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Override3.xml" ContentType="application/vnd.openxmlformats-officedocument.themeOverrid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Override4.xml" ContentType="application/vnd.openxmlformats-officedocument.themeOverrid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theme/themeOverride5.xml" ContentType="application/vnd.openxmlformats-officedocument.themeOverrid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7" r:id="rId3"/>
    <p:sldMasterId id="2147483729" r:id="rId4"/>
    <p:sldMasterId id="2147483741" r:id="rId5"/>
    <p:sldMasterId id="2147483753" r:id="rId6"/>
    <p:sldMasterId id="2147483768" r:id="rId7"/>
    <p:sldMasterId id="2147483841" r:id="rId8"/>
    <p:sldMasterId id="2147483853" r:id="rId9"/>
    <p:sldMasterId id="2147483865" r:id="rId10"/>
    <p:sldMasterId id="2147483878" r:id="rId11"/>
    <p:sldMasterId id="2147483915" r:id="rId12"/>
    <p:sldMasterId id="2147483927" r:id="rId13"/>
    <p:sldMasterId id="2147483939" r:id="rId14"/>
  </p:sldMasterIdLst>
  <p:notesMasterIdLst>
    <p:notesMasterId r:id="rId74"/>
  </p:notesMasterIdLst>
  <p:handoutMasterIdLst>
    <p:handoutMasterId r:id="rId75"/>
  </p:handoutMasterIdLst>
  <p:sldIdLst>
    <p:sldId id="681" r:id="rId15"/>
    <p:sldId id="849" r:id="rId16"/>
    <p:sldId id="926" r:id="rId17"/>
    <p:sldId id="922" r:id="rId18"/>
    <p:sldId id="810" r:id="rId19"/>
    <p:sldId id="743" r:id="rId20"/>
    <p:sldId id="716" r:id="rId21"/>
    <p:sldId id="717" r:id="rId22"/>
    <p:sldId id="719" r:id="rId23"/>
    <p:sldId id="718" r:id="rId24"/>
    <p:sldId id="817" r:id="rId25"/>
    <p:sldId id="911" r:id="rId26"/>
    <p:sldId id="921" r:id="rId27"/>
    <p:sldId id="744" r:id="rId28"/>
    <p:sldId id="906" r:id="rId29"/>
    <p:sldId id="891" r:id="rId30"/>
    <p:sldId id="892" r:id="rId31"/>
    <p:sldId id="893" r:id="rId32"/>
    <p:sldId id="894" r:id="rId33"/>
    <p:sldId id="821" r:id="rId34"/>
    <p:sldId id="822" r:id="rId35"/>
    <p:sldId id="823" r:id="rId36"/>
    <p:sldId id="825" r:id="rId37"/>
    <p:sldId id="850" r:id="rId38"/>
    <p:sldId id="830" r:id="rId39"/>
    <p:sldId id="831" r:id="rId40"/>
    <p:sldId id="828" r:id="rId41"/>
    <p:sldId id="829" r:id="rId42"/>
    <p:sldId id="827" r:id="rId43"/>
    <p:sldId id="851" r:id="rId44"/>
    <p:sldId id="878" r:id="rId45"/>
    <p:sldId id="879" r:id="rId46"/>
    <p:sldId id="880" r:id="rId47"/>
    <p:sldId id="881" r:id="rId48"/>
    <p:sldId id="882" r:id="rId49"/>
    <p:sldId id="883" r:id="rId50"/>
    <p:sldId id="895" r:id="rId51"/>
    <p:sldId id="907" r:id="rId52"/>
    <p:sldId id="908" r:id="rId53"/>
    <p:sldId id="902" r:id="rId54"/>
    <p:sldId id="929" r:id="rId55"/>
    <p:sldId id="916" r:id="rId56"/>
    <p:sldId id="919" r:id="rId57"/>
    <p:sldId id="920" r:id="rId58"/>
    <p:sldId id="914" r:id="rId59"/>
    <p:sldId id="915" r:id="rId60"/>
    <p:sldId id="896" r:id="rId61"/>
    <p:sldId id="897" r:id="rId62"/>
    <p:sldId id="898" r:id="rId63"/>
    <p:sldId id="899" r:id="rId64"/>
    <p:sldId id="900" r:id="rId65"/>
    <p:sldId id="885" r:id="rId66"/>
    <p:sldId id="927" r:id="rId67"/>
    <p:sldId id="887" r:id="rId68"/>
    <p:sldId id="888" r:id="rId69"/>
    <p:sldId id="886" r:id="rId70"/>
    <p:sldId id="889" r:id="rId71"/>
    <p:sldId id="928" r:id="rId72"/>
    <p:sldId id="841" r:id="rId7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72" autoAdjust="0"/>
    <p:restoredTop sz="89164" autoAdjust="0"/>
  </p:normalViewPr>
  <p:slideViewPr>
    <p:cSldViewPr snapToGrid="0">
      <p:cViewPr varScale="1">
        <p:scale>
          <a:sx n="70" d="100"/>
          <a:sy n="70" d="100"/>
        </p:scale>
        <p:origin x="1962" y="54"/>
      </p:cViewPr>
      <p:guideLst/>
    </p:cSldViewPr>
  </p:slideViewPr>
  <p:outlineViewPr>
    <p:cViewPr>
      <p:scale>
        <a:sx n="33" d="100"/>
        <a:sy n="33" d="100"/>
      </p:scale>
      <p:origin x="0" y="-43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2291" tIns="46145" rIns="92291" bIns="46145" rtlCol="0"/>
          <a:lstStyle>
            <a:lvl1pPr algn="l">
              <a:defRPr sz="1300"/>
            </a:lvl1pPr>
          </a:lstStyle>
          <a:p>
            <a:r>
              <a:rPr lang="en-US" dirty="0" smtClean="0"/>
              <a:t>Portland Mixed Use Zones Project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2291" tIns="46145" rIns="92291" bIns="46145" rtlCol="0"/>
          <a:lstStyle>
            <a:lvl1pPr algn="r">
              <a:defRPr sz="1300"/>
            </a:lvl1pPr>
          </a:lstStyle>
          <a:p>
            <a:fld id="{BCEB5D3F-F111-4A91-B717-984760DA7BFC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72"/>
            <a:ext cx="3037840" cy="466433"/>
          </a:xfrm>
          <a:prstGeom prst="rect">
            <a:avLst/>
          </a:prstGeom>
        </p:spPr>
        <p:txBody>
          <a:bodyPr vert="horz" lIns="92291" tIns="46145" rIns="92291" bIns="46145" rtlCol="0" anchor="b"/>
          <a:lstStyle>
            <a:lvl1pPr algn="l">
              <a:defRPr sz="1300"/>
            </a:lvl1pPr>
          </a:lstStyle>
          <a:p>
            <a:r>
              <a:rPr lang="en-US" dirty="0" smtClean="0"/>
              <a:t>Proposed Draft - PSC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72"/>
            <a:ext cx="3037840" cy="466433"/>
          </a:xfrm>
          <a:prstGeom prst="rect">
            <a:avLst/>
          </a:prstGeom>
        </p:spPr>
        <p:txBody>
          <a:bodyPr vert="horz" lIns="92291" tIns="46145" rIns="92291" bIns="46145" rtlCol="0" anchor="b"/>
          <a:lstStyle>
            <a:lvl1pPr algn="r">
              <a:defRPr sz="1300"/>
            </a:lvl1pPr>
          </a:lstStyle>
          <a:p>
            <a:fld id="{B5B24B7C-4A82-4123-AB4E-7EB65B9A1B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0767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2291" tIns="46145" rIns="92291" bIns="46145" rtlCol="0"/>
          <a:lstStyle>
            <a:lvl1pPr algn="l">
              <a:defRPr sz="1300"/>
            </a:lvl1pPr>
          </a:lstStyle>
          <a:p>
            <a:r>
              <a:rPr lang="en-US" dirty="0" smtClean="0"/>
              <a:t>Portland Mixed Use Zones Project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2291" tIns="46145" rIns="92291" bIns="46145" rtlCol="0"/>
          <a:lstStyle>
            <a:lvl1pPr algn="r">
              <a:defRPr sz="1300"/>
            </a:lvl1pPr>
          </a:lstStyle>
          <a:p>
            <a:fld id="{03EEF26D-FE4C-4482-9F23-F68986B6649C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1" tIns="46145" rIns="92291" bIns="4614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2291" tIns="46145" rIns="92291" bIns="4614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2"/>
            <a:ext cx="3037840" cy="466433"/>
          </a:xfrm>
          <a:prstGeom prst="rect">
            <a:avLst/>
          </a:prstGeom>
        </p:spPr>
        <p:txBody>
          <a:bodyPr vert="horz" lIns="92291" tIns="46145" rIns="92291" bIns="46145" rtlCol="0" anchor="b"/>
          <a:lstStyle>
            <a:lvl1pPr algn="l">
              <a:defRPr sz="1300"/>
            </a:lvl1pPr>
          </a:lstStyle>
          <a:p>
            <a:r>
              <a:rPr lang="en-US" dirty="0" smtClean="0"/>
              <a:t>Proposed Draft - PSC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72"/>
            <a:ext cx="3037840" cy="466433"/>
          </a:xfrm>
          <a:prstGeom prst="rect">
            <a:avLst/>
          </a:prstGeom>
        </p:spPr>
        <p:txBody>
          <a:bodyPr vert="horz" lIns="92291" tIns="46145" rIns="92291" bIns="46145" rtlCol="0" anchor="b"/>
          <a:lstStyle>
            <a:lvl1pPr algn="r">
              <a:defRPr sz="1300"/>
            </a:lvl1pPr>
          </a:lstStyle>
          <a:p>
            <a:fld id="{DDF6AE35-5077-4330-ACDE-B8B5632A28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3257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  <a:p>
            <a:endParaRPr lang="en-US" altLang="en-US" dirty="0" smtClean="0">
              <a:latin typeface="Arial" panose="020B0604020202020204" pitchFamily="34" charset="0"/>
            </a:endParaRPr>
          </a:p>
          <a:p>
            <a:endParaRPr lang="en-US" altLang="en-US" dirty="0" smtClean="0">
              <a:latin typeface="Arial" panose="020B0604020202020204" pitchFamily="34" charset="0"/>
            </a:endParaRPr>
          </a:p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Proposed Draft - PSC Briefing</a:t>
            </a:r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dirty="0" smtClean="0"/>
              <a:t>Portland Mixed Use Zones Project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292574D-6BCF-4AB0-8E42-004675ADB589}" type="datetime1">
              <a:rPr lang="en-US" smtClean="0"/>
              <a:t>6/28/2016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574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Portland Mixed Use Zones Project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933CCE4-54BF-4711-9041-CC6BF9B5A24D}" type="datetime1">
              <a:rPr lang="en-US" smtClean="0">
                <a:solidFill>
                  <a:prstClr val="black"/>
                </a:solidFill>
              </a:rPr>
              <a:t>6/28/2016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F6AE35-5077-4330-ACDE-B8B5632A2888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30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Portland Mixed Use Zones Project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A167356-AB5C-43B3-9A2C-B1F4FF64B696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Proposed Draft - PSC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F6AE35-5077-4330-ACDE-B8B5632A288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919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Portland Mixed Use Zones Project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A167356-AB5C-43B3-9A2C-B1F4FF64B696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Proposed Draft - PSC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F6AE35-5077-4330-ACDE-B8B5632A288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751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Portland Mixed Use Zones Project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A167356-AB5C-43B3-9A2C-B1F4FF64B696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Proposed Draft - PSC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F6AE35-5077-4330-ACDE-B8B5632A288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552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Portland Mixed Use Zones Project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A167356-AB5C-43B3-9A2C-B1F4FF64B696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Proposed Draft - PSC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F6AE35-5077-4330-ACDE-B8B5632A288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585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Portland Mixed Use Zones Project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A167356-AB5C-43B3-9A2C-B1F4FF64B696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Proposed Draft - PSC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F6AE35-5077-4330-ACDE-B8B5632A288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425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Portland Mixed Use Zones Project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A167356-AB5C-43B3-9A2C-B1F4FF64B696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Proposed Draft - PSC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F6AE35-5077-4330-ACDE-B8B5632A288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514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Portland Mixed Use Zones Project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933CCE4-54BF-4711-9041-CC6BF9B5A24D}" type="datetime1">
              <a:rPr lang="en-US" smtClean="0">
                <a:solidFill>
                  <a:prstClr val="black"/>
                </a:solidFill>
              </a:rPr>
              <a:pPr/>
              <a:t>6/28/2016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F6AE35-5077-4330-ACDE-B8B5632A2888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27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Portland Mixed Use Zones Project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3998BE5-3DA3-4000-A181-A63FF0F4027A}" type="datetime1">
              <a:rPr lang="en-US" smtClean="0">
                <a:solidFill>
                  <a:prstClr val="black"/>
                </a:solidFill>
              </a:rPr>
              <a:pPr/>
              <a:t>6/28/2016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F6AE35-5077-4330-ACDE-B8B5632A2888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95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Portland Mixed Use Zones Project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3998BE5-3DA3-4000-A181-A63FF0F4027A}" type="datetime1">
              <a:rPr lang="en-US" smtClean="0">
                <a:solidFill>
                  <a:prstClr val="black"/>
                </a:solidFill>
              </a:rPr>
              <a:pPr/>
              <a:t>6/28/2016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F6AE35-5077-4330-ACDE-B8B5632A2888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47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BB638E-C82B-4860-9ADE-707204FB7294}" type="slidenum">
              <a:rPr lang="en-US" altLang="en-US" smtClean="0">
                <a:solidFill>
                  <a:srgbClr val="000000"/>
                </a:solidFill>
              </a:rPr>
              <a:pPr/>
              <a:t>3</a:t>
            </a:fld>
            <a:endParaRPr lang="en-US" alt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74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Portland Mixed Use Zones Project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3998BE5-3DA3-4000-A181-A63FF0F4027A}" type="datetime1">
              <a:rPr lang="en-US" smtClean="0">
                <a:solidFill>
                  <a:prstClr val="black"/>
                </a:solidFill>
              </a:rPr>
              <a:pPr/>
              <a:t>6/28/2016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F6AE35-5077-4330-ACDE-B8B5632A2888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00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Portland Mixed Use Zones Project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3998BE5-3DA3-4000-A181-A63FF0F4027A}" type="datetime1">
              <a:rPr lang="en-US" smtClean="0">
                <a:solidFill>
                  <a:prstClr val="black"/>
                </a:solidFill>
              </a:rPr>
              <a:pPr/>
              <a:t>6/28/2016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F6AE35-5077-4330-ACDE-B8B5632A2888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515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36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36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9918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37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37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1783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38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38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74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39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39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394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40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40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6602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41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41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35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42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42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2685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43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43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31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4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857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44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44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754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45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45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97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46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46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565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47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47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759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48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48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3766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49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49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483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50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50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665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51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51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885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52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52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418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53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53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75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Portland Mixed Use Zones Project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933CCE4-54BF-4711-9041-CC6BF9B5A24D}" type="datetime1">
              <a:rPr lang="en-US" smtClean="0">
                <a:solidFill>
                  <a:prstClr val="black"/>
                </a:solidFill>
              </a:rPr>
              <a:t>6/28/2016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F6AE35-5077-4330-ACDE-B8B5632A288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790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Portland Mixed Use Zones Project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B8E2F57-1372-4D2C-BD4B-714FBF6CD40F}" type="datetime1">
              <a:rPr lang="en-US" smtClean="0">
                <a:solidFill>
                  <a:prstClr val="black"/>
                </a:solidFill>
              </a:rPr>
              <a:pPr/>
              <a:t>6/28/2016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615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Portland Mixed Use Zones Project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B8E2F57-1372-4D2C-BD4B-714FBF6CD40F}" type="datetime1">
              <a:rPr lang="en-US" smtClean="0">
                <a:solidFill>
                  <a:prstClr val="black"/>
                </a:solidFill>
              </a:rPr>
              <a:pPr/>
              <a:t>6/28/2016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430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  <a:p>
            <a:endParaRPr lang="en-US" altLang="en-US" dirty="0" smtClean="0">
              <a:latin typeface="Arial" panose="020B0604020202020204" pitchFamily="34" charset="0"/>
            </a:endParaRPr>
          </a:p>
          <a:p>
            <a:endParaRPr lang="en-US" altLang="en-US" dirty="0" smtClean="0">
              <a:latin typeface="Arial" panose="020B0604020202020204" pitchFamily="34" charset="0"/>
            </a:endParaRPr>
          </a:p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Portland Mixed Use Zones Project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B7AD263-855C-4F79-99CC-7A9AD5600AF6}" type="datetime1">
              <a:rPr lang="en-US" smtClean="0">
                <a:solidFill>
                  <a:prstClr val="black"/>
                </a:solidFill>
              </a:rPr>
              <a:pPr/>
              <a:t>6/28/2016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53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Portland Mixed Use Zones Project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3EEF26D-FE4C-4482-9F23-F68986B6649C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Proposed Draft - PSC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F6AE35-5077-4330-ACDE-B8B5632A28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432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Portland Mixed Use Zones Project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88EC01D-509F-458B-B53A-0B30E073388A}" type="datetime1">
              <a:rPr lang="en-US" smtClean="0">
                <a:solidFill>
                  <a:prstClr val="black"/>
                </a:solidFill>
              </a:rPr>
              <a:t>6/28/2016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F6AE35-5077-4330-ACDE-B8B5632A288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63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Portland Mixed Use Zones Project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AED5FB6-897C-4A68-9D4D-00249A7D9BE2}" type="datetime1">
              <a:rPr lang="en-US" smtClean="0">
                <a:solidFill>
                  <a:prstClr val="black"/>
                </a:solidFill>
              </a:rPr>
              <a:t>6/28/2016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F6AE35-5077-4330-ACDE-B8B5632A288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45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Portland Mixed Use Zones Project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74FEC62-EB8C-4989-9E2B-B63A03A726CA}" type="datetime1">
              <a:rPr lang="en-US" smtClean="0">
                <a:solidFill>
                  <a:prstClr val="black"/>
                </a:solidFill>
              </a:rPr>
              <a:t>6/28/2016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F6AE35-5077-4330-ACDE-B8B5632A2888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537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3905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26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493" indent="-21881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618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88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57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7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969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B0E5D-67C7-446F-9180-FEE9E6D2CDB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06428" y="8549368"/>
            <a:ext cx="2910351" cy="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1" tIns="44899" rIns="89801" bIns="44899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525" indent="-29527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9038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700" indent="-23653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63" indent="-2381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55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7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99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163" indent="-238125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60833E-DC27-4C89-B398-0D23E3B9A78D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12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6275"/>
            <a:ext cx="4497388" cy="3373438"/>
          </a:xfrm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39" y="4277759"/>
            <a:ext cx="5373423" cy="4047192"/>
          </a:xfrm>
          <a:noFill/>
        </p:spPr>
        <p:txBody>
          <a:bodyPr lIns="89755" tIns="44879" rIns="89755" bIns="4487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Proposed Draft - PSC Briefing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8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5.jpe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25-26,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302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25-26,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310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7745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954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0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06"/>
            </a:lvl1pPr>
            <a:lvl2pPr>
              <a:defRPr sz="2718"/>
            </a:lvl2pPr>
            <a:lvl3pPr>
              <a:defRPr sz="2330"/>
            </a:lvl3pPr>
            <a:lvl4pPr>
              <a:defRPr sz="1941"/>
            </a:lvl4pPr>
            <a:lvl5pPr>
              <a:defRPr sz="1941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3"/>
            </a:lvl1pPr>
            <a:lvl2pPr marL="443777" indent="0">
              <a:buNone/>
              <a:defRPr sz="1359"/>
            </a:lvl2pPr>
            <a:lvl3pPr marL="887553" indent="0">
              <a:buNone/>
              <a:defRPr sz="1165"/>
            </a:lvl3pPr>
            <a:lvl4pPr marL="1331330" indent="0">
              <a:buNone/>
              <a:defRPr sz="971"/>
            </a:lvl4pPr>
            <a:lvl5pPr marL="1775106" indent="0">
              <a:buNone/>
              <a:defRPr sz="971"/>
            </a:lvl5pPr>
            <a:lvl6pPr marL="2218883" indent="0">
              <a:buNone/>
              <a:defRPr sz="971"/>
            </a:lvl6pPr>
            <a:lvl7pPr marL="2662660" indent="0">
              <a:buNone/>
              <a:defRPr sz="971"/>
            </a:lvl7pPr>
            <a:lvl8pPr marL="3106436" indent="0">
              <a:buNone/>
              <a:defRPr sz="971"/>
            </a:lvl8pPr>
            <a:lvl9pPr marL="3550213" indent="0">
              <a:buNone/>
              <a:defRPr sz="97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1862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0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06"/>
            </a:lvl1pPr>
            <a:lvl2pPr marL="443777" indent="0">
              <a:buNone/>
              <a:defRPr sz="2718"/>
            </a:lvl2pPr>
            <a:lvl3pPr marL="887553" indent="0">
              <a:buNone/>
              <a:defRPr sz="2330"/>
            </a:lvl3pPr>
            <a:lvl4pPr marL="1331330" indent="0">
              <a:buNone/>
              <a:defRPr sz="1941"/>
            </a:lvl4pPr>
            <a:lvl5pPr marL="1775106" indent="0">
              <a:buNone/>
              <a:defRPr sz="1941"/>
            </a:lvl5pPr>
            <a:lvl6pPr marL="2218883" indent="0">
              <a:buNone/>
              <a:defRPr sz="1941"/>
            </a:lvl6pPr>
            <a:lvl7pPr marL="2662660" indent="0">
              <a:buNone/>
              <a:defRPr sz="1941"/>
            </a:lvl7pPr>
            <a:lvl8pPr marL="3106436" indent="0">
              <a:buNone/>
              <a:defRPr sz="1941"/>
            </a:lvl8pPr>
            <a:lvl9pPr marL="3550213" indent="0">
              <a:buNone/>
              <a:defRPr sz="1941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3"/>
            </a:lvl1pPr>
            <a:lvl2pPr marL="443777" indent="0">
              <a:buNone/>
              <a:defRPr sz="1359"/>
            </a:lvl2pPr>
            <a:lvl3pPr marL="887553" indent="0">
              <a:buNone/>
              <a:defRPr sz="1165"/>
            </a:lvl3pPr>
            <a:lvl4pPr marL="1331330" indent="0">
              <a:buNone/>
              <a:defRPr sz="971"/>
            </a:lvl4pPr>
            <a:lvl5pPr marL="1775106" indent="0">
              <a:buNone/>
              <a:defRPr sz="971"/>
            </a:lvl5pPr>
            <a:lvl6pPr marL="2218883" indent="0">
              <a:buNone/>
              <a:defRPr sz="971"/>
            </a:lvl6pPr>
            <a:lvl7pPr marL="2662660" indent="0">
              <a:buNone/>
              <a:defRPr sz="971"/>
            </a:lvl7pPr>
            <a:lvl8pPr marL="3106436" indent="0">
              <a:buNone/>
              <a:defRPr sz="971"/>
            </a:lvl8pPr>
            <a:lvl9pPr marL="3550213" indent="0">
              <a:buNone/>
              <a:defRPr sz="97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054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588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482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82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30"/>
            </a:lvl1pPr>
            <a:lvl2pPr marL="443777" indent="0" algn="ctr">
              <a:buNone/>
              <a:defRPr sz="1941"/>
            </a:lvl2pPr>
            <a:lvl3pPr marL="887553" indent="0" algn="ctr">
              <a:buNone/>
              <a:defRPr sz="1747"/>
            </a:lvl3pPr>
            <a:lvl4pPr marL="1331330" indent="0" algn="ctr">
              <a:buNone/>
              <a:defRPr sz="1553"/>
            </a:lvl4pPr>
            <a:lvl5pPr marL="1775106" indent="0" algn="ctr">
              <a:buNone/>
              <a:defRPr sz="1553"/>
            </a:lvl5pPr>
            <a:lvl6pPr marL="2218883" indent="0" algn="ctr">
              <a:buNone/>
              <a:defRPr sz="1553"/>
            </a:lvl6pPr>
            <a:lvl7pPr marL="2662660" indent="0" algn="ctr">
              <a:buNone/>
              <a:defRPr sz="1553"/>
            </a:lvl7pPr>
            <a:lvl8pPr marL="3106436" indent="0" algn="ctr">
              <a:buNone/>
              <a:defRPr sz="1553"/>
            </a:lvl8pPr>
            <a:lvl9pPr marL="3550213" indent="0" algn="ctr">
              <a:buNone/>
              <a:defRPr sz="155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047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073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82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30">
                <a:solidFill>
                  <a:schemeClr val="tx1"/>
                </a:solidFill>
              </a:defRPr>
            </a:lvl1pPr>
            <a:lvl2pPr marL="443777" indent="0">
              <a:buNone/>
              <a:defRPr sz="1941">
                <a:solidFill>
                  <a:schemeClr val="tx1">
                    <a:tint val="75000"/>
                  </a:schemeClr>
                </a:solidFill>
              </a:defRPr>
            </a:lvl2pPr>
            <a:lvl3pPr marL="887553" indent="0">
              <a:buNone/>
              <a:defRPr sz="1747">
                <a:solidFill>
                  <a:schemeClr val="tx1">
                    <a:tint val="75000"/>
                  </a:schemeClr>
                </a:solidFill>
              </a:defRPr>
            </a:lvl3pPr>
            <a:lvl4pPr marL="1331330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4pPr>
            <a:lvl5pPr marL="1775106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5pPr>
            <a:lvl6pPr marL="2218883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6pPr>
            <a:lvl7pPr marL="2662660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7pPr>
            <a:lvl8pPr marL="3106436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8pPr>
            <a:lvl9pPr marL="3550213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639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6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25-26,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9590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927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989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3822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0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06"/>
            </a:lvl1pPr>
            <a:lvl2pPr>
              <a:defRPr sz="2718"/>
            </a:lvl2pPr>
            <a:lvl3pPr>
              <a:defRPr sz="2330"/>
            </a:lvl3pPr>
            <a:lvl4pPr>
              <a:defRPr sz="1941"/>
            </a:lvl4pPr>
            <a:lvl5pPr>
              <a:defRPr sz="1941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3"/>
            </a:lvl1pPr>
            <a:lvl2pPr marL="443777" indent="0">
              <a:buNone/>
              <a:defRPr sz="1359"/>
            </a:lvl2pPr>
            <a:lvl3pPr marL="887553" indent="0">
              <a:buNone/>
              <a:defRPr sz="1165"/>
            </a:lvl3pPr>
            <a:lvl4pPr marL="1331330" indent="0">
              <a:buNone/>
              <a:defRPr sz="971"/>
            </a:lvl4pPr>
            <a:lvl5pPr marL="1775106" indent="0">
              <a:buNone/>
              <a:defRPr sz="971"/>
            </a:lvl5pPr>
            <a:lvl6pPr marL="2218883" indent="0">
              <a:buNone/>
              <a:defRPr sz="971"/>
            </a:lvl6pPr>
            <a:lvl7pPr marL="2662660" indent="0">
              <a:buNone/>
              <a:defRPr sz="971"/>
            </a:lvl7pPr>
            <a:lvl8pPr marL="3106436" indent="0">
              <a:buNone/>
              <a:defRPr sz="971"/>
            </a:lvl8pPr>
            <a:lvl9pPr marL="3550213" indent="0">
              <a:buNone/>
              <a:defRPr sz="97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1931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0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06"/>
            </a:lvl1pPr>
            <a:lvl2pPr marL="443777" indent="0">
              <a:buNone/>
              <a:defRPr sz="2718"/>
            </a:lvl2pPr>
            <a:lvl3pPr marL="887553" indent="0">
              <a:buNone/>
              <a:defRPr sz="2330"/>
            </a:lvl3pPr>
            <a:lvl4pPr marL="1331330" indent="0">
              <a:buNone/>
              <a:defRPr sz="1941"/>
            </a:lvl4pPr>
            <a:lvl5pPr marL="1775106" indent="0">
              <a:buNone/>
              <a:defRPr sz="1941"/>
            </a:lvl5pPr>
            <a:lvl6pPr marL="2218883" indent="0">
              <a:buNone/>
              <a:defRPr sz="1941"/>
            </a:lvl6pPr>
            <a:lvl7pPr marL="2662660" indent="0">
              <a:buNone/>
              <a:defRPr sz="1941"/>
            </a:lvl7pPr>
            <a:lvl8pPr marL="3106436" indent="0">
              <a:buNone/>
              <a:defRPr sz="1941"/>
            </a:lvl8pPr>
            <a:lvl9pPr marL="3550213" indent="0">
              <a:buNone/>
              <a:defRPr sz="1941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3"/>
            </a:lvl1pPr>
            <a:lvl2pPr marL="443777" indent="0">
              <a:buNone/>
              <a:defRPr sz="1359"/>
            </a:lvl2pPr>
            <a:lvl3pPr marL="887553" indent="0">
              <a:buNone/>
              <a:defRPr sz="1165"/>
            </a:lvl3pPr>
            <a:lvl4pPr marL="1331330" indent="0">
              <a:buNone/>
              <a:defRPr sz="971"/>
            </a:lvl4pPr>
            <a:lvl5pPr marL="1775106" indent="0">
              <a:buNone/>
              <a:defRPr sz="971"/>
            </a:lvl5pPr>
            <a:lvl6pPr marL="2218883" indent="0">
              <a:buNone/>
              <a:defRPr sz="971"/>
            </a:lvl6pPr>
            <a:lvl7pPr marL="2662660" indent="0">
              <a:buNone/>
              <a:defRPr sz="971"/>
            </a:lvl7pPr>
            <a:lvl8pPr marL="3106436" indent="0">
              <a:buNone/>
              <a:defRPr sz="971"/>
            </a:lvl8pPr>
            <a:lvl9pPr marL="3550213" indent="0">
              <a:buNone/>
              <a:defRPr sz="97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3518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4947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433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09549" y="5984875"/>
            <a:ext cx="9612313" cy="939800"/>
          </a:xfrm>
          <a:prstGeom prst="rect">
            <a:avLst/>
          </a:prstGeom>
          <a:solidFill>
            <a:srgbClr val="FCB0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47" dirty="0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 eaLnBrk="1" hangingPunct="1">
              <a:defRPr sz="874">
                <a:solidFill>
                  <a:schemeClr val="bg1"/>
                </a:solidFill>
                <a:latin typeface="Trebuchet MS"/>
                <a:ea typeface="MS PGothic" charset="0"/>
                <a:cs typeface="Trebuchet MS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47">
                <a:solidFill>
                  <a:srgbClr val="FFFFFF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B949F32E-6406-423F-B10E-5EAF38F8767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02865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82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30"/>
            </a:lvl1pPr>
            <a:lvl2pPr marL="443777" indent="0" algn="ctr">
              <a:buNone/>
              <a:defRPr sz="1941"/>
            </a:lvl2pPr>
            <a:lvl3pPr marL="887553" indent="0" algn="ctr">
              <a:buNone/>
              <a:defRPr sz="1747"/>
            </a:lvl3pPr>
            <a:lvl4pPr marL="1331330" indent="0" algn="ctr">
              <a:buNone/>
              <a:defRPr sz="1553"/>
            </a:lvl4pPr>
            <a:lvl5pPr marL="1775106" indent="0" algn="ctr">
              <a:buNone/>
              <a:defRPr sz="1553"/>
            </a:lvl5pPr>
            <a:lvl6pPr marL="2218883" indent="0" algn="ctr">
              <a:buNone/>
              <a:defRPr sz="1553"/>
            </a:lvl6pPr>
            <a:lvl7pPr marL="2662660" indent="0" algn="ctr">
              <a:buNone/>
              <a:defRPr sz="1553"/>
            </a:lvl7pPr>
            <a:lvl8pPr marL="3106436" indent="0" algn="ctr">
              <a:buNone/>
              <a:defRPr sz="1553"/>
            </a:lvl8pPr>
            <a:lvl9pPr marL="3550213" indent="0" algn="ctr">
              <a:buNone/>
              <a:defRPr sz="155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4697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6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022350"/>
            <a:ext cx="9144000" cy="76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1800" dirty="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10" descr="ppt_title1lphotostr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9144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ppt_title1logos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5778500"/>
            <a:ext cx="9140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375113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82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30">
                <a:solidFill>
                  <a:schemeClr val="tx1"/>
                </a:solidFill>
              </a:defRPr>
            </a:lvl1pPr>
            <a:lvl2pPr marL="443777" indent="0">
              <a:buNone/>
              <a:defRPr sz="1941">
                <a:solidFill>
                  <a:schemeClr val="tx1">
                    <a:tint val="75000"/>
                  </a:schemeClr>
                </a:solidFill>
              </a:defRPr>
            </a:lvl2pPr>
            <a:lvl3pPr marL="887553" indent="0">
              <a:buNone/>
              <a:defRPr sz="1747">
                <a:solidFill>
                  <a:schemeClr val="tx1">
                    <a:tint val="75000"/>
                  </a:schemeClr>
                </a:solidFill>
              </a:defRPr>
            </a:lvl3pPr>
            <a:lvl4pPr marL="1331330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4pPr>
            <a:lvl5pPr marL="1775106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5pPr>
            <a:lvl6pPr marL="2218883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6pPr>
            <a:lvl7pPr marL="2662660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7pPr>
            <a:lvl8pPr marL="3106436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8pPr>
            <a:lvl9pPr marL="3550213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274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650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6072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072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512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0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06"/>
            </a:lvl1pPr>
            <a:lvl2pPr>
              <a:defRPr sz="2718"/>
            </a:lvl2pPr>
            <a:lvl3pPr>
              <a:defRPr sz="2330"/>
            </a:lvl3pPr>
            <a:lvl4pPr>
              <a:defRPr sz="1941"/>
            </a:lvl4pPr>
            <a:lvl5pPr>
              <a:defRPr sz="1941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3"/>
            </a:lvl1pPr>
            <a:lvl2pPr marL="443777" indent="0">
              <a:buNone/>
              <a:defRPr sz="1359"/>
            </a:lvl2pPr>
            <a:lvl3pPr marL="887553" indent="0">
              <a:buNone/>
              <a:defRPr sz="1165"/>
            </a:lvl3pPr>
            <a:lvl4pPr marL="1331330" indent="0">
              <a:buNone/>
              <a:defRPr sz="971"/>
            </a:lvl4pPr>
            <a:lvl5pPr marL="1775106" indent="0">
              <a:buNone/>
              <a:defRPr sz="971"/>
            </a:lvl5pPr>
            <a:lvl6pPr marL="2218883" indent="0">
              <a:buNone/>
              <a:defRPr sz="971"/>
            </a:lvl6pPr>
            <a:lvl7pPr marL="2662660" indent="0">
              <a:buNone/>
              <a:defRPr sz="971"/>
            </a:lvl7pPr>
            <a:lvl8pPr marL="3106436" indent="0">
              <a:buNone/>
              <a:defRPr sz="971"/>
            </a:lvl8pPr>
            <a:lvl9pPr marL="3550213" indent="0">
              <a:buNone/>
              <a:defRPr sz="97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385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0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06"/>
            </a:lvl1pPr>
            <a:lvl2pPr marL="443777" indent="0">
              <a:buNone/>
              <a:defRPr sz="2718"/>
            </a:lvl2pPr>
            <a:lvl3pPr marL="887553" indent="0">
              <a:buNone/>
              <a:defRPr sz="2330"/>
            </a:lvl3pPr>
            <a:lvl4pPr marL="1331330" indent="0">
              <a:buNone/>
              <a:defRPr sz="1941"/>
            </a:lvl4pPr>
            <a:lvl5pPr marL="1775106" indent="0">
              <a:buNone/>
              <a:defRPr sz="1941"/>
            </a:lvl5pPr>
            <a:lvl6pPr marL="2218883" indent="0">
              <a:buNone/>
              <a:defRPr sz="1941"/>
            </a:lvl6pPr>
            <a:lvl7pPr marL="2662660" indent="0">
              <a:buNone/>
              <a:defRPr sz="1941"/>
            </a:lvl7pPr>
            <a:lvl8pPr marL="3106436" indent="0">
              <a:buNone/>
              <a:defRPr sz="1941"/>
            </a:lvl8pPr>
            <a:lvl9pPr marL="3550213" indent="0">
              <a:buNone/>
              <a:defRPr sz="1941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3"/>
            </a:lvl1pPr>
            <a:lvl2pPr marL="443777" indent="0">
              <a:buNone/>
              <a:defRPr sz="1359"/>
            </a:lvl2pPr>
            <a:lvl3pPr marL="887553" indent="0">
              <a:buNone/>
              <a:defRPr sz="1165"/>
            </a:lvl3pPr>
            <a:lvl4pPr marL="1331330" indent="0">
              <a:buNone/>
              <a:defRPr sz="971"/>
            </a:lvl4pPr>
            <a:lvl5pPr marL="1775106" indent="0">
              <a:buNone/>
              <a:defRPr sz="971"/>
            </a:lvl5pPr>
            <a:lvl6pPr marL="2218883" indent="0">
              <a:buNone/>
              <a:defRPr sz="971"/>
            </a:lvl6pPr>
            <a:lvl7pPr marL="2662660" indent="0">
              <a:buNone/>
              <a:defRPr sz="971"/>
            </a:lvl7pPr>
            <a:lvl8pPr marL="3106436" indent="0">
              <a:buNone/>
              <a:defRPr sz="971"/>
            </a:lvl8pPr>
            <a:lvl9pPr marL="3550213" indent="0">
              <a:buNone/>
              <a:defRPr sz="97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016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185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141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9436-45C9-49E2-BFD8-8436D532D808}" type="datetime1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450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459EB85E-95F7-4F57-8C54-A34FFD53EE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50256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BA77-3945-43E7-86A6-B56902EAFB25}" type="datetime1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6282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5A2B7-8DA1-40C3-9DBD-D55100BB78D9}" type="datetime1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7812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21A2-A111-4B9B-AEB6-7CD5C768B4BC}" type="datetime1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64506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8CE9-76E6-4B8F-907B-0D1868F071AA}" type="datetime1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578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C0636-FE2C-4938-9F80-CF5F711EE714}" type="datetime1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57458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A001-C5BB-4335-915A-09636CE94283}" type="datetime1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34997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535FDDEF-02CD-4EC6-94A7-472EAD380B93}" type="datetime1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637052"/>
                </a:solidFill>
              </a:rPr>
              <a:pPr/>
              <a:t>‹#›</a:t>
            </a:fld>
            <a:endParaRPr lang="en-U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0761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1057C-072E-4F8A-8E84-F26EDA8B4093}" type="datetime1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658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3326D-5717-4CEB-8081-F5B9DF471AE0}" type="datetime1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6429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F9FD-3E2D-413A-A2F0-010C80E918DB}" type="datetime1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158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B541E679-0AA7-4BB6-8A11-690FB14265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03766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9846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142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998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1247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428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0925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417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2306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0203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09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FBCC23DB-44E4-4E58-990D-B7EF43C68A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29393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5435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022350"/>
            <a:ext cx="9144000" cy="76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>
              <a:solidFill>
                <a:srgbClr val="FFFFFF"/>
              </a:solidFill>
            </a:endParaRPr>
          </a:p>
        </p:txBody>
      </p:sp>
      <p:pic>
        <p:nvPicPr>
          <p:cNvPr id="5" name="Picture 10" descr="ppt_title1lphotostr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9144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ppt_title1logos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778500"/>
            <a:ext cx="9140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462573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strips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>
                <a:solidFill>
                  <a:srgbClr val="FFFFFF"/>
                </a:solidFill>
              </a:rPr>
              <a:t>Residential Infill Project| </a:t>
            </a:r>
            <a:fld id="{0A181E47-6B7D-4B30-A351-F4270BDFFA41}" type="slidenum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3902"/>
      </p:ext>
    </p:extLst>
  </p:cSld>
  <p:clrMapOvr>
    <a:masterClrMapping/>
  </p:clrMapOvr>
  <p:transition spd="med">
    <p:strips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>
                <a:solidFill>
                  <a:srgbClr val="FFFFFF"/>
                </a:solidFill>
              </a:rPr>
              <a:t>Residential Infill Project | </a:t>
            </a:r>
            <a:fld id="{4086BD3D-A2B4-4ADE-BA99-C11C4AEEF29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90959"/>
      </p:ext>
    </p:extLst>
  </p:cSld>
  <p:clrMapOvr>
    <a:masterClrMapping/>
  </p:clrMapOvr>
  <p:transition spd="med">
    <p:strips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>
                <a:solidFill>
                  <a:srgbClr val="FFFFFF"/>
                </a:solidFill>
              </a:rPr>
              <a:t>Residential Infill Project | </a:t>
            </a:r>
            <a:fld id="{E76B3B33-7AE8-45F0-95A9-BCC5BECF0B6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736433"/>
      </p:ext>
    </p:extLst>
  </p:cSld>
  <p:clrMapOvr>
    <a:masterClrMapping/>
  </p:clrMapOvr>
  <p:transition spd="med">
    <p:strips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>
                <a:solidFill>
                  <a:srgbClr val="FFFFFF"/>
                </a:solidFill>
              </a:rPr>
              <a:t>Residential Infill Project | </a:t>
            </a:r>
            <a:fld id="{65FBB8F6-2398-4C39-ABFE-79996AD04DA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235767"/>
      </p:ext>
    </p:extLst>
  </p:cSld>
  <p:clrMapOvr>
    <a:masterClrMapping/>
  </p:clrMapOvr>
  <p:transition spd="med">
    <p:strips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>
                <a:solidFill>
                  <a:srgbClr val="FFFFFF"/>
                </a:solidFill>
              </a:rPr>
              <a:t>Residential Infill Project | </a:t>
            </a:r>
            <a:fld id="{90F582B6-AEAE-426F-B858-E6C59011D40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925737"/>
      </p:ext>
    </p:extLst>
  </p:cSld>
  <p:clrMapOvr>
    <a:masterClrMapping/>
  </p:clrMapOvr>
  <p:transition spd="med">
    <p:strips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>
                <a:solidFill>
                  <a:srgbClr val="FFFFFF"/>
                </a:solidFill>
              </a:rPr>
              <a:t>Residential Infill Project | </a:t>
            </a:r>
            <a:fld id="{4D73214B-9611-4F9A-8393-9B0DE7FB4F9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98861"/>
      </p:ext>
    </p:extLst>
  </p:cSld>
  <p:clrMapOvr>
    <a:masterClrMapping/>
  </p:clrMapOvr>
  <p:transition spd="med">
    <p:strips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>
                <a:solidFill>
                  <a:srgbClr val="FFFFFF"/>
                </a:solidFill>
              </a:rPr>
              <a:t>Residential Infill Project | </a:t>
            </a:r>
            <a:fld id="{36FA8CD6-4166-4B94-8A02-94E3E3533D5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768182"/>
      </p:ext>
    </p:extLst>
  </p:cSld>
  <p:clrMapOvr>
    <a:masterClrMapping/>
  </p:clrMapOvr>
  <p:transition spd="med">
    <p:strips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>
                <a:solidFill>
                  <a:srgbClr val="FFFFFF"/>
                </a:solidFill>
              </a:rPr>
              <a:t>Residential Infill Project | </a:t>
            </a:r>
            <a:fld id="{D1B0AB60-A9CE-4D36-B609-0E0E1817FB8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69226"/>
      </p:ext>
    </p:extLst>
  </p:cSld>
  <p:clrMapOvr>
    <a:masterClrMapping/>
  </p:clrMapOvr>
  <p:transition spd="med">
    <p:strip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6DAE3265-0FAE-4814-92BF-1B05D11480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70472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>
                <a:solidFill>
                  <a:srgbClr val="FFFFFF"/>
                </a:solidFill>
              </a:rPr>
              <a:t>Residential Infill Project | </a:t>
            </a:r>
            <a:fld id="{8B5E28B9-E0F7-4655-83B9-0C822E53AA7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29846"/>
      </p:ext>
    </p:extLst>
  </p:cSld>
  <p:clrMapOvr>
    <a:masterClrMapping/>
  </p:clrMapOvr>
  <p:transition spd="med">
    <p:strips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74638"/>
            <a:ext cx="21526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74638"/>
            <a:ext cx="63055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>
                <a:solidFill>
                  <a:srgbClr val="FFFFFF"/>
                </a:solidFill>
              </a:rPr>
              <a:t>Residential Infill Project | </a:t>
            </a:r>
            <a:fld id="{AEA6D7FE-AE8C-4961-A885-7D4831CDC4F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07704"/>
      </p:ext>
    </p:extLst>
  </p:cSld>
  <p:clrMapOvr>
    <a:masterClrMapping/>
  </p:clrMapOvr>
  <p:transition spd="med">
    <p:strips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00200"/>
            <a:ext cx="42291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>
                <a:solidFill>
                  <a:srgbClr val="FFFFFF"/>
                </a:solidFill>
              </a:rPr>
              <a:t>Residential Infill Project | </a:t>
            </a:r>
            <a:fld id="{00EBCDE3-F914-4A2C-A958-A7718016015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59211"/>
      </p:ext>
    </p:extLst>
  </p:cSld>
  <p:clrMapOvr>
    <a:masterClrMapping/>
  </p:clrMapOvr>
  <p:transition spd="med">
    <p:strips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274638"/>
            <a:ext cx="8610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>
                <a:solidFill>
                  <a:srgbClr val="FFFFFF"/>
                </a:solidFill>
              </a:rPr>
              <a:t>Residential Infill Project | </a:t>
            </a:r>
            <a:fld id="{AAAF2B14-76EF-4C4A-96A5-15065982D7D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30946"/>
      </p:ext>
    </p:extLst>
  </p:cSld>
  <p:clrMapOvr>
    <a:masterClrMapping/>
  </p:clrMapOvr>
  <p:transition spd="med">
    <p:strips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1F5EE822-C951-4213-8D22-427C4F14833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45163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E06F7288-E034-4EB4-B4BE-FC06E5274C1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28763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96973095-E191-4008-A256-CA701A4FB3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9064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25-26,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808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050FEBBE-EA21-4CBD-9673-14D66BEB11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9958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315FF59E-1E85-4AB8-A46D-0D7F22546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4170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74638"/>
            <a:ext cx="21526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74638"/>
            <a:ext cx="63055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247EF3CC-80D4-46FC-B1D5-4C67487305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8223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00200"/>
            <a:ext cx="42291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F6276F32-D800-4B0F-9191-DB9CABCB0B6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36644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274638"/>
            <a:ext cx="8610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258A7C5F-F80B-439C-9BC3-05D9C53973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6628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600200"/>
            <a:ext cx="8610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215F76C3-0696-44EF-9E80-85C4E38E01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0508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022350"/>
            <a:ext cx="9144000" cy="76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5" descr="ppt_title1lphotost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9144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ppt_title1log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5778500"/>
            <a:ext cx="9140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673537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Neighborhood Centers PEG | </a:t>
            </a:r>
            <a:fld id="{BB0603F1-B4C9-4252-B59F-C6D18257192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81697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Neighborhood Centers PEG | </a:t>
            </a:r>
            <a:fld id="{DAB11116-75CB-4C92-A275-66C9E20997B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72591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Neighborhood Centers PEG | </a:t>
            </a:r>
            <a:fld id="{FAFD93ED-7AE4-4FF4-A2EE-77A578767AC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6887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25-26,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98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Neighborhood Centers PEG | </a:t>
            </a:r>
            <a:fld id="{EF0AA206-08DB-4309-B16F-8016FCD6BF6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8673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Neighborhood Centers PEG | </a:t>
            </a:r>
            <a:fld id="{CB4A7C8A-50E2-4253-9F57-12DC38E6BC5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9669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Neighborhood Centers PEG | </a:t>
            </a:r>
            <a:fld id="{DEC5C7F7-1656-4728-8F2B-D8FB808C2C2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9237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Neighborhood Centers PEG | </a:t>
            </a:r>
            <a:fld id="{32221DA5-4775-4D6F-8BF9-0DA9265D458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7272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Neighborhood Centers PEG | </a:t>
            </a:r>
            <a:fld id="{21D3A0AA-3F2B-4E9C-A212-1E70048636A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7964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Neighborhood Centers PEG | </a:t>
            </a:r>
            <a:fld id="{3DAADB86-D9BA-400A-B379-E794644004A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74307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74638"/>
            <a:ext cx="21526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74638"/>
            <a:ext cx="63055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Neighborhood Centers PEG | </a:t>
            </a:r>
            <a:fld id="{ED716AEB-B8BD-49B9-8C14-D60EFF80A2F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4789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66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25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01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25-26,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656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27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671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446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889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252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1674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4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659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022350"/>
            <a:ext cx="9144000" cy="76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5" name="Picture 5" descr="ppt_title1lphotost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9144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ppt_title1log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5778500"/>
            <a:ext cx="9140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9818715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Neighborhood Centers PEG | </a:t>
            </a:r>
            <a:fld id="{1B852E1E-3754-464B-845C-0768224374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0048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25-26, 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463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Neighborhood Centers PEG | </a:t>
            </a:r>
            <a:fld id="{57F3C79D-00C3-4D2C-B314-0BDBBF3D33C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44623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Neighborhood Centers PEG | </a:t>
            </a:r>
            <a:fld id="{2DDFA442-52E9-41BB-BAA2-D249400C90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89337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Neighborhood Centers PEG | </a:t>
            </a:r>
            <a:fld id="{DA8BBAE5-B891-42E2-852F-5BAAC78106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7826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Neighborhood Centers PEG | </a:t>
            </a:r>
            <a:fld id="{F083A92B-B8A0-4E79-B907-4645ADB511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0002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Neighborhood Centers PEG | </a:t>
            </a:r>
            <a:fld id="{5401C302-D08A-473E-89F9-A4DE74729B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72691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Neighborhood Centers PEG | </a:t>
            </a:r>
            <a:fld id="{64B3FD3F-193D-4C62-BAE4-B83E0492733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456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Neighborhood Centers PEG | </a:t>
            </a:r>
            <a:fld id="{7DBDB152-5794-44DA-8E78-B4F9A056BF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87982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Neighborhood Centers PEG | </a:t>
            </a:r>
            <a:fld id="{2991C10B-62BC-4132-9237-680807FC99C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045723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74638"/>
            <a:ext cx="21526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74638"/>
            <a:ext cx="63055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Neighborhood Centers PEG | </a:t>
            </a:r>
            <a:fld id="{A9AFAE4D-0C2F-431C-842E-42FAF7C99F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0963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022350"/>
            <a:ext cx="9144000" cy="76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1800" dirty="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10" descr="ppt_title1lphotostr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9144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ppt_title1logos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778500"/>
            <a:ext cx="9140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964603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25-26,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675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459EB85E-95F7-4F57-8C54-A34FFD53EE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782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B541E679-0AA7-4BB6-8A11-690FB14265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070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FBCC23DB-44E4-4E58-990D-B7EF43C68A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97996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6DAE3265-0FAE-4814-92BF-1B05D11480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664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1F5EE822-C951-4213-8D22-427C4F14833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8811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E06F7288-E034-4EB4-B4BE-FC06E5274C1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79518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96973095-E191-4008-A256-CA701A4FB3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1063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050FEBBE-EA21-4CBD-9673-14D66BEB11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35338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315FF59E-1E85-4AB8-A46D-0D7F22546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29908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74638"/>
            <a:ext cx="21526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74638"/>
            <a:ext cx="63055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247EF3CC-80D4-46FC-B1D5-4C67487305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806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25-26,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8315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00200"/>
            <a:ext cx="42291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F6276F32-D800-4B0F-9191-DB9CABCB0B6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13795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274638"/>
            <a:ext cx="8610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258A7C5F-F80B-439C-9BC3-05D9C53973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2079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600200"/>
            <a:ext cx="8610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Comprehensive Plan Update | </a:t>
            </a:r>
            <a:fld id="{215F76C3-0696-44EF-9E80-85C4E38E01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214353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188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670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662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679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219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492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7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25-26,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2066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233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136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426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8088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82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30"/>
            </a:lvl1pPr>
            <a:lvl2pPr marL="443777" indent="0" algn="ctr">
              <a:buNone/>
              <a:defRPr sz="1941"/>
            </a:lvl2pPr>
            <a:lvl3pPr marL="887553" indent="0" algn="ctr">
              <a:buNone/>
              <a:defRPr sz="1747"/>
            </a:lvl3pPr>
            <a:lvl4pPr marL="1331330" indent="0" algn="ctr">
              <a:buNone/>
              <a:defRPr sz="1553"/>
            </a:lvl4pPr>
            <a:lvl5pPr marL="1775106" indent="0" algn="ctr">
              <a:buNone/>
              <a:defRPr sz="1553"/>
            </a:lvl5pPr>
            <a:lvl6pPr marL="2218883" indent="0" algn="ctr">
              <a:buNone/>
              <a:defRPr sz="1553"/>
            </a:lvl6pPr>
            <a:lvl7pPr marL="2662660" indent="0" algn="ctr">
              <a:buNone/>
              <a:defRPr sz="1553"/>
            </a:lvl7pPr>
            <a:lvl8pPr marL="3106436" indent="0" algn="ctr">
              <a:buNone/>
              <a:defRPr sz="1553"/>
            </a:lvl8pPr>
            <a:lvl9pPr marL="3550213" indent="0" algn="ctr">
              <a:buNone/>
              <a:defRPr sz="155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4870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1537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82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30">
                <a:solidFill>
                  <a:schemeClr val="tx1"/>
                </a:solidFill>
              </a:defRPr>
            </a:lvl1pPr>
            <a:lvl2pPr marL="443777" indent="0">
              <a:buNone/>
              <a:defRPr sz="1941">
                <a:solidFill>
                  <a:schemeClr val="tx1">
                    <a:tint val="75000"/>
                  </a:schemeClr>
                </a:solidFill>
              </a:defRPr>
            </a:lvl2pPr>
            <a:lvl3pPr marL="887553" indent="0">
              <a:buNone/>
              <a:defRPr sz="1747">
                <a:solidFill>
                  <a:schemeClr val="tx1">
                    <a:tint val="75000"/>
                  </a:schemeClr>
                </a:solidFill>
              </a:defRPr>
            </a:lvl3pPr>
            <a:lvl4pPr marL="1331330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4pPr>
            <a:lvl5pPr marL="1775106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5pPr>
            <a:lvl6pPr marL="2218883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6pPr>
            <a:lvl7pPr marL="2662660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7pPr>
            <a:lvl8pPr marL="3106436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8pPr>
            <a:lvl9pPr marL="3550213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516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499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009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1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25-26,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2085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290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0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06"/>
            </a:lvl1pPr>
            <a:lvl2pPr>
              <a:defRPr sz="2718"/>
            </a:lvl2pPr>
            <a:lvl3pPr>
              <a:defRPr sz="2330"/>
            </a:lvl3pPr>
            <a:lvl4pPr>
              <a:defRPr sz="1941"/>
            </a:lvl4pPr>
            <a:lvl5pPr>
              <a:defRPr sz="1941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3"/>
            </a:lvl1pPr>
            <a:lvl2pPr marL="443777" indent="0">
              <a:buNone/>
              <a:defRPr sz="1359"/>
            </a:lvl2pPr>
            <a:lvl3pPr marL="887553" indent="0">
              <a:buNone/>
              <a:defRPr sz="1165"/>
            </a:lvl3pPr>
            <a:lvl4pPr marL="1331330" indent="0">
              <a:buNone/>
              <a:defRPr sz="971"/>
            </a:lvl4pPr>
            <a:lvl5pPr marL="1775106" indent="0">
              <a:buNone/>
              <a:defRPr sz="971"/>
            </a:lvl5pPr>
            <a:lvl6pPr marL="2218883" indent="0">
              <a:buNone/>
              <a:defRPr sz="971"/>
            </a:lvl6pPr>
            <a:lvl7pPr marL="2662660" indent="0">
              <a:buNone/>
              <a:defRPr sz="971"/>
            </a:lvl7pPr>
            <a:lvl8pPr marL="3106436" indent="0">
              <a:buNone/>
              <a:defRPr sz="971"/>
            </a:lvl8pPr>
            <a:lvl9pPr marL="3550213" indent="0">
              <a:buNone/>
              <a:defRPr sz="97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2542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0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06"/>
            </a:lvl1pPr>
            <a:lvl2pPr marL="443777" indent="0">
              <a:buNone/>
              <a:defRPr sz="2718"/>
            </a:lvl2pPr>
            <a:lvl3pPr marL="887553" indent="0">
              <a:buNone/>
              <a:defRPr sz="2330"/>
            </a:lvl3pPr>
            <a:lvl4pPr marL="1331330" indent="0">
              <a:buNone/>
              <a:defRPr sz="1941"/>
            </a:lvl4pPr>
            <a:lvl5pPr marL="1775106" indent="0">
              <a:buNone/>
              <a:defRPr sz="1941"/>
            </a:lvl5pPr>
            <a:lvl6pPr marL="2218883" indent="0">
              <a:buNone/>
              <a:defRPr sz="1941"/>
            </a:lvl6pPr>
            <a:lvl7pPr marL="2662660" indent="0">
              <a:buNone/>
              <a:defRPr sz="1941"/>
            </a:lvl7pPr>
            <a:lvl8pPr marL="3106436" indent="0">
              <a:buNone/>
              <a:defRPr sz="1941"/>
            </a:lvl8pPr>
            <a:lvl9pPr marL="3550213" indent="0">
              <a:buNone/>
              <a:defRPr sz="1941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3"/>
            </a:lvl1pPr>
            <a:lvl2pPr marL="443777" indent="0">
              <a:buNone/>
              <a:defRPr sz="1359"/>
            </a:lvl2pPr>
            <a:lvl3pPr marL="887553" indent="0">
              <a:buNone/>
              <a:defRPr sz="1165"/>
            </a:lvl3pPr>
            <a:lvl4pPr marL="1331330" indent="0">
              <a:buNone/>
              <a:defRPr sz="971"/>
            </a:lvl4pPr>
            <a:lvl5pPr marL="1775106" indent="0">
              <a:buNone/>
              <a:defRPr sz="971"/>
            </a:lvl5pPr>
            <a:lvl6pPr marL="2218883" indent="0">
              <a:buNone/>
              <a:defRPr sz="971"/>
            </a:lvl6pPr>
            <a:lvl7pPr marL="2662660" indent="0">
              <a:buNone/>
              <a:defRPr sz="971"/>
            </a:lvl7pPr>
            <a:lvl8pPr marL="3106436" indent="0">
              <a:buNone/>
              <a:defRPr sz="971"/>
            </a:lvl8pPr>
            <a:lvl9pPr marL="3550213" indent="0">
              <a:buNone/>
              <a:defRPr sz="97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581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696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819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82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30"/>
            </a:lvl1pPr>
            <a:lvl2pPr marL="443777" indent="0" algn="ctr">
              <a:buNone/>
              <a:defRPr sz="1941"/>
            </a:lvl2pPr>
            <a:lvl3pPr marL="887553" indent="0" algn="ctr">
              <a:buNone/>
              <a:defRPr sz="1747"/>
            </a:lvl3pPr>
            <a:lvl4pPr marL="1331330" indent="0" algn="ctr">
              <a:buNone/>
              <a:defRPr sz="1553"/>
            </a:lvl4pPr>
            <a:lvl5pPr marL="1775106" indent="0" algn="ctr">
              <a:buNone/>
              <a:defRPr sz="1553"/>
            </a:lvl5pPr>
            <a:lvl6pPr marL="2218883" indent="0" algn="ctr">
              <a:buNone/>
              <a:defRPr sz="1553"/>
            </a:lvl6pPr>
            <a:lvl7pPr marL="2662660" indent="0" algn="ctr">
              <a:buNone/>
              <a:defRPr sz="1553"/>
            </a:lvl7pPr>
            <a:lvl8pPr marL="3106436" indent="0" algn="ctr">
              <a:buNone/>
              <a:defRPr sz="1553"/>
            </a:lvl8pPr>
            <a:lvl9pPr marL="3550213" indent="0" algn="ctr">
              <a:buNone/>
              <a:defRPr sz="155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722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316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82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30">
                <a:solidFill>
                  <a:schemeClr val="tx1"/>
                </a:solidFill>
              </a:defRPr>
            </a:lvl1pPr>
            <a:lvl2pPr marL="443777" indent="0">
              <a:buNone/>
              <a:defRPr sz="1941">
                <a:solidFill>
                  <a:schemeClr val="tx1">
                    <a:tint val="75000"/>
                  </a:schemeClr>
                </a:solidFill>
              </a:defRPr>
            </a:lvl2pPr>
            <a:lvl3pPr marL="887553" indent="0">
              <a:buNone/>
              <a:defRPr sz="1747">
                <a:solidFill>
                  <a:schemeClr val="tx1">
                    <a:tint val="75000"/>
                  </a:schemeClr>
                </a:solidFill>
              </a:defRPr>
            </a:lvl3pPr>
            <a:lvl4pPr marL="1331330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4pPr>
            <a:lvl5pPr marL="1775106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5pPr>
            <a:lvl6pPr marL="2218883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6pPr>
            <a:lvl7pPr marL="2662660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7pPr>
            <a:lvl8pPr marL="3106436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8pPr>
            <a:lvl9pPr marL="3550213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748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571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60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February 25-26,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E9238-7446-444F-A7F2-2F74D0076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07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86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hf hdr="0" ftr="0" dt="0"/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888" indent="-221888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Char char="•"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66566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1109442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55321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99699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04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888" indent="-221888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Char char="•"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66566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1109442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55321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99699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defTabSz="342900"/>
            <a:fld id="{DBE84B68-D82A-4A7A-B406-7FB1D6C29CD7}" type="datetime1">
              <a:rPr lang="en-US" smtClean="0"/>
              <a:pPr defTabSz="342900"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defTabSz="3429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/>
              <a:pPr defTabSz="34290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27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7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705600"/>
          </a:xfrm>
          <a:prstGeom prst="rect">
            <a:avLst/>
          </a:prstGeom>
          <a:gradFill rotWithShape="1">
            <a:gsLst>
              <a:gs pos="0">
                <a:schemeClr val="bg1">
                  <a:alpha val="3998"/>
                </a:schemeClr>
              </a:gs>
              <a:gs pos="100000">
                <a:srgbClr val="CCD5DE">
                  <a:alpha val="76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pic>
        <p:nvPicPr>
          <p:cNvPr id="1027" name="Picture 14" descr="ppt_backgrd_bars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1900"/>
            <a:ext cx="91440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74638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477000"/>
            <a:ext cx="533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FFFF"/>
                </a:solidFill>
              </a:rPr>
              <a:t>Residential Infill Project | </a:t>
            </a:r>
            <a:fld id="{7DB8F45B-5C18-4D87-BFED-2D12D6F37D07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4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705600"/>
          </a:xfrm>
          <a:prstGeom prst="rect">
            <a:avLst/>
          </a:prstGeom>
          <a:gradFill rotWithShape="1">
            <a:gsLst>
              <a:gs pos="0">
                <a:schemeClr val="bg1">
                  <a:alpha val="3998"/>
                </a:schemeClr>
              </a:gs>
              <a:gs pos="100000">
                <a:srgbClr val="CCD5DE">
                  <a:alpha val="76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27" name="Picture 14" descr="ppt_backgrd_bars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11900"/>
            <a:ext cx="91440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74638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477000"/>
            <a:ext cx="533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ea typeface="MS PGothic" panose="020B0600070205080204" pitchFamily="34" charset="-128"/>
              </a:rPr>
              <a:t>Comprehensive Plan Update | </a:t>
            </a:r>
            <a:fld id="{7DB5D3C5-E0CC-4624-8702-43A4D708CB3B}" type="slidenum">
              <a:rPr lang="en-US">
                <a:solidFill>
                  <a:srgbClr val="FFFFFF"/>
                </a:solidFill>
                <a:ea typeface="MS PGothic" panose="020B0600070205080204" pitchFamily="34" charset="-128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07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ChangeArrowheads="1"/>
          </p:cNvSpPr>
          <p:nvPr/>
        </p:nvSpPr>
        <p:spPr bwMode="auto">
          <a:xfrm>
            <a:off x="0" y="0"/>
            <a:ext cx="9144000" cy="6705600"/>
          </a:xfrm>
          <a:prstGeom prst="rect">
            <a:avLst/>
          </a:prstGeom>
          <a:gradFill rotWithShape="1">
            <a:gsLst>
              <a:gs pos="0">
                <a:schemeClr val="bg1">
                  <a:alpha val="3999"/>
                </a:schemeClr>
              </a:gs>
              <a:gs pos="100000">
                <a:srgbClr val="CCD5DE">
                  <a:alpha val="77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099" name="Picture 3" descr="ppt_backgrd_bar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11900"/>
            <a:ext cx="91440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74638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9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477000"/>
            <a:ext cx="533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FFFFFF"/>
                </a:solidFill>
              </a:rPr>
              <a:t>Neighborhood Centers PEG | </a:t>
            </a:r>
            <a:fld id="{B90529FD-38EF-46E9-81A3-89930037D64C}" type="slidenum">
              <a:rPr lang="en-US" altLang="en-US" b="1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b="1" dirty="0" smtClean="0">
              <a:solidFill>
                <a:srgbClr val="FFFFFF"/>
              </a:solidFill>
            </a:endParaRPr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88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7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6705600"/>
          </a:xfrm>
          <a:prstGeom prst="rect">
            <a:avLst/>
          </a:prstGeom>
          <a:gradFill rotWithShape="1">
            <a:gsLst>
              <a:gs pos="0">
                <a:schemeClr val="bg1">
                  <a:alpha val="3998"/>
                </a:schemeClr>
              </a:gs>
              <a:gs pos="100000">
                <a:srgbClr val="CCD5DE">
                  <a:alpha val="76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4099" name="Picture 3" descr="ppt_backgrd_bar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11900"/>
            <a:ext cx="91440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74638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9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477000"/>
            <a:ext cx="533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</a:rPr>
              <a:t>Neighborhood Centers PEG | </a:t>
            </a:r>
            <a:fld id="{B94852A5-8B37-45A9-939F-49445C5F4752}" type="slidenum">
              <a:rPr lang="en-US" b="1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1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705600"/>
          </a:xfrm>
          <a:prstGeom prst="rect">
            <a:avLst/>
          </a:prstGeom>
          <a:gradFill rotWithShape="1">
            <a:gsLst>
              <a:gs pos="0">
                <a:schemeClr val="bg1">
                  <a:alpha val="3998"/>
                </a:schemeClr>
              </a:gs>
              <a:gs pos="100000">
                <a:srgbClr val="CCD5DE">
                  <a:alpha val="76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27" name="Picture 14" descr="ppt_backgrd_bars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1900"/>
            <a:ext cx="91440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74638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477000"/>
            <a:ext cx="533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ea typeface="MS PGothic" panose="020B0600070205080204" pitchFamily="34" charset="-128"/>
              </a:rPr>
              <a:t>Comprehensive Plan Update | </a:t>
            </a:r>
            <a:fld id="{7DB5D3C5-E0CC-4624-8702-43A4D708CB3B}" type="slidenum">
              <a:rPr lang="en-US">
                <a:solidFill>
                  <a:srgbClr val="FFFFFF"/>
                </a:solidFill>
                <a:ea typeface="MS PGothic" panose="020B0600070205080204" pitchFamily="34" charset="-128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spcBef>
                <a:spcPct val="20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67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rebuchet MS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0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17D73-D545-40A3-8F0C-B0D396A3D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3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888" indent="-221888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Char char="•"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66566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1109442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55321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99699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February 25-26,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7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hdr="0" ftr="0" dt="0"/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888" indent="-221888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Char char="•"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66566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1109442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55321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99699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jpeg"/><Relationship Id="rId11" Type="http://schemas.openxmlformats.org/officeDocument/2006/relationships/image" Target="../media/image16.jpeg"/><Relationship Id="rId5" Type="http://schemas.openxmlformats.org/officeDocument/2006/relationships/image" Target="../media/image11.jpeg"/><Relationship Id="rId10" Type="http://schemas.microsoft.com/office/2007/relationships/hdphoto" Target="../media/hdphoto1.wdp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image003.png@01D1B824.2758CEC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1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0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tiff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8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4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4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jpeg"/><Relationship Id="rId11" Type="http://schemas.openxmlformats.org/officeDocument/2006/relationships/image" Target="../media/image16.jpeg"/><Relationship Id="rId5" Type="http://schemas.openxmlformats.org/officeDocument/2006/relationships/image" Target="../media/image11.jpeg"/><Relationship Id="rId10" Type="http://schemas.microsoft.com/office/2007/relationships/hdphoto" Target="../media/hdphoto1.wdp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8175" y="1936133"/>
            <a:ext cx="7772400" cy="3925888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dirty="0" smtClean="0">
                <a:solidFill>
                  <a:schemeClr val="tx2"/>
                </a:solidFill>
              </a:rPr>
              <a:t>Mixed Use Zones Project</a:t>
            </a:r>
            <a:r>
              <a:rPr lang="en-US" altLang="en-US" sz="3200" dirty="0" smtClean="0">
                <a:solidFill>
                  <a:schemeClr val="tx2"/>
                </a:solidFill>
              </a:rPr>
              <a:t/>
            </a:r>
            <a:br>
              <a:rPr lang="en-US" altLang="en-US" sz="3200" dirty="0" smtClean="0">
                <a:solidFill>
                  <a:schemeClr val="tx2"/>
                </a:solidFill>
              </a:rPr>
            </a:br>
            <a:r>
              <a:rPr lang="en-US" altLang="en-US" sz="3200" dirty="0" smtClean="0">
                <a:solidFill>
                  <a:schemeClr val="tx2"/>
                </a:solidFill>
              </a:rPr>
              <a:t/>
            </a:r>
            <a:br>
              <a:rPr lang="en-US" altLang="en-US" sz="3200" dirty="0" smtClean="0">
                <a:solidFill>
                  <a:schemeClr val="tx2"/>
                </a:solidFill>
              </a:rPr>
            </a:br>
            <a:r>
              <a:rPr lang="en-US" altLang="en-US" sz="3200" dirty="0">
                <a:solidFill>
                  <a:schemeClr val="tx2"/>
                </a:solidFill>
              </a:rPr>
              <a:t/>
            </a:r>
            <a:br>
              <a:rPr lang="en-US" altLang="en-US" sz="3200" dirty="0">
                <a:solidFill>
                  <a:schemeClr val="tx2"/>
                </a:solidFill>
              </a:rPr>
            </a:br>
            <a:r>
              <a:rPr lang="en-US" altLang="en-US" sz="3200" dirty="0" smtClean="0">
                <a:solidFill>
                  <a:schemeClr val="tx2"/>
                </a:solidFill>
              </a:rPr>
              <a:t>PSC Work Session – June 28, 2016</a:t>
            </a:r>
            <a:r>
              <a:rPr lang="en-US" altLang="en-US" sz="4400" dirty="0" smtClean="0">
                <a:solidFill>
                  <a:schemeClr val="tx2"/>
                </a:solidFill>
              </a:rPr>
              <a:t/>
            </a:r>
            <a:br>
              <a:rPr lang="en-US" altLang="en-US" sz="4400" dirty="0" smtClean="0">
                <a:solidFill>
                  <a:schemeClr val="tx2"/>
                </a:solidFill>
              </a:rPr>
            </a:br>
            <a:r>
              <a:rPr lang="en-US" altLang="en-US" sz="3200" dirty="0" smtClean="0">
                <a:solidFill>
                  <a:schemeClr val="tx2"/>
                </a:solidFill>
              </a:rPr>
              <a:t/>
            </a:r>
            <a:br>
              <a:rPr lang="en-US" altLang="en-US" sz="3200" dirty="0" smtClean="0">
                <a:solidFill>
                  <a:schemeClr val="tx2"/>
                </a:solidFill>
              </a:rPr>
            </a:br>
            <a:endParaRPr lang="en-US" altLang="en-US" sz="32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292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057" y="67112"/>
            <a:ext cx="4538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CM3 Zone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0063" y="765060"/>
            <a:ext cx="4253333" cy="2826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4338" y="3801150"/>
            <a:ext cx="4253333" cy="2826667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8278"/>
              </p:ext>
            </p:extLst>
          </p:nvPr>
        </p:nvGraphicFramePr>
        <p:xfrm>
          <a:off x="3859913" y="-2"/>
          <a:ext cx="5255244" cy="684087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017520"/>
                <a:gridCol w="745908"/>
                <a:gridCol w="745908"/>
                <a:gridCol w="745908"/>
              </a:tblGrid>
              <a:tr h="3591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Large </a:t>
                      </a:r>
                      <a:r>
                        <a:rPr lang="en-US" sz="1400" dirty="0">
                          <a:effectLst/>
                        </a:rPr>
                        <a:t>Scale Zones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92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CM3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EX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CX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Height – Maximum Base (feet)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65’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65’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75’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Height – Maximum with Bonus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75’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65’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75’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FAR – Maximum Base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FAR – </a:t>
                      </a:r>
                      <a:r>
                        <a:rPr lang="en-US" sz="1400" dirty="0" smtClean="0">
                          <a:effectLst/>
                        </a:rPr>
                        <a:t>Maximum* w/ Bonus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5:1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7:1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200" dirty="0" smtClean="0">
                          <a:effectLst/>
                        </a:rPr>
                        <a:t>* existing =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baseline="0" dirty="0" smtClean="0">
                          <a:effectLst/>
                        </a:rPr>
                        <a:t>estimated </a:t>
                      </a:r>
                      <a:r>
                        <a:rPr lang="en-US" sz="1200" baseline="0" dirty="0" smtClean="0">
                          <a:effectLst/>
                        </a:rPr>
                        <a:t>max for housing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Commercial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Retail Sales And Service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Office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Quick Vehicle Servicing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Vehicle Repair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Commercial Parking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86450" algn="l"/>
                        </a:tabLst>
                      </a:pPr>
                      <a:r>
                        <a:rPr lang="en-US" sz="1400" b="0" dirty="0">
                          <a:effectLst/>
                        </a:rPr>
                        <a:t>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Self-Service Storage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Residential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Household Living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Group Living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Industrial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Manufacturing and Production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Warehouse and Freight Movement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Wholesale Sales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Industrial Service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Institutional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Basic Utilities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Community Service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Parks and Open Areas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</a:rPr>
                        <a:t>Schools, Religious Institutions, etc.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6888680" y="342900"/>
            <a:ext cx="747002" cy="6529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6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681" y="2142946"/>
            <a:ext cx="4572638" cy="257210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82938" y="433327"/>
            <a:ext cx="5779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Topic 3:  FAR Base and Bonus Analysis</a:t>
            </a:r>
            <a:endParaRPr lang="en-US" altLang="en-US" sz="28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90" y="1251836"/>
            <a:ext cx="6491619" cy="49044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0477" y="2414587"/>
            <a:ext cx="6477332" cy="2732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3133" y="3578960"/>
            <a:ext cx="6474675" cy="2486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40463" y="4122859"/>
            <a:ext cx="6477345" cy="29064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6785" y="2369915"/>
            <a:ext cx="75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CM1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689" y="3485483"/>
            <a:ext cx="75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CM2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785" y="4076795"/>
            <a:ext cx="75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CM3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0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3119" y="1320401"/>
            <a:ext cx="8617761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400" b="1" dirty="0">
                <a:solidFill>
                  <a:prstClr val="white"/>
                </a:solidFill>
                <a:cs typeface="Times New Roman" panose="02020603050405020304" pitchFamily="18" charset="0"/>
              </a:rPr>
              <a:t>Staff Recommendation: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Retain proposed height limits.</a:t>
            </a:r>
            <a:endParaRPr lang="en-US" altLang="en-US" sz="2400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Allow 3-foot additional height for high ground floor citywide.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Retain step-downs to adjacent Residential zones.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Retain bonus step-backs in CM2, CM3 zones.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Remove step-back over 55’ in CM3 zone on narrow streets.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Retain building articulation and length standards.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228003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Topic 4:  Development and Design standards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9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681" y="2142946"/>
            <a:ext cx="4572638" cy="2572109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6313" y="278952"/>
            <a:ext cx="49127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Topic 3:  FAR Recommendations</a:t>
            </a:r>
            <a:endParaRPr lang="en-US" altLang="en-US" sz="28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397265"/>
              </p:ext>
            </p:extLst>
          </p:nvPr>
        </p:nvGraphicFramePr>
        <p:xfrm>
          <a:off x="566314" y="854421"/>
          <a:ext cx="8018776" cy="56668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3040"/>
                <a:gridCol w="1638934"/>
                <a:gridCol w="1638934"/>
                <a:gridCol w="1638934"/>
                <a:gridCol w="1638934"/>
              </a:tblGrid>
              <a:tr h="1005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Commercial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Mixed Use 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(CM1)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Commercial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Mixed Use 2 (CM2)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Commercial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Mixed Use 3 (CM3)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Commercial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Employment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(CE)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4572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Preliminary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578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Examples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229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Height Limit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FAR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35’ (3)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45’ (4)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65’ (6)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45’ (4) </a:t>
                      </a:r>
                    </a:p>
                  </a:txBody>
                  <a:tcPr marL="68580" marR="68580" marT="0" marB="0" anchor="ctr"/>
                </a:tc>
              </a:tr>
              <a:tr h="8229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Bonus Ht Limit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Bonus FAR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35’ (3)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55’ (5)*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In key locations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75’ (7)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45’ (4)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237179" y="1960717"/>
            <a:ext cx="6108158" cy="1302180"/>
            <a:chOff x="2021468" y="4123613"/>
            <a:chExt cx="6021659" cy="110539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1468" y="4123613"/>
              <a:ext cx="2246915" cy="108828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8892" y="4139311"/>
              <a:ext cx="2560320" cy="107766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2366" y="4141020"/>
              <a:ext cx="2560320" cy="10776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7350" y="4151344"/>
              <a:ext cx="1605777" cy="1077662"/>
            </a:xfrm>
            <a:prstGeom prst="rect">
              <a:avLst/>
            </a:prstGeom>
          </p:spPr>
        </p:pic>
      </p:grpSp>
      <p:pic>
        <p:nvPicPr>
          <p:cNvPr id="12" name="Picture 11" descr="N:\work\comp_planning\Implementation\Mixed_Use_Project\maps_and_graphics\SE_Corridors_03_24_14\IMG_0405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4366" y="3428681"/>
            <a:ext cx="1513252" cy="13771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lum contrast="21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5484" y="3417086"/>
            <a:ext cx="1592201" cy="13943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7058" y="3449010"/>
            <a:ext cx="1527426" cy="1352072"/>
          </a:xfrm>
          <a:prstGeom prst="rect">
            <a:avLst/>
          </a:prstGeom>
        </p:spPr>
      </p:pic>
      <p:pic>
        <p:nvPicPr>
          <p:cNvPr id="15" name="Picture 14" descr="N:\work\comp_planning\Implementation\Mixed_Use_Project\maps_and_graphics\East_Corridors_03_25_14\IMG_0451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30342" y="3407606"/>
            <a:ext cx="1551145" cy="140653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62515"/>
            <a:ext cx="914399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Topic 4: Height </a:t>
            </a: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Alternative – </a:t>
            </a: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CM1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469"/>
            <a:ext cx="9144000" cy="618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0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" y="54932"/>
            <a:ext cx="914399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Height </a:t>
            </a: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Alternative - </a:t>
            </a: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CE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148"/>
            <a:ext cx="9144000" cy="62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6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" y="61000"/>
            <a:ext cx="914399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Height </a:t>
            </a: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Alternative – </a:t>
            </a: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CM2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148"/>
            <a:ext cx="9144000" cy="62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5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" y="61000"/>
            <a:ext cx="914399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Height </a:t>
            </a: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Alternative – </a:t>
            </a: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CM2 Bonus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148"/>
            <a:ext cx="9144000" cy="62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3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" y="71758"/>
            <a:ext cx="914399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Height </a:t>
            </a: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Alternative – </a:t>
            </a: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CM3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330"/>
            <a:ext cx="9144000" cy="62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0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" y="39484"/>
            <a:ext cx="914399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Height </a:t>
            </a: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Alternative – </a:t>
            </a: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CM3 Bonus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505"/>
            <a:ext cx="9144000" cy="628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Inclusionary Housing Program Concept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900" dirty="0"/>
              <a:t>Slide </a:t>
            </a:r>
            <a:fld id="{6113E31D-E2AB-40D1-8B51-AFA5AFEF393A}" type="slidenum">
              <a:rPr lang="en-US" sz="900"/>
              <a:pPr/>
              <a:t>2</a:t>
            </a:fld>
            <a:endParaRPr lang="en-US" sz="9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745117" y="1824577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342900"/>
            <a:endParaRPr lang="en-US" sz="1350" dirty="0">
              <a:solidFill>
                <a:srgbClr val="000000"/>
              </a:solidFill>
            </a:endParaRPr>
          </a:p>
        </p:txBody>
      </p:sp>
      <p:pic>
        <p:nvPicPr>
          <p:cNvPr id="1025" name="Picture 4" descr="cid:image003.png@01D1B824.2758CEC0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78" y="987521"/>
            <a:ext cx="6947946" cy="565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83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6339" y="211931"/>
            <a:ext cx="7365217" cy="987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443777" algn="l"/>
              </a:tabLst>
            </a:pPr>
            <a:r>
              <a:rPr lang="en-US" sz="3106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Building Form Standards </a:t>
            </a:r>
          </a:p>
          <a:p>
            <a:pPr>
              <a:lnSpc>
                <a:spcPct val="107000"/>
              </a:lnSpc>
              <a:tabLst>
                <a:tab pos="443777" algn="l"/>
              </a:tabLst>
            </a:pPr>
            <a:r>
              <a:rPr lang="en-US" sz="233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Step Down Height and Building Articulation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589" r="6624"/>
          <a:stretch/>
        </p:blipFill>
        <p:spPr>
          <a:xfrm>
            <a:off x="134471" y="1479177"/>
            <a:ext cx="8875059" cy="49081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4471" y="5513294"/>
            <a:ext cx="672353" cy="47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647" y="4908176"/>
            <a:ext cx="1815353" cy="106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b="1" dirty="0">
                <a:solidFill>
                  <a:prstClr val="black"/>
                </a:solidFill>
              </a:rPr>
              <a:t>“Step down” </a:t>
            </a:r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prstClr val="black"/>
                </a:solidFill>
              </a:rPr>
              <a:t>Adjacent to lower-density residential zones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9706" y="4921623"/>
            <a:ext cx="1873771" cy="106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b="1" dirty="0">
                <a:solidFill>
                  <a:prstClr val="black"/>
                </a:solidFill>
              </a:rPr>
              <a:t>“Step back” </a:t>
            </a:r>
            <a:endParaRPr lang="en-US" sz="1588" dirty="0">
              <a:solidFill>
                <a:prstClr val="black"/>
              </a:solidFill>
            </a:endParaRPr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prstClr val="black"/>
                </a:solidFill>
              </a:rPr>
              <a:t>For bonus height </a:t>
            </a:r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prstClr val="black"/>
                </a:solidFill>
              </a:rPr>
              <a:t>CM3 on narrow streets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5849471" y="3361765"/>
            <a:ext cx="1680882" cy="1546412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008530" y="3832412"/>
            <a:ext cx="1411940" cy="1075766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04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926" y="2180771"/>
            <a:ext cx="4438149" cy="249645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68941" y="930143"/>
          <a:ext cx="8606117" cy="56413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0235"/>
                <a:gridCol w="2353235"/>
                <a:gridCol w="2487706"/>
                <a:gridCol w="2554941"/>
              </a:tblGrid>
              <a:tr h="5490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CM1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CM2</a:t>
                      </a:r>
                      <a:r>
                        <a:rPr lang="en-US" sz="1600" baseline="0" dirty="0" smtClean="0">
                          <a:effectLst/>
                        </a:rPr>
                        <a:t> and CE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CM3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3" marR="66563" marT="0" marB="0" anchor="ctr"/>
                </a:tc>
              </a:tr>
              <a:tr h="20307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3" marR="6656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3" marR="6656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3" marR="66563" marT="0" marB="0"/>
                </a:tc>
              </a:tr>
              <a:tr h="14654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Step</a:t>
                      </a:r>
                      <a:r>
                        <a:rPr lang="en-US" sz="13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Downs to  Residential Zones</a:t>
                      </a:r>
                      <a:endParaRPr lang="en-US" sz="13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Never required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Adjacent to SFR zones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Adjacent</a:t>
                      </a: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to SFR zones and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R3 – R1 MFR zones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3" marR="66563" marT="0" marB="0" anchor="ctr"/>
                </a:tc>
              </a:tr>
              <a:tr h="15960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Front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Step</a:t>
                      </a:r>
                      <a:r>
                        <a:rPr lang="en-US" sz="13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Backs</a:t>
                      </a:r>
                      <a:endParaRPr lang="en-US" sz="13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Never</a:t>
                      </a: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required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Only required</a:t>
                      </a: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for bonus height above 4 stories (45’) 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Required for bonus height above</a:t>
                      </a: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 stories (65’) and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 narrow streets above 5 stories (55’)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3" marR="66563" marT="0" marB="0" anchor="ctr"/>
                </a:tc>
              </a:tr>
            </a:tbl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34472" y="272563"/>
            <a:ext cx="8875058" cy="507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88751" tIns="44375" rIns="88751" bIns="44375" numCol="1" anchor="ctr" anchorCtr="0" compatLnSpc="1">
            <a:prstTxWarp prst="textNoShape">
              <a:avLst/>
            </a:prstTxWarp>
            <a:spAutoFit/>
          </a:bodyPr>
          <a:lstStyle/>
          <a:p>
            <a:pPr marL="2218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18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When Step Downs or Step Backs Are Required</a:t>
            </a:r>
            <a:endParaRPr lang="en-US" altLang="en-US" sz="2718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0836" t="30876" r="27503" b="29510"/>
          <a:stretch/>
        </p:blipFill>
        <p:spPr>
          <a:xfrm>
            <a:off x="1476967" y="2115971"/>
            <a:ext cx="2315636" cy="10831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21669" t="22968" r="23335" b="28118"/>
          <a:stretch/>
        </p:blipFill>
        <p:spPr>
          <a:xfrm>
            <a:off x="3859839" y="1844897"/>
            <a:ext cx="2401005" cy="13823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23335" t="19107" r="22502" b="31979"/>
          <a:stretch/>
        </p:blipFill>
        <p:spPr>
          <a:xfrm>
            <a:off x="6320117" y="1765866"/>
            <a:ext cx="2487707" cy="14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706" y="6185647"/>
            <a:ext cx="8471647" cy="806824"/>
          </a:xfrm>
        </p:spPr>
        <p:txBody>
          <a:bodyPr>
            <a:normAutofit fontScale="90000"/>
          </a:bodyPr>
          <a:lstStyle/>
          <a:p>
            <a:pPr marL="403433" indent="-40343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735" b="1" dirty="0">
                <a:solidFill>
                  <a:schemeClr val="bg1"/>
                </a:solidFill>
                <a:latin typeface="+mn-lt"/>
              </a:rPr>
              <a:t>Addresses community concerns about need for scale transitions adjacent to single-dwelling zoning </a:t>
            </a:r>
            <a:br>
              <a:rPr lang="en-US" sz="2735" b="1" dirty="0">
                <a:solidFill>
                  <a:schemeClr val="bg1"/>
                </a:solidFill>
                <a:latin typeface="+mn-lt"/>
              </a:rPr>
            </a:br>
            <a:r>
              <a:rPr lang="en-US" sz="3009" b="1" dirty="0">
                <a:solidFill>
                  <a:schemeClr val="bg1"/>
                </a:solidFill>
              </a:rPr>
              <a:t/>
            </a:r>
            <a:br>
              <a:rPr lang="en-US" sz="3009" b="1" dirty="0">
                <a:solidFill>
                  <a:schemeClr val="bg1"/>
                </a:solidFill>
              </a:rPr>
            </a:br>
            <a:r>
              <a:rPr lang="en-US" sz="874" b="1" dirty="0">
                <a:solidFill>
                  <a:schemeClr val="bg1"/>
                </a:solidFill>
              </a:rPr>
              <a:t/>
            </a:r>
            <a:br>
              <a:rPr lang="en-US" sz="874" b="1" dirty="0">
                <a:solidFill>
                  <a:schemeClr val="bg1"/>
                </a:solidFill>
              </a:rPr>
            </a:br>
            <a:endParaRPr lang="en-US" sz="2135" b="1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4472" y="272563"/>
            <a:ext cx="8875058" cy="507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88751" tIns="44375" rIns="88751" bIns="44375" numCol="1" anchor="ctr" anchorCtr="0" compatLnSpc="1">
            <a:prstTxWarp prst="textNoShape">
              <a:avLst/>
            </a:prstTxWarp>
            <a:spAutoFit/>
          </a:bodyPr>
          <a:lstStyle/>
          <a:p>
            <a:pPr marL="2218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18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Height Step Downs to Residential Zoning</a:t>
            </a:r>
            <a:endParaRPr lang="en-US" altLang="en-US" sz="2718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5" descr="H45contrast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41" y="941294"/>
            <a:ext cx="6090102" cy="456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9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5088" y="5849471"/>
            <a:ext cx="6790765" cy="1143000"/>
          </a:xfrm>
        </p:spPr>
        <p:txBody>
          <a:bodyPr>
            <a:normAutofit fontScale="90000"/>
          </a:bodyPr>
          <a:lstStyle/>
          <a:p>
            <a:pPr marL="277360" indent="-277360">
              <a:lnSpc>
                <a:spcPts val="3283"/>
              </a:lnSpc>
              <a:spcBef>
                <a:spcPts val="0"/>
              </a:spcBef>
              <a:spcAft>
                <a:spcPts val="1059"/>
              </a:spcAft>
            </a:pPr>
            <a:r>
              <a:rPr lang="en-US" sz="2718" b="1" dirty="0">
                <a:solidFill>
                  <a:schemeClr val="bg1"/>
                </a:solidFill>
              </a:rPr>
              <a:t>	</a:t>
            </a:r>
            <a:r>
              <a:rPr lang="en-US" sz="2912" dirty="0">
                <a:solidFill>
                  <a:schemeClr val="bg1"/>
                </a:solidFill>
                <a:latin typeface="+mn-lt"/>
              </a:rPr>
              <a:t>Within 25’ of abutting residential zones:</a:t>
            </a:r>
            <a:r>
              <a:rPr lang="en-US" sz="3009" dirty="0">
                <a:solidFill>
                  <a:schemeClr val="bg1"/>
                </a:solidFill>
              </a:rPr>
              <a:t/>
            </a:r>
            <a:br>
              <a:rPr lang="en-US" sz="3009" dirty="0">
                <a:solidFill>
                  <a:schemeClr val="bg1"/>
                </a:solidFill>
              </a:rPr>
            </a:br>
            <a:r>
              <a:rPr lang="en-US" sz="2382" dirty="0">
                <a:solidFill>
                  <a:schemeClr val="bg1"/>
                </a:solidFill>
              </a:rPr>
              <a:t>-  </a:t>
            </a:r>
            <a:r>
              <a:rPr lang="en-US" sz="2382" b="1" dirty="0">
                <a:solidFill>
                  <a:schemeClr val="bg1"/>
                </a:solidFill>
              </a:rPr>
              <a:t>Height limited to 35’ adjacent to SFR zones</a:t>
            </a:r>
            <a:br>
              <a:rPr lang="en-US" sz="2382" b="1" dirty="0">
                <a:solidFill>
                  <a:schemeClr val="bg1"/>
                </a:solidFill>
              </a:rPr>
            </a:br>
            <a:r>
              <a:rPr lang="en-US" sz="2382" b="1" dirty="0">
                <a:solidFill>
                  <a:schemeClr val="bg1"/>
                </a:solidFill>
              </a:rPr>
              <a:t>-  Height limited to 45’ adjacent to R3 – R1 MFR zones</a:t>
            </a:r>
            <a:r>
              <a:rPr lang="en-US" sz="2135" b="1" dirty="0">
                <a:solidFill>
                  <a:schemeClr val="bg1"/>
                </a:solidFill>
              </a:rPr>
              <a:t/>
            </a:r>
            <a:br>
              <a:rPr lang="en-US" sz="2135" b="1" dirty="0">
                <a:solidFill>
                  <a:schemeClr val="bg1"/>
                </a:solidFill>
              </a:rPr>
            </a:br>
            <a:r>
              <a:rPr lang="en-US" sz="874" b="1" dirty="0">
                <a:solidFill>
                  <a:schemeClr val="bg1"/>
                </a:solidFill>
              </a:rPr>
              <a:t/>
            </a:r>
            <a:br>
              <a:rPr lang="en-US" sz="874" b="1" dirty="0">
                <a:solidFill>
                  <a:schemeClr val="bg1"/>
                </a:solidFill>
              </a:rPr>
            </a:br>
            <a:endParaRPr lang="en-US" sz="2135" b="1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250" t="27823" r="38974" b="42702"/>
          <a:stretch/>
        </p:blipFill>
        <p:spPr>
          <a:xfrm>
            <a:off x="224393" y="1425208"/>
            <a:ext cx="6199320" cy="2936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751" y="2686468"/>
            <a:ext cx="3500163" cy="2625121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4472" y="272563"/>
            <a:ext cx="8875058" cy="507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88751" tIns="44375" rIns="88751" bIns="44375" numCol="1" anchor="ctr" anchorCtr="0" compatLnSpc="1">
            <a:prstTxWarp prst="textNoShape">
              <a:avLst/>
            </a:prstTxWarp>
            <a:spAutoFit/>
          </a:bodyPr>
          <a:lstStyle/>
          <a:p>
            <a:pPr marL="2218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18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Height Step Downs to Residential Zones</a:t>
            </a:r>
            <a:endParaRPr lang="en-US" altLang="en-US" sz="2718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412" y="4762405"/>
            <a:ext cx="2353235" cy="49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47" b="1" u="sng" dirty="0">
                <a:solidFill>
                  <a:prstClr val="white"/>
                </a:solidFill>
              </a:rPr>
              <a:t>MUZ Proposal</a:t>
            </a:r>
          </a:p>
        </p:txBody>
      </p:sp>
    </p:spTree>
    <p:extLst>
      <p:ext uri="{BB962C8B-B14F-4D97-AF65-F5344CB8AC3E}">
        <p14:creationId xmlns:p14="http://schemas.microsoft.com/office/powerpoint/2010/main" val="381504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472" y="6722921"/>
            <a:ext cx="8471647" cy="170704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sz="2700" b="1" dirty="0" smtClean="0">
                <a:solidFill>
                  <a:schemeClr val="bg1"/>
                </a:solidFill>
                <a:latin typeface="+mn-lt"/>
              </a:rPr>
              <a:t>Map of where height transitions will apply</a:t>
            </a:r>
            <a:r>
              <a:rPr lang="en-US" sz="2700" b="1" dirty="0">
                <a:solidFill>
                  <a:schemeClr val="bg1"/>
                </a:solidFill>
              </a:rPr>
              <a:t/>
            </a:r>
            <a:br>
              <a:rPr lang="en-US" sz="2700" b="1" dirty="0">
                <a:solidFill>
                  <a:schemeClr val="bg1"/>
                </a:solidFill>
              </a:rPr>
            </a:br>
            <a:r>
              <a:rPr lang="en-US" sz="874" b="1" dirty="0">
                <a:solidFill>
                  <a:schemeClr val="bg1"/>
                </a:solidFill>
              </a:rPr>
              <a:t/>
            </a:r>
            <a:br>
              <a:rPr lang="en-US" sz="874" b="1" dirty="0">
                <a:solidFill>
                  <a:schemeClr val="bg1"/>
                </a:solidFill>
              </a:rPr>
            </a:br>
            <a:endParaRPr lang="en-US" sz="2135" b="1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4472" y="272563"/>
            <a:ext cx="8875058" cy="507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88751" tIns="44375" rIns="88751" bIns="44375" numCol="1" anchor="ctr" anchorCtr="0" compatLnSpc="1">
            <a:prstTxWarp prst="textNoShape">
              <a:avLst/>
            </a:prstTxWarp>
            <a:spAutoFit/>
          </a:bodyPr>
          <a:lstStyle/>
          <a:p>
            <a:pPr marL="2218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18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Height Step Downs to Residential Zoning</a:t>
            </a:r>
            <a:endParaRPr lang="en-US" altLang="en-US" sz="2718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568" t="22215" r="4674"/>
          <a:stretch/>
        </p:blipFill>
        <p:spPr>
          <a:xfrm>
            <a:off x="486889" y="850507"/>
            <a:ext cx="8241476" cy="555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7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/>
          <p:cNvSpPr txBox="1">
            <a:spLocks/>
          </p:cNvSpPr>
          <p:nvPr/>
        </p:nvSpPr>
        <p:spPr>
          <a:xfrm>
            <a:off x="294024" y="614685"/>
            <a:ext cx="8266768" cy="1584018"/>
          </a:xfrm>
          <a:prstGeom prst="rect">
            <a:avLst/>
          </a:prstGeom>
        </p:spPr>
        <p:txBody>
          <a:bodyPr vert="horz" lIns="88751" tIns="44375" rIns="88751" bIns="44375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8400" indent="-448400"/>
            <a:r>
              <a:rPr lang="en-US" sz="2815" b="1" dirty="0">
                <a:solidFill>
                  <a:prstClr val="white"/>
                </a:solidFill>
              </a:rPr>
              <a:t>	</a:t>
            </a:r>
            <a:r>
              <a:rPr lang="en-US" sz="2559" b="1" dirty="0">
                <a:solidFill>
                  <a:prstClr val="white"/>
                </a:solidFill>
                <a:latin typeface="Calibri" panose="020F0502020204030204"/>
              </a:rPr>
              <a:t>Bonus height step backs </a:t>
            </a:r>
            <a:r>
              <a:rPr lang="en-US" sz="2718" b="1" dirty="0">
                <a:solidFill>
                  <a:prstClr val="white"/>
                </a:solidFill>
              </a:rPr>
              <a:t/>
            </a:r>
            <a:br>
              <a:rPr lang="en-US" sz="2718" b="1" dirty="0">
                <a:solidFill>
                  <a:prstClr val="white"/>
                </a:solidFill>
              </a:rPr>
            </a:br>
            <a:r>
              <a:rPr lang="en-US" sz="2232" b="1" dirty="0">
                <a:solidFill>
                  <a:prstClr val="white"/>
                </a:solidFill>
              </a:rPr>
              <a:t>Solar access modeling for CM2 zone: both 4-stories and 5</a:t>
            </a:r>
            <a:r>
              <a:rPr lang="en-US" sz="2232" b="1" baseline="30000" dirty="0">
                <a:solidFill>
                  <a:prstClr val="white"/>
                </a:solidFill>
              </a:rPr>
              <a:t>th</a:t>
            </a:r>
            <a:r>
              <a:rPr lang="en-US" sz="2232" b="1" dirty="0">
                <a:solidFill>
                  <a:prstClr val="white"/>
                </a:solidFill>
              </a:rPr>
              <a:t> story bonus preserve solar access across the street (Spring and Fall equinox)</a:t>
            </a:r>
            <a:endParaRPr lang="en-US" sz="2718" b="1" dirty="0">
              <a:solidFill>
                <a:prstClr val="white"/>
              </a:solidFill>
            </a:endParaRPr>
          </a:p>
          <a:p>
            <a:pPr marL="1335953" lvl="2" indent="-448400"/>
            <a:endParaRPr lang="en-US" sz="194" b="1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661" r="12705" b="27086"/>
          <a:stretch/>
        </p:blipFill>
        <p:spPr>
          <a:xfrm>
            <a:off x="1867698" y="1896315"/>
            <a:ext cx="5257129" cy="23728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1524" r="12827" b="27410"/>
          <a:stretch/>
        </p:blipFill>
        <p:spPr>
          <a:xfrm>
            <a:off x="1877670" y="4333958"/>
            <a:ext cx="5247158" cy="2362966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8626" y="158865"/>
            <a:ext cx="8875058" cy="507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88751" tIns="44375" rIns="88751" bIns="44375" numCol="1" anchor="ctr" anchorCtr="0" compatLnSpc="1">
            <a:prstTxWarp prst="textNoShape">
              <a:avLst/>
            </a:prstTxWarp>
            <a:spAutoFit/>
          </a:bodyPr>
          <a:lstStyle/>
          <a:p>
            <a:pPr marL="2218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18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Front Step Backs</a:t>
            </a:r>
            <a:endParaRPr lang="en-US" altLang="en-US" sz="2718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2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7" y="1736517"/>
            <a:ext cx="3752042" cy="2814031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8626" y="158865"/>
            <a:ext cx="8875058" cy="507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88751" tIns="44375" rIns="88751" bIns="44375" numCol="1" anchor="ctr" anchorCtr="0" compatLnSpc="1">
            <a:prstTxWarp prst="textNoShape">
              <a:avLst/>
            </a:prstTxWarp>
            <a:spAutoFit/>
          </a:bodyPr>
          <a:lstStyle/>
          <a:p>
            <a:pPr marL="2218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18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Front Step Backs - Examples</a:t>
            </a:r>
            <a:endParaRPr lang="en-US" altLang="en-US" sz="2718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350330" y="5763939"/>
            <a:ext cx="8471647" cy="806824"/>
          </a:xfrm>
          <a:prstGeom prst="rect">
            <a:avLst/>
          </a:prstGeom>
        </p:spPr>
        <p:txBody>
          <a:bodyPr vert="horz" lIns="80682" tIns="40341" rIns="80682" bIns="40341" rtlCol="0" anchor="ctr">
            <a:no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71" b="1" dirty="0">
                <a:solidFill>
                  <a:prstClr val="white"/>
                </a:solidFill>
                <a:latin typeface="Calibri" panose="020F0502020204030204"/>
              </a:rPr>
              <a:t>Step backs not required on secondary streets</a:t>
            </a:r>
          </a:p>
          <a:p>
            <a:pPr marL="403433" indent="-40343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71" dirty="0">
                <a:solidFill>
                  <a:prstClr val="white"/>
                </a:solidFill>
                <a:latin typeface="Calibri" panose="020F0502020204030204"/>
              </a:rPr>
              <a:t>Mixed use zoning typically less continuous on side streets</a:t>
            </a:r>
          </a:p>
          <a:p>
            <a:pPr marL="403433" indent="-40343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71" dirty="0">
                <a:solidFill>
                  <a:prstClr val="white"/>
                </a:solidFill>
                <a:latin typeface="Calibri" panose="020F0502020204030204"/>
              </a:rPr>
              <a:t>Avoids costs and design issues of step backs on all frontages</a:t>
            </a:r>
            <a:r>
              <a:rPr lang="en-US" sz="2471" b="1" dirty="0">
                <a:solidFill>
                  <a:prstClr val="white"/>
                </a:solidFill>
                <a:latin typeface="Calibri" panose="020F0502020204030204"/>
              </a:rPr>
              <a:t/>
            </a:r>
            <a:br>
              <a:rPr lang="en-US" sz="2471" b="1" dirty="0">
                <a:solidFill>
                  <a:prstClr val="white"/>
                </a:solidFill>
                <a:latin typeface="Calibri" panose="020F0502020204030204"/>
              </a:rPr>
            </a:br>
            <a:endParaRPr lang="en-US" sz="2471" b="1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51"/>
          <a:stretch/>
        </p:blipFill>
        <p:spPr>
          <a:xfrm>
            <a:off x="4120586" y="1705894"/>
            <a:ext cx="4845223" cy="283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2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/>
          <p:cNvSpPr txBox="1">
            <a:spLocks/>
          </p:cNvSpPr>
          <p:nvPr/>
        </p:nvSpPr>
        <p:spPr>
          <a:xfrm>
            <a:off x="294024" y="614685"/>
            <a:ext cx="8648270" cy="1584018"/>
          </a:xfrm>
          <a:prstGeom prst="rect">
            <a:avLst/>
          </a:prstGeom>
        </p:spPr>
        <p:txBody>
          <a:bodyPr vert="horz" lIns="88751" tIns="44375" rIns="88751" bIns="44375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8400" indent="-448400"/>
            <a:r>
              <a:rPr lang="en-US" sz="2559" b="1" dirty="0">
                <a:solidFill>
                  <a:prstClr val="white"/>
                </a:solidFill>
                <a:latin typeface="Calibri" panose="020F0502020204030204"/>
              </a:rPr>
              <a:t>Bonus height step backs </a:t>
            </a:r>
            <a:r>
              <a:rPr lang="en-US" sz="2232" b="1" dirty="0">
                <a:solidFill>
                  <a:prstClr val="white"/>
                </a:solidFill>
              </a:rPr>
              <a:t> </a:t>
            </a:r>
          </a:p>
          <a:p>
            <a:pPr marL="448400" indent="-448400">
              <a:buFont typeface="Arial" panose="020B0604020202020204" pitchFamily="34" charset="0"/>
              <a:buChar char="•"/>
            </a:pPr>
            <a:r>
              <a:rPr lang="en-US" sz="2232" b="1" dirty="0">
                <a:solidFill>
                  <a:prstClr val="white"/>
                </a:solidFill>
              </a:rPr>
              <a:t>Responds to community concerns about building scale</a:t>
            </a:r>
          </a:p>
          <a:p>
            <a:pPr marL="448400" indent="-448400">
              <a:buFont typeface="Arial" panose="020B0604020202020204" pitchFamily="34" charset="0"/>
              <a:buChar char="•"/>
            </a:pPr>
            <a:r>
              <a:rPr lang="en-US" sz="2232" b="1" dirty="0">
                <a:solidFill>
                  <a:prstClr val="white"/>
                </a:solidFill>
              </a:rPr>
              <a:t>Retains base zone street wall height, stepping back additional bonus height to minimize appearance of greater scale</a:t>
            </a:r>
          </a:p>
          <a:p>
            <a:pPr marL="1335953" lvl="2" indent="-448400"/>
            <a:endParaRPr lang="en-US" sz="194" b="1" dirty="0">
              <a:solidFill>
                <a:prstClr val="white"/>
              </a:solidFill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48626" y="158865"/>
            <a:ext cx="8875058" cy="507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88751" tIns="44375" rIns="88751" bIns="44375" numCol="1" anchor="ctr" anchorCtr="0" compatLnSpc="1">
            <a:prstTxWarp prst="textNoShape">
              <a:avLst/>
            </a:prstTxWarp>
            <a:spAutoFit/>
          </a:bodyPr>
          <a:lstStyle/>
          <a:p>
            <a:pPr marL="2218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18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Front Step Backs</a:t>
            </a:r>
            <a:endParaRPr lang="en-US" altLang="en-US" sz="2718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256"/>
          <a:stretch/>
        </p:blipFill>
        <p:spPr>
          <a:xfrm>
            <a:off x="1224389" y="2084294"/>
            <a:ext cx="6723529" cy="46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/>
          <p:cNvSpPr txBox="1">
            <a:spLocks/>
          </p:cNvSpPr>
          <p:nvPr/>
        </p:nvSpPr>
        <p:spPr>
          <a:xfrm>
            <a:off x="294024" y="614685"/>
            <a:ext cx="8648270" cy="1584018"/>
          </a:xfrm>
          <a:prstGeom prst="rect">
            <a:avLst/>
          </a:prstGeom>
        </p:spPr>
        <p:txBody>
          <a:bodyPr vert="horz" lIns="88751" tIns="44375" rIns="88751" bIns="44375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8400" indent="-448400"/>
            <a:r>
              <a:rPr lang="en-US" sz="2559" b="1" dirty="0">
                <a:solidFill>
                  <a:prstClr val="white"/>
                </a:solidFill>
                <a:latin typeface="Calibri" panose="020F0502020204030204"/>
              </a:rPr>
              <a:t>Bonus height step backs </a:t>
            </a:r>
            <a:r>
              <a:rPr lang="en-US" sz="2232" b="1" dirty="0">
                <a:solidFill>
                  <a:prstClr val="white"/>
                </a:solidFill>
              </a:rPr>
              <a:t> </a:t>
            </a:r>
          </a:p>
          <a:p>
            <a:pPr marL="448400" indent="-448400">
              <a:buFont typeface="Arial" panose="020B0604020202020204" pitchFamily="34" charset="0"/>
              <a:buChar char="•"/>
            </a:pPr>
            <a:r>
              <a:rPr lang="en-US" sz="2232" b="1" dirty="0">
                <a:solidFill>
                  <a:prstClr val="white"/>
                </a:solidFill>
              </a:rPr>
              <a:t>Responds to community concerns about building scale</a:t>
            </a:r>
          </a:p>
          <a:p>
            <a:pPr marL="448400" indent="-448400">
              <a:buFont typeface="Arial" panose="020B0604020202020204" pitchFamily="34" charset="0"/>
              <a:buChar char="•"/>
            </a:pPr>
            <a:r>
              <a:rPr lang="en-US" sz="2232" b="1" dirty="0">
                <a:solidFill>
                  <a:prstClr val="white"/>
                </a:solidFill>
              </a:rPr>
              <a:t>Retains base zone street wall height, stepping back additional bonus height to minimize appearance of greater scale</a:t>
            </a:r>
          </a:p>
          <a:p>
            <a:pPr marL="1335953" lvl="2" indent="-448400"/>
            <a:endParaRPr lang="en-US" sz="194" b="1" dirty="0">
              <a:solidFill>
                <a:prstClr val="white"/>
              </a:solidFill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48626" y="158865"/>
            <a:ext cx="8875058" cy="507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88751" tIns="44375" rIns="88751" bIns="44375" numCol="1" anchor="ctr" anchorCtr="0" compatLnSpc="1">
            <a:prstTxWarp prst="textNoShape">
              <a:avLst/>
            </a:prstTxWarp>
            <a:spAutoFit/>
          </a:bodyPr>
          <a:lstStyle/>
          <a:p>
            <a:pPr marL="2218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18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Front Step Backs</a:t>
            </a:r>
            <a:endParaRPr lang="en-US" altLang="en-US" sz="2718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256"/>
          <a:stretch/>
        </p:blipFill>
        <p:spPr>
          <a:xfrm>
            <a:off x="1224389" y="2084294"/>
            <a:ext cx="6723529" cy="463923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7328647" y="2487706"/>
            <a:ext cx="0" cy="537882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361765" y="3227294"/>
            <a:ext cx="0" cy="470647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313041" y="2480629"/>
            <a:ext cx="1008529" cy="1210235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321571" y="2487706"/>
            <a:ext cx="626348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3361765" y="3244097"/>
            <a:ext cx="672353" cy="857256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2689412" y="2084295"/>
            <a:ext cx="403412" cy="570209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3294530" y="3244097"/>
            <a:ext cx="67236" cy="1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092824" y="2654504"/>
            <a:ext cx="0" cy="10214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20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/>
          <p:cNvSpPr txBox="1">
            <a:spLocks/>
          </p:cNvSpPr>
          <p:nvPr/>
        </p:nvSpPr>
        <p:spPr>
          <a:xfrm>
            <a:off x="294023" y="614685"/>
            <a:ext cx="8715506" cy="1584018"/>
          </a:xfrm>
          <a:prstGeom prst="rect">
            <a:avLst/>
          </a:prstGeom>
        </p:spPr>
        <p:txBody>
          <a:bodyPr vert="horz" lIns="88751" tIns="44375" rIns="88751" bIns="44375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8400" indent="-448400"/>
            <a:r>
              <a:rPr lang="en-US" sz="2559" b="1" dirty="0">
                <a:solidFill>
                  <a:prstClr val="white"/>
                </a:solidFill>
                <a:latin typeface="Calibri" panose="020F0502020204030204"/>
              </a:rPr>
              <a:t>CM3 zone along narrow streets: </a:t>
            </a:r>
            <a:r>
              <a:rPr lang="en-US" sz="2232" b="1" dirty="0">
                <a:solidFill>
                  <a:prstClr val="white"/>
                </a:solidFill>
              </a:rPr>
              <a:t> </a:t>
            </a:r>
          </a:p>
          <a:p>
            <a:pPr marL="448400" indent="-448400">
              <a:buFontTx/>
              <a:buChar char="-"/>
            </a:pPr>
            <a:r>
              <a:rPr lang="en-US" sz="2206" b="1" dirty="0">
                <a:solidFill>
                  <a:prstClr val="white"/>
                </a:solidFill>
              </a:rPr>
              <a:t>Limit street wall height to </a:t>
            </a:r>
            <a:r>
              <a:rPr lang="en-US" sz="2206" b="1" u="sng" dirty="0">
                <a:solidFill>
                  <a:prstClr val="white"/>
                </a:solidFill>
              </a:rPr>
              <a:t>55’</a:t>
            </a:r>
            <a:r>
              <a:rPr lang="en-US" sz="2206" b="1" dirty="0">
                <a:solidFill>
                  <a:prstClr val="white"/>
                </a:solidFill>
              </a:rPr>
              <a:t> along streets with less than 70 feet of ROW</a:t>
            </a:r>
          </a:p>
          <a:p>
            <a:pPr marL="448400" indent="-448400">
              <a:buFontTx/>
              <a:buChar char="-"/>
            </a:pPr>
            <a:r>
              <a:rPr lang="en-US" sz="2206" b="1" dirty="0">
                <a:solidFill>
                  <a:prstClr val="white"/>
                </a:solidFill>
              </a:rPr>
              <a:t>Responds to solar access and street space enclosure considerations</a:t>
            </a:r>
          </a:p>
          <a:p>
            <a:pPr marL="1335953" lvl="2" indent="-448400"/>
            <a:endParaRPr lang="en-US" sz="194" b="1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73" y="2084294"/>
            <a:ext cx="5799299" cy="1998053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34473" y="281519"/>
            <a:ext cx="8875058" cy="507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88751" tIns="44375" rIns="88751" bIns="44375" numCol="1" anchor="ctr" anchorCtr="0" compatLnSpc="1">
            <a:prstTxWarp prst="textNoShape">
              <a:avLst/>
            </a:prstTxWarp>
            <a:spAutoFit/>
          </a:bodyPr>
          <a:lstStyle/>
          <a:p>
            <a:pPr marL="2218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18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CM3 - Front </a:t>
            </a:r>
            <a:r>
              <a:rPr lang="en-US" altLang="en-US" sz="2718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Step </a:t>
            </a:r>
            <a:r>
              <a:rPr lang="en-US" altLang="en-US" sz="2718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Backs (drop from proposal)</a:t>
            </a:r>
            <a:endParaRPr lang="en-US" altLang="en-US" sz="2718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66" y="4396888"/>
            <a:ext cx="2330987" cy="1851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2921" b="1"/>
          <a:stretch/>
        </p:blipFill>
        <p:spPr>
          <a:xfrm>
            <a:off x="3172232" y="4355249"/>
            <a:ext cx="2456411" cy="1922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1" t="1" r="1013" b="1034"/>
          <a:stretch/>
        </p:blipFill>
        <p:spPr>
          <a:xfrm>
            <a:off x="5885055" y="4356792"/>
            <a:ext cx="2753055" cy="19313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8691" y="6288101"/>
            <a:ext cx="3425048" cy="331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3" i="1" dirty="0">
                <a:solidFill>
                  <a:prstClr val="white"/>
                </a:solidFill>
              </a:rPr>
              <a:t>Height-to-street-width analysis</a:t>
            </a:r>
          </a:p>
        </p:txBody>
      </p:sp>
    </p:spTree>
    <p:extLst>
      <p:ext uri="{BB962C8B-B14F-4D97-AF65-F5344CB8AC3E}">
        <p14:creationId xmlns:p14="http://schemas.microsoft.com/office/powerpoint/2010/main" val="25881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8" name="Group 47107"/>
          <p:cNvGrpSpPr/>
          <p:nvPr/>
        </p:nvGrpSpPr>
        <p:grpSpPr>
          <a:xfrm>
            <a:off x="410616" y="1185069"/>
            <a:ext cx="8480644" cy="4585573"/>
            <a:chOff x="410616" y="1185069"/>
            <a:chExt cx="8480644" cy="4585573"/>
          </a:xfrm>
        </p:grpSpPr>
        <p:sp>
          <p:nvSpPr>
            <p:cNvPr id="6" name="Chevron 5"/>
            <p:cNvSpPr/>
            <p:nvPr/>
          </p:nvSpPr>
          <p:spPr>
            <a:xfrm>
              <a:off x="551408" y="3157399"/>
              <a:ext cx="1602283" cy="640913"/>
            </a:xfrm>
            <a:prstGeom prst="chevron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Chevron 4"/>
            <p:cNvSpPr/>
            <p:nvPr/>
          </p:nvSpPr>
          <p:spPr>
            <a:xfrm>
              <a:off x="870823" y="3157399"/>
              <a:ext cx="962411" cy="640913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>
                  <a:solidFill>
                    <a:srgbClr val="FFFFFF"/>
                  </a:solidFill>
                </a:rPr>
                <a:t>June 2016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884908" y="3157399"/>
              <a:ext cx="1602283" cy="640913"/>
              <a:chOff x="349" y="1203855"/>
              <a:chExt cx="1602283" cy="640913"/>
            </a:xfrm>
          </p:grpSpPr>
          <p:sp>
            <p:nvSpPr>
              <p:cNvPr id="10" name="Chevron 9"/>
              <p:cNvSpPr/>
              <p:nvPr/>
            </p:nvSpPr>
            <p:spPr>
              <a:xfrm>
                <a:off x="349" y="1203855"/>
                <a:ext cx="1602283" cy="640913"/>
              </a:xfrm>
              <a:prstGeom prst="chevron">
                <a:avLst/>
              </a:prstGeom>
              <a:solidFill>
                <a:srgbClr val="F9C033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Chevron 4"/>
              <p:cNvSpPr/>
              <p:nvPr/>
            </p:nvSpPr>
            <p:spPr>
              <a:xfrm>
                <a:off x="370647" y="1203855"/>
                <a:ext cx="861685" cy="64091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4008" tIns="21336" rIns="21336" bIns="21336" numCol="1" spcCol="1270" anchor="ctr" anchorCtr="0">
                <a:noAutofit/>
              </a:bodyPr>
              <a:lstStyle/>
              <a:p>
                <a:pPr algn="ctr" defTabSz="7112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dirty="0" smtClean="0">
                    <a:solidFill>
                      <a:srgbClr val="FFFFFF"/>
                    </a:solidFill>
                  </a:rPr>
                  <a:t>July 2016</a:t>
                </a: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218408" y="3157399"/>
              <a:ext cx="1602283" cy="640913"/>
              <a:chOff x="349" y="1203855"/>
              <a:chExt cx="1602283" cy="640913"/>
            </a:xfrm>
            <a:solidFill>
              <a:srgbClr val="7DE119"/>
            </a:solidFill>
          </p:grpSpPr>
          <p:sp>
            <p:nvSpPr>
              <p:cNvPr id="14" name="Chevron 13"/>
              <p:cNvSpPr/>
              <p:nvPr/>
            </p:nvSpPr>
            <p:spPr>
              <a:xfrm>
                <a:off x="349" y="1203855"/>
                <a:ext cx="1602283" cy="640913"/>
              </a:xfrm>
              <a:prstGeom prst="chevron">
                <a:avLst/>
              </a:prstGeom>
              <a:grpFill/>
              <a:ln>
                <a:solidFill>
                  <a:srgbClr val="7DE119"/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Chevron 4"/>
              <p:cNvSpPr/>
              <p:nvPr/>
            </p:nvSpPr>
            <p:spPr>
              <a:xfrm>
                <a:off x="320806" y="1203855"/>
                <a:ext cx="961370" cy="640913"/>
              </a:xfrm>
              <a:prstGeom prst="rect">
                <a:avLst/>
              </a:prstGeom>
              <a:grpFill/>
              <a:ln>
                <a:solidFill>
                  <a:srgbClr val="7DE119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4008" tIns="21336" rIns="21336" bIns="21336" numCol="1" spcCol="1270" anchor="ctr" anchorCtr="0">
                <a:noAutofit/>
              </a:bodyPr>
              <a:lstStyle/>
              <a:p>
                <a:pPr algn="ctr" defTabSz="7112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dirty="0" smtClean="0">
                    <a:solidFill>
                      <a:srgbClr val="FFFFFF"/>
                    </a:solidFill>
                  </a:rPr>
                  <a:t>August 2016</a:t>
                </a: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532858" y="3157399"/>
              <a:ext cx="1602283" cy="640913"/>
              <a:chOff x="349" y="1203855"/>
              <a:chExt cx="1602283" cy="640913"/>
            </a:xfrm>
          </p:grpSpPr>
          <p:sp>
            <p:nvSpPr>
              <p:cNvPr id="17" name="Chevron 16"/>
              <p:cNvSpPr/>
              <p:nvPr/>
            </p:nvSpPr>
            <p:spPr>
              <a:xfrm>
                <a:off x="349" y="1203855"/>
                <a:ext cx="1602283" cy="640913"/>
              </a:xfrm>
              <a:prstGeom prst="chevron">
                <a:avLst/>
              </a:prstGeom>
              <a:solidFill>
                <a:srgbClr val="F9992F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Chevron 4"/>
              <p:cNvSpPr/>
              <p:nvPr/>
            </p:nvSpPr>
            <p:spPr>
              <a:xfrm>
                <a:off x="250930" y="1203855"/>
                <a:ext cx="1128385" cy="64091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4008" tIns="21336" rIns="21336" bIns="21336" numCol="1" spcCol="1270" anchor="ctr" anchorCtr="0">
                <a:noAutofit/>
              </a:bodyPr>
              <a:lstStyle/>
              <a:p>
                <a:pPr algn="ctr" defTabSz="7112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dirty="0" smtClean="0">
                    <a:solidFill>
                      <a:srgbClr val="FFFFFF"/>
                    </a:solidFill>
                  </a:rPr>
                  <a:t>September 2016</a:t>
                </a: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866358" y="3157399"/>
              <a:ext cx="1602283" cy="640913"/>
              <a:chOff x="349" y="1203855"/>
              <a:chExt cx="1602283" cy="640913"/>
            </a:xfrm>
          </p:grpSpPr>
          <p:sp>
            <p:nvSpPr>
              <p:cNvPr id="20" name="Chevron 19"/>
              <p:cNvSpPr/>
              <p:nvPr/>
            </p:nvSpPr>
            <p:spPr>
              <a:xfrm>
                <a:off x="349" y="1203855"/>
                <a:ext cx="1602283" cy="640913"/>
              </a:xfrm>
              <a:prstGeom prst="chevron">
                <a:avLst/>
              </a:prstGeom>
              <a:solidFill>
                <a:srgbClr val="B806C6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Chevron 4"/>
              <p:cNvSpPr/>
              <p:nvPr/>
            </p:nvSpPr>
            <p:spPr>
              <a:xfrm>
                <a:off x="320806" y="1203855"/>
                <a:ext cx="961370" cy="64091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4008" tIns="21336" rIns="21336" bIns="21336" numCol="1" spcCol="1270" anchor="ctr" anchorCtr="0">
                <a:noAutofit/>
              </a:bodyPr>
              <a:lstStyle/>
              <a:p>
                <a:pPr algn="ctr" defTabSz="7112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dirty="0" smtClean="0">
                    <a:solidFill>
                      <a:srgbClr val="FFFFFF"/>
                    </a:solidFill>
                  </a:rPr>
                  <a:t>October 2016</a:t>
                </a: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7199858" y="3157399"/>
              <a:ext cx="1602283" cy="640913"/>
              <a:chOff x="349" y="1203855"/>
              <a:chExt cx="1602283" cy="640913"/>
            </a:xfrm>
          </p:grpSpPr>
          <p:sp>
            <p:nvSpPr>
              <p:cNvPr id="23" name="Chevron 22"/>
              <p:cNvSpPr/>
              <p:nvPr/>
            </p:nvSpPr>
            <p:spPr>
              <a:xfrm>
                <a:off x="349" y="1203855"/>
                <a:ext cx="1602283" cy="640913"/>
              </a:xfrm>
              <a:prstGeom prst="chevron">
                <a:avLst/>
              </a:prstGeom>
              <a:solidFill>
                <a:srgbClr val="0070C0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Chevron 4"/>
              <p:cNvSpPr/>
              <p:nvPr/>
            </p:nvSpPr>
            <p:spPr>
              <a:xfrm>
                <a:off x="320806" y="1203855"/>
                <a:ext cx="1042660" cy="64091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4008" tIns="21336" rIns="21336" bIns="21336" numCol="1" spcCol="1270" anchor="ctr" anchorCtr="0">
                <a:noAutofit/>
              </a:bodyPr>
              <a:lstStyle/>
              <a:p>
                <a:pPr algn="ctr" defTabSz="7112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dirty="0" smtClean="0">
                    <a:solidFill>
                      <a:srgbClr val="FFFFFF"/>
                    </a:solidFill>
                  </a:rPr>
                  <a:t>December 2016</a:t>
                </a: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6" name="Rounded Rectangle 25"/>
            <p:cNvSpPr/>
            <p:nvPr/>
          </p:nvSpPr>
          <p:spPr>
            <a:xfrm>
              <a:off x="410616" y="1185069"/>
              <a:ext cx="1743075" cy="1353736"/>
            </a:xfrm>
            <a:prstGeom prst="round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28" name="Straight Connector 27"/>
            <p:cNvCxnSpPr>
              <a:stCxn id="26" idx="2"/>
            </p:cNvCxnSpPr>
            <p:nvPr/>
          </p:nvCxnSpPr>
          <p:spPr>
            <a:xfrm flipH="1">
              <a:off x="1282153" y="2538805"/>
              <a:ext cx="1" cy="618594"/>
            </a:xfrm>
            <a:prstGeom prst="line">
              <a:avLst/>
            </a:prstGeom>
            <a:ln w="38100"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>
              <a:off x="3126455" y="1185069"/>
              <a:ext cx="1743075" cy="1972330"/>
              <a:chOff x="410616" y="1185069"/>
              <a:chExt cx="1743075" cy="2095500"/>
            </a:xfrm>
            <a:solidFill>
              <a:srgbClr val="7DE119"/>
            </a:solidFill>
          </p:grpSpPr>
          <p:sp>
            <p:nvSpPr>
              <p:cNvPr id="35" name="Rounded Rectangle 34"/>
              <p:cNvSpPr/>
              <p:nvPr/>
            </p:nvSpPr>
            <p:spPr>
              <a:xfrm>
                <a:off x="410616" y="1185069"/>
                <a:ext cx="1743075" cy="1438275"/>
              </a:xfrm>
              <a:prstGeom prst="roundRect">
                <a:avLst/>
              </a:prstGeom>
              <a:grpFill/>
              <a:ln>
                <a:solidFill>
                  <a:srgbClr val="7DE1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36" name="Straight Connector 35"/>
              <p:cNvCxnSpPr>
                <a:stCxn id="35" idx="2"/>
              </p:cNvCxnSpPr>
              <p:nvPr/>
            </p:nvCxnSpPr>
            <p:spPr>
              <a:xfrm flipH="1">
                <a:off x="1282153" y="2623344"/>
                <a:ext cx="1" cy="657225"/>
              </a:xfrm>
              <a:prstGeom prst="line">
                <a:avLst/>
              </a:prstGeom>
              <a:grpFill/>
              <a:ln w="38100">
                <a:solidFill>
                  <a:srgbClr val="7DE11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>
              <a:off x="5725566" y="1185069"/>
              <a:ext cx="1743075" cy="1972330"/>
              <a:chOff x="410616" y="1185069"/>
              <a:chExt cx="1743075" cy="2095500"/>
            </a:xfrm>
            <a:solidFill>
              <a:srgbClr val="B806C6"/>
            </a:solidFill>
          </p:grpSpPr>
          <p:sp>
            <p:nvSpPr>
              <p:cNvPr id="38" name="Rounded Rectangle 37"/>
              <p:cNvSpPr/>
              <p:nvPr/>
            </p:nvSpPr>
            <p:spPr>
              <a:xfrm>
                <a:off x="410616" y="1185069"/>
                <a:ext cx="1743075" cy="1438275"/>
              </a:xfrm>
              <a:prstGeom prst="roundRect">
                <a:avLst/>
              </a:prstGeom>
              <a:grpFill/>
              <a:ln>
                <a:solidFill>
                  <a:srgbClr val="B806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39" name="Straight Connector 38"/>
              <p:cNvCxnSpPr>
                <a:stCxn id="38" idx="2"/>
              </p:cNvCxnSpPr>
              <p:nvPr/>
            </p:nvCxnSpPr>
            <p:spPr>
              <a:xfrm flipH="1">
                <a:off x="1282153" y="2623344"/>
                <a:ext cx="1" cy="657225"/>
              </a:xfrm>
              <a:prstGeom prst="line">
                <a:avLst/>
              </a:prstGeom>
              <a:grpFill/>
              <a:ln w="38100">
                <a:solidFill>
                  <a:srgbClr val="B806C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 rot="10800000">
              <a:off x="1593604" y="3798312"/>
              <a:ext cx="2041879" cy="1972330"/>
              <a:chOff x="262324" y="1185069"/>
              <a:chExt cx="2041879" cy="2095500"/>
            </a:xfrm>
            <a:solidFill>
              <a:srgbClr val="F9C033"/>
            </a:solidFill>
          </p:grpSpPr>
          <p:sp>
            <p:nvSpPr>
              <p:cNvPr id="41" name="Rounded Rectangle 40"/>
              <p:cNvSpPr/>
              <p:nvPr/>
            </p:nvSpPr>
            <p:spPr>
              <a:xfrm>
                <a:off x="262324" y="1185069"/>
                <a:ext cx="2041879" cy="1438275"/>
              </a:xfrm>
              <a:prstGeom prst="roundRect">
                <a:avLst/>
              </a:prstGeom>
              <a:grpFill/>
              <a:ln>
                <a:solidFill>
                  <a:srgbClr val="F9C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42" name="Straight Connector 41"/>
              <p:cNvCxnSpPr>
                <a:stCxn id="41" idx="2"/>
              </p:cNvCxnSpPr>
              <p:nvPr/>
            </p:nvCxnSpPr>
            <p:spPr>
              <a:xfrm rot="10800000" flipV="1">
                <a:off x="1282152" y="2623344"/>
                <a:ext cx="1112" cy="657225"/>
              </a:xfrm>
              <a:prstGeom prst="line">
                <a:avLst/>
              </a:prstGeom>
              <a:grpFill/>
              <a:ln w="38100">
                <a:solidFill>
                  <a:srgbClr val="F9C0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 rot="10800000">
              <a:off x="4417903" y="3798312"/>
              <a:ext cx="1743075" cy="1972330"/>
              <a:chOff x="410616" y="1185069"/>
              <a:chExt cx="1743075" cy="2095500"/>
            </a:xfrm>
            <a:solidFill>
              <a:srgbClr val="F9992F"/>
            </a:solidFill>
          </p:grpSpPr>
          <p:sp>
            <p:nvSpPr>
              <p:cNvPr id="44" name="Rounded Rectangle 43"/>
              <p:cNvSpPr/>
              <p:nvPr/>
            </p:nvSpPr>
            <p:spPr>
              <a:xfrm>
                <a:off x="410616" y="1185069"/>
                <a:ext cx="1743075" cy="1438275"/>
              </a:xfrm>
              <a:prstGeom prst="roundRect">
                <a:avLst/>
              </a:prstGeom>
              <a:grpFill/>
              <a:ln>
                <a:solidFill>
                  <a:srgbClr val="F999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45" name="Straight Connector 44"/>
              <p:cNvCxnSpPr>
                <a:stCxn id="44" idx="2"/>
              </p:cNvCxnSpPr>
              <p:nvPr/>
            </p:nvCxnSpPr>
            <p:spPr>
              <a:xfrm flipH="1">
                <a:off x="1282153" y="2623344"/>
                <a:ext cx="1" cy="657225"/>
              </a:xfrm>
              <a:prstGeom prst="line">
                <a:avLst/>
              </a:prstGeom>
              <a:grpFill/>
              <a:ln w="38100">
                <a:solidFill>
                  <a:srgbClr val="F9992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/>
          </p:nvGrpSpPr>
          <p:grpSpPr>
            <a:xfrm rot="10800000">
              <a:off x="7148185" y="3798312"/>
              <a:ext cx="1743075" cy="1972330"/>
              <a:chOff x="410616" y="1185069"/>
              <a:chExt cx="1743075" cy="2095500"/>
            </a:xfrm>
            <a:solidFill>
              <a:srgbClr val="0070C0"/>
            </a:solidFill>
          </p:grpSpPr>
          <p:sp>
            <p:nvSpPr>
              <p:cNvPr id="47" name="Rounded Rectangle 46"/>
              <p:cNvSpPr/>
              <p:nvPr/>
            </p:nvSpPr>
            <p:spPr>
              <a:xfrm>
                <a:off x="410616" y="1185069"/>
                <a:ext cx="1743075" cy="1438275"/>
              </a:xfrm>
              <a:prstGeom prst="round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48" name="Straight Connector 47"/>
              <p:cNvCxnSpPr>
                <a:stCxn id="47" idx="2"/>
              </p:cNvCxnSpPr>
              <p:nvPr/>
            </p:nvCxnSpPr>
            <p:spPr>
              <a:xfrm flipH="1">
                <a:off x="1282153" y="2623344"/>
                <a:ext cx="1" cy="657225"/>
              </a:xfrm>
              <a:prstGeom prst="line">
                <a:avLst/>
              </a:prstGeom>
              <a:grpFill/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TextBox 48"/>
          <p:cNvSpPr txBox="1"/>
          <p:nvPr/>
        </p:nvSpPr>
        <p:spPr>
          <a:xfrm>
            <a:off x="7119937" y="4555165"/>
            <a:ext cx="18434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</a:rPr>
              <a:t>City Council Hearing on IH Program and Zoning Code</a:t>
            </a:r>
            <a:endParaRPr lang="en-US" sz="1600" dirty="0">
              <a:solidFill>
                <a:srgbClr val="FFFFFF">
                  <a:lumMod val="9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676900" y="1555897"/>
            <a:ext cx="1843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</a:rPr>
              <a:t>PSC Hearing and Recommendation</a:t>
            </a:r>
            <a:endParaRPr lang="en-US" sz="1600" dirty="0">
              <a:solidFill>
                <a:srgbClr val="FFFFFF">
                  <a:lumMod val="9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60445" y="1287141"/>
            <a:ext cx="18434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IH Code Concept Development and Staff Coordination</a:t>
            </a:r>
            <a:endParaRPr lang="en-US" sz="1600" dirty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593603" y="4591352"/>
            <a:ext cx="211605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Draft Code Concept Proposal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>
                    <a:lumMod val="95000"/>
                  </a:srgbClr>
                </a:solidFill>
              </a:rPr>
              <a:t>Panel of Experts Review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>
                    <a:lumMod val="95000"/>
                  </a:srgbClr>
                </a:solidFill>
              </a:rPr>
              <a:t>Community Forums</a:t>
            </a:r>
            <a:endParaRPr lang="en-US" sz="1400" dirty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076284" y="1200217"/>
            <a:ext cx="18434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Discussion Draft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Outreach to Stakeholder Groups</a:t>
            </a:r>
            <a:endParaRPr lang="en-US" sz="1600" dirty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375398" y="4393583"/>
            <a:ext cx="184341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Draft Proposed Zoning Code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Commissioner Saltzman Program Recommendations</a:t>
            </a:r>
            <a:endParaRPr lang="en-US" sz="1600" dirty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98" name="Title 1"/>
          <p:cNvSpPr txBox="1">
            <a:spLocks/>
          </p:cNvSpPr>
          <p:nvPr/>
        </p:nvSpPr>
        <p:spPr>
          <a:xfrm>
            <a:off x="304800" y="274638"/>
            <a:ext cx="8610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Process/Timeline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98596"/>
      </p:ext>
    </p:extLst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/>
          <p:cNvSpPr txBox="1">
            <a:spLocks/>
          </p:cNvSpPr>
          <p:nvPr/>
        </p:nvSpPr>
        <p:spPr>
          <a:xfrm>
            <a:off x="294023" y="614685"/>
            <a:ext cx="8715506" cy="820576"/>
          </a:xfrm>
          <a:prstGeom prst="rect">
            <a:avLst/>
          </a:prstGeom>
        </p:spPr>
        <p:txBody>
          <a:bodyPr vert="horz" lIns="88751" tIns="44375" rIns="88751" bIns="44375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8400" indent="-448400"/>
            <a:r>
              <a:rPr lang="en-US" sz="2559" b="1" dirty="0">
                <a:solidFill>
                  <a:prstClr val="white"/>
                </a:solidFill>
                <a:latin typeface="Calibri" panose="020F0502020204030204"/>
              </a:rPr>
              <a:t>CM3 zone along narrow </a:t>
            </a:r>
            <a:r>
              <a:rPr lang="en-US" sz="2559" b="1" dirty="0" smtClean="0">
                <a:solidFill>
                  <a:prstClr val="white"/>
                </a:solidFill>
                <a:latin typeface="Calibri" panose="020F0502020204030204"/>
              </a:rPr>
              <a:t>streets </a:t>
            </a:r>
            <a:r>
              <a:rPr lang="en-US" sz="2232" b="1" dirty="0" smtClean="0">
                <a:solidFill>
                  <a:prstClr val="white"/>
                </a:solidFill>
              </a:rPr>
              <a:t> </a:t>
            </a:r>
            <a:endParaRPr lang="en-US" sz="2232" b="1" dirty="0">
              <a:solidFill>
                <a:prstClr val="white"/>
              </a:solidFill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34473" y="281519"/>
            <a:ext cx="8875058" cy="507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88751" tIns="44375" rIns="88751" bIns="44375" numCol="1" anchor="ctr" anchorCtr="0" compatLnSpc="1">
            <a:prstTxWarp prst="textNoShape">
              <a:avLst/>
            </a:prstTxWarp>
            <a:spAutoFit/>
          </a:bodyPr>
          <a:lstStyle/>
          <a:p>
            <a:pPr marL="2218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18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CM3 Front </a:t>
            </a:r>
            <a:r>
              <a:rPr lang="en-US" altLang="en-US" sz="2718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Step </a:t>
            </a:r>
            <a:r>
              <a:rPr lang="en-US" altLang="en-US" sz="2718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Backs (drop from proposal</a:t>
            </a:r>
            <a:r>
              <a:rPr lang="en-US" altLang="en-US" sz="2718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)</a:t>
            </a:r>
            <a:endParaRPr lang="en-US" altLang="en-US" sz="2718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2943" y="6526691"/>
            <a:ext cx="6960129" cy="331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3" i="1" dirty="0" smtClean="0">
                <a:solidFill>
                  <a:prstClr val="white"/>
                </a:solidFill>
              </a:rPr>
              <a:t>Some areas where CM3 step downs (above 5</a:t>
            </a:r>
            <a:r>
              <a:rPr lang="en-US" sz="1553" i="1" baseline="30000" dirty="0" smtClean="0">
                <a:solidFill>
                  <a:prstClr val="white"/>
                </a:solidFill>
              </a:rPr>
              <a:t>th</a:t>
            </a:r>
            <a:r>
              <a:rPr lang="en-US" sz="1553" i="1" dirty="0" smtClean="0">
                <a:solidFill>
                  <a:prstClr val="white"/>
                </a:solidFill>
              </a:rPr>
              <a:t> story) would apply</a:t>
            </a:r>
            <a:endParaRPr lang="en-US" sz="1553" i="1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23" t="29710" r="2892" b="1331"/>
          <a:stretch/>
        </p:blipFill>
        <p:spPr>
          <a:xfrm>
            <a:off x="294021" y="1304426"/>
            <a:ext cx="8538328" cy="5132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788229" y="3218213"/>
            <a:ext cx="271032" cy="35626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926281" y="3420094"/>
            <a:ext cx="206158" cy="15437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417621" y="2671948"/>
            <a:ext cx="142504" cy="38001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250273" y="2771036"/>
            <a:ext cx="105417" cy="26125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6444343" y="4916385"/>
            <a:ext cx="162934" cy="12756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07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34472" y="322130"/>
            <a:ext cx="8875058" cy="507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88751" tIns="44375" rIns="88751" bIns="44375" numCol="1" anchor="ctr" anchorCtr="0" compatLnSpc="1">
            <a:prstTxWarp prst="textNoShape">
              <a:avLst/>
            </a:prstTxWarp>
            <a:spAutoFit/>
          </a:bodyPr>
          <a:lstStyle/>
          <a:p>
            <a:pPr marL="2218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18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Façade Articulation</a:t>
            </a:r>
            <a:endParaRPr lang="en-US" altLang="en-US" sz="2718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560" y="2087757"/>
            <a:ext cx="3926735" cy="3832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1747"/>
              </a:spcAft>
            </a:pPr>
            <a:r>
              <a:rPr lang="en-US" sz="2330" b="1" dirty="0">
                <a:solidFill>
                  <a:prstClr val="white"/>
                </a:solidFill>
                <a:ea typeface="Calibri" panose="020F0502020204030204" pitchFamily="34" charset="0"/>
              </a:rPr>
              <a:t>Façade Articulation:</a:t>
            </a:r>
          </a:p>
          <a:p>
            <a:pPr marL="0" lvl="1">
              <a:spcAft>
                <a:spcPts val="1747"/>
              </a:spcAft>
            </a:pPr>
            <a:r>
              <a:rPr lang="en-US" sz="2330" b="1" dirty="0">
                <a:solidFill>
                  <a:prstClr val="white"/>
                </a:solidFill>
                <a:ea typeface="Calibri" panose="020F0502020204030204" pitchFamily="34" charset="0"/>
              </a:rPr>
              <a:t>CM2: required when over 35’ and over 3500 SF area  </a:t>
            </a:r>
          </a:p>
          <a:p>
            <a:pPr marL="0" lvl="1">
              <a:spcAft>
                <a:spcPts val="1747"/>
              </a:spcAft>
            </a:pPr>
            <a:r>
              <a:rPr lang="en-US" sz="2330" b="1" dirty="0">
                <a:solidFill>
                  <a:prstClr val="white"/>
                </a:solidFill>
                <a:ea typeface="Calibri" panose="020F0502020204030204" pitchFamily="34" charset="0"/>
              </a:rPr>
              <a:t>CM3: required when over 45’ and over 4500 SF area</a:t>
            </a:r>
          </a:p>
          <a:p>
            <a:pPr marL="0" lvl="1">
              <a:spcAft>
                <a:spcPts val="1747"/>
              </a:spcAft>
            </a:pPr>
            <a:r>
              <a:rPr lang="en-US" sz="2330" b="1" dirty="0">
                <a:solidFill>
                  <a:prstClr val="white"/>
                </a:solidFill>
                <a:ea typeface="Calibri" panose="020F0502020204030204" pitchFamily="34" charset="0"/>
              </a:rPr>
              <a:t>Only counts façade planes within 20 feet of lot line</a:t>
            </a:r>
          </a:p>
          <a:p>
            <a:pPr marL="0" lvl="1">
              <a:spcAft>
                <a:spcPts val="1747"/>
              </a:spcAft>
            </a:pPr>
            <a:r>
              <a:rPr lang="en-US" sz="2330" b="1" i="1" dirty="0">
                <a:solidFill>
                  <a:prstClr val="white"/>
                </a:solidFill>
                <a:ea typeface="Calibri" panose="020F0502020204030204" pitchFamily="34" charset="0"/>
              </a:rPr>
              <a:t>    </a:t>
            </a:r>
            <a:endParaRPr lang="en-US" sz="1941" dirty="0">
              <a:solidFill>
                <a:prstClr val="white"/>
              </a:solidFill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295" y="1923592"/>
            <a:ext cx="4742290" cy="344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4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560" y="1032092"/>
            <a:ext cx="7278303" cy="1624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135" i="1" dirty="0">
                <a:solidFill>
                  <a:prstClr val="white"/>
                </a:solidFill>
                <a:ea typeface="Calibri" panose="020F0502020204030204" pitchFamily="34" charset="0"/>
              </a:rPr>
              <a:t>Examples providing 25% (or more) façade articulation</a:t>
            </a:r>
          </a:p>
          <a:p>
            <a:pPr marL="0" lvl="1"/>
            <a:r>
              <a:rPr lang="en-US" sz="2135" i="1" dirty="0">
                <a:solidFill>
                  <a:prstClr val="white"/>
                </a:solidFill>
                <a:ea typeface="Calibri" panose="020F0502020204030204" pitchFamily="34" charset="0"/>
              </a:rPr>
              <a:t>- can be met through a variety of design approaches</a:t>
            </a:r>
          </a:p>
          <a:p>
            <a:pPr marL="0" lvl="1">
              <a:spcAft>
                <a:spcPts val="1747"/>
              </a:spcAft>
            </a:pPr>
            <a:endParaRPr lang="en-US" sz="2135" b="1" dirty="0">
              <a:solidFill>
                <a:prstClr val="white"/>
              </a:solidFill>
              <a:ea typeface="Calibri" panose="020F0502020204030204" pitchFamily="34" charset="0"/>
            </a:endParaRPr>
          </a:p>
          <a:p>
            <a:pPr>
              <a:spcAft>
                <a:spcPts val="582"/>
              </a:spcAft>
            </a:pPr>
            <a:endParaRPr lang="en-US" sz="2135" dirty="0">
              <a:solidFill>
                <a:prstClr val="white"/>
              </a:solidFill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273" y="753927"/>
            <a:ext cx="1725256" cy="12541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24" y="1875989"/>
            <a:ext cx="3149749" cy="2354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6299"/>
          <a:stretch/>
        </p:blipFill>
        <p:spPr>
          <a:xfrm>
            <a:off x="598476" y="4440446"/>
            <a:ext cx="3613189" cy="2179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647" t="8641" r="5694" b="10174"/>
          <a:stretch/>
        </p:blipFill>
        <p:spPr>
          <a:xfrm>
            <a:off x="4211890" y="1872716"/>
            <a:ext cx="3386973" cy="2357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9475" r="15619" b="5767"/>
          <a:stretch/>
        </p:blipFill>
        <p:spPr>
          <a:xfrm>
            <a:off x="4578528" y="4440445"/>
            <a:ext cx="3020335" cy="2179013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34472" y="322130"/>
            <a:ext cx="8875058" cy="507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88751" tIns="44375" rIns="88751" bIns="44375" numCol="1" anchor="ctr" anchorCtr="0" compatLnSpc="1">
            <a:prstTxWarp prst="textNoShape">
              <a:avLst/>
            </a:prstTxWarp>
            <a:spAutoFit/>
          </a:bodyPr>
          <a:lstStyle/>
          <a:p>
            <a:pPr marL="2218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18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Façade Articulation</a:t>
            </a:r>
            <a:endParaRPr lang="en-US" altLang="en-US" sz="2718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32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560" y="1032092"/>
            <a:ext cx="7278303" cy="1624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135" i="1" dirty="0">
                <a:solidFill>
                  <a:prstClr val="white"/>
                </a:solidFill>
                <a:ea typeface="Calibri" panose="020F0502020204030204" pitchFamily="34" charset="0"/>
              </a:rPr>
              <a:t>Examples that would not require façade articulation</a:t>
            </a:r>
          </a:p>
          <a:p>
            <a:pPr marL="0" lvl="1"/>
            <a:r>
              <a:rPr lang="en-US" sz="2135" i="1" dirty="0">
                <a:solidFill>
                  <a:prstClr val="white"/>
                </a:solidFill>
                <a:ea typeface="Calibri" panose="020F0502020204030204" pitchFamily="34" charset="0"/>
              </a:rPr>
              <a:t>( façades smaller than triggering threshold )</a:t>
            </a:r>
          </a:p>
          <a:p>
            <a:pPr marL="0" lvl="1">
              <a:spcAft>
                <a:spcPts val="1747"/>
              </a:spcAft>
            </a:pPr>
            <a:endParaRPr lang="en-US" sz="2135" b="1" dirty="0">
              <a:solidFill>
                <a:prstClr val="white"/>
              </a:solidFill>
              <a:ea typeface="Calibri" panose="020F0502020204030204" pitchFamily="34" charset="0"/>
            </a:endParaRPr>
          </a:p>
          <a:p>
            <a:pPr>
              <a:spcAft>
                <a:spcPts val="582"/>
              </a:spcAft>
            </a:pPr>
            <a:endParaRPr lang="en-US" sz="2135" dirty="0">
              <a:solidFill>
                <a:prstClr val="white"/>
              </a:solidFill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273" y="753927"/>
            <a:ext cx="1725256" cy="1254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19" y="4318838"/>
            <a:ext cx="3101599" cy="2326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/>
          <a:stretch/>
        </p:blipFill>
        <p:spPr>
          <a:xfrm>
            <a:off x="4779519" y="2285305"/>
            <a:ext cx="3017518" cy="1857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6140" b="6151"/>
          <a:stretch/>
        </p:blipFill>
        <p:spPr>
          <a:xfrm>
            <a:off x="487424" y="4580418"/>
            <a:ext cx="3643045" cy="2064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" b="3510"/>
          <a:stretch/>
        </p:blipFill>
        <p:spPr>
          <a:xfrm>
            <a:off x="1333404" y="1846116"/>
            <a:ext cx="1951084" cy="27450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4209" y="1846116"/>
            <a:ext cx="1149086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47" b="1" u="sng" dirty="0">
                <a:solidFill>
                  <a:prstClr val="white"/>
                </a:solidFill>
              </a:rPr>
              <a:t>CM2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1118" y="5481937"/>
            <a:ext cx="978938" cy="1048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3" i="1" dirty="0">
                <a:solidFill>
                  <a:prstClr val="white"/>
                </a:solidFill>
              </a:rPr>
              <a:t>(two separate façade areas)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10038" y="1846116"/>
            <a:ext cx="1149086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47" b="1" u="sng" dirty="0">
                <a:solidFill>
                  <a:prstClr val="white"/>
                </a:solidFill>
              </a:rPr>
              <a:t>CM3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34472" y="322130"/>
            <a:ext cx="8875058" cy="507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88751" tIns="44375" rIns="88751" bIns="44375" numCol="1" anchor="ctr" anchorCtr="0" compatLnSpc="1">
            <a:prstTxWarp prst="textNoShape">
              <a:avLst/>
            </a:prstTxWarp>
            <a:spAutoFit/>
          </a:bodyPr>
          <a:lstStyle/>
          <a:p>
            <a:pPr marL="2218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18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Façade Articulation</a:t>
            </a:r>
            <a:endParaRPr lang="en-US" altLang="en-US" sz="2718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48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34471" y="5893069"/>
            <a:ext cx="8740588" cy="964931"/>
          </a:xfrm>
        </p:spPr>
        <p:txBody>
          <a:bodyPr>
            <a:normAutofit fontScale="90000"/>
          </a:bodyPr>
          <a:lstStyle/>
          <a:p>
            <a:pPr marL="448400" indent="-448400">
              <a:buFont typeface="Arial" panose="020B0604020202020204" pitchFamily="34" charset="0"/>
              <a:buChar char="•"/>
            </a:pPr>
            <a:r>
              <a:rPr lang="en-US" sz="2735" dirty="0">
                <a:solidFill>
                  <a:schemeClr val="bg1"/>
                </a:solidFill>
                <a:latin typeface="+mn-lt"/>
              </a:rPr>
              <a:t>Responds to community interest in continuing the fine grain development patterns of neighborhood mixed use areas, avoiding “monolithic” buildings.</a:t>
            </a:r>
            <a:r>
              <a:rPr lang="en-US" sz="2330" b="1" dirty="0">
                <a:solidFill>
                  <a:schemeClr val="bg1"/>
                </a:solidFill>
              </a:rPr>
              <a:t/>
            </a:r>
            <a:br>
              <a:rPr lang="en-US" sz="2330" b="1" dirty="0">
                <a:solidFill>
                  <a:schemeClr val="bg1"/>
                </a:solidFill>
              </a:rPr>
            </a:br>
            <a:endParaRPr lang="en-US" sz="2330" b="1" dirty="0">
              <a:solidFill>
                <a:schemeClr val="bg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34473" y="281519"/>
            <a:ext cx="8875058" cy="507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88751" tIns="44375" rIns="88751" bIns="44375" numCol="1" anchor="ctr" anchorCtr="0" compatLnSpc="1">
            <a:prstTxWarp prst="textNoShape">
              <a:avLst/>
            </a:prstTxWarp>
            <a:spAutoFit/>
          </a:bodyPr>
          <a:lstStyle/>
          <a:p>
            <a:pPr marL="2218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18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Building Length Limits</a:t>
            </a:r>
            <a:endParaRPr lang="en-US" altLang="en-US" sz="2718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1762" b="1203"/>
          <a:stretch/>
        </p:blipFill>
        <p:spPr>
          <a:xfrm>
            <a:off x="4975413" y="941295"/>
            <a:ext cx="3728377" cy="23964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059" y="3551276"/>
            <a:ext cx="2707310" cy="20292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178" y="3551276"/>
            <a:ext cx="2652612" cy="19953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9390" y="3630706"/>
            <a:ext cx="2218765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i="1" dirty="0">
                <a:solidFill>
                  <a:prstClr val="white"/>
                </a:solidFill>
              </a:rPr>
              <a:t>Divided building volumes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8355" y="2222479"/>
            <a:ext cx="2017058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i="1" dirty="0">
                <a:solidFill>
                  <a:prstClr val="white"/>
                </a:solidFill>
              </a:rPr>
              <a:t>Building with façade length exceeding the  common 200’ pattern</a:t>
            </a:r>
          </a:p>
        </p:txBody>
      </p:sp>
    </p:spTree>
    <p:extLst>
      <p:ext uri="{BB962C8B-B14F-4D97-AF65-F5344CB8AC3E}">
        <p14:creationId xmlns:p14="http://schemas.microsoft.com/office/powerpoint/2010/main" val="86794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34471" y="5983942"/>
            <a:ext cx="7654738" cy="964931"/>
          </a:xfrm>
        </p:spPr>
        <p:txBody>
          <a:bodyPr>
            <a:normAutofit fontScale="90000"/>
          </a:bodyPr>
          <a:lstStyle/>
          <a:p>
            <a:pPr marL="448400" indent="-448400"/>
            <a:r>
              <a:rPr lang="en-US" sz="2718" b="1" dirty="0">
                <a:solidFill>
                  <a:schemeClr val="bg1"/>
                </a:solidFill>
              </a:rPr>
              <a:t>	</a:t>
            </a:r>
            <a:r>
              <a:rPr lang="en-US" sz="3009" b="1" dirty="0">
                <a:solidFill>
                  <a:schemeClr val="bg1"/>
                </a:solidFill>
                <a:latin typeface="+mn-lt"/>
              </a:rPr>
              <a:t>Building Length</a:t>
            </a:r>
            <a:r>
              <a:rPr lang="en-US" sz="2718" b="1" dirty="0">
                <a:solidFill>
                  <a:schemeClr val="bg1"/>
                </a:solidFill>
              </a:rPr>
              <a:t/>
            </a:r>
            <a:br>
              <a:rPr lang="en-US" sz="2718" b="1" dirty="0">
                <a:solidFill>
                  <a:schemeClr val="bg1"/>
                </a:solidFill>
              </a:rPr>
            </a:br>
            <a:r>
              <a:rPr lang="en-US" sz="2718" b="1" dirty="0">
                <a:solidFill>
                  <a:schemeClr val="bg1"/>
                </a:solidFill>
              </a:rPr>
              <a:t>-  </a:t>
            </a:r>
            <a:r>
              <a:rPr lang="en-US" sz="2330" b="1" dirty="0">
                <a:solidFill>
                  <a:schemeClr val="bg1"/>
                </a:solidFill>
              </a:rPr>
              <a:t>Limits building length to 200’ close to street frontages</a:t>
            </a:r>
            <a:br>
              <a:rPr lang="en-US" sz="2330" b="1" dirty="0">
                <a:solidFill>
                  <a:schemeClr val="bg1"/>
                </a:solidFill>
              </a:rPr>
            </a:br>
            <a:endParaRPr lang="en-US" sz="233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"/>
          <a:stretch/>
        </p:blipFill>
        <p:spPr>
          <a:xfrm>
            <a:off x="1142999" y="3340350"/>
            <a:ext cx="7116144" cy="2509121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34473" y="281519"/>
            <a:ext cx="8875058" cy="507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88751" tIns="44375" rIns="88751" bIns="44375" numCol="1" anchor="ctr" anchorCtr="0" compatLnSpc="1">
            <a:prstTxWarp prst="textNoShape">
              <a:avLst/>
            </a:prstTxWarp>
            <a:spAutoFit/>
          </a:bodyPr>
          <a:lstStyle/>
          <a:p>
            <a:pPr marL="2218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18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Building Length Limits</a:t>
            </a:r>
            <a:endParaRPr lang="en-US" altLang="en-US" sz="2718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7432" t="27969" r="6400" b="46015"/>
          <a:stretch/>
        </p:blipFill>
        <p:spPr>
          <a:xfrm>
            <a:off x="134471" y="1167580"/>
            <a:ext cx="4504765" cy="1604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471" y="911070"/>
            <a:ext cx="4303060" cy="252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3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3119" y="1240086"/>
            <a:ext cx="8617761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400" b="1" dirty="0">
                <a:solidFill>
                  <a:prstClr val="white"/>
                </a:solidFill>
                <a:cs typeface="Times New Roman" panose="02020603050405020304" pitchFamily="18" charset="0"/>
              </a:rPr>
              <a:t>Staff Recommendation: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CE zone: allow drive </a:t>
            </a:r>
            <a:r>
              <a:rPr lang="en-US" altLang="en-US" sz="2400" dirty="0">
                <a:solidFill>
                  <a:prstClr val="white"/>
                </a:solidFill>
                <a:cs typeface="Times New Roman" panose="02020603050405020304" pitchFamily="18" charset="0"/>
              </a:rPr>
              <a:t>throughs and Quick Vehicle Servicing </a:t>
            </a: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uses.</a:t>
            </a:r>
            <a:endParaRPr lang="en-US" altLang="en-US" sz="2400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prstClr val="white"/>
                </a:solidFill>
                <a:cs typeface="Times New Roman" panose="02020603050405020304" pitchFamily="18" charset="0"/>
              </a:rPr>
              <a:t>CM1, CM2, </a:t>
            </a: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CM3: allow existing drive throughs and Quick Vehicle Servicing uses; prohibit new facilities.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Revise code to allow “Click and Collect” type facilities.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Retain DT + QVS prohibition in Centers Main Street overlay.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Revise buffering standards adjacent to Residential zones.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228003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Topic 5:  Drive Thrus; QVS; development standards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99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9110" y="3940869"/>
            <a:ext cx="861776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altLang="en-US" sz="2800" b="1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Insert Maps</a:t>
            </a:r>
            <a:endParaRPr lang="en-US" altLang="en-US" sz="2400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1623"/>
            <a:ext cx="9144000" cy="5916706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37503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Topic 5:  Drive Thrus; QVS; development standards</a:t>
            </a:r>
            <a:endParaRPr lang="en-US" altLang="en-US" sz="2800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6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9110" y="3940869"/>
            <a:ext cx="861776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altLang="en-US" sz="2800" b="1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Insert Maps</a:t>
            </a:r>
            <a:endParaRPr lang="en-US" altLang="en-US" sz="2400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819"/>
            <a:ext cx="9144000" cy="5916706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47028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Topic 5:  Drive Thrus; QVS; development standards</a:t>
            </a:r>
            <a:endParaRPr lang="en-US" altLang="en-US" sz="2800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2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11357" y="1275449"/>
            <a:ext cx="8521285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400" b="1" dirty="0">
                <a:solidFill>
                  <a:prstClr val="white"/>
                </a:solidFill>
                <a:cs typeface="Times New Roman" panose="02020603050405020304" pitchFamily="18" charset="0"/>
              </a:rPr>
              <a:t>Staff Recommendation: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Limited CE zone changes in response to requests.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Consider limited RTF recommendations for CE zoning.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Consider limited expansion of CE zoning based on Policy 4.24: </a:t>
            </a:r>
          </a:p>
          <a:p>
            <a:pPr marL="339725" eaLnBrk="0" fontAlgn="base" hangingPunct="0">
              <a:spcBef>
                <a:spcPct val="0"/>
              </a:spcBef>
              <a:spcAft>
                <a:spcPts val="1200"/>
              </a:spcAft>
              <a:tabLst>
                <a:tab pos="7829550" algn="l"/>
              </a:tabLst>
            </a:pPr>
            <a:r>
              <a:rPr lang="en-US" altLang="en-US" sz="2000" i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“Prohibit drive-through facilities in the Central City and limit development of new ones in the Inner Ring Districts and centers in order to support a pedestrian-oriented environment.”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Retain proposed development standards.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228003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Topic 6:  CE Zoning - grocery, etc.;  Development standards  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62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3119" y="1318419"/>
            <a:ext cx="8617761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4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Staff Recommendation: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Retain proposed structure of base and bonus FAR allowances, subject to future changes resulting from Inclusionary Zoning/Housing work.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228003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Topic </a:t>
            </a:r>
            <a:r>
              <a:rPr lang="en-US" altLang="en-US" sz="2800" b="1" dirty="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 Base and Bonus FAR allowances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22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9110" y="3940869"/>
            <a:ext cx="861776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altLang="en-US" sz="2800" b="1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Centers Map</a:t>
            </a:r>
            <a:endParaRPr lang="en-US" altLang="en-US" sz="2400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" r="7449"/>
          <a:stretch/>
        </p:blipFill>
        <p:spPr>
          <a:xfrm>
            <a:off x="-201" y="0"/>
            <a:ext cx="9157849" cy="7424461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9525" y="-597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Proposed Zoning Map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54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9110" y="3940869"/>
            <a:ext cx="861776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altLang="en-US" sz="2800" b="1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Centers Map</a:t>
            </a:r>
            <a:endParaRPr lang="en-US" altLang="en-US" sz="2400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4" r="8203"/>
          <a:stretch/>
        </p:blipFill>
        <p:spPr>
          <a:xfrm>
            <a:off x="-9525" y="19050"/>
            <a:ext cx="9172575" cy="7368902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9525" y="-597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CE Requests + RTF Recommendations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06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9110" y="3940869"/>
            <a:ext cx="861776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altLang="en-US" sz="2800" b="1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Centers Map</a:t>
            </a:r>
            <a:endParaRPr lang="en-US" altLang="en-US" sz="2400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4" r="8203"/>
          <a:stretch/>
        </p:blipFill>
        <p:spPr>
          <a:xfrm>
            <a:off x="-9525" y="19050"/>
            <a:ext cx="9172575" cy="7368902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9525" y="-597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CE Requests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914650" y="1800224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153025" y="3455850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010275" y="3639343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1687" y="2794346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334375" y="4343399"/>
            <a:ext cx="219075" cy="209551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819596" y="4371974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572250" y="4575501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362700" y="4685038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419975" y="3911032"/>
            <a:ext cx="219075" cy="209551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4152900" y="1073369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37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9110" y="3940869"/>
            <a:ext cx="861776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altLang="en-US" sz="2800" b="1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Centers Map</a:t>
            </a:r>
            <a:endParaRPr lang="en-US" altLang="en-US" sz="2400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4" r="8203"/>
          <a:stretch/>
        </p:blipFill>
        <p:spPr>
          <a:xfrm>
            <a:off x="-9525" y="19050"/>
            <a:ext cx="9172575" cy="7368902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9525" y="-597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CE Requests + RTF Recommendations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914650" y="1800224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153025" y="3455850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010275" y="3639343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1687" y="2794346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334375" y="4343399"/>
            <a:ext cx="219075" cy="209551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819596" y="4371974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572250" y="4575501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362700" y="4685038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419975" y="3911032"/>
            <a:ext cx="219075" cy="209551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5396341" y="4826650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4152900" y="1073369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695575" y="1690686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7615022" y="4384022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48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9110" y="3940869"/>
            <a:ext cx="861776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altLang="en-US" sz="2800" b="1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Centers Map</a:t>
            </a:r>
            <a:endParaRPr lang="en-US" altLang="en-US" sz="2400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4" r="8203"/>
          <a:stretch/>
        </p:blipFill>
        <p:spPr>
          <a:xfrm>
            <a:off x="-9525" y="19050"/>
            <a:ext cx="9172575" cy="7368902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9525" y="-597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CE Requests + RTF </a:t>
            </a: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Recommendations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914650" y="1800224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153025" y="3455850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010275" y="3639343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1687" y="2794346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334375" y="4343399"/>
            <a:ext cx="219075" cy="209551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819596" y="4371974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572250" y="4575501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362700" y="4685038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419975" y="3911032"/>
            <a:ext cx="219075" cy="209551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5396341" y="4826650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4152900" y="1073369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695575" y="1690686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7615022" y="4384022"/>
            <a:ext cx="219075" cy="2190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229350" y="4476750"/>
            <a:ext cx="427363" cy="4273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6229349" y="4923760"/>
            <a:ext cx="427363" cy="4273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162584" y="4263068"/>
            <a:ext cx="427363" cy="4273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97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9110" y="3940869"/>
            <a:ext cx="861776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altLang="en-US" sz="2800" b="1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Map Broad CE Allowances in CM1</a:t>
            </a:r>
            <a:endParaRPr lang="en-US" altLang="en-US" sz="2400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4051"/>
            <a:ext cx="9144000" cy="7065818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51370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CE/Drive Thru Policy Expansion Areas – CM1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791839" y="2122488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3498716" y="2605628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486235" y="3412438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682573" y="3836960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5264281" y="4154306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5052132" y="5101353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700356" y="4523943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3070699" y="5458742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2517391" y="5734586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5739213" y="5675994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965161" y="3255558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7147009" y="3298399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7560138" y="3412438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6689388" y="3853318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7070026" y="4704202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7812013" y="4678255"/>
            <a:ext cx="168612" cy="1667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7611236" y="4949776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7298716" y="4886660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82196" y="4910863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6561158" y="4907768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6882081" y="5484133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5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9110" y="3940869"/>
            <a:ext cx="861776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altLang="en-US" sz="2800" b="1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Map Broad CE Allowances in CM1</a:t>
            </a:r>
            <a:endParaRPr lang="en-US" altLang="en-US" sz="2400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4051"/>
            <a:ext cx="9144000" cy="7065818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45255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CE/Drive Thru Policy Expansion Areas – CM2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665380" y="2287858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589507" y="2599143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309353" y="2782108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665379" y="5138062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492318" y="5178706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079788" y="3263927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78230" y="4865688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085946" y="4892306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6789907" y="5480602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226339" y="4711907"/>
            <a:ext cx="182965" cy="18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16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9110" y="3940869"/>
            <a:ext cx="861776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altLang="en-US" sz="2800" b="1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Insert Maps</a:t>
            </a:r>
            <a:endParaRPr lang="en-US" altLang="en-US" sz="2400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228003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Development Standards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562" t="20833" r="20476" b="16333"/>
          <a:stretch/>
        </p:blipFill>
        <p:spPr>
          <a:xfrm>
            <a:off x="9525" y="1026796"/>
            <a:ext cx="9124950" cy="547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4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9110" y="3940869"/>
            <a:ext cx="861776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altLang="en-US" sz="2800" b="1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Insert Maps</a:t>
            </a:r>
            <a:endParaRPr lang="en-US" altLang="en-US" sz="2400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228003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Development Standards</a:t>
            </a:r>
            <a:endParaRPr lang="en-US" altLang="en-US" sz="2800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137" t="16979" r="16824" b="17195"/>
          <a:stretch/>
        </p:blipFill>
        <p:spPr>
          <a:xfrm>
            <a:off x="0" y="864296"/>
            <a:ext cx="9134475" cy="573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9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9110" y="3940869"/>
            <a:ext cx="861776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altLang="en-US" sz="2800" b="1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Insert Maps</a:t>
            </a:r>
            <a:endParaRPr lang="en-US" altLang="en-US" sz="2400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228003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Development Standards</a:t>
            </a:r>
            <a:endParaRPr lang="en-US" altLang="en-US" sz="2800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069" t="18274" r="11588" b="19208"/>
          <a:stretch/>
        </p:blipFill>
        <p:spPr>
          <a:xfrm>
            <a:off x="-9525" y="1078671"/>
            <a:ext cx="9172576" cy="544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8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8674" y="350366"/>
            <a:ext cx="86066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Topic 3:  Zoning Concept:  Bonus for Community Benefits</a:t>
            </a:r>
            <a:endParaRPr lang="en-US" altLang="en-US" sz="28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8466" y="1105372"/>
            <a:ext cx="7947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Setting “base” and “bonus” levels will be a key part of concept modeling, testing and refinement.</a:t>
            </a:r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33000" y="2246041"/>
            <a:ext cx="7108821" cy="4065973"/>
            <a:chOff x="933000" y="2246041"/>
            <a:chExt cx="7108821" cy="4065973"/>
          </a:xfrm>
        </p:grpSpPr>
        <p:grpSp>
          <p:nvGrpSpPr>
            <p:cNvPr id="23" name="Group 22"/>
            <p:cNvGrpSpPr/>
            <p:nvPr/>
          </p:nvGrpSpPr>
          <p:grpSpPr>
            <a:xfrm>
              <a:off x="933000" y="2246041"/>
              <a:ext cx="7108821" cy="4065973"/>
              <a:chOff x="933000" y="2476869"/>
              <a:chExt cx="7108821" cy="4065973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933000" y="2476869"/>
                <a:ext cx="7108820" cy="406597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33000" y="2609658"/>
                <a:ext cx="7108821" cy="2994287"/>
              </a:xfrm>
              <a:prstGeom prst="rect">
                <a:avLst/>
              </a:prstGeom>
            </p:spPr>
          </p:pic>
          <p:cxnSp>
            <p:nvCxnSpPr>
              <p:cNvPr id="10" name="Straight Connector 9"/>
              <p:cNvCxnSpPr/>
              <p:nvPr/>
            </p:nvCxnSpPr>
            <p:spPr>
              <a:xfrm>
                <a:off x="1473696" y="3639837"/>
                <a:ext cx="5779363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2905948" y="5949531"/>
                <a:ext cx="710214" cy="266355"/>
              </a:xfrm>
              <a:prstGeom prst="rect">
                <a:avLst/>
              </a:prstGeom>
              <a:pattFill prst="ltUpDiag">
                <a:fgClr>
                  <a:schemeClr val="bg1">
                    <a:lumMod val="50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905948" y="5637866"/>
                <a:ext cx="710214" cy="2577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2876365" y="5532262"/>
                <a:ext cx="738322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3950563" y="5363580"/>
                <a:ext cx="292963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Current allowances</a:t>
                </a:r>
              </a:p>
              <a:p>
                <a:r>
                  <a:rPr lang="en-US" dirty="0" smtClean="0">
                    <a:solidFill>
                      <a:prstClr val="black"/>
                    </a:solidFill>
                  </a:rPr>
                  <a:t>Base allowance</a:t>
                </a:r>
              </a:p>
              <a:p>
                <a:r>
                  <a:rPr lang="en-US" dirty="0" smtClean="0">
                    <a:solidFill>
                      <a:prstClr val="black"/>
                    </a:solidFill>
                  </a:rPr>
                  <a:t>Bonus allowance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2077373" y="3409009"/>
              <a:ext cx="1154097" cy="13583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790775" y="3053918"/>
              <a:ext cx="1154097" cy="1713391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504162" y="3053918"/>
              <a:ext cx="1154097" cy="1713391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5222240" y="2489200"/>
            <a:ext cx="1747520" cy="28427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33000" y="4767309"/>
            <a:ext cx="71088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53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9110" y="3940869"/>
            <a:ext cx="861776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altLang="en-US" sz="2800" b="1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Insert Maps</a:t>
            </a:r>
            <a:endParaRPr lang="en-US" altLang="en-US" sz="2400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228003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Development Standards</a:t>
            </a:r>
            <a:endParaRPr lang="en-US" altLang="en-US" sz="2800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522" t="22729" r="24460" b="17196"/>
          <a:stretch/>
        </p:blipFill>
        <p:spPr>
          <a:xfrm>
            <a:off x="0" y="939113"/>
            <a:ext cx="9144000" cy="571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2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9110" y="3940869"/>
            <a:ext cx="861776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altLang="en-US" sz="2800" b="1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Insert Maps</a:t>
            </a:r>
            <a:endParaRPr lang="en-US" altLang="en-US" sz="2400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228003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Auto-Accommodating Development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386" t="21291" r="16347" b="16764"/>
          <a:stretch/>
        </p:blipFill>
        <p:spPr>
          <a:xfrm>
            <a:off x="-19050" y="1241510"/>
            <a:ext cx="9163050" cy="539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3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0651" y="787584"/>
            <a:ext cx="5729108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altLang="en-US" sz="2800" b="1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</a:pPr>
            <a:r>
              <a:rPr lang="en-US" altLang="en-US" sz="26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Alternative maximum building setback 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6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for large retailers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altLang="en-US" sz="1200" b="1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Provides flexibility for shopping centers.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Allows large retail buildings to be set behind parking, when smaller secondary buildings are built close to public streets.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Proposed Draft reduces qualifying threshold from a 100,000 SF to 60,000 SF retail building.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228003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Development Standards</a:t>
            </a:r>
            <a:endParaRPr lang="en-US" altLang="en-US" sz="2800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5122" name="Picture 2" descr="130-5_internal_circulation_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r="37087"/>
          <a:stretch/>
        </p:blipFill>
        <p:spPr bwMode="auto">
          <a:xfrm>
            <a:off x="6369977" y="995379"/>
            <a:ext cx="2609636" cy="540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69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58287" y="1896688"/>
            <a:ext cx="8027425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400" b="1" dirty="0">
                <a:solidFill>
                  <a:prstClr val="white"/>
                </a:solidFill>
                <a:cs typeface="Times New Roman" panose="02020603050405020304" pitchFamily="18" charset="0"/>
              </a:rPr>
              <a:t>Staff Recommendation: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Tentatively approve </a:t>
            </a: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staff recommendations </a:t>
            </a: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shown in </a:t>
            </a: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items 7.1 to </a:t>
            </a: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7.5.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Provide direction on 7.1.F and 7.5.A.</a:t>
            </a:r>
            <a:endParaRPr lang="en-US" altLang="en-US" sz="2400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Review final code prior to August 9, 2016 work </a:t>
            </a:r>
            <a:r>
              <a:rPr lang="en-US" altLang="en-US" sz="24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session.</a:t>
            </a:r>
            <a:endParaRPr lang="en-US" altLang="en-US" sz="2400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27873"/>
            <a:ext cx="9144000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25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Topic 7:  Code Issues raised in testimony and identified by: PSC; Design, Historic Landmarks and Urban Forestry Commissions; BDS; BPS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9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526777" y="5268064"/>
            <a:ext cx="7988573" cy="1356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 dirty="0" smtClean="0">
                <a:solidFill>
                  <a:prstClr val="white"/>
                </a:solidFill>
                <a:latin typeface="Calibri" panose="020F0502020204030204"/>
              </a:rPr>
              <a:t>Ground Floor Options for Residential Uses</a:t>
            </a:r>
          </a:p>
          <a:p>
            <a:pPr>
              <a:tabLst>
                <a:tab pos="339725" algn="l"/>
              </a:tabLst>
            </a:pPr>
            <a:r>
              <a:rPr lang="en-US" sz="2800" b="1" dirty="0" smtClean="0">
                <a:solidFill>
                  <a:prstClr val="white"/>
                </a:solidFill>
              </a:rPr>
              <a:t>	</a:t>
            </a:r>
            <a:r>
              <a:rPr lang="en-US" sz="2500" b="1" dirty="0" smtClean="0">
                <a:solidFill>
                  <a:prstClr val="white"/>
                </a:solidFill>
              </a:rPr>
              <a:t>- Design to accommodate future commercial uses, or </a:t>
            </a:r>
          </a:p>
          <a:p>
            <a:pPr>
              <a:tabLst>
                <a:tab pos="339725" algn="l"/>
              </a:tabLst>
            </a:pPr>
            <a:r>
              <a:rPr lang="en-US" sz="2500" b="1" dirty="0" smtClean="0">
                <a:solidFill>
                  <a:prstClr val="white"/>
                </a:solidFill>
              </a:rPr>
              <a:t>	- Setback or elevate units for privacy</a:t>
            </a:r>
            <a:endParaRPr lang="en-US" sz="2500" b="1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446" t="44180" r="21153" b="22434"/>
          <a:stretch/>
        </p:blipFill>
        <p:spPr>
          <a:xfrm>
            <a:off x="0" y="1328429"/>
            <a:ext cx="9146900" cy="3624602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76934"/>
            <a:ext cx="914399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Topic 7:  Street Frontage Design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44707" y="3775572"/>
            <a:ext cx="3605361" cy="2738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 dirty="0" smtClean="0">
                <a:solidFill>
                  <a:prstClr val="white"/>
                </a:solidFill>
                <a:latin typeface="Calibri" panose="020F0502020204030204"/>
              </a:rPr>
              <a:t>Require all ground level units to have separate entrances?</a:t>
            </a:r>
          </a:p>
          <a:p>
            <a:endParaRPr lang="en-US" sz="1600" b="1" dirty="0" smtClean="0">
              <a:solidFill>
                <a:prstClr val="white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39725" algn="l"/>
              </a:tabLst>
            </a:pPr>
            <a:r>
              <a:rPr lang="en-US" sz="2500" b="1" dirty="0" smtClean="0">
                <a:solidFill>
                  <a:prstClr val="white"/>
                </a:solidFill>
              </a:rPr>
              <a:t>Allow as an option.</a:t>
            </a:r>
            <a:endParaRPr lang="en-US" sz="2500" b="1" dirty="0"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39725" algn="l"/>
              </a:tabLst>
            </a:pPr>
            <a:r>
              <a:rPr lang="en-US" sz="2500" b="1" dirty="0" smtClean="0">
                <a:solidFill>
                  <a:prstClr val="white"/>
                </a:solidFill>
              </a:rPr>
              <a:t>Continue to allow other configurations that use shared entrances.</a:t>
            </a:r>
            <a:endParaRPr lang="en-US" sz="2500" b="1" dirty="0">
              <a:solidFill>
                <a:prstClr val="white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76934"/>
            <a:ext cx="914399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Street Frontage Design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500" t="20428" r="28277" b="24934"/>
          <a:stretch/>
        </p:blipFill>
        <p:spPr>
          <a:xfrm>
            <a:off x="242209" y="924729"/>
            <a:ext cx="4015586" cy="26262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36" y="950096"/>
            <a:ext cx="2743666" cy="18200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4235292"/>
            <a:ext cx="4471827" cy="2515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36" y="2865173"/>
            <a:ext cx="2743666" cy="18207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79074" y="3615972"/>
            <a:ext cx="2017058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i="1" dirty="0" smtClean="0">
                <a:solidFill>
                  <a:prstClr val="white"/>
                </a:solidFill>
              </a:rPr>
              <a:t>Historic examples with shared entrances</a:t>
            </a:r>
            <a:endParaRPr lang="en-US" sz="1588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56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326706"/>
            <a:ext cx="8377047" cy="1616755"/>
          </a:xfrm>
        </p:spPr>
        <p:txBody>
          <a:bodyPr>
            <a:normAutofit/>
          </a:bodyPr>
          <a:lstStyle/>
          <a:p>
            <a:pPr marL="628650" indent="-628650"/>
            <a:r>
              <a:rPr lang="en-US" sz="2800" b="1" dirty="0" smtClean="0">
                <a:solidFill>
                  <a:schemeClr val="bg1"/>
                </a:solidFill>
              </a:rPr>
              <a:t>	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Side Setback Requirements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200" b="1" dirty="0" smtClean="0">
                <a:solidFill>
                  <a:schemeClr val="bg1"/>
                </a:solidFill>
              </a:rPr>
              <a:t>Require a minimum of five feet between residential windows        and property lines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/>
              <a:t>56</a:t>
            </a:fld>
            <a:endParaRPr lang="en-US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38303" y="4206652"/>
            <a:ext cx="4756076" cy="1629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8650" indent="-628650"/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690" y="1019968"/>
            <a:ext cx="3534310" cy="4706310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176934"/>
            <a:ext cx="914399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Topic 7:  Residential Livability Standards</a:t>
            </a:r>
            <a:endParaRPr lang="en-US" altLang="en-US" sz="28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686" t="23417" r="23396" b="39933"/>
          <a:stretch/>
        </p:blipFill>
        <p:spPr>
          <a:xfrm>
            <a:off x="547609" y="3366523"/>
            <a:ext cx="4494660" cy="2078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 t="9387" b="13036"/>
          <a:stretch/>
        </p:blipFill>
        <p:spPr>
          <a:xfrm>
            <a:off x="547609" y="1012017"/>
            <a:ext cx="4485394" cy="212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5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228003"/>
            <a:ext cx="914399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Topic 7: Ground Floor Windows</a:t>
            </a:r>
            <a:endParaRPr lang="en-US" altLang="en-US" sz="28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2657"/>
            <a:ext cx="4535424" cy="3401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38" y="3372657"/>
            <a:ext cx="4535424" cy="3401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728" y="930004"/>
            <a:ext cx="876054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180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Ground Floor Windows</a:t>
            </a:r>
          </a:p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40% window standards is increase over current 25%</a:t>
            </a:r>
          </a:p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Accommodates a range of uses – office, car repair, medical, etc.</a:t>
            </a:r>
          </a:p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60% standard is geared to retail – strategically applied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8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6" r="8842"/>
          <a:stretch/>
        </p:blipFill>
        <p:spPr>
          <a:xfrm>
            <a:off x="1" y="171449"/>
            <a:ext cx="9124949" cy="7230239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" y="20469"/>
            <a:ext cx="914399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Topic 7: CM1 Expand Hours Limitations to 15K SF lots</a:t>
            </a:r>
            <a:endParaRPr lang="en-US" altLang="en-US" sz="28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7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8175" y="1936133"/>
            <a:ext cx="7772400" cy="3925888"/>
          </a:xfrm>
        </p:spPr>
        <p:txBody>
          <a:bodyPr/>
          <a:lstStyle/>
          <a:p>
            <a:pPr eaLnBrk="1" hangingPunct="1"/>
            <a:r>
              <a:rPr lang="en-US" altLang="en-US" sz="3200" dirty="0" smtClean="0">
                <a:solidFill>
                  <a:schemeClr val="tx2"/>
                </a:solidFill>
              </a:rPr>
              <a:t>Resource Slides</a:t>
            </a:r>
            <a:r>
              <a:rPr lang="en-US" altLang="en-US" sz="4400" dirty="0" smtClean="0">
                <a:solidFill>
                  <a:schemeClr val="tx2"/>
                </a:solidFill>
              </a:rPr>
              <a:t/>
            </a:r>
            <a:br>
              <a:rPr lang="en-US" altLang="en-US" sz="4400" dirty="0" smtClean="0">
                <a:solidFill>
                  <a:schemeClr val="tx2"/>
                </a:solidFill>
              </a:rPr>
            </a:br>
            <a:r>
              <a:rPr lang="en-US" altLang="en-US" sz="3200" dirty="0" smtClean="0">
                <a:solidFill>
                  <a:schemeClr val="tx2"/>
                </a:solidFill>
              </a:rPr>
              <a:t/>
            </a:r>
            <a:br>
              <a:rPr lang="en-US" altLang="en-US" sz="3200" dirty="0" smtClean="0">
                <a:solidFill>
                  <a:schemeClr val="tx2"/>
                </a:solidFill>
              </a:rPr>
            </a:br>
            <a:endParaRPr lang="en-US" altLang="en-US" sz="32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988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681" y="2142946"/>
            <a:ext cx="4572638" cy="2572109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6313" y="278952"/>
            <a:ext cx="49127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Topic 3:  FAR Recommendations</a:t>
            </a:r>
            <a:endParaRPr lang="en-US" altLang="en-US" sz="28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734846"/>
              </p:ext>
            </p:extLst>
          </p:nvPr>
        </p:nvGraphicFramePr>
        <p:xfrm>
          <a:off x="566314" y="854421"/>
          <a:ext cx="8018776" cy="56668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3040"/>
                <a:gridCol w="1638934"/>
                <a:gridCol w="1638934"/>
                <a:gridCol w="1638934"/>
                <a:gridCol w="1638934"/>
              </a:tblGrid>
              <a:tr h="1005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Commercial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Mixed Use 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(CM1)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Commercial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Mixed Use 2 (CM2)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Commercial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Mixed Use 3 (CM3)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Commercial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Employment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(CE)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4572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Preliminary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578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Examples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229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Height Limit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FAR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1.5:1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2.5:1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3:1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2.5:1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229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Bonus Ht Limit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Bonus FAR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2.5:1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4:1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5:1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3:1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237179" y="1960717"/>
            <a:ext cx="6108158" cy="1302180"/>
            <a:chOff x="2021468" y="4123613"/>
            <a:chExt cx="6021659" cy="110539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1468" y="4123613"/>
              <a:ext cx="2246915" cy="108828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8892" y="4139311"/>
              <a:ext cx="2560320" cy="107766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2366" y="4141020"/>
              <a:ext cx="2560320" cy="10776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7350" y="4151344"/>
              <a:ext cx="1605777" cy="1077662"/>
            </a:xfrm>
            <a:prstGeom prst="rect">
              <a:avLst/>
            </a:prstGeom>
          </p:spPr>
        </p:pic>
      </p:grpSp>
      <p:pic>
        <p:nvPicPr>
          <p:cNvPr id="12" name="Picture 11" descr="N:\work\comp_planning\Implementation\Mixed_Use_Project\maps_and_graphics\SE_Corridors_03_24_14\IMG_0405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4366" y="3428681"/>
            <a:ext cx="1513252" cy="13771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lum contrast="21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5484" y="3417086"/>
            <a:ext cx="1592201" cy="13943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7058" y="3449010"/>
            <a:ext cx="1527426" cy="1352072"/>
          </a:xfrm>
          <a:prstGeom prst="rect">
            <a:avLst/>
          </a:prstGeom>
        </p:spPr>
      </p:pic>
      <p:pic>
        <p:nvPicPr>
          <p:cNvPr id="15" name="Picture 14" descr="N:\work\comp_planning\Implementation\Mixed_Use_Project\maps_and_graphics\East_Corridors_03_25_14\IMG_0451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30342" y="3407606"/>
            <a:ext cx="1551145" cy="140653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1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057" y="67112"/>
            <a:ext cx="4538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CM1 Zone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9558" y="519878"/>
            <a:ext cx="4253333" cy="28266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5283" y="3550318"/>
            <a:ext cx="4253333" cy="282666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808028"/>
              </p:ext>
            </p:extLst>
          </p:nvPr>
        </p:nvGraphicFramePr>
        <p:xfrm>
          <a:off x="3396239" y="12190"/>
          <a:ext cx="5692076" cy="684087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017520"/>
                <a:gridCol w="668639"/>
                <a:gridCol w="668639"/>
                <a:gridCol w="668639"/>
                <a:gridCol w="668639"/>
              </a:tblGrid>
              <a:tr h="3591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Small Scale Zones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92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CM1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CN1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CN2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CO1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Height – Maximum Base (feet)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35’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30’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30’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30’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Height – Maximum with Bonus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35’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30’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30’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30’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FAR – Maximum Base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1.5:1 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.75:1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.75:1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.75:1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FAR – </a:t>
                      </a:r>
                      <a:r>
                        <a:rPr lang="en-US" sz="1400" dirty="0" smtClean="0">
                          <a:effectLst/>
                        </a:rPr>
                        <a:t>Maximum* w/ Bonus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2.5:1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2.5:1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1.5:1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200" dirty="0" smtClean="0">
                          <a:effectLst/>
                        </a:rPr>
                        <a:t>* existing =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baseline="0" dirty="0" smtClean="0">
                          <a:effectLst/>
                        </a:rPr>
                        <a:t>estimated </a:t>
                      </a:r>
                      <a:r>
                        <a:rPr lang="en-US" sz="1200" baseline="0" dirty="0" smtClean="0">
                          <a:effectLst/>
                        </a:rPr>
                        <a:t>max for housing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Commercial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Retail Sales And Service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Office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Quick Vehicle Servicing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Vehicle Repair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Commercial Parking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Self-Service Storage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Residential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Household Living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Group Living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Industrial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Manufacturing and Production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Warehouse and Freight Movement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Wholesale Sales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Industrial Service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Institutional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Basic Utilities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</a:rPr>
                        <a:t>  Y/CU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Community Service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</a:rPr>
                        <a:t>  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Parks and Open Areas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Schools, </a:t>
                      </a:r>
                      <a:r>
                        <a:rPr lang="en-US" sz="1400" b="0" dirty="0" smtClean="0">
                          <a:effectLst/>
                        </a:rPr>
                        <a:t>Religious </a:t>
                      </a:r>
                      <a:r>
                        <a:rPr lang="en-US" sz="1400" b="0" dirty="0">
                          <a:effectLst/>
                        </a:rPr>
                        <a:t>Institutions, </a:t>
                      </a:r>
                      <a:r>
                        <a:rPr lang="en-US" sz="1400" b="0" dirty="0" smtClean="0">
                          <a:effectLst/>
                        </a:rPr>
                        <a:t>etc.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409182" y="300038"/>
            <a:ext cx="662898" cy="65579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32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057" y="67112"/>
            <a:ext cx="4538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CM2 Zone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1764" y="744893"/>
            <a:ext cx="4253333" cy="2826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8626" y="3823218"/>
            <a:ext cx="4253333" cy="2826667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483535"/>
              </p:ext>
            </p:extLst>
          </p:nvPr>
        </p:nvGraphicFramePr>
        <p:xfrm>
          <a:off x="3232028" y="12190"/>
          <a:ext cx="5871268" cy="684087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017520"/>
                <a:gridCol w="713437"/>
                <a:gridCol w="713437"/>
                <a:gridCol w="713437"/>
                <a:gridCol w="713437"/>
              </a:tblGrid>
              <a:tr h="3591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Medium </a:t>
                      </a:r>
                      <a:r>
                        <a:rPr lang="en-US" sz="1400" b="1" dirty="0">
                          <a:effectLst/>
                        </a:rPr>
                        <a:t>Scale Zones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92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CM2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CO2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CM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Height – Maximum Base (feet)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45’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45’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45’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45’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Height – Maximum with Bonus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55’*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45’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45’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45’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FAR – Maximum Base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2.5:1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FAR – </a:t>
                      </a:r>
                      <a:r>
                        <a:rPr lang="en-US" sz="1400" dirty="0" smtClean="0">
                          <a:effectLst/>
                        </a:rPr>
                        <a:t>Maximum* w/ Bonus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2.6:1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 </a:t>
                      </a:r>
                      <a:r>
                        <a:rPr lang="en-US" sz="1200" dirty="0" smtClean="0">
                          <a:effectLst/>
                        </a:rPr>
                        <a:t>* existing =</a:t>
                      </a:r>
                      <a:r>
                        <a:rPr lang="en-US" sz="1200" baseline="0" dirty="0" smtClean="0">
                          <a:effectLst/>
                        </a:rPr>
                        <a:t> estimated max for housing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Commercial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Retail Sales And Service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Office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Quick Vehicle Servicing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Vehicle Repair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Commercial Parking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Self-Service Storage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Residential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Household Living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Group Living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Industrial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Manufacturing and Production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Warehouse and Freight Movement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Wholesale Sales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Industrial Service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Institutional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Basic Utilities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Community Service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56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Parks and Open Areas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</a:rPr>
                        <a:t>Schools, Religious Institutions, etc.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249924" y="300038"/>
            <a:ext cx="718115" cy="65525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35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057" y="67112"/>
            <a:ext cx="4538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CE Zone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9238-7446-444F-A7F2-2F74D0076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5772" y="661011"/>
            <a:ext cx="4253333" cy="2826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0056" y="3712246"/>
            <a:ext cx="4253333" cy="2826667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987723"/>
              </p:ext>
            </p:extLst>
          </p:nvPr>
        </p:nvGraphicFramePr>
        <p:xfrm>
          <a:off x="4431605" y="12196"/>
          <a:ext cx="4680366" cy="686391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017520"/>
                <a:gridCol w="831423"/>
                <a:gridCol w="831423"/>
              </a:tblGrid>
              <a:tr h="4716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Medium </a:t>
                      </a:r>
                      <a:r>
                        <a:rPr lang="en-US" sz="1400" b="1" dirty="0">
                          <a:effectLst/>
                        </a:rPr>
                        <a:t>Scale Zones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24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CG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05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Height – Maximum Base (feet)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45’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45’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5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Height – Maximum with Bonus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45’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45’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5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FAR – Maximum Base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2.5:1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05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FAR – </a:t>
                      </a:r>
                      <a:r>
                        <a:rPr lang="en-US" sz="1400" dirty="0" smtClean="0">
                          <a:effectLst/>
                        </a:rPr>
                        <a:t>Maximum* w/ Bonus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3.4:1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5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 </a:t>
                      </a:r>
                      <a:r>
                        <a:rPr lang="en-US" sz="1200" dirty="0" smtClean="0">
                          <a:effectLst/>
                        </a:rPr>
                        <a:t>* existing =</a:t>
                      </a:r>
                      <a:r>
                        <a:rPr lang="en-US" sz="1200" baseline="0" dirty="0" smtClean="0">
                          <a:effectLst/>
                        </a:rPr>
                        <a:t> estimated max for housing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5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5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Commercial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50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Retail Sales And Service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50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Office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50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Quick Vehicle Servicing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50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Vehicle Repair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50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Commercial Parking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50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Self-Service Storage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5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Residential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50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Household Living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50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Group Living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5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Industrial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50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Manufacturing and Production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050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Warehouse and Freight Movement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050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Wholesale Sales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050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Industrial Service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05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Institutional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50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Basic Utilities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050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Community Service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L/CU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0508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Parks and Open Areas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9969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</a:rPr>
                        <a:t>Schools, Religious Institutions, etc.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7443801" y="442918"/>
            <a:ext cx="814374" cy="6415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16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13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general mas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2BFCE"/>
      </a:accent1>
      <a:accent2>
        <a:srgbClr val="33557D"/>
      </a:accent2>
      <a:accent3>
        <a:srgbClr val="FFFFFF"/>
      </a:accent3>
      <a:accent4>
        <a:srgbClr val="000000"/>
      </a:accent4>
      <a:accent5>
        <a:srgbClr val="D5DCE3"/>
      </a:accent5>
      <a:accent6>
        <a:srgbClr val="2D4C71"/>
      </a:accent6>
      <a:hlink>
        <a:srgbClr val="69AA61"/>
      </a:hlink>
      <a:folHlink>
        <a:srgbClr val="C6DFC3"/>
      </a:folHlink>
    </a:clrScheme>
    <a:fontScheme name="general master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al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7BDC7"/>
        </a:accent1>
        <a:accent2>
          <a:srgbClr val="707B8F"/>
        </a:accent2>
        <a:accent3>
          <a:srgbClr val="FFFFFF"/>
        </a:accent3>
        <a:accent4>
          <a:srgbClr val="000000"/>
        </a:accent4>
        <a:accent5>
          <a:srgbClr val="D8DBE0"/>
        </a:accent5>
        <a:accent6>
          <a:srgbClr val="656F81"/>
        </a:accent6>
        <a:hlink>
          <a:srgbClr val="65AD63"/>
        </a:hlink>
        <a:folHlink>
          <a:srgbClr val="B2D6B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14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2B5BC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5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6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4D4D4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neral mas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2BFCE"/>
      </a:accent1>
      <a:accent2>
        <a:srgbClr val="33557D"/>
      </a:accent2>
      <a:accent3>
        <a:srgbClr val="FFFFFF"/>
      </a:accent3>
      <a:accent4>
        <a:srgbClr val="000000"/>
      </a:accent4>
      <a:accent5>
        <a:srgbClr val="D5DCE3"/>
      </a:accent5>
      <a:accent6>
        <a:srgbClr val="2D4C71"/>
      </a:accent6>
      <a:hlink>
        <a:srgbClr val="69AA61"/>
      </a:hlink>
      <a:folHlink>
        <a:srgbClr val="C6DFC3"/>
      </a:folHlink>
    </a:clrScheme>
    <a:fontScheme name="general master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al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7BDC7"/>
        </a:accent1>
        <a:accent2>
          <a:srgbClr val="707B8F"/>
        </a:accent2>
        <a:accent3>
          <a:srgbClr val="FFFFFF"/>
        </a:accent3>
        <a:accent4>
          <a:srgbClr val="000000"/>
        </a:accent4>
        <a:accent5>
          <a:srgbClr val="D8DBE0"/>
        </a:accent5>
        <a:accent6>
          <a:srgbClr val="656F81"/>
        </a:accent6>
        <a:hlink>
          <a:srgbClr val="65AD63"/>
        </a:hlink>
        <a:folHlink>
          <a:srgbClr val="B2D6B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14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2B5BC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5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6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4D4D4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general mas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2BFCE"/>
      </a:accent1>
      <a:accent2>
        <a:srgbClr val="33557D"/>
      </a:accent2>
      <a:accent3>
        <a:srgbClr val="FFFFFF"/>
      </a:accent3>
      <a:accent4>
        <a:srgbClr val="000000"/>
      </a:accent4>
      <a:accent5>
        <a:srgbClr val="D5DCE3"/>
      </a:accent5>
      <a:accent6>
        <a:srgbClr val="2D4C71"/>
      </a:accent6>
      <a:hlink>
        <a:srgbClr val="69AA61"/>
      </a:hlink>
      <a:folHlink>
        <a:srgbClr val="C6DFC3"/>
      </a:folHlink>
    </a:clrScheme>
    <a:fontScheme name="general master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eneral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7BDC7"/>
        </a:accent1>
        <a:accent2>
          <a:srgbClr val="707B8F"/>
        </a:accent2>
        <a:accent3>
          <a:srgbClr val="FFFFFF"/>
        </a:accent3>
        <a:accent4>
          <a:srgbClr val="000000"/>
        </a:accent4>
        <a:accent5>
          <a:srgbClr val="D8DBE0"/>
        </a:accent5>
        <a:accent6>
          <a:srgbClr val="656F81"/>
        </a:accent6>
        <a:hlink>
          <a:srgbClr val="65AD63"/>
        </a:hlink>
        <a:folHlink>
          <a:srgbClr val="B2D6B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14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2B5BC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5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6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4D4D4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general mas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2BFCE"/>
      </a:accent1>
      <a:accent2>
        <a:srgbClr val="33557D"/>
      </a:accent2>
      <a:accent3>
        <a:srgbClr val="FFFFFF"/>
      </a:accent3>
      <a:accent4>
        <a:srgbClr val="000000"/>
      </a:accent4>
      <a:accent5>
        <a:srgbClr val="D5DCE3"/>
      </a:accent5>
      <a:accent6>
        <a:srgbClr val="2D4C71"/>
      </a:accent6>
      <a:hlink>
        <a:srgbClr val="69AA61"/>
      </a:hlink>
      <a:folHlink>
        <a:srgbClr val="C6DFC3"/>
      </a:folHlink>
    </a:clrScheme>
    <a:fontScheme name="general master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eneral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7BDC7"/>
        </a:accent1>
        <a:accent2>
          <a:srgbClr val="707B8F"/>
        </a:accent2>
        <a:accent3>
          <a:srgbClr val="FFFFFF"/>
        </a:accent3>
        <a:accent4>
          <a:srgbClr val="000000"/>
        </a:accent4>
        <a:accent5>
          <a:srgbClr val="D8DBE0"/>
        </a:accent5>
        <a:accent6>
          <a:srgbClr val="656F81"/>
        </a:accent6>
        <a:hlink>
          <a:srgbClr val="65AD63"/>
        </a:hlink>
        <a:folHlink>
          <a:srgbClr val="B2D6B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14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2B5BC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5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6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4D4D4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general mas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2BFCE"/>
      </a:accent1>
      <a:accent2>
        <a:srgbClr val="33557D"/>
      </a:accent2>
      <a:accent3>
        <a:srgbClr val="FFFFFF"/>
      </a:accent3>
      <a:accent4>
        <a:srgbClr val="000000"/>
      </a:accent4>
      <a:accent5>
        <a:srgbClr val="D5DCE3"/>
      </a:accent5>
      <a:accent6>
        <a:srgbClr val="2D4C71"/>
      </a:accent6>
      <a:hlink>
        <a:srgbClr val="69AA61"/>
      </a:hlink>
      <a:folHlink>
        <a:srgbClr val="C6DFC3"/>
      </a:folHlink>
    </a:clrScheme>
    <a:fontScheme name="general master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al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7BDC7"/>
        </a:accent1>
        <a:accent2>
          <a:srgbClr val="707B8F"/>
        </a:accent2>
        <a:accent3>
          <a:srgbClr val="FFFFFF"/>
        </a:accent3>
        <a:accent4>
          <a:srgbClr val="000000"/>
        </a:accent4>
        <a:accent5>
          <a:srgbClr val="D8DBE0"/>
        </a:accent5>
        <a:accent6>
          <a:srgbClr val="656F81"/>
        </a:accent6>
        <a:hlink>
          <a:srgbClr val="65AD63"/>
        </a:hlink>
        <a:folHlink>
          <a:srgbClr val="B2D6B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14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2B5BC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5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6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4D4D4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002B5C"/>
    </a:dk2>
    <a:lt2>
      <a:srgbClr val="FFFFFF"/>
    </a:lt2>
    <a:accent1>
      <a:srgbClr val="B2BFCE"/>
    </a:accent1>
    <a:accent2>
      <a:srgbClr val="33557D"/>
    </a:accent2>
    <a:accent3>
      <a:srgbClr val="AAACB5"/>
    </a:accent3>
    <a:accent4>
      <a:srgbClr val="DADADA"/>
    </a:accent4>
    <a:accent5>
      <a:srgbClr val="D5DCE3"/>
    </a:accent5>
    <a:accent6>
      <a:srgbClr val="2D4C71"/>
    </a:accent6>
    <a:hlink>
      <a:srgbClr val="69AA61"/>
    </a:hlink>
    <a:folHlink>
      <a:srgbClr val="C6DFC3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002B5C"/>
    </a:dk2>
    <a:lt2>
      <a:srgbClr val="FFFFFF"/>
    </a:lt2>
    <a:accent1>
      <a:srgbClr val="B2BFCE"/>
    </a:accent1>
    <a:accent2>
      <a:srgbClr val="33557D"/>
    </a:accent2>
    <a:accent3>
      <a:srgbClr val="AAACB5"/>
    </a:accent3>
    <a:accent4>
      <a:srgbClr val="DADADA"/>
    </a:accent4>
    <a:accent5>
      <a:srgbClr val="D5DCE3"/>
    </a:accent5>
    <a:accent6>
      <a:srgbClr val="2D4C71"/>
    </a:accent6>
    <a:hlink>
      <a:srgbClr val="69AA61"/>
    </a:hlink>
    <a:folHlink>
      <a:srgbClr val="C6DFC3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002B5C"/>
    </a:dk2>
    <a:lt2>
      <a:srgbClr val="FFFFFF"/>
    </a:lt2>
    <a:accent1>
      <a:srgbClr val="B2BFCE"/>
    </a:accent1>
    <a:accent2>
      <a:srgbClr val="33557D"/>
    </a:accent2>
    <a:accent3>
      <a:srgbClr val="AAACB5"/>
    </a:accent3>
    <a:accent4>
      <a:srgbClr val="DADADA"/>
    </a:accent4>
    <a:accent5>
      <a:srgbClr val="D5DCE3"/>
    </a:accent5>
    <a:accent6>
      <a:srgbClr val="2D4C71"/>
    </a:accent6>
    <a:hlink>
      <a:srgbClr val="69AA61"/>
    </a:hlink>
    <a:folHlink>
      <a:srgbClr val="C6DFC3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002B5C"/>
    </a:dk2>
    <a:lt2>
      <a:srgbClr val="FFFFFF"/>
    </a:lt2>
    <a:accent1>
      <a:srgbClr val="B2BFCE"/>
    </a:accent1>
    <a:accent2>
      <a:srgbClr val="33557D"/>
    </a:accent2>
    <a:accent3>
      <a:srgbClr val="AAACB5"/>
    </a:accent3>
    <a:accent4>
      <a:srgbClr val="DADADA"/>
    </a:accent4>
    <a:accent5>
      <a:srgbClr val="D5DCE3"/>
    </a:accent5>
    <a:accent6>
      <a:srgbClr val="2D4C71"/>
    </a:accent6>
    <a:hlink>
      <a:srgbClr val="69AA61"/>
    </a:hlink>
    <a:folHlink>
      <a:srgbClr val="C6DFC3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002B5C"/>
    </a:dk2>
    <a:lt2>
      <a:srgbClr val="FFFFFF"/>
    </a:lt2>
    <a:accent1>
      <a:srgbClr val="B2BFCE"/>
    </a:accent1>
    <a:accent2>
      <a:srgbClr val="33557D"/>
    </a:accent2>
    <a:accent3>
      <a:srgbClr val="AAACB5"/>
    </a:accent3>
    <a:accent4>
      <a:srgbClr val="DADADA"/>
    </a:accent4>
    <a:accent5>
      <a:srgbClr val="D5DCE3"/>
    </a:accent5>
    <a:accent6>
      <a:srgbClr val="2D4C71"/>
    </a:accent6>
    <a:hlink>
      <a:srgbClr val="69AA61"/>
    </a:hlink>
    <a:folHlink>
      <a:srgbClr val="C6DFC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8502</TotalTime>
  <Words>2294</Words>
  <Application>Microsoft Office PowerPoint</Application>
  <PresentationFormat>On-screen Show (4:3)</PresentationFormat>
  <Paragraphs>882</Paragraphs>
  <Slides>59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59</vt:i4>
      </vt:variant>
    </vt:vector>
  </HeadingPairs>
  <TitlesOfParts>
    <vt:vector size="80" baseType="lpstr">
      <vt:lpstr>MS PGothic</vt:lpstr>
      <vt:lpstr>Arial</vt:lpstr>
      <vt:lpstr>Calibri</vt:lpstr>
      <vt:lpstr>Calibri Light</vt:lpstr>
      <vt:lpstr>Times New Roman</vt:lpstr>
      <vt:lpstr>Trebuchet MS</vt:lpstr>
      <vt:lpstr>Wingdings</vt:lpstr>
      <vt:lpstr>Office Theme</vt:lpstr>
      <vt:lpstr>general master</vt:lpstr>
      <vt:lpstr>1_general master</vt:lpstr>
      <vt:lpstr>3_Office Theme</vt:lpstr>
      <vt:lpstr>2_general master</vt:lpstr>
      <vt:lpstr>3_general master</vt:lpstr>
      <vt:lpstr>4_Office Theme</vt:lpstr>
      <vt:lpstr>5_Office Theme</vt:lpstr>
      <vt:lpstr>7_Office Theme</vt:lpstr>
      <vt:lpstr>1_Office Theme</vt:lpstr>
      <vt:lpstr>8_Office Theme</vt:lpstr>
      <vt:lpstr>Retrospect</vt:lpstr>
      <vt:lpstr>9_Office Theme</vt:lpstr>
      <vt:lpstr>4_general master</vt:lpstr>
      <vt:lpstr>Mixed Use Zones Project   PSC Work Session – June 28, 2016  </vt:lpstr>
      <vt:lpstr> Inclusionary Housing Program Concept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Addresses community concerns about need for scale transitions adjacent to single-dwelling zoning    </vt:lpstr>
      <vt:lpstr> Within 25’ of abutting residential zones: -  Height limited to 35’ adjacent to SFR zones -  Height limited to 45’ adjacent to R3 – R1 MFR zones  </vt:lpstr>
      <vt:lpstr>Map of where height transitions will apply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Responds to community interest in continuing the fine grain development patterns of neighborhood mixed use areas, avoiding “monolithic” buildings. </vt:lpstr>
      <vt:lpstr> Building Length -  Limits building length to 200’ close to street frontages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Side Setback Requirements Require a minimum of five feet between residential windows        and property lines</vt:lpstr>
      <vt:lpstr>PowerPoint Presentation</vt:lpstr>
      <vt:lpstr>PowerPoint Presentation</vt:lpstr>
      <vt:lpstr>Resource Slides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Cunningham, Bill</dc:creator>
  <cp:lastModifiedBy>Manning, Barry</cp:lastModifiedBy>
  <cp:revision>680</cp:revision>
  <cp:lastPrinted>2016-03-22T22:41:05Z</cp:lastPrinted>
  <dcterms:created xsi:type="dcterms:W3CDTF">2014-09-02T23:53:22Z</dcterms:created>
  <dcterms:modified xsi:type="dcterms:W3CDTF">2016-06-28T23:33:31Z</dcterms:modified>
</cp:coreProperties>
</file>