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13"/>
  </p:notesMasterIdLst>
  <p:sldIdLst>
    <p:sldId id="311" r:id="rId3"/>
    <p:sldId id="376" r:id="rId4"/>
    <p:sldId id="373" r:id="rId5"/>
    <p:sldId id="375" r:id="rId6"/>
    <p:sldId id="377" r:id="rId7"/>
    <p:sldId id="379" r:id="rId8"/>
    <p:sldId id="378" r:id="rId9"/>
    <p:sldId id="381" r:id="rId10"/>
    <p:sldId id="380" r:id="rId11"/>
    <p:sldId id="337" r:id="rId1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-250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9933"/>
    <a:srgbClr val="2BCC4D"/>
    <a:srgbClr val="339966"/>
    <a:srgbClr val="FFCC66"/>
    <a:srgbClr val="99CCFF"/>
    <a:srgbClr val="FF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15" autoAdjust="0"/>
    <p:restoredTop sz="67082" autoAdjust="0"/>
  </p:normalViewPr>
  <p:slideViewPr>
    <p:cSldViewPr snapToGrid="0">
      <p:cViewPr>
        <p:scale>
          <a:sx n="50" d="100"/>
          <a:sy n="50" d="100"/>
        </p:scale>
        <p:origin x="1722" y="29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1962" y="-210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1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509"/>
            <a:ext cx="5607050" cy="418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defTabSz="928675">
              <a:defRPr sz="12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29823"/>
            <a:ext cx="3036888" cy="46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8" tIns="46415" rIns="92828" bIns="46415" numCol="1" anchor="b" anchorCtr="0" compatLnSpc="1">
            <a:prstTxWarp prst="textNoShape">
              <a:avLst/>
            </a:prstTxWarp>
          </a:bodyPr>
          <a:lstStyle>
            <a:lvl1pPr algn="r" defTabSz="928675">
              <a:defRPr sz="1200" baseline="0"/>
            </a:lvl1pPr>
          </a:lstStyle>
          <a:p>
            <a:pPr>
              <a:defRPr/>
            </a:pPr>
            <a:fld id="{6BC7FA9F-DDF2-49E9-8BF4-63D1D376A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3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 dirty="0" smtClean="0"/>
              <a:t>5 </a:t>
            </a:r>
            <a:r>
              <a:rPr lang="en-US" altLang="en-US" b="1" dirty="0" err="1" smtClean="0"/>
              <a:t>add’l</a:t>
            </a:r>
            <a:r>
              <a:rPr lang="en-US" altLang="en-US" b="1" dirty="0" smtClean="0"/>
              <a:t> public comments rec’d – H.O.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aesthetics &amp; safety impacts of loading bay location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Traffic impacts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Community, neighborhood &amp; pedestrian safety concerns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FAR concern – ability to use bonus</a:t>
            </a:r>
            <a:endParaRPr lang="en-US" alt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Lack of parking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Shading of open spaces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Loss of trees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Odors from supermarket trash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Very recent comment rec’d not yet </a:t>
            </a:r>
            <a:r>
              <a:rPr lang="en-US" altLang="en-US" dirty="0" err="1" smtClean="0"/>
              <a:t>rev’d</a:t>
            </a:r>
            <a:endParaRPr lang="en-US" alt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  <a:p>
            <a:r>
              <a:rPr lang="en-US" altLang="en-US" b="1" dirty="0" smtClean="0"/>
              <a:t>PBOT here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Resp</a:t>
            </a:r>
            <a:r>
              <a:rPr lang="en-US" altLang="en-US" dirty="0" smtClean="0"/>
              <a:t> some comments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Address site access &amp; building projection into 4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2DD60BD-7B12-4A97-86D6-94299C29E974}" type="slidenum">
              <a:rPr lang="en-US" altLang="en-US" sz="1200" baseline="0" smtClean="0"/>
              <a:pPr/>
              <a:t>1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370366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28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2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863972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6108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4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67281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3 DARs: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Dec 2014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Feb 2015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 smtClean="0"/>
              <a:t>March 2015</a:t>
            </a:r>
          </a:p>
          <a:p>
            <a:endParaRPr lang="en-US" altLang="en-US" dirty="0" smtClean="0"/>
          </a:p>
          <a:p>
            <a:r>
              <a:rPr lang="en-US" altLang="en-US" dirty="0" smtClean="0"/>
              <a:t>Focus</a:t>
            </a:r>
            <a:r>
              <a:rPr lang="en-US" altLang="en-US" baseline="0" dirty="0" smtClean="0"/>
              <a:t> all 3 –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Appropriate massing site given adjacent to designated open spaces &amp; HD &amp; height limit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Site access challenges given constraints of both street frontages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baseline="0" dirty="0" smtClean="0"/>
              <a:t>Activity and access at ground level given 4 public frontages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Compatibility with simple, strong composition of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 smtClean="0">
                <a:latin typeface="Arial" pitchFamily="34" charset="0"/>
                <a:cs typeface="Arial" pitchFamily="34" charset="0"/>
              </a:rPr>
              <a:t>bldgs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 in the SAPD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baseline="0" dirty="0" smtClean="0"/>
          </a:p>
          <a:p>
            <a:endParaRPr lang="en-US" altLang="en-US" baseline="0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5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405672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6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140179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CAA01E-180A-409F-B086-B5244B3E851F}" type="slidenum">
              <a:rPr lang="en-US" altLang="en-US" sz="1200" baseline="0" smtClean="0"/>
              <a:pPr/>
              <a:t>7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3738637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8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1482505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710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EC0A79-6798-4B52-B92E-53654D03F7C1}" type="slidenum">
              <a:rPr lang="en-US" altLang="en-US" sz="1200" baseline="0" smtClean="0"/>
              <a:pPr/>
              <a:t>9</a:t>
            </a:fld>
            <a:endParaRPr lang="en-US" altLang="en-US" sz="1200" baseline="0" smtClean="0"/>
          </a:p>
        </p:txBody>
      </p:sp>
    </p:spTree>
    <p:extLst>
      <p:ext uri="{BB962C8B-B14F-4D97-AF65-F5344CB8AC3E}">
        <p14:creationId xmlns:p14="http://schemas.microsoft.com/office/powerpoint/2010/main" val="34806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2C036-5DC5-416B-A7A2-D987AEE42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50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A79D4-754B-4B0B-BB40-56797939B3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998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F927-7A7F-4D57-A625-E0F964035B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194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51257-4715-44F6-B8BB-D67470BF4D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9878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19655-A6A5-4D4D-8084-9DD98C18A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919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FA82-908B-4EF2-B307-EE1D81DFF88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28030-BE23-4A96-AAEF-7D3DA4889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0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5FAC-CBA0-4548-87E5-5A8430A3DD97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2B04B-3F6E-4454-B10A-100AC8AFB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3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084CE-63BB-498C-B9EA-5BE0D126329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AB1F0-8AA7-49D2-9ACD-1A4B78837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3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9F24E-DDF8-4FE5-A7C9-FE952FCDCA07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04B-A3A4-42EE-8F6A-66E59E7A0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5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483F2-94DA-443A-A636-874C8C9A1384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B836F-C07D-4EE9-AEAF-7D0B6D739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1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88475-414A-4DA1-8309-3B1D855A84AA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CF08C-043D-411D-9B5C-498B3AFCD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7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FD1E4-1848-42D1-A005-2EBE6808BC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634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8F65A-A2E0-48EC-B14F-DD3DCC20D808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A9E4-9F05-4FEA-9737-5AD20A0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35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1F043-DEEF-49A5-A65D-2E5133B9AFF6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A408-9F21-4173-8A54-D5DBFA676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266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B2656-F1A5-4CD2-90B2-4209C4E20EB3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66DFF-A9E1-4797-8A27-9FB79561FE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3CE32-CFE1-465E-BFB6-ED20B81B1F8E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AF5CA-876C-48A8-A0EC-87BA5C1D5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10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D48B9-93F3-4E38-BCC5-87F5787EF231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BC238-71EA-476C-8024-BAA139C48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1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2D089-78BF-4EC1-B663-6CC063EDC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566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8BAA-345E-46E4-9CCA-0CCF3C6A38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30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28995-CA23-4E48-9298-4323A500A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195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98F29-EB56-4E01-B632-B8227C4E0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83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CD8AF-FAF5-44BD-BD78-B3558A808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38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8C93-1138-4B31-B3D8-C75E1BD189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59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E7D48-43E1-4CE9-8D07-1D00DE1D5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95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pPr>
              <a:defRPr/>
            </a:pPr>
            <a:fld id="{B268FC58-F032-4B87-B134-5EAEEA893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27487E-FC81-4872-87A0-288ACD8AE4B2}" type="datetimeFigureOut">
              <a:rPr lang="en-US"/>
              <a:pPr>
                <a:defRPr/>
              </a:pPr>
              <a:t>6/18/2015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2D12B5D-CDDD-4B58-B058-F1A8B4BB7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4925" y="0"/>
            <a:ext cx="9144000" cy="6858000"/>
          </a:xfrm>
          <a:prstGeom prst="rect">
            <a:avLst/>
          </a:prstGeom>
          <a:solidFill>
            <a:srgbClr val="F3F3F3">
              <a:alpha val="6313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80443" y="2247325"/>
            <a:ext cx="44418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Staff Presentation to the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800" b="1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Portland Design Commission</a:t>
            </a:r>
            <a:endParaRPr lang="en-US" altLang="en-US" sz="2800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190875" y="6010275"/>
            <a:ext cx="2832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en-US" sz="1800" baseline="0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June 18, 2015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90875" y="103188"/>
            <a:ext cx="2620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16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CITY OF PORTLAND, OREGON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2062" y="412690"/>
            <a:ext cx="2478588" cy="6510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74712" y="4132838"/>
            <a:ext cx="7464425" cy="1877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4th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Design Advice</a:t>
            </a:r>
            <a:r>
              <a:rPr lang="en-US" altLang="en-US" b="1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Hearing</a:t>
            </a:r>
            <a:r>
              <a:rPr lang="en-US" altLang="en-US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EA 14-220633</a:t>
            </a:r>
            <a:r>
              <a:rPr lang="en-US" altLang="en-US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DA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6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SW 4</a:t>
            </a:r>
            <a:r>
              <a:rPr lang="en-US" altLang="en-US" sz="3600" b="1" baseline="300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th</a:t>
            </a:r>
            <a:r>
              <a:rPr lang="en-US" altLang="en-US" sz="3600" b="1" baseline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&amp; Harrison Mixed Use</a:t>
            </a:r>
            <a:endParaRPr lang="en-US" altLang="en-US" sz="36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en-US" sz="2400" b="1" dirty="0" smtClean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035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36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7" name="TextBox 18"/>
          <p:cNvSpPr txBox="1">
            <a:spLocks noChangeArrowheads="1"/>
          </p:cNvSpPr>
          <p:nvPr/>
        </p:nvSpPr>
        <p:spPr bwMode="auto">
          <a:xfrm>
            <a:off x="7199437" y="343416"/>
            <a:ext cx="12856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 </a:t>
            </a:r>
            <a:r>
              <a:rPr lang="en-US" altLang="en-US" sz="1800" b="1" baseline="0" dirty="0" smtClean="0">
                <a:latin typeface="Calibri" panose="020F0502020204030204" pitchFamily="34" charset="0"/>
              </a:rPr>
              <a:t>Summary</a:t>
            </a:r>
            <a:endParaRPr lang="en-US" altLang="en-US" sz="1800" b="1" baseline="0" dirty="0">
              <a:latin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97694" y="343416"/>
            <a:ext cx="577532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Garage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 Loading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Harrison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 Massing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“L” shape at southwest corner</a:t>
            </a: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Height along pedestrian mall &amp; park</a:t>
            </a:r>
          </a:p>
          <a:p>
            <a:pPr marL="0" lvl="1">
              <a:spcBef>
                <a:spcPts val="24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 Ground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2">
              <a:spcBef>
                <a:spcPts val="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Transparent &amp; active </a:t>
            </a:r>
          </a:p>
          <a:p>
            <a:pPr marL="457200" lvl="2">
              <a:spcBef>
                <a:spcPts val="600"/>
              </a:spcBef>
              <a:tabLst>
                <a:tab pos="6270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Building setbacks &amp; landscape Modifications</a:t>
            </a:r>
          </a:p>
          <a:p>
            <a:pPr>
              <a:spcBef>
                <a:spcPts val="2400"/>
              </a:spcBef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Material / Façade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Large projecting glass façade at SW corner</a:t>
            </a:r>
          </a:p>
          <a:p>
            <a:pPr lvl="1">
              <a:spcBef>
                <a:spcPts val="600"/>
              </a:spcBef>
              <a:tabLst>
                <a:tab pos="627063" algn="l"/>
              </a:tabLs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  Metal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panel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punched windows</a:t>
            </a:r>
          </a:p>
          <a:p>
            <a:pPr marL="914400" lvl="1" indent="-457200"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"/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62422" t="25864" b="6005"/>
          <a:stretch/>
        </p:blipFill>
        <p:spPr>
          <a:xfrm>
            <a:off x="157523" y="55635"/>
            <a:ext cx="6362340" cy="4614041"/>
          </a:xfrm>
          <a:prstGeom prst="rect">
            <a:avLst/>
          </a:prstGeom>
        </p:spPr>
      </p:pic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7334793" y="245934"/>
            <a:ext cx="101491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r>
              <a:rPr lang="en-US" altLang="en-US" sz="1800" b="1" baseline="0" dirty="0" smtClean="0">
                <a:latin typeface="Calibri" panose="020F0502020204030204" pitchFamily="34" charset="0"/>
              </a:rPr>
              <a:t>Context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4867592"/>
            <a:ext cx="64126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aseline="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Harrison street frontages: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Streetcar alignments &amp; frequent bus lines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US" sz="16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Transitway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/ Major Transit Priority Streets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Harrison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is an Access Restricted 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Street &amp; raised median</a:t>
            </a:r>
          </a:p>
          <a:p>
            <a:pPr marL="457200" indent="-228600" defTabSz="2286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Avenue </a:t>
            </a: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is one-way northbound</a:t>
            </a:r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baseline="0" dirty="0"/>
          </a:p>
          <a:p>
            <a:endParaRPr lang="en-US" sz="1800" baseline="0" dirty="0"/>
          </a:p>
        </p:txBody>
      </p:sp>
      <p:sp>
        <p:nvSpPr>
          <p:cNvPr id="13" name="Freeform 12"/>
          <p:cNvSpPr/>
          <p:nvPr/>
        </p:nvSpPr>
        <p:spPr bwMode="auto">
          <a:xfrm>
            <a:off x="1908608" y="1084117"/>
            <a:ext cx="3231573" cy="2088572"/>
          </a:xfrm>
          <a:custGeom>
            <a:avLst/>
            <a:gdLst>
              <a:gd name="connsiteX0" fmla="*/ 716973 w 3231573"/>
              <a:gd name="connsiteY0" fmla="*/ 259773 h 2119745"/>
              <a:gd name="connsiteX1" fmla="*/ 0 w 3231573"/>
              <a:gd name="connsiteY1" fmla="*/ 1402773 h 2119745"/>
              <a:gd name="connsiteX2" fmla="*/ 31173 w 3231573"/>
              <a:gd name="connsiteY2" fmla="*/ 1548245 h 2119745"/>
              <a:gd name="connsiteX3" fmla="*/ 155864 w 3231573"/>
              <a:gd name="connsiteY3" fmla="*/ 1641764 h 2119745"/>
              <a:gd name="connsiteX4" fmla="*/ 2410691 w 3231573"/>
              <a:gd name="connsiteY4" fmla="*/ 2119745 h 2119745"/>
              <a:gd name="connsiteX5" fmla="*/ 3231573 w 3231573"/>
              <a:gd name="connsiteY5" fmla="*/ 540327 h 2119745"/>
              <a:gd name="connsiteX6" fmla="*/ 914400 w 3231573"/>
              <a:gd name="connsiteY6" fmla="*/ 0 h 2119745"/>
              <a:gd name="connsiteX7" fmla="*/ 716973 w 3231573"/>
              <a:gd name="connsiteY7" fmla="*/ 259773 h 2119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31573" h="2119745">
                <a:moveTo>
                  <a:pt x="716973" y="259773"/>
                </a:moveTo>
                <a:lnTo>
                  <a:pt x="0" y="1402773"/>
                </a:lnTo>
                <a:lnTo>
                  <a:pt x="31173" y="1548245"/>
                </a:lnTo>
                <a:lnTo>
                  <a:pt x="155864" y="1641764"/>
                </a:lnTo>
                <a:lnTo>
                  <a:pt x="2410691" y="2119745"/>
                </a:lnTo>
                <a:lnTo>
                  <a:pt x="3231573" y="540327"/>
                </a:lnTo>
                <a:lnTo>
                  <a:pt x="914400" y="0"/>
                </a:lnTo>
                <a:lnTo>
                  <a:pt x="716973" y="259773"/>
                </a:lnTo>
                <a:close/>
              </a:path>
            </a:pathLst>
          </a:custGeom>
          <a:noFill/>
          <a:ln w="28575" cap="flat" cmpd="sng" algn="ctr">
            <a:solidFill>
              <a:srgbClr val="CC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7699" y="1352541"/>
            <a:ext cx="2070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44,747 SF </a:t>
            </a:r>
            <a:r>
              <a:rPr lang="en-US" sz="16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  <a:p>
            <a:endParaRPr lang="en-US" sz="16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aseline="0" dirty="0">
                <a:latin typeface="Arial" panose="020B0604020202020204" pitchFamily="34" charset="0"/>
                <a:cs typeface="Arial" panose="020B0604020202020204" pitchFamily="34" charset="0"/>
              </a:rPr>
              <a:t>Developed with surface parking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8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1964" r="3108" b="14792"/>
          <a:stretch/>
        </p:blipFill>
        <p:spPr>
          <a:xfrm>
            <a:off x="993435" y="-64886"/>
            <a:ext cx="4121921" cy="470907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701587" y="79872"/>
            <a:ext cx="2344993" cy="4541862"/>
            <a:chOff x="2086897" y="1431235"/>
            <a:chExt cx="2344993" cy="4541862"/>
          </a:xfrm>
        </p:grpSpPr>
        <p:sp>
          <p:nvSpPr>
            <p:cNvPr id="14" name="Freeform 13"/>
            <p:cNvSpPr/>
            <p:nvPr/>
          </p:nvSpPr>
          <p:spPr bwMode="auto">
            <a:xfrm>
              <a:off x="2767054" y="1431235"/>
              <a:ext cx="659958" cy="659958"/>
            </a:xfrm>
            <a:custGeom>
              <a:avLst/>
              <a:gdLst>
                <a:gd name="connsiteX0" fmla="*/ 198783 w 659958"/>
                <a:gd name="connsiteY0" fmla="*/ 0 h 659958"/>
                <a:gd name="connsiteX1" fmla="*/ 0 w 659958"/>
                <a:gd name="connsiteY1" fmla="*/ 461175 h 659958"/>
                <a:gd name="connsiteX2" fmla="*/ 469127 w 659958"/>
                <a:gd name="connsiteY2" fmla="*/ 659958 h 659958"/>
                <a:gd name="connsiteX3" fmla="*/ 659958 w 659958"/>
                <a:gd name="connsiteY3" fmla="*/ 190831 h 659958"/>
                <a:gd name="connsiteX4" fmla="*/ 198783 w 659958"/>
                <a:gd name="connsiteY4" fmla="*/ 0 h 659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9958" h="659958">
                  <a:moveTo>
                    <a:pt x="198783" y="0"/>
                  </a:moveTo>
                  <a:lnTo>
                    <a:pt x="0" y="461175"/>
                  </a:lnTo>
                  <a:lnTo>
                    <a:pt x="469127" y="659958"/>
                  </a:lnTo>
                  <a:lnTo>
                    <a:pt x="659958" y="190831"/>
                  </a:lnTo>
                  <a:lnTo>
                    <a:pt x="198783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2226365" y="2297927"/>
              <a:ext cx="1701579" cy="1932167"/>
            </a:xfrm>
            <a:custGeom>
              <a:avLst/>
              <a:gdLst>
                <a:gd name="connsiteX0" fmla="*/ 954157 w 1701579"/>
                <a:gd name="connsiteY0" fmla="*/ 0 h 1932167"/>
                <a:gd name="connsiteX1" fmla="*/ 771277 w 1701579"/>
                <a:gd name="connsiteY1" fmla="*/ 453224 h 1932167"/>
                <a:gd name="connsiteX2" fmla="*/ 286247 w 1701579"/>
                <a:gd name="connsiteY2" fmla="*/ 278296 h 1932167"/>
                <a:gd name="connsiteX3" fmla="*/ 262393 w 1701579"/>
                <a:gd name="connsiteY3" fmla="*/ 333955 h 1932167"/>
                <a:gd name="connsiteX4" fmla="*/ 739472 w 1701579"/>
                <a:gd name="connsiteY4" fmla="*/ 524786 h 1932167"/>
                <a:gd name="connsiteX5" fmla="*/ 524786 w 1701579"/>
                <a:gd name="connsiteY5" fmla="*/ 1033670 h 1932167"/>
                <a:gd name="connsiteX6" fmla="*/ 31805 w 1701579"/>
                <a:gd name="connsiteY6" fmla="*/ 842838 h 1932167"/>
                <a:gd name="connsiteX7" fmla="*/ 0 w 1701579"/>
                <a:gd name="connsiteY7" fmla="*/ 914400 h 1932167"/>
                <a:gd name="connsiteX8" fmla="*/ 508884 w 1701579"/>
                <a:gd name="connsiteY8" fmla="*/ 1121134 h 1932167"/>
                <a:gd name="connsiteX9" fmla="*/ 318052 w 1701579"/>
                <a:gd name="connsiteY9" fmla="*/ 1614115 h 1932167"/>
                <a:gd name="connsiteX10" fmla="*/ 381663 w 1701579"/>
                <a:gd name="connsiteY10" fmla="*/ 1630017 h 1932167"/>
                <a:gd name="connsiteX11" fmla="*/ 572494 w 1701579"/>
                <a:gd name="connsiteY11" fmla="*/ 1176793 h 1932167"/>
                <a:gd name="connsiteX12" fmla="*/ 1152939 w 1701579"/>
                <a:gd name="connsiteY12" fmla="*/ 1439186 h 1932167"/>
                <a:gd name="connsiteX13" fmla="*/ 962108 w 1701579"/>
                <a:gd name="connsiteY13" fmla="*/ 1900362 h 1932167"/>
                <a:gd name="connsiteX14" fmla="*/ 1033670 w 1701579"/>
                <a:gd name="connsiteY14" fmla="*/ 1932167 h 1932167"/>
                <a:gd name="connsiteX15" fmla="*/ 1240404 w 1701579"/>
                <a:gd name="connsiteY15" fmla="*/ 1415332 h 1932167"/>
                <a:gd name="connsiteX16" fmla="*/ 1637969 w 1701579"/>
                <a:gd name="connsiteY16" fmla="*/ 1582310 h 1932167"/>
                <a:gd name="connsiteX17" fmla="*/ 1669774 w 1701579"/>
                <a:gd name="connsiteY17" fmla="*/ 1494845 h 1932167"/>
                <a:gd name="connsiteX18" fmla="*/ 1280160 w 1701579"/>
                <a:gd name="connsiteY18" fmla="*/ 1351722 h 1932167"/>
                <a:gd name="connsiteX19" fmla="*/ 1701579 w 1701579"/>
                <a:gd name="connsiteY19" fmla="*/ 294198 h 1932167"/>
                <a:gd name="connsiteX20" fmla="*/ 1622066 w 1701579"/>
                <a:gd name="connsiteY20" fmla="*/ 262393 h 1932167"/>
                <a:gd name="connsiteX21" fmla="*/ 1327868 w 1701579"/>
                <a:gd name="connsiteY21" fmla="*/ 1017767 h 1932167"/>
                <a:gd name="connsiteX22" fmla="*/ 715618 w 1701579"/>
                <a:gd name="connsiteY22" fmla="*/ 771276 h 1932167"/>
                <a:gd name="connsiteX23" fmla="*/ 1033670 w 1701579"/>
                <a:gd name="connsiteY23" fmla="*/ 15903 h 1932167"/>
                <a:gd name="connsiteX24" fmla="*/ 954157 w 1701579"/>
                <a:gd name="connsiteY24" fmla="*/ 0 h 193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1579" h="1932167">
                  <a:moveTo>
                    <a:pt x="954157" y="0"/>
                  </a:moveTo>
                  <a:lnTo>
                    <a:pt x="771277" y="453224"/>
                  </a:lnTo>
                  <a:lnTo>
                    <a:pt x="286247" y="278296"/>
                  </a:lnTo>
                  <a:lnTo>
                    <a:pt x="262393" y="333955"/>
                  </a:lnTo>
                  <a:lnTo>
                    <a:pt x="739472" y="524786"/>
                  </a:lnTo>
                  <a:lnTo>
                    <a:pt x="524786" y="1033670"/>
                  </a:lnTo>
                  <a:lnTo>
                    <a:pt x="31805" y="842838"/>
                  </a:lnTo>
                  <a:lnTo>
                    <a:pt x="0" y="914400"/>
                  </a:lnTo>
                  <a:lnTo>
                    <a:pt x="508884" y="1121134"/>
                  </a:lnTo>
                  <a:lnTo>
                    <a:pt x="318052" y="1614115"/>
                  </a:lnTo>
                  <a:lnTo>
                    <a:pt x="381663" y="1630017"/>
                  </a:lnTo>
                  <a:lnTo>
                    <a:pt x="572494" y="1176793"/>
                  </a:lnTo>
                  <a:lnTo>
                    <a:pt x="1152939" y="1439186"/>
                  </a:lnTo>
                  <a:lnTo>
                    <a:pt x="962108" y="1900362"/>
                  </a:lnTo>
                  <a:lnTo>
                    <a:pt x="1033670" y="1932167"/>
                  </a:lnTo>
                  <a:lnTo>
                    <a:pt x="1240404" y="1415332"/>
                  </a:lnTo>
                  <a:lnTo>
                    <a:pt x="1637969" y="1582310"/>
                  </a:lnTo>
                  <a:lnTo>
                    <a:pt x="1669774" y="1494845"/>
                  </a:lnTo>
                  <a:lnTo>
                    <a:pt x="1280160" y="1351722"/>
                  </a:lnTo>
                  <a:lnTo>
                    <a:pt x="1701579" y="294198"/>
                  </a:lnTo>
                  <a:lnTo>
                    <a:pt x="1622066" y="262393"/>
                  </a:lnTo>
                  <a:lnTo>
                    <a:pt x="1327868" y="1017767"/>
                  </a:lnTo>
                  <a:lnTo>
                    <a:pt x="715618" y="771276"/>
                  </a:lnTo>
                  <a:lnTo>
                    <a:pt x="1033670" y="15903"/>
                  </a:lnTo>
                  <a:lnTo>
                    <a:pt x="954157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4210665" y="3723968"/>
              <a:ext cx="221225" cy="154858"/>
            </a:xfrm>
            <a:custGeom>
              <a:avLst/>
              <a:gdLst>
                <a:gd name="connsiteX0" fmla="*/ 221225 w 221225"/>
                <a:gd name="connsiteY0" fmla="*/ 81116 h 154858"/>
                <a:gd name="connsiteX1" fmla="*/ 22122 w 221225"/>
                <a:gd name="connsiteY1" fmla="*/ 0 h 154858"/>
                <a:gd name="connsiteX2" fmla="*/ 0 w 221225"/>
                <a:gd name="connsiteY2" fmla="*/ 58993 h 154858"/>
                <a:gd name="connsiteX3" fmla="*/ 206477 w 221225"/>
                <a:gd name="connsiteY3" fmla="*/ 154858 h 154858"/>
                <a:gd name="connsiteX4" fmla="*/ 221225 w 221225"/>
                <a:gd name="connsiteY4" fmla="*/ 81116 h 15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225" h="154858">
                  <a:moveTo>
                    <a:pt x="221225" y="81116"/>
                  </a:moveTo>
                  <a:lnTo>
                    <a:pt x="22122" y="0"/>
                  </a:lnTo>
                  <a:lnTo>
                    <a:pt x="0" y="58993"/>
                  </a:lnTo>
                  <a:lnTo>
                    <a:pt x="206477" y="154858"/>
                  </a:lnTo>
                  <a:lnTo>
                    <a:pt x="221225" y="81116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2086897" y="4122174"/>
              <a:ext cx="1275735" cy="1850923"/>
            </a:xfrm>
            <a:custGeom>
              <a:avLst/>
              <a:gdLst>
                <a:gd name="connsiteX0" fmla="*/ 376084 w 1275735"/>
                <a:gd name="connsiteY0" fmla="*/ 0 h 1850923"/>
                <a:gd name="connsiteX1" fmla="*/ 0 w 1275735"/>
                <a:gd name="connsiteY1" fmla="*/ 958645 h 1850923"/>
                <a:gd name="connsiteX2" fmla="*/ 73742 w 1275735"/>
                <a:gd name="connsiteY2" fmla="*/ 980768 h 1850923"/>
                <a:gd name="connsiteX3" fmla="*/ 103238 w 1275735"/>
                <a:gd name="connsiteY3" fmla="*/ 892278 h 1850923"/>
                <a:gd name="connsiteX4" fmla="*/ 663677 w 1275735"/>
                <a:gd name="connsiteY4" fmla="*/ 1120878 h 1850923"/>
                <a:gd name="connsiteX5" fmla="*/ 405580 w 1275735"/>
                <a:gd name="connsiteY5" fmla="*/ 1784555 h 1850923"/>
                <a:gd name="connsiteX6" fmla="*/ 471948 w 1275735"/>
                <a:gd name="connsiteY6" fmla="*/ 1799303 h 1850923"/>
                <a:gd name="connsiteX7" fmla="*/ 457200 w 1275735"/>
                <a:gd name="connsiteY7" fmla="*/ 1850923 h 1850923"/>
                <a:gd name="connsiteX8" fmla="*/ 516193 w 1275735"/>
                <a:gd name="connsiteY8" fmla="*/ 1850923 h 1850923"/>
                <a:gd name="connsiteX9" fmla="*/ 582561 w 1275735"/>
                <a:gd name="connsiteY9" fmla="*/ 1718187 h 1850923"/>
                <a:gd name="connsiteX10" fmla="*/ 523568 w 1275735"/>
                <a:gd name="connsiteY10" fmla="*/ 1688691 h 1850923"/>
                <a:gd name="connsiteX11" fmla="*/ 833284 w 1275735"/>
                <a:gd name="connsiteY11" fmla="*/ 914400 h 1850923"/>
                <a:gd name="connsiteX12" fmla="*/ 1253613 w 1275735"/>
                <a:gd name="connsiteY12" fmla="*/ 1061884 h 1850923"/>
                <a:gd name="connsiteX13" fmla="*/ 1275735 w 1275735"/>
                <a:gd name="connsiteY13" fmla="*/ 1002891 h 1850923"/>
                <a:gd name="connsiteX14" fmla="*/ 877529 w 1275735"/>
                <a:gd name="connsiteY14" fmla="*/ 833284 h 1850923"/>
                <a:gd name="connsiteX15" fmla="*/ 1098755 w 1275735"/>
                <a:gd name="connsiteY15" fmla="*/ 294968 h 1850923"/>
                <a:gd name="connsiteX16" fmla="*/ 1017638 w 1275735"/>
                <a:gd name="connsiteY16" fmla="*/ 265471 h 1850923"/>
                <a:gd name="connsiteX17" fmla="*/ 825909 w 1275735"/>
                <a:gd name="connsiteY17" fmla="*/ 722671 h 1850923"/>
                <a:gd name="connsiteX18" fmla="*/ 280219 w 1275735"/>
                <a:gd name="connsiteY18" fmla="*/ 479323 h 1850923"/>
                <a:gd name="connsiteX19" fmla="*/ 479322 w 1275735"/>
                <a:gd name="connsiteY19" fmla="*/ 29497 h 1850923"/>
                <a:gd name="connsiteX20" fmla="*/ 376084 w 1275735"/>
                <a:gd name="connsiteY20" fmla="*/ 0 h 1850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75735" h="1850923">
                  <a:moveTo>
                    <a:pt x="376084" y="0"/>
                  </a:moveTo>
                  <a:lnTo>
                    <a:pt x="0" y="958645"/>
                  </a:lnTo>
                  <a:lnTo>
                    <a:pt x="73742" y="980768"/>
                  </a:lnTo>
                  <a:lnTo>
                    <a:pt x="103238" y="892278"/>
                  </a:lnTo>
                  <a:lnTo>
                    <a:pt x="663677" y="1120878"/>
                  </a:lnTo>
                  <a:lnTo>
                    <a:pt x="405580" y="1784555"/>
                  </a:lnTo>
                  <a:lnTo>
                    <a:pt x="471948" y="1799303"/>
                  </a:lnTo>
                  <a:lnTo>
                    <a:pt x="457200" y="1850923"/>
                  </a:lnTo>
                  <a:lnTo>
                    <a:pt x="516193" y="1850923"/>
                  </a:lnTo>
                  <a:lnTo>
                    <a:pt x="582561" y="1718187"/>
                  </a:lnTo>
                  <a:lnTo>
                    <a:pt x="523568" y="1688691"/>
                  </a:lnTo>
                  <a:lnTo>
                    <a:pt x="833284" y="914400"/>
                  </a:lnTo>
                  <a:lnTo>
                    <a:pt x="1253613" y="1061884"/>
                  </a:lnTo>
                  <a:lnTo>
                    <a:pt x="1275735" y="1002891"/>
                  </a:lnTo>
                  <a:lnTo>
                    <a:pt x="877529" y="833284"/>
                  </a:lnTo>
                  <a:lnTo>
                    <a:pt x="1098755" y="294968"/>
                  </a:lnTo>
                  <a:lnTo>
                    <a:pt x="1017638" y="265471"/>
                  </a:lnTo>
                  <a:lnTo>
                    <a:pt x="825909" y="722671"/>
                  </a:lnTo>
                  <a:lnTo>
                    <a:pt x="280219" y="479323"/>
                  </a:lnTo>
                  <a:lnTo>
                    <a:pt x="479322" y="29497"/>
                  </a:lnTo>
                  <a:lnTo>
                    <a:pt x="376084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3583858" y="5184058"/>
              <a:ext cx="508819" cy="258097"/>
            </a:xfrm>
            <a:custGeom>
              <a:avLst/>
              <a:gdLst>
                <a:gd name="connsiteX0" fmla="*/ 29497 w 508819"/>
                <a:gd name="connsiteY0" fmla="*/ 0 h 258097"/>
                <a:gd name="connsiteX1" fmla="*/ 0 w 508819"/>
                <a:gd name="connsiteY1" fmla="*/ 73742 h 258097"/>
                <a:gd name="connsiteX2" fmla="*/ 479323 w 508819"/>
                <a:gd name="connsiteY2" fmla="*/ 258097 h 258097"/>
                <a:gd name="connsiteX3" fmla="*/ 508819 w 508819"/>
                <a:gd name="connsiteY3" fmla="*/ 206477 h 258097"/>
                <a:gd name="connsiteX4" fmla="*/ 29497 w 508819"/>
                <a:gd name="connsiteY4" fmla="*/ 0 h 258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8819" h="258097">
                  <a:moveTo>
                    <a:pt x="29497" y="0"/>
                  </a:moveTo>
                  <a:lnTo>
                    <a:pt x="0" y="73742"/>
                  </a:lnTo>
                  <a:lnTo>
                    <a:pt x="479323" y="258097"/>
                  </a:lnTo>
                  <a:lnTo>
                    <a:pt x="508819" y="206477"/>
                  </a:lnTo>
                  <a:lnTo>
                    <a:pt x="29497" y="0"/>
                  </a:lnTo>
                  <a:close/>
                </a:path>
              </a:pathLst>
            </a:custGeom>
            <a:solidFill>
              <a:srgbClr val="92D05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cxnSp>
        <p:nvCxnSpPr>
          <p:cNvPr id="22530" name="Straight Connector 2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1" name="Straight Connector 11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</p:pic>
      <p:sp>
        <p:nvSpPr>
          <p:cNvPr id="19" name="TextBox 12"/>
          <p:cNvSpPr txBox="1">
            <a:spLocks noChangeArrowheads="1"/>
          </p:cNvSpPr>
          <p:nvPr/>
        </p:nvSpPr>
        <p:spPr bwMode="auto">
          <a:xfrm>
            <a:off x="7368064" y="409851"/>
            <a:ext cx="9483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Zoning</a:t>
            </a: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9831" y="4823642"/>
            <a:ext cx="5842108" cy="1305696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400" b="1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Halprin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Open Space Sequence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Historic </a:t>
            </a: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District</a:t>
            </a: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6586373" y="1029478"/>
            <a:ext cx="2486108" cy="22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0"/>
              </a:spcBef>
            </a:pPr>
            <a:r>
              <a:rPr lang="en-US" sz="1400" baseline="0" dirty="0" err="1" smtClean="0">
                <a:latin typeface="Arial" charset="0"/>
              </a:rPr>
              <a:t>CXd</a:t>
            </a:r>
            <a:r>
              <a:rPr lang="en-US" sz="1400" baseline="0" dirty="0" smtClean="0">
                <a:latin typeface="Arial" charset="0"/>
              </a:rPr>
              <a:t> - Central Commercial zone w/a Design Overlay</a:t>
            </a:r>
          </a:p>
          <a:p>
            <a:pPr marL="228600" indent="-228600">
              <a:spcBef>
                <a:spcPts val="1200"/>
              </a:spcBef>
            </a:pPr>
            <a:r>
              <a:rPr lang="en-US" sz="1400" baseline="0" dirty="0" smtClean="0">
                <a:latin typeface="Arial" charset="0"/>
              </a:rPr>
              <a:t>Central City &amp; South Auditorium plan districts</a:t>
            </a:r>
          </a:p>
          <a:p>
            <a:pPr marL="228600" indent="-228600">
              <a:spcBef>
                <a:spcPts val="1200"/>
              </a:spcBef>
            </a:pPr>
            <a:r>
              <a:rPr lang="en-US" sz="1400" baseline="0" dirty="0" smtClean="0">
                <a:latin typeface="Arial" charset="0"/>
              </a:rPr>
              <a:t>6:1 FAR + 3:1 w/bonuses</a:t>
            </a:r>
            <a:endParaRPr lang="en-US" sz="1400" baseline="0" dirty="0">
              <a:latin typeface="Arial" charset="0"/>
            </a:endParaRPr>
          </a:p>
          <a:p>
            <a:pPr marL="228600" indent="-228600">
              <a:spcBef>
                <a:spcPts val="1200"/>
              </a:spcBef>
            </a:pPr>
            <a:r>
              <a:rPr lang="en-US" sz="1400" baseline="0" dirty="0" smtClean="0">
                <a:latin typeface="Arial" charset="0"/>
              </a:rPr>
              <a:t>175’ height </a:t>
            </a:r>
            <a:r>
              <a:rPr lang="en-US" sz="1400" u="sng" baseline="0" dirty="0" smtClean="0">
                <a:latin typeface="Arial" charset="0"/>
              </a:rPr>
              <a:t>maximum</a:t>
            </a:r>
          </a:p>
          <a:p>
            <a:pPr marL="228600" indent="-228600">
              <a:spcBef>
                <a:spcPts val="1200"/>
              </a:spcBef>
            </a:pPr>
            <a:r>
              <a:rPr lang="en-US" sz="1400" baseline="0" dirty="0" smtClean="0">
                <a:latin typeface="Arial" charset="0"/>
              </a:rPr>
              <a:t>Downtown Pedestrian District</a:t>
            </a:r>
          </a:p>
        </p:txBody>
      </p:sp>
    </p:spTree>
    <p:extLst>
      <p:ext uri="{BB962C8B-B14F-4D97-AF65-F5344CB8AC3E}">
        <p14:creationId xmlns:p14="http://schemas.microsoft.com/office/powerpoint/2010/main" val="1220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452" y="5462"/>
            <a:ext cx="3969601" cy="4641151"/>
          </a:xfrm>
          <a:prstGeom prst="rect">
            <a:avLst/>
          </a:prstGeom>
        </p:spPr>
      </p:pic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7368064" y="499135"/>
            <a:ext cx="9483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baseline="0" dirty="0" smtClean="0">
                <a:latin typeface="Calibri" panose="020F0502020204030204" pitchFamily="34" charset="0"/>
              </a:rPr>
              <a:t>Context</a:t>
            </a:r>
            <a:endParaRPr lang="en-US" altLang="en-US" sz="16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615154" y="5162550"/>
            <a:ext cx="4821738" cy="762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South Auditorium </a:t>
            </a:r>
            <a:b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Plan District</a:t>
            </a:r>
          </a:p>
        </p:txBody>
      </p:sp>
      <p:sp>
        <p:nvSpPr>
          <p:cNvPr id="15" name="Freeform 14"/>
          <p:cNvSpPr/>
          <p:nvPr/>
        </p:nvSpPr>
        <p:spPr bwMode="auto">
          <a:xfrm>
            <a:off x="3026023" y="1433349"/>
            <a:ext cx="269966" cy="243840"/>
          </a:xfrm>
          <a:custGeom>
            <a:avLst/>
            <a:gdLst>
              <a:gd name="connsiteX0" fmla="*/ 78377 w 269966"/>
              <a:gd name="connsiteY0" fmla="*/ 0 h 243840"/>
              <a:gd name="connsiteX1" fmla="*/ 269966 w 269966"/>
              <a:gd name="connsiteY1" fmla="*/ 60960 h 243840"/>
              <a:gd name="connsiteX2" fmla="*/ 191589 w 269966"/>
              <a:gd name="connsiteY2" fmla="*/ 243840 h 243840"/>
              <a:gd name="connsiteX3" fmla="*/ 0 w 269966"/>
              <a:gd name="connsiteY3" fmla="*/ 182880 h 243840"/>
              <a:gd name="connsiteX4" fmla="*/ 78377 w 269966"/>
              <a:gd name="connsiteY4" fmla="*/ 0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966" h="243840">
                <a:moveTo>
                  <a:pt x="78377" y="0"/>
                </a:moveTo>
                <a:lnTo>
                  <a:pt x="269966" y="60960"/>
                </a:lnTo>
                <a:lnTo>
                  <a:pt x="191589" y="243840"/>
                </a:lnTo>
                <a:lnTo>
                  <a:pt x="0" y="182880"/>
                </a:lnTo>
                <a:lnTo>
                  <a:pt x="78377" y="0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2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21" y="0"/>
            <a:ext cx="4461515" cy="4669165"/>
          </a:xfrm>
          <a:prstGeom prst="rect">
            <a:avLst/>
          </a:prstGeom>
        </p:spPr>
      </p:pic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  Site </a:t>
            </a:r>
            <a:r>
              <a:rPr lang="en-US" altLang="en-US" sz="1800" b="1" baseline="0" dirty="0" smtClean="0">
                <a:latin typeface="Calibri" panose="020F0502020204030204" pitchFamily="34" charset="0"/>
              </a:rPr>
              <a:t>&amp; Ground Level</a:t>
            </a:r>
            <a:endParaRPr lang="en-US" altLang="en-US" sz="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Garage &amp; Loading Access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Setbacks &amp; Landscaping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Transparent &amp; Active Uses        </a:t>
            </a: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925" y="4776576"/>
            <a:ext cx="6224588" cy="17081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Challenges with both street frontage - </a:t>
            </a:r>
            <a:r>
              <a:rPr lang="en-US" sz="1800" baseline="0" dirty="0" smtClean="0">
                <a:latin typeface="Calibri" panose="020F0502020204030204" pitchFamily="34" charset="0"/>
              </a:rPr>
              <a:t>streetcar, one-way, raised median with catenaries, rush hour traffic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Ganged on Harrison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Additional loading within both streets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DAR #3 concerns </a:t>
            </a:r>
            <a:r>
              <a:rPr lang="en-US" sz="1800" b="1" baseline="0" dirty="0" smtClean="0">
                <a:latin typeface="Calibri" panose="020F0502020204030204" pitchFamily="34" charset="0"/>
              </a:rPr>
              <a:t>-</a:t>
            </a:r>
            <a:r>
              <a:rPr lang="en-US" sz="1800" baseline="0" dirty="0" smtClean="0">
                <a:latin typeface="Calibri" panose="020F0502020204030204" pitchFamily="34" charset="0"/>
              </a:rPr>
              <a:t> </a:t>
            </a:r>
            <a:r>
              <a:rPr lang="en-US" sz="1800" baseline="0" dirty="0" smtClean="0">
                <a:latin typeface="Calibri" panose="020F0502020204030204" pitchFamily="34" charset="0"/>
              </a:rPr>
              <a:t>on same frontage &amp; loading off Harrison</a:t>
            </a:r>
            <a:endParaRPr lang="en-US" sz="1800" baseline="0" dirty="0">
              <a:latin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3470945" y="1951785"/>
            <a:ext cx="679815" cy="1438687"/>
          </a:xfrm>
          <a:custGeom>
            <a:avLst/>
            <a:gdLst>
              <a:gd name="connsiteX0" fmla="*/ 0 w 946297"/>
              <a:gd name="connsiteY0" fmla="*/ 0 h 1977656"/>
              <a:gd name="connsiteX1" fmla="*/ 935665 w 946297"/>
              <a:gd name="connsiteY1" fmla="*/ 10633 h 1977656"/>
              <a:gd name="connsiteX2" fmla="*/ 946297 w 946297"/>
              <a:gd name="connsiteY2" fmla="*/ 1977656 h 1977656"/>
              <a:gd name="connsiteX3" fmla="*/ 31897 w 946297"/>
              <a:gd name="connsiteY3" fmla="*/ 1956391 h 1977656"/>
              <a:gd name="connsiteX4" fmla="*/ 0 w 946297"/>
              <a:gd name="connsiteY4" fmla="*/ 0 h 1977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97" h="1977656">
                <a:moveTo>
                  <a:pt x="0" y="0"/>
                </a:moveTo>
                <a:lnTo>
                  <a:pt x="935665" y="10633"/>
                </a:lnTo>
                <a:lnTo>
                  <a:pt x="946297" y="1977656"/>
                </a:lnTo>
                <a:lnTo>
                  <a:pt x="31897" y="1956391"/>
                </a:lnTo>
                <a:lnTo>
                  <a:pt x="0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 flipV="1">
            <a:off x="3589338" y="3390472"/>
            <a:ext cx="174660" cy="25984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 flipV="1">
            <a:off x="3885574" y="3409310"/>
            <a:ext cx="174660" cy="25984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376735" y="893852"/>
            <a:ext cx="129297" cy="709762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978540" y="3693160"/>
            <a:ext cx="1492405" cy="162699"/>
          </a:xfrm>
          <a:prstGeom prst="rect">
            <a:avLst/>
          </a:prstGeom>
          <a:solidFill>
            <a:srgbClr val="FF0000">
              <a:alpha val="50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135" b="2597"/>
          <a:stretch/>
        </p:blipFill>
        <p:spPr>
          <a:xfrm>
            <a:off x="1007334" y="-9427"/>
            <a:ext cx="4475748" cy="4661995"/>
          </a:xfrm>
          <a:prstGeom prst="rect">
            <a:avLst/>
          </a:prstGeom>
        </p:spPr>
      </p:pic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Site &amp; Ground Level</a:t>
            </a:r>
            <a:endParaRPr lang="en-US" altLang="en-US" sz="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Garage &amp; Loading Access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Setbacks &amp; Landscaping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Transparent &amp; Active Uses        </a:t>
            </a: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4841917"/>
            <a:ext cx="6224588" cy="1985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SAPD minimum building setbacks &amp; landscaping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4</a:t>
            </a:r>
            <a:r>
              <a:rPr lang="en-US" sz="1800" b="1" baseline="30000" dirty="0" smtClean="0">
                <a:latin typeface="Calibri" panose="020F0502020204030204" pitchFamily="34" charset="0"/>
              </a:rPr>
              <a:t>th</a:t>
            </a:r>
            <a:r>
              <a:rPr lang="en-US" sz="1800" b="1" baseline="0" dirty="0" smtClean="0">
                <a:latin typeface="Calibri" panose="020F0502020204030204" pitchFamily="34" charset="0"/>
              </a:rPr>
              <a:t> &amp; Harrison </a:t>
            </a:r>
            <a:r>
              <a:rPr lang="en-US" sz="1800" baseline="0" dirty="0" smtClean="0">
                <a:latin typeface="Calibri" panose="020F0502020204030204" pitchFamily="34" charset="0"/>
              </a:rPr>
              <a:t>– both very urban &amp; edge of SAPD, street trees must be provided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Pedestrian mall </a:t>
            </a:r>
            <a:r>
              <a:rPr lang="en-US" sz="1800" baseline="0" dirty="0" smtClean="0">
                <a:latin typeface="Calibri" panose="020F0502020204030204" pitchFamily="34" charset="0"/>
              </a:rPr>
              <a:t>– hardscape correlates with outdoor active spaces at NW and SE corner and entry at NE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endParaRPr lang="en-US" sz="1800" baseline="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147" y="1859906"/>
            <a:ext cx="165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6’ to 0’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landscaping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70961" y="-71918"/>
            <a:ext cx="165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6’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landscape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1290" y="3649391"/>
            <a:ext cx="202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15’ to 5’ at ground floor</a:t>
            </a:r>
          </a:p>
          <a:p>
            <a:r>
              <a:rPr lang="en-US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landscaping</a:t>
            </a:r>
            <a:endParaRPr lang="en-U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73783" y="362370"/>
            <a:ext cx="941388" cy="2942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 rot="5400000">
            <a:off x="4470238" y="2937153"/>
            <a:ext cx="941388" cy="294276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 rot="5400000">
            <a:off x="4314688" y="708868"/>
            <a:ext cx="1040578" cy="440271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9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21" y="0"/>
            <a:ext cx="4461515" cy="4669165"/>
          </a:xfrm>
          <a:prstGeom prst="rect">
            <a:avLst/>
          </a:prstGeom>
        </p:spPr>
      </p:pic>
      <p:cxnSp>
        <p:nvCxnSpPr>
          <p:cNvPr id="37890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1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Site &amp; Ground Level</a:t>
            </a:r>
            <a:endParaRPr lang="en-US" altLang="en-US" sz="4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" baseline="0" dirty="0"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Garage &amp; Loading Access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Setbacks &amp; Landscaping</a:t>
            </a: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  <a:p>
            <a:pPr marL="174625" indent="-174625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Transparent &amp; Active Uses        </a:t>
            </a:r>
            <a:endParaRPr lang="en-US" altLang="en-US" sz="1400" baseline="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200" y="4745443"/>
            <a:ext cx="6224588" cy="1985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DAR #3 concern </a:t>
            </a:r>
            <a:r>
              <a:rPr lang="en-US" sz="1800" baseline="0" dirty="0" smtClean="0">
                <a:latin typeface="Calibri" panose="020F0502020204030204" pitchFamily="34" charset="0"/>
              </a:rPr>
              <a:t>– transparent </a:t>
            </a:r>
            <a:r>
              <a:rPr lang="en-US" sz="1800" i="1" baseline="0" dirty="0" smtClean="0">
                <a:latin typeface="Calibri" panose="020F0502020204030204" pitchFamily="34" charset="0"/>
              </a:rPr>
              <a:t>and</a:t>
            </a:r>
            <a:r>
              <a:rPr lang="en-US" sz="1800" baseline="0" dirty="0" smtClean="0">
                <a:latin typeface="Calibri" panose="020F0502020204030204" pitchFamily="34" charset="0"/>
              </a:rPr>
              <a:t> active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Increased active uses at NW and SE corners </a:t>
            </a:r>
            <a:r>
              <a:rPr lang="en-US" sz="1800" baseline="0" dirty="0" smtClean="0">
                <a:latin typeface="Calibri" panose="020F0502020204030204" pitchFamily="34" charset="0"/>
              </a:rPr>
              <a:t>- </a:t>
            </a:r>
            <a:r>
              <a:rPr lang="en-US" sz="1800" baseline="0" dirty="0">
                <a:latin typeface="Calibri" panose="020F0502020204030204" pitchFamily="34" charset="0"/>
              </a:rPr>
              <a:t>s</a:t>
            </a:r>
            <a:r>
              <a:rPr lang="en-US" sz="1800" baseline="0" dirty="0" smtClean="0">
                <a:latin typeface="Calibri" panose="020F0502020204030204" pitchFamily="34" charset="0"/>
              </a:rPr>
              <a:t>wapping retail &amp; residential lobby 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Spandrel glass </a:t>
            </a:r>
            <a:r>
              <a:rPr lang="en-US" sz="1800" b="1" baseline="0" dirty="0" smtClean="0">
                <a:latin typeface="Calibri" panose="020F0502020204030204" pitchFamily="34" charset="0"/>
              </a:rPr>
              <a:t>- </a:t>
            </a:r>
            <a:r>
              <a:rPr lang="en-US" sz="1800" baseline="0" dirty="0" smtClean="0">
                <a:latin typeface="Calibri" panose="020F0502020204030204" pitchFamily="34" charset="0"/>
              </a:rPr>
              <a:t>along </a:t>
            </a:r>
            <a:r>
              <a:rPr lang="en-US" sz="1800" baseline="0" dirty="0" smtClean="0">
                <a:latin typeface="Calibri" panose="020F0502020204030204" pitchFamily="34" charset="0"/>
              </a:rPr>
              <a:t>street &amp; pedestrian mall frontages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800" b="1" baseline="0" dirty="0" smtClean="0">
                <a:latin typeface="Calibri" panose="020F0502020204030204" pitchFamily="34" charset="0"/>
              </a:rPr>
              <a:t>Podium façade along pedestrian mall </a:t>
            </a:r>
            <a:r>
              <a:rPr lang="en-US" sz="1800" baseline="0" dirty="0" smtClean="0">
                <a:latin typeface="Calibri" panose="020F0502020204030204" pitchFamily="34" charset="0"/>
              </a:rPr>
              <a:t>- metal panel with window </a:t>
            </a:r>
            <a:r>
              <a:rPr lang="en-US" sz="1800" baseline="0" dirty="0" smtClean="0">
                <a:latin typeface="Calibri" panose="020F0502020204030204" pitchFamily="34" charset="0"/>
              </a:rPr>
              <a:t>slots along mezzanine levels</a:t>
            </a:r>
            <a:endParaRPr lang="en-US" sz="1800" baseline="0" dirty="0">
              <a:latin typeface="Calibri" panose="020F050202020403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592493" y="339045"/>
            <a:ext cx="1212351" cy="124317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027470" y="1849348"/>
            <a:ext cx="976046" cy="1728407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43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674"/>
            <a:ext cx="3678517" cy="34008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2251" t="952" r="4068" b="3837"/>
          <a:stretch/>
        </p:blipFill>
        <p:spPr>
          <a:xfrm>
            <a:off x="3694648" y="1838801"/>
            <a:ext cx="2798925" cy="2658978"/>
          </a:xfrm>
          <a:prstGeom prst="rect">
            <a:avLst/>
          </a:prstGeom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699946" y="438380"/>
            <a:ext cx="2332233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Massing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L-shape at SW corner</a:t>
            </a:r>
          </a:p>
          <a:p>
            <a:pPr>
              <a:spcBef>
                <a:spcPct val="0"/>
              </a:spcBef>
              <a:buNone/>
            </a:pPr>
            <a:endParaRPr lang="en-US" altLang="en-US" sz="1400" baseline="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sz="1400" baseline="0" dirty="0" smtClean="0">
                <a:latin typeface="Calibri" panose="020F0502020204030204" pitchFamily="34" charset="0"/>
              </a:rPr>
              <a:t>Height along Pedestrian mall &amp; park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sz="1400" baseline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00" y="4698498"/>
            <a:ext cx="6224588" cy="18928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DAR #3 </a:t>
            </a:r>
            <a:r>
              <a:rPr lang="en-US" sz="1700" baseline="0" dirty="0" smtClean="0">
                <a:latin typeface="Calibri" panose="020F0502020204030204" pitchFamily="34" charset="0"/>
              </a:rPr>
              <a:t>– support along street frontage &amp; stepping back at NE</a:t>
            </a:r>
            <a:endParaRPr lang="en-US" sz="1700" baseline="0" dirty="0" smtClean="0">
              <a:latin typeface="Calibri" panose="020F050202020403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Two bars at SW corner (break “L”) </a:t>
            </a:r>
            <a:r>
              <a:rPr lang="en-US" sz="1700" baseline="0" dirty="0" smtClean="0">
                <a:latin typeface="Calibri" panose="020F0502020204030204" pitchFamily="34" charset="0"/>
              </a:rPr>
              <a:t>– acknowledge &amp; respond to difference characteristics of both street frontages.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Two levels atop podium at NE corner </a:t>
            </a:r>
            <a:r>
              <a:rPr lang="en-US" sz="1700" baseline="0" dirty="0" smtClean="0">
                <a:latin typeface="Calibri" panose="020F0502020204030204" pitchFamily="34" charset="0"/>
              </a:rPr>
              <a:t>– 21’ above Cyan north bar, yet setback 10’, creates outdoor, green spaces along open space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Shadow impacts – </a:t>
            </a:r>
            <a:r>
              <a:rPr lang="en-US" sz="1700" baseline="0" dirty="0" smtClean="0">
                <a:latin typeface="Calibri" panose="020F0502020204030204" pitchFamily="34" charset="0"/>
              </a:rPr>
              <a:t>Late day March &amp; September </a:t>
            </a:r>
            <a:endParaRPr lang="en-US" sz="1700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65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613" y="1660634"/>
            <a:ext cx="3087110" cy="2983675"/>
          </a:xfrm>
          <a:prstGeom prst="rect">
            <a:avLst/>
          </a:prstGeom>
        </p:spPr>
      </p:pic>
      <p:cxnSp>
        <p:nvCxnSpPr>
          <p:cNvPr id="35842" name="Straight Connector 16"/>
          <p:cNvCxnSpPr>
            <a:cxnSpLocks noChangeShapeType="1"/>
          </p:cNvCxnSpPr>
          <p:nvPr/>
        </p:nvCxnSpPr>
        <p:spPr bwMode="auto">
          <a:xfrm>
            <a:off x="6513513" y="-263525"/>
            <a:ext cx="12700" cy="7466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843" name="Straight Connector 17"/>
          <p:cNvCxnSpPr>
            <a:cxnSpLocks noChangeShapeType="1"/>
          </p:cNvCxnSpPr>
          <p:nvPr/>
        </p:nvCxnSpPr>
        <p:spPr bwMode="auto">
          <a:xfrm flipH="1">
            <a:off x="-287338" y="4646613"/>
            <a:ext cx="994568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9450388" y="43402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aseline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" r="47957"/>
          <a:stretch/>
        </p:blipFill>
        <p:spPr>
          <a:xfrm>
            <a:off x="6807200" y="5083175"/>
            <a:ext cx="2070100" cy="104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846" name="TextBox 18"/>
          <p:cNvSpPr txBox="1">
            <a:spLocks noChangeArrowheads="1"/>
          </p:cNvSpPr>
          <p:nvPr/>
        </p:nvSpPr>
        <p:spPr bwMode="auto">
          <a:xfrm>
            <a:off x="6611938" y="612775"/>
            <a:ext cx="2508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aseline="0" dirty="0" smtClean="0">
                <a:solidFill>
                  <a:schemeClr val="bg2"/>
                </a:solidFill>
                <a:latin typeface="Calibri" panose="020F0502020204030204" pitchFamily="34" charset="0"/>
              </a:rPr>
              <a:t>        </a:t>
            </a: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b="9451"/>
          <a:stretch/>
        </p:blipFill>
        <p:spPr>
          <a:xfrm>
            <a:off x="-1" y="-1"/>
            <a:ext cx="3414221" cy="3392369"/>
          </a:xfrm>
          <a:prstGeom prst="rect">
            <a:avLst/>
          </a:prstGeom>
        </p:spPr>
      </p:pic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6611938" y="488861"/>
            <a:ext cx="2332233" cy="190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baseline="0" dirty="0" smtClean="0">
                <a:latin typeface="Calibri" panose="020F0502020204030204" pitchFamily="34" charset="0"/>
              </a:rPr>
              <a:t>Material / Façade Design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="1" baseline="0" dirty="0" smtClean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b="1" baseline="0" dirty="0">
              <a:latin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400" baseline="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3200" y="4698498"/>
            <a:ext cx="6224588" cy="20467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Large Projecting Glass Façade at SW corner</a:t>
            </a:r>
          </a:p>
          <a:p>
            <a:pPr marL="396875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aseline="0" dirty="0" smtClean="0">
                <a:latin typeface="Calibri" panose="020F0502020204030204" pitchFamily="34" charset="0"/>
              </a:rPr>
              <a:t>Emphasizes significant corner</a:t>
            </a:r>
          </a:p>
          <a:p>
            <a:pPr marL="396875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aseline="0" dirty="0" smtClean="0">
                <a:latin typeface="Calibri" panose="020F0502020204030204" pitchFamily="34" charset="0"/>
              </a:rPr>
              <a:t>Responds to verticality &amp; simplicity of buildings in SAPD</a:t>
            </a:r>
          </a:p>
          <a:p>
            <a:pPr marL="396875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aseline="0" dirty="0" smtClean="0">
                <a:latin typeface="Calibri" panose="020F0502020204030204" pitchFamily="34" charset="0"/>
              </a:rPr>
              <a:t>Major Encroachment or meet oriel windows standards</a:t>
            </a:r>
          </a:p>
          <a:p>
            <a:pPr>
              <a:spcBef>
                <a:spcPts val="600"/>
              </a:spcBef>
              <a:defRPr/>
            </a:pPr>
            <a:r>
              <a:rPr lang="en-US" sz="1700" b="1" baseline="0" dirty="0" smtClean="0">
                <a:latin typeface="Calibri" panose="020F0502020204030204" pitchFamily="34" charset="0"/>
              </a:rPr>
              <a:t>Metal with punched windows façade </a:t>
            </a:r>
          </a:p>
          <a:p>
            <a:pPr marL="396875" lvl="1" indent="-285750">
              <a:spcBef>
                <a:spcPts val="600"/>
              </a:spcBef>
              <a:buFont typeface="Wingdings" panose="05000000000000000000" pitchFamily="2" charset="2"/>
              <a:buChar char="§"/>
              <a:defRPr/>
            </a:pPr>
            <a:r>
              <a:rPr lang="en-US" sz="1700" baseline="0" dirty="0" smtClean="0">
                <a:latin typeface="Calibri" panose="020F0502020204030204" pitchFamily="34" charset="0"/>
              </a:rPr>
              <a:t>Extensive facades may appear flat (2.5” total depth)</a:t>
            </a:r>
            <a:endParaRPr lang="en-US" sz="1700" baseline="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EAEAEA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3F3F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9154</TotalTime>
  <Words>616</Words>
  <Application>Microsoft Office PowerPoint</Application>
  <PresentationFormat>On-screen Show (4:3)</PresentationFormat>
  <Paragraphs>145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Blank Presentation</vt:lpstr>
      <vt:lpstr>Custom Design</vt:lpstr>
      <vt:lpstr>PowerPoint Presentation</vt:lpstr>
      <vt:lpstr>PowerPoint Presentation</vt:lpstr>
      <vt:lpstr> Halprin Open Space Sequence  Historic District</vt:lpstr>
      <vt:lpstr>South Auditorium  Plan District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Bureau of Buildings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Valued Customer</dc:creator>
  <cp:lastModifiedBy>Monroe, Staci</cp:lastModifiedBy>
  <cp:revision>579</cp:revision>
  <cp:lastPrinted>2014-12-11T18:30:06Z</cp:lastPrinted>
  <dcterms:created xsi:type="dcterms:W3CDTF">2008-11-20T17:21:45Z</dcterms:created>
  <dcterms:modified xsi:type="dcterms:W3CDTF">2015-06-18T21:26:08Z</dcterms:modified>
</cp:coreProperties>
</file>