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0" r:id="rId2"/>
    <p:sldMasterId id="2147483652" r:id="rId3"/>
  </p:sldMasterIdLst>
  <p:notesMasterIdLst>
    <p:notesMasterId r:id="rId30"/>
  </p:notesMasterIdLst>
  <p:handoutMasterIdLst>
    <p:handoutMasterId r:id="rId31"/>
  </p:handoutMasterIdLst>
  <p:sldIdLst>
    <p:sldId id="258" r:id="rId4"/>
    <p:sldId id="381" r:id="rId5"/>
    <p:sldId id="447" r:id="rId6"/>
    <p:sldId id="438" r:id="rId7"/>
    <p:sldId id="445" r:id="rId8"/>
    <p:sldId id="385" r:id="rId9"/>
    <p:sldId id="392" r:id="rId10"/>
    <p:sldId id="442" r:id="rId11"/>
    <p:sldId id="391" r:id="rId12"/>
    <p:sldId id="420" r:id="rId13"/>
    <p:sldId id="395" r:id="rId14"/>
    <p:sldId id="443" r:id="rId15"/>
    <p:sldId id="444" r:id="rId16"/>
    <p:sldId id="446" r:id="rId17"/>
    <p:sldId id="448" r:id="rId18"/>
    <p:sldId id="449" r:id="rId19"/>
    <p:sldId id="460" r:id="rId20"/>
    <p:sldId id="458" r:id="rId21"/>
    <p:sldId id="459" r:id="rId22"/>
    <p:sldId id="451" r:id="rId23"/>
    <p:sldId id="457" r:id="rId24"/>
    <p:sldId id="453" r:id="rId25"/>
    <p:sldId id="454" r:id="rId26"/>
    <p:sldId id="456" r:id="rId27"/>
    <p:sldId id="322" r:id="rId28"/>
    <p:sldId id="452" r:id="rId29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8E1A"/>
    <a:srgbClr val="BAA07F"/>
    <a:srgbClr val="F7C68C"/>
    <a:srgbClr val="D5C6B2"/>
    <a:srgbClr val="CCD5DE"/>
    <a:srgbClr val="754200"/>
    <a:srgbClr val="B5121B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4" autoAdjust="0"/>
    <p:restoredTop sz="97927" autoAdjust="0"/>
  </p:normalViewPr>
  <p:slideViewPr>
    <p:cSldViewPr snapToGrid="0">
      <p:cViewPr varScale="1">
        <p:scale>
          <a:sx n="112" d="100"/>
          <a:sy n="112" d="100"/>
        </p:scale>
        <p:origin x="1320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notesViewPr>
    <p:cSldViewPr snapToGrid="0">
      <p:cViewPr varScale="1">
        <p:scale>
          <a:sx n="70" d="100"/>
          <a:sy n="70" d="100"/>
        </p:scale>
        <p:origin x="-1920" y="-90"/>
      </p:cViewPr>
      <p:guideLst>
        <p:guide orient="horz" pos="2928"/>
        <p:guide pos="2160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9" tIns="46149" rIns="92299" bIns="46149" numCol="1" anchor="t" anchorCtr="0" compatLnSpc="1">
            <a:prstTxWarp prst="textNoShape">
              <a:avLst/>
            </a:prstTxWarp>
          </a:bodyPr>
          <a:lstStyle>
            <a:lvl1pPr defTabSz="923186">
              <a:defRPr sz="11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9" tIns="46149" rIns="92299" bIns="46149" numCol="1" anchor="t" anchorCtr="0" compatLnSpc="1">
            <a:prstTxWarp prst="textNoShape">
              <a:avLst/>
            </a:prstTxWarp>
          </a:bodyPr>
          <a:lstStyle>
            <a:lvl1pPr algn="r" defTabSz="923186">
              <a:defRPr sz="11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9" tIns="46149" rIns="92299" bIns="46149" numCol="1" anchor="b" anchorCtr="0" compatLnSpc="1">
            <a:prstTxWarp prst="textNoShape">
              <a:avLst/>
            </a:prstTxWarp>
          </a:bodyPr>
          <a:lstStyle>
            <a:lvl1pPr defTabSz="923186">
              <a:defRPr sz="11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9" tIns="46149" rIns="92299" bIns="46149" numCol="1" anchor="b" anchorCtr="0" compatLnSpc="1">
            <a:prstTxWarp prst="textNoShape">
              <a:avLst/>
            </a:prstTxWarp>
          </a:bodyPr>
          <a:lstStyle>
            <a:lvl1pPr algn="r" defTabSz="922338">
              <a:defRPr sz="1100"/>
            </a:lvl1pPr>
          </a:lstStyle>
          <a:p>
            <a:fld id="{0377B91A-5753-4F87-9A72-7CB98A00FE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34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9" tIns="46149" rIns="92299" bIns="46149" numCol="1" anchor="t" anchorCtr="0" compatLnSpc="1">
            <a:prstTxWarp prst="textNoShape">
              <a:avLst/>
            </a:prstTxWarp>
          </a:bodyPr>
          <a:lstStyle>
            <a:lvl1pPr defTabSz="923186">
              <a:defRPr sz="11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9" tIns="46149" rIns="92299" bIns="46149" numCol="1" anchor="t" anchorCtr="0" compatLnSpc="1">
            <a:prstTxWarp prst="textNoShape">
              <a:avLst/>
            </a:prstTxWarp>
          </a:bodyPr>
          <a:lstStyle>
            <a:lvl1pPr algn="r" defTabSz="923186">
              <a:defRPr sz="11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8500"/>
            <a:ext cx="46466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9" tIns="46149" rIns="92299" bIns="461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9" tIns="46149" rIns="92299" bIns="46149" numCol="1" anchor="b" anchorCtr="0" compatLnSpc="1">
            <a:prstTxWarp prst="textNoShape">
              <a:avLst/>
            </a:prstTxWarp>
          </a:bodyPr>
          <a:lstStyle>
            <a:lvl1pPr defTabSz="923186">
              <a:defRPr sz="11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9" tIns="46149" rIns="92299" bIns="46149" numCol="1" anchor="b" anchorCtr="0" compatLnSpc="1">
            <a:prstTxWarp prst="textNoShape">
              <a:avLst/>
            </a:prstTxWarp>
          </a:bodyPr>
          <a:lstStyle>
            <a:lvl1pPr algn="r" defTabSz="922338">
              <a:defRPr sz="1100"/>
            </a:lvl1pPr>
          </a:lstStyle>
          <a:p>
            <a:fld id="{B9821682-5E3B-472D-BACB-A520485416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15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23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23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23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23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2338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2338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2338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2338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7747741-E663-472B-865A-31560B5D4071}" type="slidenum">
              <a:rPr lang="en-US" b="0"/>
              <a:pPr/>
              <a:t>1</a:t>
            </a:fld>
            <a:endParaRPr lang="en-US" b="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469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1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9443" indent="-272863" defTabSz="9231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1451" indent="-218290" defTabSz="9231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8031" indent="-218290" defTabSz="9231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4611" indent="-218290" defTabSz="9231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119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3777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435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093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07A5C2-3E60-4C12-980F-4546F7301BB7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Middle John r, pba</a:t>
            </a:r>
          </a:p>
        </p:txBody>
      </p:sp>
    </p:spTree>
    <p:extLst>
      <p:ext uri="{BB962C8B-B14F-4D97-AF65-F5344CB8AC3E}">
        <p14:creationId xmlns:p14="http://schemas.microsoft.com/office/powerpoint/2010/main" val="1870058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1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9443" indent="-272863" defTabSz="9231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1451" indent="-218290" defTabSz="9231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8031" indent="-218290" defTabSz="9231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4611" indent="-218290" defTabSz="9231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119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3777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435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093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07A5C2-3E60-4C12-980F-4546F7301BB7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Middle John r, pba</a:t>
            </a:r>
          </a:p>
        </p:txBody>
      </p:sp>
    </p:spTree>
    <p:extLst>
      <p:ext uri="{BB962C8B-B14F-4D97-AF65-F5344CB8AC3E}">
        <p14:creationId xmlns:p14="http://schemas.microsoft.com/office/powerpoint/2010/main" val="3092658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23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23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23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2338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2338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2338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2338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2338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3D41734-A2A4-43B9-AE8E-FA3B4AAC7D01}" type="slidenum">
              <a:rPr lang="en-US" b="0"/>
              <a:pPr/>
              <a:t>25</a:t>
            </a:fld>
            <a:endParaRPr lang="en-US" b="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93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1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9443" indent="-272863" defTabSz="9231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1451" indent="-218290" defTabSz="9231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8031" indent="-218290" defTabSz="9231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4611" indent="-218290" defTabSz="9231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119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3777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435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093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A95CDA-5DF0-48F2-AE4E-C5E882F6FB61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Mention SAC</a:t>
            </a:r>
          </a:p>
        </p:txBody>
      </p:sp>
    </p:spTree>
    <p:extLst>
      <p:ext uri="{BB962C8B-B14F-4D97-AF65-F5344CB8AC3E}">
        <p14:creationId xmlns:p14="http://schemas.microsoft.com/office/powerpoint/2010/main" val="2916697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8500"/>
            <a:ext cx="4648200" cy="348615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34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8500"/>
            <a:ext cx="4648200" cy="348615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770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8500"/>
            <a:ext cx="4648200" cy="348615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anose="020B0604020202020204" pitchFamily="34" charset="0"/>
              </a:rPr>
              <a:t>Use Lower Albina as example:</a:t>
            </a:r>
          </a:p>
          <a:p>
            <a:r>
              <a:rPr lang="en-US" smtClean="0">
                <a:latin typeface="Arial" panose="020B0604020202020204" pitchFamily="34" charset="0"/>
              </a:rPr>
              <a:t>Goal: “Strengthen Lower Albina as an industrial and employment area by reinforcing the working harbor and providing for diverse employment and development opportunities. Enliven historic Russell Street with mixed-use and commercial activities that are compatible with industrial and employment uses.”</a:t>
            </a:r>
          </a:p>
          <a:p>
            <a:r>
              <a:rPr lang="en-US" smtClean="0">
                <a:latin typeface="Arial" panose="020B0604020202020204" pitchFamily="34" charset="0"/>
              </a:rPr>
              <a:t>Policy examples: “Working Harbor. Protect the Lower Albina working harbor and support river-dependent uses”. </a:t>
            </a:r>
          </a:p>
          <a:p>
            <a:r>
              <a:rPr lang="en-US" smtClean="0">
                <a:latin typeface="Arial" panose="020B0604020202020204" pitchFamily="34" charset="0"/>
              </a:rPr>
              <a:t>Action examples include subdistrict boundary changes, zoning changes, recommendations for future programs, projects and studies all intended to further the policies and help the district reach the goal.</a:t>
            </a:r>
          </a:p>
          <a:p>
            <a:r>
              <a:rPr lang="en-US" smtClean="0">
                <a:latin typeface="Arial" panose="020B0604020202020204" pitchFamily="34" charset="0"/>
              </a:rPr>
              <a:t>Actions are prioritized and given a horizon (adopt with plan, 2-5 years, 6-20 years or ongoing).  N/NE Quadrant had 80-odd actions for 2 CC Subdistricts.  Hopefully, the districts on the west side might not need quite as many…</a:t>
            </a:r>
          </a:p>
        </p:txBody>
      </p:sp>
    </p:spTree>
    <p:extLst>
      <p:ext uri="{BB962C8B-B14F-4D97-AF65-F5344CB8AC3E}">
        <p14:creationId xmlns:p14="http://schemas.microsoft.com/office/powerpoint/2010/main" val="3221902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8500"/>
            <a:ext cx="4648200" cy="348615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anose="020B0604020202020204" pitchFamily="34" charset="0"/>
              </a:rPr>
              <a:t>Use Lower Albina as example:</a:t>
            </a:r>
          </a:p>
          <a:p>
            <a:r>
              <a:rPr lang="en-US" smtClean="0">
                <a:latin typeface="Arial" panose="020B0604020202020204" pitchFamily="34" charset="0"/>
              </a:rPr>
              <a:t>Goal: “Strengthen Lower Albina as an industrial and employment area by reinforcing the working harbor and providing for diverse employment and development opportunities. Enliven historic Russell Street with mixed-use and commercial activities that are compatible with industrial and employment uses.”</a:t>
            </a:r>
          </a:p>
          <a:p>
            <a:r>
              <a:rPr lang="en-US" smtClean="0">
                <a:latin typeface="Arial" panose="020B0604020202020204" pitchFamily="34" charset="0"/>
              </a:rPr>
              <a:t>Policy examples: “Working Harbor. Protect the Lower Albina working harbor and support river-dependent uses”. </a:t>
            </a:r>
          </a:p>
          <a:p>
            <a:r>
              <a:rPr lang="en-US" smtClean="0">
                <a:latin typeface="Arial" panose="020B0604020202020204" pitchFamily="34" charset="0"/>
              </a:rPr>
              <a:t>Action examples include subdistrict boundary changes, zoning changes, recommendations for future programs, projects and studies all intended to further the policies and help the district reach the goal.</a:t>
            </a:r>
          </a:p>
          <a:p>
            <a:r>
              <a:rPr lang="en-US" smtClean="0">
                <a:latin typeface="Arial" panose="020B0604020202020204" pitchFamily="34" charset="0"/>
              </a:rPr>
              <a:t>Actions are prioritized and given a horizon (adopt with plan, 2-5 years, 6-20 years or ongoing).  N/NE Quadrant had 80-odd actions for 2 CC Subdistricts.  Hopefully, the districts on the west side might not need quite as many…</a:t>
            </a:r>
          </a:p>
        </p:txBody>
      </p:sp>
    </p:spTree>
    <p:extLst>
      <p:ext uri="{BB962C8B-B14F-4D97-AF65-F5344CB8AC3E}">
        <p14:creationId xmlns:p14="http://schemas.microsoft.com/office/powerpoint/2010/main" val="2048615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8500"/>
            <a:ext cx="4648200" cy="348615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anose="020B0604020202020204" pitchFamily="34" charset="0"/>
              </a:rPr>
              <a:t>Use Lower Albina as example:</a:t>
            </a:r>
          </a:p>
          <a:p>
            <a:r>
              <a:rPr lang="en-US" smtClean="0">
                <a:latin typeface="Arial" panose="020B0604020202020204" pitchFamily="34" charset="0"/>
              </a:rPr>
              <a:t>Goal: “Strengthen Lower Albina as an industrial and employment area by reinforcing the working harbor and providing for diverse employment and development opportunities. Enliven historic Russell Street with mixed-use and commercial activities that are compatible with industrial and employment uses.”</a:t>
            </a:r>
          </a:p>
          <a:p>
            <a:r>
              <a:rPr lang="en-US" smtClean="0">
                <a:latin typeface="Arial" panose="020B0604020202020204" pitchFamily="34" charset="0"/>
              </a:rPr>
              <a:t>Policy examples: “Working Harbor. Protect the Lower Albina working harbor and support river-dependent uses”. </a:t>
            </a:r>
          </a:p>
          <a:p>
            <a:r>
              <a:rPr lang="en-US" smtClean="0">
                <a:latin typeface="Arial" panose="020B0604020202020204" pitchFamily="34" charset="0"/>
              </a:rPr>
              <a:t>Action examples include subdistrict boundary changes, zoning changes, recommendations for future programs, projects and studies all intended to further the policies and help the district reach the goal.</a:t>
            </a:r>
          </a:p>
          <a:p>
            <a:r>
              <a:rPr lang="en-US" smtClean="0">
                <a:latin typeface="Arial" panose="020B0604020202020204" pitchFamily="34" charset="0"/>
              </a:rPr>
              <a:t>Actions are prioritized and given a horizon (adopt with plan, 2-5 years, 6-20 years or ongoing).  N/NE Quadrant had 80-odd actions for 2 CC Subdistricts.  Hopefully, the districts on the west side might not need quite as many…</a:t>
            </a:r>
          </a:p>
        </p:txBody>
      </p:sp>
    </p:spTree>
    <p:extLst>
      <p:ext uri="{BB962C8B-B14F-4D97-AF65-F5344CB8AC3E}">
        <p14:creationId xmlns:p14="http://schemas.microsoft.com/office/powerpoint/2010/main" val="3799919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4748C3-375A-4EB1-9DFE-515913210990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Use Lower Albina as example:</a:t>
            </a:r>
          </a:p>
          <a:p>
            <a:pPr eaLnBrk="1" hangingPunct="1"/>
            <a:r>
              <a:rPr lang="en-US" smtClean="0"/>
              <a:t>Goal: “Strengthen Lower Albina as an industrial and employment area by reinforcing the working harbor and providing for diverse employment and development opportunities. Enliven historic Russell Street with mixed-use and commercial activities that are compatible with industrial and employment uses.”</a:t>
            </a:r>
          </a:p>
          <a:p>
            <a:pPr eaLnBrk="1" hangingPunct="1"/>
            <a:r>
              <a:rPr lang="en-US" smtClean="0"/>
              <a:t>Policy examples: “Working Harbor. Protect the Lower Albina working harbor and support river-dependent uses”. </a:t>
            </a:r>
          </a:p>
          <a:p>
            <a:pPr eaLnBrk="1" hangingPunct="1"/>
            <a:r>
              <a:rPr lang="en-US" smtClean="0"/>
              <a:t>Action examples include subdistrict boundary changes, zoning changes, recommendations for future programs, projects and studies all intended to further the policies and help the district reach the goal.</a:t>
            </a:r>
          </a:p>
          <a:p>
            <a:pPr eaLnBrk="1" hangingPunct="1"/>
            <a:r>
              <a:rPr lang="en-US" smtClean="0"/>
              <a:t>Actions are prioritized and given a horizon (adopt with plan, 2-5 years, 6-20 years or ongoing).  N/NE Quadrant had 80-odd actions for 2 CC Subdistricts.  Hopefully, the districts on the west side might not need quite as many…</a:t>
            </a:r>
          </a:p>
        </p:txBody>
      </p:sp>
    </p:spTree>
    <p:extLst>
      <p:ext uri="{BB962C8B-B14F-4D97-AF65-F5344CB8AC3E}">
        <p14:creationId xmlns:p14="http://schemas.microsoft.com/office/powerpoint/2010/main" val="3321242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BCFDDC-3A3C-4829-B667-66C2159E6374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Use Lower Albina as example:</a:t>
            </a:r>
          </a:p>
          <a:p>
            <a:pPr eaLnBrk="1" hangingPunct="1"/>
            <a:r>
              <a:rPr lang="en-US" smtClean="0"/>
              <a:t>Goal: “Strengthen Lower Albina as an industrial and employment area by reinforcing the working harbor and providing for diverse employment and development opportunities. Enliven historic Russell Street with mixed-use and commercial activities that are compatible with industrial and employment uses.”</a:t>
            </a:r>
          </a:p>
          <a:p>
            <a:pPr eaLnBrk="1" hangingPunct="1"/>
            <a:r>
              <a:rPr lang="en-US" smtClean="0"/>
              <a:t>Policy examples: “Working Harbor. Protect the Lower Albina working harbor and support river-dependent uses”. </a:t>
            </a:r>
          </a:p>
          <a:p>
            <a:pPr eaLnBrk="1" hangingPunct="1"/>
            <a:r>
              <a:rPr lang="en-US" smtClean="0"/>
              <a:t>Action examples include subdistrict boundary changes, zoning changes, recommendations for future programs, projects and studies all intended to further the policies and help the district reach the goal.</a:t>
            </a:r>
          </a:p>
          <a:p>
            <a:pPr eaLnBrk="1" hangingPunct="1"/>
            <a:r>
              <a:rPr lang="en-US" smtClean="0"/>
              <a:t>Actions are prioritized and given a horizon (adopt with plan, 2-5 years, 6-20 years or ongoing).  N/NE Quadrant had 80-odd actions for 2 CC Subdistricts.  Hopefully, the districts on the west side might not need quite as many…</a:t>
            </a:r>
          </a:p>
        </p:txBody>
      </p:sp>
    </p:spTree>
    <p:extLst>
      <p:ext uri="{BB962C8B-B14F-4D97-AF65-F5344CB8AC3E}">
        <p14:creationId xmlns:p14="http://schemas.microsoft.com/office/powerpoint/2010/main" val="28865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022350"/>
            <a:ext cx="9144000" cy="76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b="1">
              <a:latin typeface="Arial" charset="0"/>
              <a:cs typeface="+mn-cs"/>
            </a:endParaRPr>
          </a:p>
        </p:txBody>
      </p:sp>
      <p:pic>
        <p:nvPicPr>
          <p:cNvPr id="5" name="Picture 10" descr="ppt_title1lphotostr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144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ppt_title1logo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5778500"/>
            <a:ext cx="9140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103574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E67776E6-108D-48A0-9A15-138FFD84AD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24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74638"/>
            <a:ext cx="21526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3055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EFE05ACE-8FFA-4D74-93F2-5DE334ACF1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91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5508625"/>
            <a:ext cx="9144000" cy="76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b="1">
              <a:latin typeface="Arial" charset="0"/>
              <a:cs typeface="+mn-cs"/>
            </a:endParaRPr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0" y="1300163"/>
            <a:ext cx="9144000" cy="76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b="1">
              <a:latin typeface="Arial" charset="0"/>
              <a:cs typeface="+mn-cs"/>
            </a:endParaRPr>
          </a:p>
        </p:txBody>
      </p:sp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103188" y="104775"/>
            <a:ext cx="3014662" cy="6675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b="1">
              <a:latin typeface="Arial" charset="0"/>
              <a:cs typeface="+mn-cs"/>
            </a:endParaRPr>
          </a:p>
        </p:txBody>
      </p:sp>
      <p:pic>
        <p:nvPicPr>
          <p:cNvPr id="7" name="Picture 14" descr="ppt_titlephstrbtm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5646738"/>
            <a:ext cx="59086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ppt_titlephstrtop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104775"/>
            <a:ext cx="59182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ppt_titlepclr-logos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25" y="130175"/>
            <a:ext cx="2906713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0400" y="1905000"/>
            <a:ext cx="5791200" cy="1470025"/>
          </a:xfrm>
        </p:spPr>
        <p:txBody>
          <a:bodyPr/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3657600"/>
            <a:ext cx="5105400" cy="1447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49903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C4005321-8BE7-4022-9FFE-C801FB7E2E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47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084BC454-A2AF-4DFE-9742-AAE7D51DF5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17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310D0E8D-6668-48E5-9C50-92F369B20E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04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E9881126-04DE-4EEF-9579-06D1491778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57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35F14DF3-1830-47C2-A1C3-3B16376DD6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63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416C0C5B-0A74-4E35-89EA-D149C4ADBE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22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11F7996E-F6B1-48B7-933C-528986A3A3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FB12B87E-2188-42A4-9BCE-8B5FAB12D2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21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990C748E-08E2-4211-82EB-F6DE1F8AA9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22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E539CF88-46D3-4569-9ACA-D26F934A15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57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74638"/>
            <a:ext cx="21526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3055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5A2CABB5-6A60-411E-BDA3-D74E54637F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97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274638"/>
            <a:ext cx="8610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810000" y="6477000"/>
            <a:ext cx="53340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D6BFB3C9-1FC4-44AE-904E-E926582A3A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9963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600200"/>
            <a:ext cx="8610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TAC Mtg. #4, 3/6/13 | </a:t>
            </a:r>
            <a:fld id="{DCA33D08-36C1-43F3-BAD8-894A985C3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3974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378700" y="6591300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SAC Mtg. #12, 4/21/14 | </a:t>
            </a:r>
            <a:fld id="{AB7D0AE4-B6D2-4943-ADC9-A5297D10C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9427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378700" y="6591300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SAC Mtg. #12, 4/21/14 | </a:t>
            </a:r>
            <a:fld id="{AB7D0AE4-B6D2-4943-ADC9-A5297D10C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3123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378700" y="6591300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SAC Mtg. #12, 4/21/14 | </a:t>
            </a:r>
            <a:fld id="{AB7D0AE4-B6D2-4943-ADC9-A5297D10C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5919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5508625"/>
            <a:ext cx="9144000" cy="76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b="1">
              <a:latin typeface="Arial" charset="0"/>
              <a:cs typeface="+mn-cs"/>
            </a:endParaRPr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0" y="1300163"/>
            <a:ext cx="9144000" cy="76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b="1">
              <a:latin typeface="Arial" charset="0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103188" y="104775"/>
            <a:ext cx="3014662" cy="6675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b="1">
              <a:latin typeface="Arial" charset="0"/>
              <a:cs typeface="+mn-cs"/>
            </a:endParaRPr>
          </a:p>
        </p:txBody>
      </p:sp>
      <p:pic>
        <p:nvPicPr>
          <p:cNvPr id="7" name="Picture 14" descr="ppt_titlephstrbtm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5646738"/>
            <a:ext cx="59086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ppt_titlephstrtop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104775"/>
            <a:ext cx="59182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ppt_title2grlogos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130175"/>
            <a:ext cx="28892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52800" y="1981200"/>
            <a:ext cx="55626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2800" y="3657600"/>
            <a:ext cx="5562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565284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28F599F2-EF8F-4A85-B3CA-B77AA9127E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5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8ACDF8E8-ADAA-4A4D-B506-5C9CCF83C9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81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8BDA666B-AEBC-4DB6-9BCA-958611B9A4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48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40446938-777C-4949-A4EF-3D628C3832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87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BC0BA036-80D3-48A6-B6D9-04EDAFE941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69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8EE59C81-7F29-4826-AB00-095EAF5EB5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49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ACE51656-DB5C-4823-88F8-1007A12A15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6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CF4BA3EC-DB43-406E-9E66-816E1B9BFE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42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B876AFCC-C7C2-48DE-9C03-08D6373B19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21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81EFF54B-E29E-40B8-98D0-1A1C8CA198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48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74638"/>
            <a:ext cx="21526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3055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45AFAED4-CA02-45BE-804C-C700C992D2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77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BD3534FD-18DA-4C30-85AD-43BC4F06F3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2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14E23B6D-C0EA-4E03-AF1E-94E49AAC7B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7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9067CE68-227F-4A41-B94A-5A4AA1B816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83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20BFF060-A1C2-441B-8EC3-1FB4C5CA5C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59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F849D932-68FD-4830-AFCC-10E6FA0D1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88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SAC Mtg. #8, 11/18/13 | </a:t>
            </a:r>
            <a:fld id="{EC3FD2D9-78FD-43B9-A257-7EBA18A3AF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705600"/>
          </a:xfrm>
          <a:prstGeom prst="rect">
            <a:avLst/>
          </a:prstGeom>
          <a:gradFill rotWithShape="1">
            <a:gsLst>
              <a:gs pos="0">
                <a:schemeClr val="bg1">
                  <a:alpha val="3999"/>
                </a:schemeClr>
              </a:gs>
              <a:gs pos="100000">
                <a:srgbClr val="CCD5DE">
                  <a:alpha val="77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b="1">
              <a:latin typeface="Arial" charset="0"/>
              <a:cs typeface="+mn-cs"/>
            </a:endParaRPr>
          </a:p>
        </p:txBody>
      </p:sp>
      <p:pic>
        <p:nvPicPr>
          <p:cNvPr id="1027" name="Picture 14" descr="ppt_backgrd_bar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11900"/>
            <a:ext cx="9144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b="1">
              <a:latin typeface="Arial" charset="0"/>
              <a:cs typeface="+mn-cs"/>
            </a:endParaRP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477000"/>
            <a:ext cx="533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SAC Mtg. #8, 11/18/13 | </a:t>
            </a:r>
            <a:fld id="{4100BB39-4172-4541-AAB2-E38957F1449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5" descr="ppt_dark_backgrds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6245225"/>
            <a:ext cx="9153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477000"/>
            <a:ext cx="533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Trebuchet MS" panose="020B0603020202020204" pitchFamily="34" charset="0"/>
              </a:defRPr>
            </a:lvl1pPr>
          </a:lstStyle>
          <a:p>
            <a:r>
              <a:rPr lang="en-US"/>
              <a:t>SAC Mtg. #8, 11/18/13 | </a:t>
            </a:r>
            <a:fld id="{A14FC94F-3DC7-40D4-81FF-D098A312282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9707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b="1">
              <a:latin typeface="Arial" charset="0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86" r:id="rId12"/>
    <p:sldLayoutId id="2147483690" r:id="rId13"/>
    <p:sldLayoutId id="2147483691" r:id="rId14"/>
    <p:sldLayoutId id="2147483692" r:id="rId15"/>
    <p:sldLayoutId id="2147483693" r:id="rId16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15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15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15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2" descr="ppt_backgrd_bar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11900"/>
            <a:ext cx="9144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10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b="1">
              <a:latin typeface="Arial" charset="0"/>
              <a:cs typeface="+mn-cs"/>
            </a:endParaRP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477000"/>
            <a:ext cx="533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SAC Mtg. #8, 11/18/13 | </a:t>
            </a:r>
            <a:fld id="{84FB3C59-3662-4DA5-8430-8A01B8E631F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00400" y="1581150"/>
            <a:ext cx="5764213" cy="1270000"/>
          </a:xfrm>
        </p:spPr>
        <p:txBody>
          <a:bodyPr/>
          <a:lstStyle/>
          <a:p>
            <a:pPr eaLnBrk="1" hangingPunct="1"/>
            <a:r>
              <a:rPr lang="en-US" dirty="0" smtClean="0"/>
              <a:t>Central City 2035:</a:t>
            </a:r>
            <a:br>
              <a:rPr lang="en-US" dirty="0" smtClean="0"/>
            </a:br>
            <a:r>
              <a:rPr lang="en-US" dirty="0" smtClean="0"/>
              <a:t>West Quadrant Plan </a:t>
            </a:r>
          </a:p>
        </p:txBody>
      </p:sp>
      <p:sp>
        <p:nvSpPr>
          <p:cNvPr id="3993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48050" y="3616779"/>
            <a:ext cx="5489575" cy="1194934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Portland Design Commission</a:t>
            </a:r>
          </a:p>
          <a:p>
            <a:pPr eaLnBrk="1" hangingPunct="1"/>
            <a:r>
              <a:rPr lang="en-US" sz="2400" i="1" dirty="0" smtClean="0"/>
              <a:t>Briefing – June 19, 2014</a:t>
            </a:r>
          </a:p>
        </p:txBody>
      </p:sp>
      <p:pic>
        <p:nvPicPr>
          <p:cNvPr id="39939" name="Picture 6" descr="cc2035-w-300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38" y="2233613"/>
            <a:ext cx="2185987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75" y="5318125"/>
            <a:ext cx="2789238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" y="341313"/>
            <a:ext cx="9220200" cy="752475"/>
          </a:xfrm>
        </p:spPr>
        <p:txBody>
          <a:bodyPr/>
          <a:lstStyle/>
          <a:p>
            <a:r>
              <a:rPr lang="en-US" sz="2400" dirty="0" smtClean="0"/>
              <a:t>Downtown: </a:t>
            </a:r>
            <a:r>
              <a:rPr lang="en-US" sz="2400" dirty="0" smtClean="0">
                <a:solidFill>
                  <a:srgbClr val="BAA07F"/>
                </a:solidFill>
              </a:rPr>
              <a:t>Draft </a:t>
            </a:r>
            <a:r>
              <a:rPr lang="en-US" sz="2400" dirty="0" smtClean="0">
                <a:solidFill>
                  <a:schemeClr val="hlink"/>
                </a:solidFill>
              </a:rPr>
              <a:t>District Character &amp; Concept Diagrams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b="0" dirty="0" smtClean="0"/>
          </a:p>
        </p:txBody>
      </p:sp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457200" y="962025"/>
            <a:ext cx="820102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/>
              <a:t>	</a:t>
            </a:r>
            <a:endParaRPr lang="en-US" sz="20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125" y="1624083"/>
            <a:ext cx="2954413" cy="38230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244" y="1624082"/>
            <a:ext cx="3127917" cy="3823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118" y="1624082"/>
            <a:ext cx="3124512" cy="381884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610600" cy="514350"/>
          </a:xfrm>
        </p:spPr>
        <p:txBody>
          <a:bodyPr/>
          <a:lstStyle/>
          <a:p>
            <a:r>
              <a:rPr lang="en-US" sz="2400" smtClean="0"/>
              <a:t>Downtown </a:t>
            </a:r>
            <a:r>
              <a:rPr lang="en-US" sz="2400" smtClean="0">
                <a:solidFill>
                  <a:schemeClr val="hlink"/>
                </a:solidFill>
              </a:rPr>
              <a:t>Policies and Actions: Highlights</a:t>
            </a: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57200" y="962025"/>
            <a:ext cx="820102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Maintain the Downtown Office Core as the regions’ preeminent office concentration.</a:t>
            </a:r>
          </a:p>
          <a:p>
            <a:r>
              <a:rPr lang="en-US" sz="2000" dirty="0" smtClean="0"/>
              <a:t>Support the Retail Core and strategy.</a:t>
            </a:r>
          </a:p>
          <a:p>
            <a:r>
              <a:rPr lang="en-US" sz="2000" dirty="0" smtClean="0"/>
              <a:t>Improve </a:t>
            </a:r>
            <a:r>
              <a:rPr lang="en-US" sz="2000" dirty="0"/>
              <a:t>access to the river and increase the attractiveness of the riverfront. (update and implement WF Park Master Plan)</a:t>
            </a:r>
          </a:p>
          <a:p>
            <a:r>
              <a:rPr lang="en-US" sz="2000" dirty="0"/>
              <a:t>Encourage new housing particularly along SW Naito Parkway and  increase maximum building heights at Morrison and Hawthorne Bridgeheads.</a:t>
            </a:r>
          </a:p>
          <a:p>
            <a:r>
              <a:rPr lang="en-US" sz="2000" dirty="0" smtClean="0"/>
              <a:t>Implement </a:t>
            </a:r>
            <a:r>
              <a:rPr lang="en-US" sz="2000" dirty="0"/>
              <a:t>a “Green Loop” through the district with bicycle facilities, park-like pedestrian environments, and wildlife connections.</a:t>
            </a:r>
          </a:p>
          <a:p>
            <a:r>
              <a:rPr lang="en-US" sz="2000" dirty="0"/>
              <a:t>Protect the historic character of the Yamhill Historic District by encouraging restoration and sensitive infill development.</a:t>
            </a:r>
          </a:p>
          <a:p>
            <a:r>
              <a:rPr lang="en-US" sz="2000" dirty="0"/>
              <a:t>Enhance pedestrian experience in the Cultural District.</a:t>
            </a:r>
          </a:p>
          <a:p>
            <a:r>
              <a:rPr lang="en-US" sz="2000" dirty="0"/>
              <a:t>Encourage more events, entertainment, and civic spaces.</a:t>
            </a:r>
          </a:p>
          <a:p>
            <a:r>
              <a:rPr lang="en-US" sz="2000" dirty="0"/>
              <a:t>Support tourism.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610600" cy="371475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tx1"/>
                </a:solidFill>
              </a:rPr>
              <a:t>Draft District </a:t>
            </a:r>
            <a:r>
              <a:rPr lang="en-US" sz="2400" smtClean="0">
                <a:solidFill>
                  <a:srgbClr val="92D050"/>
                </a:solidFill>
              </a:rPr>
              <a:t>Action Item </a:t>
            </a:r>
            <a:r>
              <a:rPr lang="en-US" sz="2400" smtClean="0">
                <a:solidFill>
                  <a:schemeClr val="tx1"/>
                </a:solidFill>
              </a:rPr>
              <a:t>Examples (Downtown)</a:t>
            </a:r>
          </a:p>
        </p:txBody>
      </p:sp>
      <p:graphicFrame>
        <p:nvGraphicFramePr>
          <p:cNvPr id="492935" name="Group 39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903262"/>
              </p:ext>
            </p:extLst>
          </p:nvPr>
        </p:nvGraphicFramePr>
        <p:xfrm>
          <a:off x="285750" y="903288"/>
          <a:ext cx="8612188" cy="4984751"/>
        </p:xfrm>
        <a:graphic>
          <a:graphicData uri="http://schemas.openxmlformats.org/drawingml/2006/table">
            <a:tbl>
              <a:tblPr/>
              <a:tblGrid>
                <a:gridCol w="606425"/>
                <a:gridCol w="3517900"/>
                <a:gridCol w="866775"/>
                <a:gridCol w="866775"/>
                <a:gridCol w="866775"/>
                <a:gridCol w="866775"/>
                <a:gridCol w="1020763"/>
              </a:tblGrid>
              <a:tr h="304819"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Action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Timeline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Imple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menters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CC2035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(2015)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– 5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Years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 – 20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Years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Ongoing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4494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RC9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9715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31445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5735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Explore options for redeveloping the City-owned parking garage at 3rd and Alder. Provide public parking; add mixed use development including retail.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X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102870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3716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7145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Trebuchet MS" panose="020B0603020202020204" pitchFamily="34" charset="0"/>
                        </a:rPr>
                        <a:t>PDC, PBOT, BPS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67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HN4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8572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20015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Provide incentives to increase residential development along SW Naito Parkway and the South Park Blocks.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X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8572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20015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Trebuchet MS" panose="020B0603020202020204" pitchFamily="34" charset="0"/>
                        </a:rPr>
                        <a:t>BPS, PHB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5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TR3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8572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20015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Improve public transportation services along the Waterfront and Naito Parkway.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228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X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8572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20015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Trebuchet MS" panose="020B0603020202020204" pitchFamily="34" charset="0"/>
                        </a:rPr>
                        <a:t>TriMet, PBOT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67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UD8*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8572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20015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Study the feasibility of creating an urban civic space at the intersection of West Burnside and Broadway.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228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X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8572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20015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Trebuchet MS" panose="020B0603020202020204" pitchFamily="34" charset="0"/>
                        </a:rPr>
                        <a:t>BPS, PDC, PBOT, PPR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831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EN5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8572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20015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Develop a strategy for inventorying, removing and replacing trees in the South Park Blocks to eliminate safety hazards while maintaining or enhancing canopy coverage and habitat.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228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X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857250" indent="-28575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200150" indent="-228600"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1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Trebuchet MS" panose="020B0603020202020204" pitchFamily="34" charset="0"/>
                        </a:rPr>
                        <a:t>PPR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19131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610600" cy="371475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Draft </a:t>
            </a:r>
            <a:r>
              <a:rPr lang="en-US" sz="2400" dirty="0" smtClean="0">
                <a:solidFill>
                  <a:srgbClr val="92D050"/>
                </a:solidFill>
              </a:rPr>
              <a:t>Performance Target </a:t>
            </a:r>
            <a:r>
              <a:rPr lang="en-US" sz="2400" dirty="0" smtClean="0">
                <a:solidFill>
                  <a:schemeClr val="tx1"/>
                </a:solidFill>
              </a:rPr>
              <a:t>Examples (Downtown)</a:t>
            </a:r>
          </a:p>
        </p:txBody>
      </p:sp>
      <p:sp>
        <p:nvSpPr>
          <p:cNvPr id="29700" name="Rectangle 49"/>
          <p:cNvSpPr>
            <a:spLocks noChangeArrowheads="1"/>
          </p:cNvSpPr>
          <p:nvPr/>
        </p:nvSpPr>
        <p:spPr bwMode="auto">
          <a:xfrm>
            <a:off x="200025" y="1238250"/>
            <a:ext cx="8715375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>
                <a:solidFill>
                  <a:srgbClr val="92D050"/>
                </a:solidFill>
              </a:rPr>
              <a:t>Regional Center: </a:t>
            </a:r>
            <a:r>
              <a:rPr lang="en-US" sz="2000"/>
              <a:t>Job growth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2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>
                <a:solidFill>
                  <a:srgbClr val="92D050"/>
                </a:solidFill>
              </a:rPr>
              <a:t>Housing and Neighborhoods</a:t>
            </a:r>
            <a:r>
              <a:rPr lang="en-US" sz="2000">
                <a:solidFill>
                  <a:srgbClr val="92D050"/>
                </a:solidFill>
              </a:rPr>
              <a:t>: </a:t>
            </a:r>
            <a:r>
              <a:rPr lang="en-US" sz="2000"/>
              <a:t>Housing units, workforce housing units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2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>
                <a:solidFill>
                  <a:srgbClr val="92D050"/>
                </a:solidFill>
              </a:rPr>
              <a:t>Transportation</a:t>
            </a:r>
            <a:r>
              <a:rPr lang="en-US" sz="2000">
                <a:solidFill>
                  <a:srgbClr val="92D050"/>
                </a:solidFill>
              </a:rPr>
              <a:t>:  </a:t>
            </a:r>
            <a:r>
              <a:rPr lang="en-US" sz="2000"/>
              <a:t>Mode split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2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>
                <a:solidFill>
                  <a:srgbClr val="92D050"/>
                </a:solidFill>
              </a:rPr>
              <a:t>Urban Design</a:t>
            </a:r>
            <a:r>
              <a:rPr lang="en-US" sz="2000">
                <a:solidFill>
                  <a:srgbClr val="92D050"/>
                </a:solidFill>
              </a:rPr>
              <a:t>: </a:t>
            </a:r>
            <a:r>
              <a:rPr lang="en-US" sz="2000"/>
              <a:t>Active street frontage, development along Naito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12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>
                <a:solidFill>
                  <a:srgbClr val="92D050"/>
                </a:solidFill>
              </a:rPr>
              <a:t>Environment</a:t>
            </a:r>
            <a:r>
              <a:rPr lang="en-US" sz="2000">
                <a:solidFill>
                  <a:srgbClr val="92D050"/>
                </a:solidFill>
              </a:rPr>
              <a:t>:</a:t>
            </a:r>
            <a:r>
              <a:rPr lang="en-US" sz="2000"/>
              <a:t> Acres of eco-roofs, tree canopy, linear feet of riverbank enhancement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20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20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/>
              <a:t>Some targets will be at the Central City-wide scale and others will be at the district scale. </a:t>
            </a:r>
            <a:r>
              <a:rPr lang="en-US" sz="2000">
                <a:solidFill>
                  <a:srgbClr val="92D050"/>
                </a:solidFill>
              </a:rPr>
              <a:t>Targets will continue to be refined through the CC2035 process</a:t>
            </a:r>
          </a:p>
        </p:txBody>
      </p:sp>
    </p:spTree>
    <p:extLst>
      <p:ext uri="{BB962C8B-B14F-4D97-AF65-F5344CB8AC3E}">
        <p14:creationId xmlns:p14="http://schemas.microsoft.com/office/powerpoint/2010/main" val="591544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West Quadrant: </a:t>
            </a:r>
            <a:r>
              <a:rPr lang="en-US" sz="2800" dirty="0" smtClean="0">
                <a:solidFill>
                  <a:srgbClr val="92D050"/>
                </a:solidFill>
              </a:rPr>
              <a:t>Selected UD Issues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TAC Mtg. #4, 3/6/13 | </a:t>
            </a:r>
            <a:fld id="{DCA33D08-36C1-43F3-BAD8-894A985C374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23097" y="2101755"/>
            <a:ext cx="69740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Design Guideline 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Additional/Revised Development Standards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Street Hierarchy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Historic Resources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Building </a:t>
            </a:r>
            <a:r>
              <a:rPr lang="en-US" dirty="0" smtClean="0"/>
              <a:t>Heights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Central Waterfront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139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92D050"/>
                </a:solidFill>
              </a:rPr>
              <a:t>Development standard and design guideline updates</a:t>
            </a:r>
            <a:endParaRPr lang="en-US" sz="2800" dirty="0">
              <a:solidFill>
                <a:srgbClr val="92D050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99" y="1510172"/>
            <a:ext cx="8540097" cy="1636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799" y="3239636"/>
            <a:ext cx="449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Additional/Revised </a:t>
            </a:r>
            <a:r>
              <a:rPr lang="en-US" sz="1800" dirty="0" smtClean="0"/>
              <a:t>Development Standards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Setbacks, step-backs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Height, Floor Area Ratios</a:t>
            </a:r>
            <a:endParaRPr lang="en-US" sz="1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945170" y="3239636"/>
            <a:ext cx="4634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UPDATES TO FOLLOW: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Central City Fundamental Design Guidelines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District design </a:t>
            </a:r>
            <a:r>
              <a:rPr lang="en-US" sz="1800" dirty="0"/>
              <a:t>g</a:t>
            </a:r>
            <a:r>
              <a:rPr lang="en-US" sz="1800" dirty="0" smtClean="0"/>
              <a:t>uidelines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Historic District, Greenway design guidelines</a:t>
            </a:r>
            <a:endParaRPr lang="en-US" sz="1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04799" y="5113890"/>
            <a:ext cx="6974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Bird-friendly building facades 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Reflectivity, glare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Pedestrian orientation, livability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7520108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38110"/>
            <a:ext cx="86106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92D050"/>
                </a:solidFill>
              </a:rPr>
              <a:t>Street hierarchy implementation</a:t>
            </a:r>
            <a:endParaRPr lang="en-US" sz="2800" dirty="0">
              <a:solidFill>
                <a:srgbClr val="92D050"/>
              </a:solidFill>
            </a:endParaRPr>
          </a:p>
        </p:txBody>
      </p:sp>
      <p:pic>
        <p:nvPicPr>
          <p:cNvPr id="6" name="Picture 3" descr="st_dev_ch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0" b="1113"/>
          <a:stretch/>
        </p:blipFill>
        <p:spPr bwMode="auto">
          <a:xfrm>
            <a:off x="136873" y="553217"/>
            <a:ext cx="3563456" cy="618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3954209" y="1203799"/>
            <a:ext cx="276278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800" dirty="0" smtClean="0"/>
              <a:t>RETAIL/COMMERCIAL:</a:t>
            </a:r>
          </a:p>
          <a:p>
            <a:pPr>
              <a:buFontTx/>
              <a:buChar char="•"/>
            </a:pPr>
            <a:r>
              <a:rPr lang="en-US" altLang="en-US" sz="1800" dirty="0" smtClean="0"/>
              <a:t> Busy</a:t>
            </a:r>
            <a:endParaRPr lang="en-US" altLang="en-US" sz="1800" dirty="0"/>
          </a:p>
          <a:p>
            <a:pPr>
              <a:buFontTx/>
              <a:buChar char="•"/>
            </a:pPr>
            <a:r>
              <a:rPr lang="en-US" altLang="en-US" sz="1800" dirty="0" smtClean="0"/>
              <a:t> Contiguous </a:t>
            </a:r>
            <a:r>
              <a:rPr lang="en-US" altLang="en-US" sz="1800" dirty="0"/>
              <a:t>retail</a:t>
            </a:r>
          </a:p>
          <a:p>
            <a:pPr>
              <a:buFontTx/>
              <a:buChar char="•"/>
            </a:pPr>
            <a:r>
              <a:rPr lang="en-US" altLang="en-US" sz="1800" dirty="0" smtClean="0"/>
              <a:t> Lots </a:t>
            </a:r>
            <a:r>
              <a:rPr lang="en-US" altLang="en-US" sz="1800" dirty="0"/>
              <a:t>of people</a:t>
            </a:r>
          </a:p>
          <a:p>
            <a:pPr>
              <a:buFontTx/>
              <a:buChar char="•"/>
            </a:pPr>
            <a:r>
              <a:rPr lang="en-US" altLang="en-US" sz="1800" dirty="0" smtClean="0"/>
              <a:t> Multimodal </a:t>
            </a:r>
            <a:r>
              <a:rPr lang="en-US" altLang="en-US" sz="1800" dirty="0"/>
              <a:t>	</a:t>
            </a:r>
          </a:p>
          <a:p>
            <a:pPr>
              <a:buFontTx/>
              <a:buChar char="•"/>
            </a:pPr>
            <a:endParaRPr lang="en-US" altLang="en-US" sz="1800" dirty="0"/>
          </a:p>
          <a:p>
            <a:endParaRPr lang="en-US" altLang="en-US" sz="1800" dirty="0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954210" y="2957360"/>
            <a:ext cx="36893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dirty="0" smtClean="0"/>
              <a:t>BOULEVARD:</a:t>
            </a:r>
            <a:endParaRPr lang="en-US" altLang="en-US" sz="1800" dirty="0"/>
          </a:p>
          <a:p>
            <a:pPr>
              <a:buFontTx/>
              <a:buChar char="•"/>
            </a:pPr>
            <a:r>
              <a:rPr lang="en-US" altLang="en-US" sz="1800" dirty="0" smtClean="0"/>
              <a:t> Busy</a:t>
            </a:r>
          </a:p>
          <a:p>
            <a:pPr>
              <a:buFontTx/>
              <a:buChar char="•"/>
            </a:pPr>
            <a:r>
              <a:rPr lang="en-US" altLang="en-US" sz="1800" dirty="0"/>
              <a:t> </a:t>
            </a:r>
            <a:r>
              <a:rPr lang="en-US" altLang="en-US" sz="1800" dirty="0" smtClean="0"/>
              <a:t>Large </a:t>
            </a:r>
            <a:r>
              <a:rPr lang="en-US" altLang="en-US" sz="1800" dirty="0"/>
              <a:t>tree canopy</a:t>
            </a:r>
          </a:p>
          <a:p>
            <a:pPr>
              <a:buFontTx/>
              <a:buChar char="•"/>
            </a:pPr>
            <a:r>
              <a:rPr lang="en-US" altLang="en-US" sz="1800" dirty="0" smtClean="0"/>
              <a:t> Generous </a:t>
            </a:r>
            <a:r>
              <a:rPr lang="en-US" altLang="en-US" sz="1800" dirty="0"/>
              <a:t>landscaping</a:t>
            </a:r>
          </a:p>
          <a:p>
            <a:pPr>
              <a:buFontTx/>
              <a:buChar char="•"/>
            </a:pPr>
            <a:r>
              <a:rPr lang="en-US" altLang="en-US" sz="1800" dirty="0" smtClean="0"/>
              <a:t> Swales</a:t>
            </a:r>
            <a:endParaRPr lang="en-US" altLang="en-US" sz="1800" dirty="0"/>
          </a:p>
          <a:p>
            <a:pPr>
              <a:buFontTx/>
              <a:buChar char="•"/>
            </a:pPr>
            <a:endParaRPr lang="en-US" altLang="en-US" sz="1800" dirty="0"/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954210" y="4703822"/>
            <a:ext cx="31623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dirty="0" smtClean="0"/>
              <a:t>FLEXIBLE:</a:t>
            </a:r>
            <a:endParaRPr lang="en-US" altLang="en-US" sz="1800" dirty="0"/>
          </a:p>
          <a:p>
            <a:pPr>
              <a:buFontTx/>
              <a:buChar char="•"/>
            </a:pPr>
            <a:r>
              <a:rPr lang="en-US" altLang="en-US" sz="1800" dirty="0" smtClean="0"/>
              <a:t> Low </a:t>
            </a:r>
            <a:r>
              <a:rPr lang="en-US" altLang="en-US" sz="1800" dirty="0"/>
              <a:t>traffic, low speed</a:t>
            </a:r>
          </a:p>
          <a:p>
            <a:pPr>
              <a:buFontTx/>
              <a:buChar char="•"/>
            </a:pPr>
            <a:r>
              <a:rPr lang="en-US" altLang="en-US" sz="1800" dirty="0" smtClean="0"/>
              <a:t> Pedestrian/bike </a:t>
            </a:r>
            <a:r>
              <a:rPr lang="en-US" altLang="en-US" sz="1800" dirty="0"/>
              <a:t>friendly</a:t>
            </a:r>
          </a:p>
          <a:p>
            <a:pPr>
              <a:buFontTx/>
              <a:buChar char="•"/>
            </a:pPr>
            <a:r>
              <a:rPr lang="en-US" altLang="en-US" sz="1800" dirty="0" smtClean="0"/>
              <a:t> Interconnected </a:t>
            </a:r>
            <a:r>
              <a:rPr lang="en-US" altLang="en-US" sz="1800" dirty="0"/>
              <a:t>network</a:t>
            </a:r>
          </a:p>
          <a:p>
            <a:pPr>
              <a:buFontTx/>
              <a:buChar char="•"/>
            </a:pPr>
            <a:r>
              <a:rPr lang="en-US" altLang="en-US" sz="1800" dirty="0" smtClean="0"/>
              <a:t> May </a:t>
            </a:r>
            <a:r>
              <a:rPr lang="en-US" altLang="en-US" sz="1800" dirty="0"/>
              <a:t>be trails 	</a:t>
            </a:r>
          </a:p>
          <a:p>
            <a:pPr>
              <a:buFontTx/>
              <a:buChar char="•"/>
            </a:pPr>
            <a:endParaRPr lang="en-US" alt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3954209" y="557468"/>
            <a:ext cx="6974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Integrated streetscape and building design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1010683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38110"/>
            <a:ext cx="86106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92D050"/>
                </a:solidFill>
              </a:rPr>
              <a:t>Street hierarchy implementation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874" y="4440351"/>
            <a:ext cx="7901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Zoning Code development standards, regulations, maps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Design </a:t>
            </a:r>
            <a:r>
              <a:rPr lang="en-US" sz="1800" dirty="0"/>
              <a:t>g</a:t>
            </a:r>
            <a:r>
              <a:rPr lang="en-US" sz="1800" dirty="0" smtClean="0"/>
              <a:t>uidelines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Street design standards and related modal classifications</a:t>
            </a:r>
            <a:endParaRPr lang="en-US" sz="1800" dirty="0" smtClean="0"/>
          </a:p>
        </p:txBody>
      </p:sp>
      <p:pic>
        <p:nvPicPr>
          <p:cNvPr id="5" name="Picture 19" descr="trans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11" y="807132"/>
            <a:ext cx="1935264" cy="35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bi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04" y="807131"/>
            <a:ext cx="1935263" cy="35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 descr="mot_ve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19" y="807131"/>
            <a:ext cx="1935263" cy="35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807131"/>
            <a:ext cx="1935265" cy="35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949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7623" y="232475"/>
            <a:ext cx="8610600" cy="4826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West End: </a:t>
            </a:r>
            <a:r>
              <a:rPr lang="en-US" sz="2400" dirty="0" smtClean="0">
                <a:solidFill>
                  <a:srgbClr val="92D050"/>
                </a:solidFill>
              </a:rPr>
              <a:t>Historic Preservation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861" y="916446"/>
            <a:ext cx="81671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</a:rPr>
              <a:t>Policy:</a:t>
            </a:r>
            <a:r>
              <a:rPr lang="en-US" sz="2000" dirty="0" smtClean="0"/>
              <a:t> Encourage </a:t>
            </a:r>
            <a:r>
              <a:rPr lang="en-US" sz="2000" dirty="0"/>
              <a:t>the preservation, renovation and rehabilitation of existing and historic buildings</a:t>
            </a:r>
            <a:endParaRPr lang="en-US" sz="2000" b="1" dirty="0" smtClean="0">
              <a:solidFill>
                <a:srgbClr val="92D050"/>
              </a:solidFill>
            </a:endParaRPr>
          </a:p>
          <a:p>
            <a:endParaRPr lang="en-US" sz="2000" b="1" dirty="0">
              <a:solidFill>
                <a:srgbClr val="92D050"/>
              </a:solidFill>
            </a:endParaRPr>
          </a:p>
          <a:p>
            <a:pPr lvl="1"/>
            <a:r>
              <a:rPr lang="en-US" sz="2000" b="1" dirty="0" smtClean="0">
                <a:solidFill>
                  <a:srgbClr val="92D050"/>
                </a:solidFill>
              </a:rPr>
              <a:t>UD2 </a:t>
            </a:r>
            <a:r>
              <a:rPr lang="en-US" sz="2000" dirty="0"/>
              <a:t>Develop </a:t>
            </a:r>
            <a:r>
              <a:rPr lang="en-US" sz="2000" dirty="0" smtClean="0"/>
              <a:t>historic </a:t>
            </a:r>
            <a:r>
              <a:rPr lang="en-US" sz="2000" dirty="0"/>
              <a:t>preservation transfer tools to encourage FAR and height transfers from historic resources</a:t>
            </a:r>
            <a:r>
              <a:rPr lang="en-US" sz="2000" b="1" dirty="0"/>
              <a:t> </a:t>
            </a:r>
            <a:endParaRPr lang="en-US" sz="2000" dirty="0"/>
          </a:p>
          <a:p>
            <a:pPr lvl="1"/>
            <a:endParaRPr lang="en-US" sz="2000" b="1" dirty="0" smtClean="0">
              <a:solidFill>
                <a:srgbClr val="92D050"/>
              </a:solidFill>
            </a:endParaRPr>
          </a:p>
          <a:p>
            <a:pPr lvl="1"/>
            <a:r>
              <a:rPr lang="en-US" sz="2000" b="1" dirty="0" smtClean="0">
                <a:solidFill>
                  <a:srgbClr val="92D050"/>
                </a:solidFill>
              </a:rPr>
              <a:t>UD3 </a:t>
            </a:r>
            <a:r>
              <a:rPr lang="en-US" sz="2000" dirty="0"/>
              <a:t>Prepare an updated inventory of historic resources for the district</a:t>
            </a:r>
            <a:endParaRPr lang="en-US" sz="2000" b="1" dirty="0" smtClean="0">
              <a:solidFill>
                <a:srgbClr val="92D050"/>
              </a:solidFill>
            </a:endParaRPr>
          </a:p>
          <a:p>
            <a:pPr lvl="1"/>
            <a:endParaRPr lang="en-US" sz="2000" b="1" dirty="0" smtClean="0">
              <a:solidFill>
                <a:srgbClr val="92D050"/>
              </a:solidFill>
            </a:endParaRPr>
          </a:p>
          <a:p>
            <a:pPr lvl="1"/>
            <a:r>
              <a:rPr lang="en-US" sz="2000" b="1" dirty="0" smtClean="0">
                <a:solidFill>
                  <a:srgbClr val="92D050"/>
                </a:solidFill>
              </a:rPr>
              <a:t>UD4</a:t>
            </a:r>
            <a:r>
              <a:rPr lang="en-US" sz="2000" dirty="0" smtClean="0">
                <a:solidFill>
                  <a:srgbClr val="92D050"/>
                </a:solidFill>
              </a:rPr>
              <a:t>  </a:t>
            </a:r>
            <a:r>
              <a:rPr lang="en-US" sz="2000" dirty="0" smtClean="0"/>
              <a:t>Revise the </a:t>
            </a:r>
            <a:r>
              <a:rPr lang="en-US" sz="2000" dirty="0"/>
              <a:t>two National Register </a:t>
            </a:r>
            <a:r>
              <a:rPr lang="en-US" sz="2000" dirty="0" smtClean="0"/>
              <a:t>downtown development MPD </a:t>
            </a:r>
            <a:r>
              <a:rPr lang="en-US" sz="2000" dirty="0"/>
              <a:t>forms </a:t>
            </a:r>
            <a:r>
              <a:rPr lang="en-US" sz="2000" dirty="0" smtClean="0"/>
              <a:t>to </a:t>
            </a:r>
            <a:r>
              <a:rPr lang="en-US" sz="2000" dirty="0"/>
              <a:t>encompass a broader range of </a:t>
            </a:r>
            <a:r>
              <a:rPr lang="en-US" sz="2000" dirty="0" smtClean="0"/>
              <a:t>historic </a:t>
            </a:r>
            <a:r>
              <a:rPr lang="en-US" sz="2000" dirty="0"/>
              <a:t>resources in the West End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>
                <a:solidFill>
                  <a:srgbClr val="92D050"/>
                </a:solidFill>
              </a:rPr>
              <a:t>HN1  </a:t>
            </a:r>
            <a:r>
              <a:rPr lang="en-US" sz="2000" dirty="0" smtClean="0"/>
              <a:t>Add </a:t>
            </a:r>
            <a:r>
              <a:rPr lang="en-US" sz="2000" dirty="0"/>
              <a:t>flexibility </a:t>
            </a:r>
            <a:r>
              <a:rPr lang="en-US" sz="2000" dirty="0" smtClean="0"/>
              <a:t>for more commercial uses in existing structures within the RX zone</a:t>
            </a:r>
            <a:endParaRPr lang="en-US" sz="2000" dirty="0"/>
          </a:p>
          <a:p>
            <a:r>
              <a:rPr lang="en-US" sz="2000" b="1" dirty="0"/>
              <a:t>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92985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SAC Mtg. #13, 5/19/14 </a:t>
            </a:r>
            <a:r>
              <a:rPr lang="en-US" dirty="0" smtClean="0">
                <a:solidFill>
                  <a:srgbClr val="FFFFFF"/>
                </a:solidFill>
              </a:rPr>
              <a:t>| </a:t>
            </a:r>
            <a:fld id="{8D6273A6-2ECD-4E38-A193-C01E4067EA98}" type="slidenum">
              <a:rPr lang="en-US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7623" y="232475"/>
            <a:ext cx="8610600" cy="4826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West End: </a:t>
            </a:r>
            <a:r>
              <a:rPr lang="en-US" sz="2400" dirty="0" smtClean="0">
                <a:solidFill>
                  <a:srgbClr val="92D050"/>
                </a:solidFill>
              </a:rPr>
              <a:t>District </a:t>
            </a:r>
            <a:r>
              <a:rPr lang="en-US" sz="2400" dirty="0">
                <a:solidFill>
                  <a:srgbClr val="92D050"/>
                </a:solidFill>
              </a:rPr>
              <a:t>Character and Livability</a:t>
            </a:r>
            <a:br>
              <a:rPr lang="en-US" sz="2400" dirty="0">
                <a:solidFill>
                  <a:srgbClr val="92D050"/>
                </a:solidFill>
              </a:rPr>
            </a:br>
            <a:endParaRPr 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357" y="685737"/>
            <a:ext cx="81671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</a:rPr>
              <a:t>Policy: </a:t>
            </a:r>
            <a:r>
              <a:rPr lang="en-US" sz="2000" dirty="0" smtClean="0"/>
              <a:t>Encourage </a:t>
            </a:r>
            <a:r>
              <a:rPr lang="en-US" sz="2000" dirty="0"/>
              <a:t>infill development that respects the district’s diverse urban </a:t>
            </a:r>
            <a:r>
              <a:rPr lang="en-US" sz="2000" dirty="0" smtClean="0"/>
              <a:t>character</a:t>
            </a:r>
            <a:endParaRPr lang="en-US" sz="2000" b="1" dirty="0" smtClean="0">
              <a:solidFill>
                <a:srgbClr val="92D050"/>
              </a:solidFill>
            </a:endParaRPr>
          </a:p>
          <a:p>
            <a:endParaRPr lang="en-US" sz="1200" b="1" dirty="0">
              <a:solidFill>
                <a:srgbClr val="92D050"/>
              </a:solidFill>
            </a:endParaRPr>
          </a:p>
          <a:p>
            <a:pPr lvl="1"/>
            <a:r>
              <a:rPr lang="en-US" sz="2000" b="1" dirty="0" smtClean="0">
                <a:solidFill>
                  <a:srgbClr val="92D050"/>
                </a:solidFill>
              </a:rPr>
              <a:t>UD9 </a:t>
            </a:r>
            <a:r>
              <a:rPr lang="en-US" sz="2000" dirty="0" smtClean="0"/>
              <a:t>Develop zoning tools </a:t>
            </a:r>
            <a:r>
              <a:rPr lang="en-US" sz="2000" dirty="0"/>
              <a:t>such as setbacks, step-backs and lower podiums that create varied urban forms, an inviting public realm and integration of infill development with existing district character. </a:t>
            </a:r>
            <a:endParaRPr lang="en-US" sz="2000" dirty="0" smtClean="0"/>
          </a:p>
        </p:txBody>
      </p:sp>
      <p:pic>
        <p:nvPicPr>
          <p:cNvPr id="5" name="Picture 7" descr="110713 W_Quad Height Precedents_Page_02.jpg"/>
          <p:cNvPicPr>
            <a:picLocks noChangeAspect="1"/>
          </p:cNvPicPr>
          <p:nvPr/>
        </p:nvPicPr>
        <p:blipFill rotWithShape="1">
          <a:blip r:embed="rId3"/>
          <a:srcRect l="53821" t="6407" r="5281" b="59317"/>
          <a:stretch/>
        </p:blipFill>
        <p:spPr bwMode="auto">
          <a:xfrm>
            <a:off x="0" y="4197941"/>
            <a:ext cx="4108450" cy="266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110713 W_Quad Height Precedents_Page_11.jpg"/>
          <p:cNvPicPr>
            <a:picLocks noChangeAspect="1"/>
          </p:cNvPicPr>
          <p:nvPr/>
        </p:nvPicPr>
        <p:blipFill>
          <a:blip r:embed="rId4"/>
          <a:srcRect l="6113" t="7100" r="4909" b="23117"/>
          <a:stretch>
            <a:fillRect/>
          </a:stretch>
        </p:blipFill>
        <p:spPr bwMode="auto">
          <a:xfrm>
            <a:off x="4939629" y="4310309"/>
            <a:ext cx="4204371" cy="254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110713 W_Quad Height Precedents_Page_13.jpg"/>
          <p:cNvPicPr>
            <a:picLocks noChangeAspect="1"/>
          </p:cNvPicPr>
          <p:nvPr/>
        </p:nvPicPr>
        <p:blipFill>
          <a:blip r:embed="rId5"/>
          <a:srcRect l="5978" t="6926" r="5710" b="16364"/>
          <a:stretch>
            <a:fillRect/>
          </a:stretch>
        </p:blipFill>
        <p:spPr bwMode="auto">
          <a:xfrm>
            <a:off x="2883669" y="2657847"/>
            <a:ext cx="3012942" cy="202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94718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5559425" y="482600"/>
            <a:ext cx="3173413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Trebuchet MS" panose="020B0603020202020204" pitchFamily="34" charset="0"/>
              </a:rPr>
              <a:t>Central City 2035: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rebuchet MS" panose="020B0603020202020204" pitchFamily="34" charset="0"/>
              </a:rPr>
              <a:t>Updating the 1988 Central City Plan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20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2736850"/>
            <a:ext cx="49530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4525" y="5518150"/>
            <a:ext cx="5797550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-221016"/>
            <a:ext cx="86106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92D050"/>
                </a:solidFill>
              </a:rPr>
              <a:t>Building heights</a:t>
            </a:r>
            <a:endParaRPr lang="en-US" sz="2800" dirty="0">
              <a:solidFill>
                <a:srgbClr val="92D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620100"/>
            <a:ext cx="3968097" cy="6128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" b="1357"/>
          <a:stretch/>
        </p:blipFill>
        <p:spPr>
          <a:xfrm>
            <a:off x="5060723" y="615892"/>
            <a:ext cx="3527800" cy="613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044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SAC Mtg. #13, 5/19/14 | </a:t>
            </a:r>
            <a:fld id="{AB7D0AE4-B6D2-4943-ADC9-A5297D10C70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557"/>
            <a:ext cx="9144000" cy="646688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24692" y="2091351"/>
            <a:ext cx="4653482" cy="2307671"/>
            <a:chOff x="669957" y="2091351"/>
            <a:chExt cx="4653482" cy="2307671"/>
          </a:xfrm>
        </p:grpSpPr>
        <p:sp>
          <p:nvSpPr>
            <p:cNvPr id="5" name="Freeform 4"/>
            <p:cNvSpPr/>
            <p:nvPr/>
          </p:nvSpPr>
          <p:spPr>
            <a:xfrm>
              <a:off x="669957" y="2154725"/>
              <a:ext cx="4653482" cy="2244297"/>
            </a:xfrm>
            <a:custGeom>
              <a:avLst/>
              <a:gdLst>
                <a:gd name="connsiteX0" fmla="*/ 0 w 4599161"/>
                <a:gd name="connsiteY0" fmla="*/ 0 h 2218099"/>
                <a:gd name="connsiteX1" fmla="*/ 0 w 4599161"/>
                <a:gd name="connsiteY1" fmla="*/ 0 h 2218099"/>
                <a:gd name="connsiteX2" fmla="*/ 90535 w 4599161"/>
                <a:gd name="connsiteY2" fmla="*/ 63374 h 2218099"/>
                <a:gd name="connsiteX3" fmla="*/ 126749 w 4599161"/>
                <a:gd name="connsiteY3" fmla="*/ 90534 h 2218099"/>
                <a:gd name="connsiteX4" fmla="*/ 153909 w 4599161"/>
                <a:gd name="connsiteY4" fmla="*/ 108641 h 2218099"/>
                <a:gd name="connsiteX5" fmla="*/ 208230 w 4599161"/>
                <a:gd name="connsiteY5" fmla="*/ 162962 h 2218099"/>
                <a:gd name="connsiteX6" fmla="*/ 235390 w 4599161"/>
                <a:gd name="connsiteY6" fmla="*/ 190123 h 2218099"/>
                <a:gd name="connsiteX7" fmla="*/ 253497 w 4599161"/>
                <a:gd name="connsiteY7" fmla="*/ 217283 h 2218099"/>
                <a:gd name="connsiteX8" fmla="*/ 289711 w 4599161"/>
                <a:gd name="connsiteY8" fmla="*/ 235390 h 2218099"/>
                <a:gd name="connsiteX9" fmla="*/ 316872 w 4599161"/>
                <a:gd name="connsiteY9" fmla="*/ 253497 h 2218099"/>
                <a:gd name="connsiteX10" fmla="*/ 353085 w 4599161"/>
                <a:gd name="connsiteY10" fmla="*/ 280657 h 2218099"/>
                <a:gd name="connsiteX11" fmla="*/ 380246 w 4599161"/>
                <a:gd name="connsiteY11" fmla="*/ 307818 h 2218099"/>
                <a:gd name="connsiteX12" fmla="*/ 407406 w 4599161"/>
                <a:gd name="connsiteY12" fmla="*/ 316871 h 2218099"/>
                <a:gd name="connsiteX13" fmla="*/ 461727 w 4599161"/>
                <a:gd name="connsiteY13" fmla="*/ 362138 h 2218099"/>
                <a:gd name="connsiteX14" fmla="*/ 497941 w 4599161"/>
                <a:gd name="connsiteY14" fmla="*/ 416459 h 2218099"/>
                <a:gd name="connsiteX15" fmla="*/ 561315 w 4599161"/>
                <a:gd name="connsiteY15" fmla="*/ 470780 h 2218099"/>
                <a:gd name="connsiteX16" fmla="*/ 606582 w 4599161"/>
                <a:gd name="connsiteY16" fmla="*/ 525101 h 2218099"/>
                <a:gd name="connsiteX17" fmla="*/ 633743 w 4599161"/>
                <a:gd name="connsiteY17" fmla="*/ 543208 h 2218099"/>
                <a:gd name="connsiteX18" fmla="*/ 660903 w 4599161"/>
                <a:gd name="connsiteY18" fmla="*/ 570368 h 2218099"/>
                <a:gd name="connsiteX19" fmla="*/ 688064 w 4599161"/>
                <a:gd name="connsiteY19" fmla="*/ 588475 h 2218099"/>
                <a:gd name="connsiteX20" fmla="*/ 715224 w 4599161"/>
                <a:gd name="connsiteY20" fmla="*/ 615635 h 2218099"/>
                <a:gd name="connsiteX21" fmla="*/ 769545 w 4599161"/>
                <a:gd name="connsiteY21" fmla="*/ 651849 h 2218099"/>
                <a:gd name="connsiteX22" fmla="*/ 823866 w 4599161"/>
                <a:gd name="connsiteY22" fmla="*/ 688063 h 2218099"/>
                <a:gd name="connsiteX23" fmla="*/ 860079 w 4599161"/>
                <a:gd name="connsiteY23" fmla="*/ 715224 h 2218099"/>
                <a:gd name="connsiteX24" fmla="*/ 887240 w 4599161"/>
                <a:gd name="connsiteY24" fmla="*/ 742384 h 2218099"/>
                <a:gd name="connsiteX25" fmla="*/ 914400 w 4599161"/>
                <a:gd name="connsiteY25" fmla="*/ 760491 h 2218099"/>
                <a:gd name="connsiteX26" fmla="*/ 950614 w 4599161"/>
                <a:gd name="connsiteY26" fmla="*/ 796705 h 2218099"/>
                <a:gd name="connsiteX27" fmla="*/ 1023042 w 4599161"/>
                <a:gd name="connsiteY27" fmla="*/ 841972 h 2218099"/>
                <a:gd name="connsiteX28" fmla="*/ 1050202 w 4599161"/>
                <a:gd name="connsiteY28" fmla="*/ 869132 h 2218099"/>
                <a:gd name="connsiteX29" fmla="*/ 1131683 w 4599161"/>
                <a:gd name="connsiteY29" fmla="*/ 914400 h 2218099"/>
                <a:gd name="connsiteX30" fmla="*/ 1158844 w 4599161"/>
                <a:gd name="connsiteY30" fmla="*/ 941560 h 2218099"/>
                <a:gd name="connsiteX31" fmla="*/ 1213165 w 4599161"/>
                <a:gd name="connsiteY31" fmla="*/ 977774 h 2218099"/>
                <a:gd name="connsiteX32" fmla="*/ 1267485 w 4599161"/>
                <a:gd name="connsiteY32" fmla="*/ 1023041 h 2218099"/>
                <a:gd name="connsiteX33" fmla="*/ 1358020 w 4599161"/>
                <a:gd name="connsiteY33" fmla="*/ 1104523 h 2218099"/>
                <a:gd name="connsiteX34" fmla="*/ 1385180 w 4599161"/>
                <a:gd name="connsiteY34" fmla="*/ 1122629 h 2218099"/>
                <a:gd name="connsiteX35" fmla="*/ 1412341 w 4599161"/>
                <a:gd name="connsiteY35" fmla="*/ 1131683 h 2218099"/>
                <a:gd name="connsiteX36" fmla="*/ 1457608 w 4599161"/>
                <a:gd name="connsiteY36" fmla="*/ 1158843 h 2218099"/>
                <a:gd name="connsiteX37" fmla="*/ 1530036 w 4599161"/>
                <a:gd name="connsiteY37" fmla="*/ 1195057 h 2218099"/>
                <a:gd name="connsiteX38" fmla="*/ 1602464 w 4599161"/>
                <a:gd name="connsiteY38" fmla="*/ 1231271 h 2218099"/>
                <a:gd name="connsiteX39" fmla="*/ 1629624 w 4599161"/>
                <a:gd name="connsiteY39" fmla="*/ 1249378 h 2218099"/>
                <a:gd name="connsiteX40" fmla="*/ 1638677 w 4599161"/>
                <a:gd name="connsiteY40" fmla="*/ 1276538 h 2218099"/>
                <a:gd name="connsiteX41" fmla="*/ 1692998 w 4599161"/>
                <a:gd name="connsiteY41" fmla="*/ 1312752 h 2218099"/>
                <a:gd name="connsiteX42" fmla="*/ 1720159 w 4599161"/>
                <a:gd name="connsiteY42" fmla="*/ 1330859 h 2218099"/>
                <a:gd name="connsiteX43" fmla="*/ 1747319 w 4599161"/>
                <a:gd name="connsiteY43" fmla="*/ 1348966 h 2218099"/>
                <a:gd name="connsiteX44" fmla="*/ 1783533 w 4599161"/>
                <a:gd name="connsiteY44" fmla="*/ 1385180 h 2218099"/>
                <a:gd name="connsiteX45" fmla="*/ 1810693 w 4599161"/>
                <a:gd name="connsiteY45" fmla="*/ 1412340 h 2218099"/>
                <a:gd name="connsiteX46" fmla="*/ 1837854 w 4599161"/>
                <a:gd name="connsiteY46" fmla="*/ 1430447 h 2218099"/>
                <a:gd name="connsiteX47" fmla="*/ 1874068 w 4599161"/>
                <a:gd name="connsiteY47" fmla="*/ 1475715 h 2218099"/>
                <a:gd name="connsiteX48" fmla="*/ 1955549 w 4599161"/>
                <a:gd name="connsiteY48" fmla="*/ 1539089 h 2218099"/>
                <a:gd name="connsiteX49" fmla="*/ 2037030 w 4599161"/>
                <a:gd name="connsiteY49" fmla="*/ 1602463 h 2218099"/>
                <a:gd name="connsiteX50" fmla="*/ 2082297 w 4599161"/>
                <a:gd name="connsiteY50" fmla="*/ 1647730 h 2218099"/>
                <a:gd name="connsiteX51" fmla="*/ 2109458 w 4599161"/>
                <a:gd name="connsiteY51" fmla="*/ 1656784 h 2218099"/>
                <a:gd name="connsiteX52" fmla="*/ 2163778 w 4599161"/>
                <a:gd name="connsiteY52" fmla="*/ 1692998 h 2218099"/>
                <a:gd name="connsiteX53" fmla="*/ 2181885 w 4599161"/>
                <a:gd name="connsiteY53" fmla="*/ 1720158 h 2218099"/>
                <a:gd name="connsiteX54" fmla="*/ 2209046 w 4599161"/>
                <a:gd name="connsiteY54" fmla="*/ 1738265 h 2218099"/>
                <a:gd name="connsiteX55" fmla="*/ 2218099 w 4599161"/>
                <a:gd name="connsiteY55" fmla="*/ 1765425 h 2218099"/>
                <a:gd name="connsiteX56" fmla="*/ 2245260 w 4599161"/>
                <a:gd name="connsiteY56" fmla="*/ 1783532 h 2218099"/>
                <a:gd name="connsiteX57" fmla="*/ 2290527 w 4599161"/>
                <a:gd name="connsiteY57" fmla="*/ 1837853 h 2218099"/>
                <a:gd name="connsiteX58" fmla="*/ 2317687 w 4599161"/>
                <a:gd name="connsiteY58" fmla="*/ 1865014 h 2218099"/>
                <a:gd name="connsiteX59" fmla="*/ 2353901 w 4599161"/>
                <a:gd name="connsiteY59" fmla="*/ 1919334 h 2218099"/>
                <a:gd name="connsiteX60" fmla="*/ 2408222 w 4599161"/>
                <a:gd name="connsiteY60" fmla="*/ 1955548 h 2218099"/>
                <a:gd name="connsiteX61" fmla="*/ 2435382 w 4599161"/>
                <a:gd name="connsiteY61" fmla="*/ 1973655 h 2218099"/>
                <a:gd name="connsiteX62" fmla="*/ 2453489 w 4599161"/>
                <a:gd name="connsiteY62" fmla="*/ 2000816 h 2218099"/>
                <a:gd name="connsiteX63" fmla="*/ 2480650 w 4599161"/>
                <a:gd name="connsiteY63" fmla="*/ 2018923 h 2218099"/>
                <a:gd name="connsiteX64" fmla="*/ 2516864 w 4599161"/>
                <a:gd name="connsiteY64" fmla="*/ 2055136 h 2218099"/>
                <a:gd name="connsiteX65" fmla="*/ 2562131 w 4599161"/>
                <a:gd name="connsiteY65" fmla="*/ 2109457 h 2218099"/>
                <a:gd name="connsiteX66" fmla="*/ 2580238 w 4599161"/>
                <a:gd name="connsiteY66" fmla="*/ 2136618 h 2218099"/>
                <a:gd name="connsiteX67" fmla="*/ 2607398 w 4599161"/>
                <a:gd name="connsiteY67" fmla="*/ 2154725 h 2218099"/>
                <a:gd name="connsiteX68" fmla="*/ 2670773 w 4599161"/>
                <a:gd name="connsiteY68" fmla="*/ 2218099 h 2218099"/>
                <a:gd name="connsiteX69" fmla="*/ 4381877 w 4599161"/>
                <a:gd name="connsiteY69" fmla="*/ 1339913 h 2218099"/>
                <a:gd name="connsiteX70" fmla="*/ 4599161 w 4599161"/>
                <a:gd name="connsiteY70" fmla="*/ 941560 h 2218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4599161" h="2218099">
                  <a:moveTo>
                    <a:pt x="0" y="0"/>
                  </a:moveTo>
                  <a:lnTo>
                    <a:pt x="0" y="0"/>
                  </a:lnTo>
                  <a:cubicBezTo>
                    <a:pt x="30178" y="21125"/>
                    <a:pt x="61065" y="41272"/>
                    <a:pt x="90535" y="63374"/>
                  </a:cubicBezTo>
                  <a:cubicBezTo>
                    <a:pt x="102606" y="72427"/>
                    <a:pt x="114471" y="81764"/>
                    <a:pt x="126749" y="90534"/>
                  </a:cubicBezTo>
                  <a:cubicBezTo>
                    <a:pt x="135603" y="96858"/>
                    <a:pt x="145777" y="101412"/>
                    <a:pt x="153909" y="108641"/>
                  </a:cubicBezTo>
                  <a:cubicBezTo>
                    <a:pt x="173048" y="125654"/>
                    <a:pt x="190123" y="144855"/>
                    <a:pt x="208230" y="162962"/>
                  </a:cubicBezTo>
                  <a:cubicBezTo>
                    <a:pt x="217283" y="172016"/>
                    <a:pt x="228288" y="179470"/>
                    <a:pt x="235390" y="190123"/>
                  </a:cubicBezTo>
                  <a:cubicBezTo>
                    <a:pt x="241426" y="199176"/>
                    <a:pt x="245138" y="210317"/>
                    <a:pt x="253497" y="217283"/>
                  </a:cubicBezTo>
                  <a:cubicBezTo>
                    <a:pt x="263865" y="225923"/>
                    <a:pt x="277993" y="228694"/>
                    <a:pt x="289711" y="235390"/>
                  </a:cubicBezTo>
                  <a:cubicBezTo>
                    <a:pt x="299158" y="240789"/>
                    <a:pt x="308018" y="247173"/>
                    <a:pt x="316872" y="253497"/>
                  </a:cubicBezTo>
                  <a:cubicBezTo>
                    <a:pt x="329150" y="262267"/>
                    <a:pt x="341629" y="270837"/>
                    <a:pt x="353085" y="280657"/>
                  </a:cubicBezTo>
                  <a:cubicBezTo>
                    <a:pt x="362806" y="288990"/>
                    <a:pt x="369593" y="300716"/>
                    <a:pt x="380246" y="307818"/>
                  </a:cubicBezTo>
                  <a:cubicBezTo>
                    <a:pt x="388186" y="313112"/>
                    <a:pt x="398353" y="313853"/>
                    <a:pt x="407406" y="316871"/>
                  </a:cubicBezTo>
                  <a:cubicBezTo>
                    <a:pt x="431549" y="332966"/>
                    <a:pt x="442959" y="338008"/>
                    <a:pt x="461727" y="362138"/>
                  </a:cubicBezTo>
                  <a:cubicBezTo>
                    <a:pt x="475088" y="379316"/>
                    <a:pt x="480532" y="403402"/>
                    <a:pt x="497941" y="416459"/>
                  </a:cubicBezTo>
                  <a:cubicBezTo>
                    <a:pt x="524582" y="436440"/>
                    <a:pt x="540299" y="445560"/>
                    <a:pt x="561315" y="470780"/>
                  </a:cubicBezTo>
                  <a:cubicBezTo>
                    <a:pt x="593683" y="509622"/>
                    <a:pt x="563304" y="489036"/>
                    <a:pt x="606582" y="525101"/>
                  </a:cubicBezTo>
                  <a:cubicBezTo>
                    <a:pt x="614941" y="532067"/>
                    <a:pt x="625384" y="536242"/>
                    <a:pt x="633743" y="543208"/>
                  </a:cubicBezTo>
                  <a:cubicBezTo>
                    <a:pt x="643579" y="551404"/>
                    <a:pt x="651067" y="562172"/>
                    <a:pt x="660903" y="570368"/>
                  </a:cubicBezTo>
                  <a:cubicBezTo>
                    <a:pt x="669262" y="577334"/>
                    <a:pt x="679705" y="581509"/>
                    <a:pt x="688064" y="588475"/>
                  </a:cubicBezTo>
                  <a:cubicBezTo>
                    <a:pt x="697900" y="596671"/>
                    <a:pt x="705118" y="607775"/>
                    <a:pt x="715224" y="615635"/>
                  </a:cubicBezTo>
                  <a:cubicBezTo>
                    <a:pt x="732402" y="628996"/>
                    <a:pt x="754157" y="636461"/>
                    <a:pt x="769545" y="651849"/>
                  </a:cubicBezTo>
                  <a:cubicBezTo>
                    <a:pt x="803453" y="685758"/>
                    <a:pt x="784558" y="674961"/>
                    <a:pt x="823866" y="688063"/>
                  </a:cubicBezTo>
                  <a:cubicBezTo>
                    <a:pt x="835937" y="697117"/>
                    <a:pt x="848623" y="705404"/>
                    <a:pt x="860079" y="715224"/>
                  </a:cubicBezTo>
                  <a:cubicBezTo>
                    <a:pt x="869800" y="723556"/>
                    <a:pt x="877404" y="734187"/>
                    <a:pt x="887240" y="742384"/>
                  </a:cubicBezTo>
                  <a:cubicBezTo>
                    <a:pt x="895599" y="749350"/>
                    <a:pt x="906139" y="753410"/>
                    <a:pt x="914400" y="760491"/>
                  </a:cubicBezTo>
                  <a:cubicBezTo>
                    <a:pt x="927362" y="771601"/>
                    <a:pt x="937139" y="786224"/>
                    <a:pt x="950614" y="796705"/>
                  </a:cubicBezTo>
                  <a:cubicBezTo>
                    <a:pt x="977114" y="817316"/>
                    <a:pt x="998614" y="821616"/>
                    <a:pt x="1023042" y="841972"/>
                  </a:cubicBezTo>
                  <a:cubicBezTo>
                    <a:pt x="1032878" y="850168"/>
                    <a:pt x="1039549" y="862030"/>
                    <a:pt x="1050202" y="869132"/>
                  </a:cubicBezTo>
                  <a:cubicBezTo>
                    <a:pt x="1118514" y="914673"/>
                    <a:pt x="1022662" y="805383"/>
                    <a:pt x="1131683" y="914400"/>
                  </a:cubicBezTo>
                  <a:cubicBezTo>
                    <a:pt x="1140737" y="923453"/>
                    <a:pt x="1148737" y="933699"/>
                    <a:pt x="1158844" y="941560"/>
                  </a:cubicBezTo>
                  <a:cubicBezTo>
                    <a:pt x="1176022" y="954920"/>
                    <a:pt x="1197777" y="962386"/>
                    <a:pt x="1213165" y="977774"/>
                  </a:cubicBezTo>
                  <a:cubicBezTo>
                    <a:pt x="1248019" y="1012628"/>
                    <a:pt x="1229672" y="997832"/>
                    <a:pt x="1267485" y="1023041"/>
                  </a:cubicBezTo>
                  <a:cubicBezTo>
                    <a:pt x="1299406" y="1070923"/>
                    <a:pt x="1285002" y="1055846"/>
                    <a:pt x="1358020" y="1104523"/>
                  </a:cubicBezTo>
                  <a:cubicBezTo>
                    <a:pt x="1367073" y="1110558"/>
                    <a:pt x="1375448" y="1117763"/>
                    <a:pt x="1385180" y="1122629"/>
                  </a:cubicBezTo>
                  <a:cubicBezTo>
                    <a:pt x="1393716" y="1126897"/>
                    <a:pt x="1403805" y="1127415"/>
                    <a:pt x="1412341" y="1131683"/>
                  </a:cubicBezTo>
                  <a:cubicBezTo>
                    <a:pt x="1428080" y="1139552"/>
                    <a:pt x="1442115" y="1150500"/>
                    <a:pt x="1457608" y="1158843"/>
                  </a:cubicBezTo>
                  <a:cubicBezTo>
                    <a:pt x="1481374" y="1171640"/>
                    <a:pt x="1508442" y="1178861"/>
                    <a:pt x="1530036" y="1195057"/>
                  </a:cubicBezTo>
                  <a:cubicBezTo>
                    <a:pt x="1576204" y="1229684"/>
                    <a:pt x="1551611" y="1218559"/>
                    <a:pt x="1602464" y="1231271"/>
                  </a:cubicBezTo>
                  <a:cubicBezTo>
                    <a:pt x="1611517" y="1237307"/>
                    <a:pt x="1622827" y="1240881"/>
                    <a:pt x="1629624" y="1249378"/>
                  </a:cubicBezTo>
                  <a:cubicBezTo>
                    <a:pt x="1635585" y="1256830"/>
                    <a:pt x="1631929" y="1269790"/>
                    <a:pt x="1638677" y="1276538"/>
                  </a:cubicBezTo>
                  <a:cubicBezTo>
                    <a:pt x="1654065" y="1291926"/>
                    <a:pt x="1674891" y="1300681"/>
                    <a:pt x="1692998" y="1312752"/>
                  </a:cubicBezTo>
                  <a:lnTo>
                    <a:pt x="1720159" y="1330859"/>
                  </a:lnTo>
                  <a:lnTo>
                    <a:pt x="1747319" y="1348966"/>
                  </a:lnTo>
                  <a:cubicBezTo>
                    <a:pt x="1764565" y="1400699"/>
                    <a:pt x="1742146" y="1357588"/>
                    <a:pt x="1783533" y="1385180"/>
                  </a:cubicBezTo>
                  <a:cubicBezTo>
                    <a:pt x="1794186" y="1392282"/>
                    <a:pt x="1800857" y="1404144"/>
                    <a:pt x="1810693" y="1412340"/>
                  </a:cubicBezTo>
                  <a:cubicBezTo>
                    <a:pt x="1819052" y="1419306"/>
                    <a:pt x="1828800" y="1424411"/>
                    <a:pt x="1837854" y="1430447"/>
                  </a:cubicBezTo>
                  <a:cubicBezTo>
                    <a:pt x="1853588" y="1477653"/>
                    <a:pt x="1835272" y="1441230"/>
                    <a:pt x="1874068" y="1475715"/>
                  </a:cubicBezTo>
                  <a:cubicBezTo>
                    <a:pt x="1947351" y="1540855"/>
                    <a:pt x="1899543" y="1520420"/>
                    <a:pt x="1955549" y="1539089"/>
                  </a:cubicBezTo>
                  <a:cubicBezTo>
                    <a:pt x="2016618" y="1600158"/>
                    <a:pt x="1985577" y="1585313"/>
                    <a:pt x="2037030" y="1602463"/>
                  </a:cubicBezTo>
                  <a:cubicBezTo>
                    <a:pt x="2055137" y="1629624"/>
                    <a:pt x="2052118" y="1632641"/>
                    <a:pt x="2082297" y="1647730"/>
                  </a:cubicBezTo>
                  <a:cubicBezTo>
                    <a:pt x="2090833" y="1651998"/>
                    <a:pt x="2101116" y="1652149"/>
                    <a:pt x="2109458" y="1656784"/>
                  </a:cubicBezTo>
                  <a:cubicBezTo>
                    <a:pt x="2128481" y="1667353"/>
                    <a:pt x="2163778" y="1692998"/>
                    <a:pt x="2163778" y="1692998"/>
                  </a:cubicBezTo>
                  <a:cubicBezTo>
                    <a:pt x="2169814" y="1702051"/>
                    <a:pt x="2174191" y="1712464"/>
                    <a:pt x="2181885" y="1720158"/>
                  </a:cubicBezTo>
                  <a:cubicBezTo>
                    <a:pt x="2189579" y="1727852"/>
                    <a:pt x="2202249" y="1729768"/>
                    <a:pt x="2209046" y="1738265"/>
                  </a:cubicBezTo>
                  <a:cubicBezTo>
                    <a:pt x="2215008" y="1745717"/>
                    <a:pt x="2212137" y="1757973"/>
                    <a:pt x="2218099" y="1765425"/>
                  </a:cubicBezTo>
                  <a:cubicBezTo>
                    <a:pt x="2224896" y="1773922"/>
                    <a:pt x="2236901" y="1776566"/>
                    <a:pt x="2245260" y="1783532"/>
                  </a:cubicBezTo>
                  <a:cubicBezTo>
                    <a:pt x="2288536" y="1819595"/>
                    <a:pt x="2258161" y="1799013"/>
                    <a:pt x="2290527" y="1837853"/>
                  </a:cubicBezTo>
                  <a:cubicBezTo>
                    <a:pt x="2298724" y="1847689"/>
                    <a:pt x="2309826" y="1854907"/>
                    <a:pt x="2317687" y="1865014"/>
                  </a:cubicBezTo>
                  <a:cubicBezTo>
                    <a:pt x="2331047" y="1882192"/>
                    <a:pt x="2335794" y="1907263"/>
                    <a:pt x="2353901" y="1919334"/>
                  </a:cubicBezTo>
                  <a:lnTo>
                    <a:pt x="2408222" y="1955548"/>
                  </a:lnTo>
                  <a:lnTo>
                    <a:pt x="2435382" y="1973655"/>
                  </a:lnTo>
                  <a:cubicBezTo>
                    <a:pt x="2441418" y="1982709"/>
                    <a:pt x="2445795" y="1993122"/>
                    <a:pt x="2453489" y="2000816"/>
                  </a:cubicBezTo>
                  <a:cubicBezTo>
                    <a:pt x="2461183" y="2008510"/>
                    <a:pt x="2473853" y="2010426"/>
                    <a:pt x="2480650" y="2018923"/>
                  </a:cubicBezTo>
                  <a:cubicBezTo>
                    <a:pt x="2515766" y="2062818"/>
                    <a:pt x="2457603" y="2035384"/>
                    <a:pt x="2516864" y="2055136"/>
                  </a:cubicBezTo>
                  <a:cubicBezTo>
                    <a:pt x="2555710" y="2132828"/>
                    <a:pt x="2510944" y="2058269"/>
                    <a:pt x="2562131" y="2109457"/>
                  </a:cubicBezTo>
                  <a:cubicBezTo>
                    <a:pt x="2569825" y="2117151"/>
                    <a:pt x="2572544" y="2128924"/>
                    <a:pt x="2580238" y="2136618"/>
                  </a:cubicBezTo>
                  <a:cubicBezTo>
                    <a:pt x="2587932" y="2144312"/>
                    <a:pt x="2599266" y="2147496"/>
                    <a:pt x="2607398" y="2154725"/>
                  </a:cubicBezTo>
                  <a:cubicBezTo>
                    <a:pt x="2607407" y="2154733"/>
                    <a:pt x="2653168" y="2200494"/>
                    <a:pt x="2670773" y="2218099"/>
                  </a:cubicBezTo>
                  <a:lnTo>
                    <a:pt x="4381877" y="1339913"/>
                  </a:lnTo>
                  <a:lnTo>
                    <a:pt x="4599161" y="941560"/>
                  </a:ln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5" idx="0"/>
            </p:cNvCxnSpPr>
            <p:nvPr/>
          </p:nvCxnSpPr>
          <p:spPr>
            <a:xfrm flipV="1">
              <a:off x="669957" y="2091351"/>
              <a:ext cx="217283" cy="63374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5" idx="70"/>
            </p:cNvCxnSpPr>
            <p:nvPr/>
          </p:nvCxnSpPr>
          <p:spPr>
            <a:xfrm flipH="1" flipV="1">
              <a:off x="5187637" y="3060072"/>
              <a:ext cx="135802" cy="47334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 flipV="1">
            <a:off x="1367073" y="1720158"/>
            <a:ext cx="615636" cy="20823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4780234" y="2009870"/>
            <a:ext cx="2788468" cy="1222218"/>
          </a:xfrm>
          <a:custGeom>
            <a:avLst/>
            <a:gdLst>
              <a:gd name="connsiteX0" fmla="*/ 0 w 2788468"/>
              <a:gd name="connsiteY0" fmla="*/ 0 h 1222218"/>
              <a:gd name="connsiteX1" fmla="*/ 0 w 2788468"/>
              <a:gd name="connsiteY1" fmla="*/ 0 h 1222218"/>
              <a:gd name="connsiteX2" fmla="*/ 99588 w 2788468"/>
              <a:gd name="connsiteY2" fmla="*/ 36214 h 1222218"/>
              <a:gd name="connsiteX3" fmla="*/ 135802 w 2788468"/>
              <a:gd name="connsiteY3" fmla="*/ 45267 h 1222218"/>
              <a:gd name="connsiteX4" fmla="*/ 181070 w 2788468"/>
              <a:gd name="connsiteY4" fmla="*/ 45267 h 1222218"/>
              <a:gd name="connsiteX5" fmla="*/ 1004935 w 2788468"/>
              <a:gd name="connsiteY5" fmla="*/ 407406 h 1222218"/>
              <a:gd name="connsiteX6" fmla="*/ 588476 w 2788468"/>
              <a:gd name="connsiteY6" fmla="*/ 1095469 h 1222218"/>
              <a:gd name="connsiteX7" fmla="*/ 1204111 w 2788468"/>
              <a:gd name="connsiteY7" fmla="*/ 1213164 h 1222218"/>
              <a:gd name="connsiteX8" fmla="*/ 2009870 w 2788468"/>
              <a:gd name="connsiteY8" fmla="*/ 1222218 h 1222218"/>
              <a:gd name="connsiteX9" fmla="*/ 2480650 w 2788468"/>
              <a:gd name="connsiteY9" fmla="*/ 1104523 h 1222218"/>
              <a:gd name="connsiteX10" fmla="*/ 2788468 w 2788468"/>
              <a:gd name="connsiteY10" fmla="*/ 923453 h 1222218"/>
              <a:gd name="connsiteX11" fmla="*/ 2634559 w 2788468"/>
              <a:gd name="connsiteY11" fmla="*/ 887239 h 12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8468" h="1222218">
                <a:moveTo>
                  <a:pt x="0" y="0"/>
                </a:moveTo>
                <a:lnTo>
                  <a:pt x="0" y="0"/>
                </a:lnTo>
                <a:cubicBezTo>
                  <a:pt x="6935" y="2601"/>
                  <a:pt x="75514" y="29336"/>
                  <a:pt x="99588" y="36214"/>
                </a:cubicBezTo>
                <a:cubicBezTo>
                  <a:pt x="111552" y="39632"/>
                  <a:pt x="123435" y="43893"/>
                  <a:pt x="135802" y="45267"/>
                </a:cubicBezTo>
                <a:cubicBezTo>
                  <a:pt x="150799" y="46933"/>
                  <a:pt x="165981" y="45267"/>
                  <a:pt x="181070" y="45267"/>
                </a:cubicBezTo>
                <a:lnTo>
                  <a:pt x="1004935" y="407406"/>
                </a:lnTo>
                <a:lnTo>
                  <a:pt x="588476" y="1095469"/>
                </a:lnTo>
                <a:lnTo>
                  <a:pt x="1204111" y="1213164"/>
                </a:lnTo>
                <a:lnTo>
                  <a:pt x="2009870" y="1222218"/>
                </a:lnTo>
                <a:lnTo>
                  <a:pt x="2480650" y="1104523"/>
                </a:lnTo>
                <a:lnTo>
                  <a:pt x="2788468" y="923453"/>
                </a:lnTo>
                <a:lnTo>
                  <a:pt x="2634559" y="887239"/>
                </a:lnTo>
              </a:path>
            </a:pathLst>
          </a:cu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839490" y="2037031"/>
            <a:ext cx="144856" cy="316871"/>
          </a:xfrm>
          <a:custGeom>
            <a:avLst/>
            <a:gdLst>
              <a:gd name="connsiteX0" fmla="*/ 0 w 144856"/>
              <a:gd name="connsiteY0" fmla="*/ 0 h 316871"/>
              <a:gd name="connsiteX1" fmla="*/ 0 w 144856"/>
              <a:gd name="connsiteY1" fmla="*/ 0 h 316871"/>
              <a:gd name="connsiteX2" fmla="*/ 81481 w 144856"/>
              <a:gd name="connsiteY2" fmla="*/ 18107 h 316871"/>
              <a:gd name="connsiteX3" fmla="*/ 144856 w 144856"/>
              <a:gd name="connsiteY3" fmla="*/ 45267 h 316871"/>
              <a:gd name="connsiteX4" fmla="*/ 18107 w 144856"/>
              <a:gd name="connsiteY4" fmla="*/ 298764 h 316871"/>
              <a:gd name="connsiteX5" fmla="*/ 108642 w 144856"/>
              <a:gd name="connsiteY5" fmla="*/ 316871 h 31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856" h="316871">
                <a:moveTo>
                  <a:pt x="0" y="0"/>
                </a:moveTo>
                <a:lnTo>
                  <a:pt x="0" y="0"/>
                </a:lnTo>
                <a:cubicBezTo>
                  <a:pt x="27160" y="6036"/>
                  <a:pt x="54598" y="10938"/>
                  <a:pt x="81481" y="18107"/>
                </a:cubicBezTo>
                <a:cubicBezTo>
                  <a:pt x="134544" y="32257"/>
                  <a:pt x="123492" y="23905"/>
                  <a:pt x="144856" y="45267"/>
                </a:cubicBezTo>
                <a:lnTo>
                  <a:pt x="18107" y="298764"/>
                </a:lnTo>
                <a:lnTo>
                  <a:pt x="108642" y="316871"/>
                </a:lnTo>
              </a:path>
            </a:pathLst>
          </a:cu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530855" y="1747319"/>
            <a:ext cx="416459" cy="353085"/>
          </a:xfrm>
          <a:custGeom>
            <a:avLst/>
            <a:gdLst>
              <a:gd name="connsiteX0" fmla="*/ 0 w 416459"/>
              <a:gd name="connsiteY0" fmla="*/ 353085 h 353085"/>
              <a:gd name="connsiteX1" fmla="*/ 0 w 416459"/>
              <a:gd name="connsiteY1" fmla="*/ 353085 h 353085"/>
              <a:gd name="connsiteX2" fmla="*/ 81481 w 416459"/>
              <a:gd name="connsiteY2" fmla="*/ 344032 h 353085"/>
              <a:gd name="connsiteX3" fmla="*/ 135802 w 416459"/>
              <a:gd name="connsiteY3" fmla="*/ 316872 h 353085"/>
              <a:gd name="connsiteX4" fmla="*/ 226337 w 416459"/>
              <a:gd name="connsiteY4" fmla="*/ 289711 h 353085"/>
              <a:gd name="connsiteX5" fmla="*/ 253497 w 416459"/>
              <a:gd name="connsiteY5" fmla="*/ 280658 h 353085"/>
              <a:gd name="connsiteX6" fmla="*/ 307818 w 416459"/>
              <a:gd name="connsiteY6" fmla="*/ 253497 h 353085"/>
              <a:gd name="connsiteX7" fmla="*/ 362139 w 416459"/>
              <a:gd name="connsiteY7" fmla="*/ 226337 h 353085"/>
              <a:gd name="connsiteX8" fmla="*/ 389299 w 416459"/>
              <a:gd name="connsiteY8" fmla="*/ 208230 h 353085"/>
              <a:gd name="connsiteX9" fmla="*/ 398353 w 416459"/>
              <a:gd name="connsiteY9" fmla="*/ 190123 h 353085"/>
              <a:gd name="connsiteX10" fmla="*/ 99588 w 416459"/>
              <a:gd name="connsiteY10" fmla="*/ 0 h 35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459" h="353085">
                <a:moveTo>
                  <a:pt x="0" y="353085"/>
                </a:moveTo>
                <a:lnTo>
                  <a:pt x="0" y="353085"/>
                </a:lnTo>
                <a:cubicBezTo>
                  <a:pt x="27160" y="350067"/>
                  <a:pt x="54525" y="348525"/>
                  <a:pt x="81481" y="344032"/>
                </a:cubicBezTo>
                <a:cubicBezTo>
                  <a:pt x="121101" y="337429"/>
                  <a:pt x="98266" y="333554"/>
                  <a:pt x="135802" y="316872"/>
                </a:cubicBezTo>
                <a:cubicBezTo>
                  <a:pt x="174525" y="299662"/>
                  <a:pt x="189471" y="300244"/>
                  <a:pt x="226337" y="289711"/>
                </a:cubicBezTo>
                <a:cubicBezTo>
                  <a:pt x="235513" y="287089"/>
                  <a:pt x="244444" y="283676"/>
                  <a:pt x="253497" y="280658"/>
                </a:cubicBezTo>
                <a:cubicBezTo>
                  <a:pt x="331342" y="228762"/>
                  <a:pt x="232847" y="290984"/>
                  <a:pt x="307818" y="253497"/>
                </a:cubicBezTo>
                <a:cubicBezTo>
                  <a:pt x="378009" y="218400"/>
                  <a:pt x="293879" y="249089"/>
                  <a:pt x="362139" y="226337"/>
                </a:cubicBezTo>
                <a:cubicBezTo>
                  <a:pt x="371192" y="220301"/>
                  <a:pt x="379567" y="213096"/>
                  <a:pt x="389299" y="208230"/>
                </a:cubicBezTo>
                <a:cubicBezTo>
                  <a:pt x="417268" y="194246"/>
                  <a:pt x="428951" y="205423"/>
                  <a:pt x="398353" y="190123"/>
                </a:cubicBezTo>
                <a:lnTo>
                  <a:pt x="99588" y="0"/>
                </a:lnTo>
              </a:path>
            </a:pathLst>
          </a:cu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841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3613" y="800799"/>
            <a:ext cx="842910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Policy RC5: Naito </a:t>
            </a:r>
            <a:r>
              <a:rPr lang="en-US" sz="1600" b="1" dirty="0">
                <a:latin typeface="Trebuchet MS"/>
              </a:rPr>
              <a:t>Parkway Commercial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Policy RC7b: </a:t>
            </a:r>
            <a:r>
              <a:rPr lang="en-US" sz="1600" b="1" dirty="0">
                <a:latin typeface="Trebuchet MS"/>
              </a:rPr>
              <a:t>Riverfront Tourism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Policy RC7c: River </a:t>
            </a:r>
            <a:r>
              <a:rPr lang="en-US" sz="1600" b="1" dirty="0">
                <a:latin typeface="Trebuchet MS"/>
              </a:rPr>
              <a:t>Tours, Transit, Cruises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Action RC3: Riverfront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Action RC5: </a:t>
            </a:r>
            <a:r>
              <a:rPr lang="en-US" sz="1600" b="1" dirty="0">
                <a:latin typeface="Trebuchet MS"/>
              </a:rPr>
              <a:t>Ship docking facilities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rebuchet MS"/>
              </a:rPr>
              <a:t>Action RC7: Active programming and small retail uses in WF Park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Action RC8: Tourist services in WF Park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Action RC11: </a:t>
            </a:r>
            <a:r>
              <a:rPr lang="en-US" sz="1600" b="1" dirty="0">
                <a:latin typeface="Trebuchet MS"/>
              </a:rPr>
              <a:t>WF Park Promotion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Policy HN1: </a:t>
            </a:r>
            <a:r>
              <a:rPr lang="en-US" sz="1600" b="1" dirty="0">
                <a:latin typeface="Trebuchet MS"/>
              </a:rPr>
              <a:t>Naito </a:t>
            </a:r>
            <a:r>
              <a:rPr lang="en-US" sz="1600" b="1" dirty="0" smtClean="0">
                <a:latin typeface="Trebuchet MS"/>
              </a:rPr>
              <a:t>Pkwy </a:t>
            </a:r>
            <a:r>
              <a:rPr lang="en-US" sz="1600" b="1" dirty="0">
                <a:latin typeface="Trebuchet MS"/>
              </a:rPr>
              <a:t>h</a:t>
            </a:r>
            <a:r>
              <a:rPr lang="en-US" sz="1600" b="1" dirty="0" smtClean="0">
                <a:latin typeface="Trebuchet MS"/>
              </a:rPr>
              <a:t>ousing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Action HN4: Naito Pkwy housing incentives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Policy TR6: Water access and transportation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Action TR2: Reduce </a:t>
            </a:r>
            <a:r>
              <a:rPr lang="en-US" sz="1600" b="1" dirty="0" err="1" smtClean="0">
                <a:latin typeface="Trebuchet MS"/>
              </a:rPr>
              <a:t>Ped</a:t>
            </a:r>
            <a:r>
              <a:rPr lang="en-US" sz="1600" b="1" dirty="0" smtClean="0">
                <a:latin typeface="Trebuchet MS"/>
              </a:rPr>
              <a:t>/Bike Conflicts on WF Park trail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Action TR3: Improve Naito public transportation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Policy UD4: WF Park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Action UD2: Update Greenway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Action UD3: Update WF Park Master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Action UD4: WF Park management/programming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Policy EN1: In-water habitat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Policy EN2: Water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Action EN2: Hawthorne Bowl mooring facilities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rebuchet MS"/>
              </a:rPr>
              <a:t>Action EN3: Green infrastructure for water quality</a:t>
            </a:r>
            <a:endParaRPr lang="en-US" sz="1600" b="1" dirty="0">
              <a:latin typeface="Trebuchet M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37623" y="232475"/>
            <a:ext cx="86106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92D050"/>
                </a:solidFill>
              </a:rPr>
              <a:t>Central waterfront</a:t>
            </a:r>
            <a:endParaRPr 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623" y="800799"/>
            <a:ext cx="2173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Regional Center Economy &amp; Innovation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37623" y="2666065"/>
            <a:ext cx="2173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Housing &amp; </a:t>
            </a:r>
            <a:r>
              <a:rPr lang="en-US" sz="2000" dirty="0" smtClean="0"/>
              <a:t>Neighborhoods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40389" y="3447021"/>
            <a:ext cx="2173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Transportation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34848" y="3948556"/>
            <a:ext cx="2173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Urban Design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43162" y="4929457"/>
            <a:ext cx="2173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Environment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5421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6363" y="2103438"/>
            <a:ext cx="8610600" cy="1143000"/>
          </a:xfrm>
        </p:spPr>
        <p:txBody>
          <a:bodyPr/>
          <a:lstStyle/>
          <a:p>
            <a:r>
              <a:rPr lang="en-US" i="1" dirty="0" smtClean="0"/>
              <a:t>Add Mark’s 9 3D slides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SAC #</a:t>
            </a:r>
            <a:r>
              <a:rPr lang="en-US" dirty="0"/>
              <a:t>14, 6/2/14 | </a:t>
            </a:r>
            <a:fld id="{AB7D0AE4-B6D2-4943-ADC9-A5297D10C70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" y="203186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7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SAC #</a:t>
            </a:r>
            <a:r>
              <a:rPr lang="en-US" dirty="0"/>
              <a:t>14, 6/2/14 | </a:t>
            </a:r>
            <a:fld id="{AB7D0AE4-B6D2-4943-ADC9-A5297D10C70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18" y="242957"/>
            <a:ext cx="8622707" cy="562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4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6"/>
          <p:cNvSpPr>
            <a:spLocks noGrp="1" noChangeArrowheads="1"/>
          </p:cNvSpPr>
          <p:nvPr>
            <p:ph type="title"/>
          </p:nvPr>
        </p:nvSpPr>
        <p:spPr>
          <a:xfrm>
            <a:off x="439738" y="374650"/>
            <a:ext cx="8515350" cy="671513"/>
          </a:xfrm>
        </p:spPr>
        <p:txBody>
          <a:bodyPr/>
          <a:lstStyle/>
          <a:p>
            <a:pPr eaLnBrk="1" hangingPunct="1"/>
            <a:r>
              <a:rPr lang="en-US" sz="2800" smtClean="0"/>
              <a:t>West Quadrant Plan</a:t>
            </a:r>
            <a:r>
              <a:rPr lang="en-US" smtClean="0"/>
              <a:t/>
            </a:r>
            <a:br>
              <a:rPr lang="en-US" smtClean="0"/>
            </a:br>
            <a:r>
              <a:rPr lang="en-US" sz="2400" smtClean="0">
                <a:solidFill>
                  <a:schemeClr val="hlink"/>
                </a:solidFill>
              </a:rPr>
              <a:t>Next Steps</a:t>
            </a:r>
          </a:p>
        </p:txBody>
      </p:sp>
      <p:sp>
        <p:nvSpPr>
          <p:cNvPr id="61442" name="Rectangle 10"/>
          <p:cNvSpPr>
            <a:spLocks noChangeArrowheads="1"/>
          </p:cNvSpPr>
          <p:nvPr/>
        </p:nvSpPr>
        <p:spPr bwMode="auto">
          <a:xfrm>
            <a:off x="1119116" y="2347415"/>
            <a:ext cx="7786759" cy="356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0838" indent="-301625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+mj-lt"/>
              </a:rPr>
              <a:t>SAC </a:t>
            </a:r>
            <a:r>
              <a:rPr lang="en-US" sz="1800" b="0" dirty="0">
                <a:latin typeface="+mj-lt"/>
              </a:rPr>
              <a:t>Meeting </a:t>
            </a:r>
            <a:r>
              <a:rPr lang="en-US" sz="1800" b="0" dirty="0" smtClean="0">
                <a:latin typeface="+mj-lt"/>
              </a:rPr>
              <a:t>#16, July 21</a:t>
            </a:r>
            <a:endParaRPr lang="en-US" sz="1800" b="0" dirty="0">
              <a:latin typeface="+mj-lt"/>
            </a:endParaRPr>
          </a:p>
          <a:p>
            <a:pPr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+mj-lt"/>
              </a:rPr>
              <a:t>PSC Briefing, August 12</a:t>
            </a:r>
          </a:p>
          <a:p>
            <a:pPr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+mj-lt"/>
              </a:rPr>
              <a:t>PSC Hearing, September 9</a:t>
            </a:r>
          </a:p>
          <a:p>
            <a:pPr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+mj-lt"/>
              </a:rPr>
              <a:t>City Council, October – BY RESOLUTION</a:t>
            </a:r>
            <a:endParaRPr lang="en-US" sz="1800" b="0" dirty="0">
              <a:latin typeface="+mj-lt"/>
            </a:endParaRPr>
          </a:p>
          <a:p>
            <a:pPr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</a:pPr>
            <a:r>
              <a:rPr lang="en-US" sz="1800" b="0" dirty="0">
                <a:latin typeface="+mj-lt"/>
              </a:rPr>
              <a:t>Implementation and CC2035 Integration work: </a:t>
            </a:r>
            <a:r>
              <a:rPr lang="en-US" sz="1800" b="0" dirty="0" smtClean="0">
                <a:latin typeface="+mj-lt"/>
              </a:rPr>
              <a:t>2014-2015</a:t>
            </a:r>
          </a:p>
          <a:p>
            <a:pPr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+mj-lt"/>
              </a:rPr>
              <a:t>CC2035 Plan Adoption, Late 2015 - early 2016 </a:t>
            </a:r>
            <a:r>
              <a:rPr lang="en-US" sz="1800" b="0" dirty="0" smtClean="0">
                <a:latin typeface="+mj-lt"/>
              </a:rPr>
              <a:t>w/ORDINANCE</a:t>
            </a:r>
          </a:p>
          <a:p>
            <a:pPr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</a:pPr>
            <a:r>
              <a:rPr lang="en-US" sz="1800" b="0" dirty="0" smtClean="0">
                <a:latin typeface="+mj-lt"/>
              </a:rPr>
              <a:t>Continued implementation post-adoption to include Central City design guidelines update</a:t>
            </a:r>
            <a:endParaRPr lang="en-US" sz="1800" b="0" dirty="0"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3810000" y="6477000"/>
            <a:ext cx="53340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SAC </a:t>
            </a:r>
            <a:r>
              <a:rPr lang="en-US" dirty="0" smtClean="0"/>
              <a:t>#14</a:t>
            </a:r>
            <a:r>
              <a:rPr lang="en-US" dirty="0"/>
              <a:t>, 6/2/14 | </a:t>
            </a:r>
            <a:fld id="{AB7D0AE4-B6D2-4943-ADC9-A5297D10C70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69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49288" y="241300"/>
            <a:ext cx="3678237" cy="552450"/>
          </a:xfrm>
          <a:noFill/>
        </p:spPr>
        <p:txBody>
          <a:bodyPr/>
          <a:lstStyle/>
          <a:p>
            <a:pPr eaLnBrk="1" hangingPunct="1"/>
            <a:r>
              <a:rPr lang="en-US" sz="2800" smtClean="0"/>
              <a:t>West Quadrant Plan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906463"/>
            <a:ext cx="4316412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15888"/>
            <a:ext cx="3308350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AutoShape 8"/>
          <p:cNvSpPr>
            <a:spLocks noChangeArrowheads="1"/>
          </p:cNvSpPr>
          <p:nvPr/>
        </p:nvSpPr>
        <p:spPr bwMode="auto">
          <a:xfrm>
            <a:off x="72215" y="5984552"/>
            <a:ext cx="490538" cy="257015"/>
          </a:xfrm>
          <a:prstGeom prst="rightArrow">
            <a:avLst>
              <a:gd name="adj1" fmla="val 50000"/>
              <a:gd name="adj2" fmla="val 46818"/>
            </a:avLst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3" y="3252980"/>
            <a:ext cx="4307556" cy="29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1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161"/>
          <a:stretch/>
        </p:blipFill>
        <p:spPr>
          <a:xfrm>
            <a:off x="83596" y="820397"/>
            <a:ext cx="3241386" cy="5778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382" y="3530335"/>
            <a:ext cx="5160913" cy="3227567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1761" y="72213"/>
            <a:ext cx="425291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ctr" eaLnBrk="0" hangingPunct="0"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ctr" eaLnBrk="0" hangingPunct="0"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ctr" eaLnBrk="0" hangingPunct="0"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ctr" eaLnBrk="0" hangingPunct="0"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l" eaLnBrk="1" hangingPunct="1"/>
            <a:r>
              <a:rPr lang="en-US" sz="2400" dirty="0" smtClean="0"/>
              <a:t>Big Ideas: Waterfront and Green Loop</a:t>
            </a:r>
            <a:endParaRPr lang="en-US" sz="2000" dirty="0">
              <a:solidFill>
                <a:schemeClr val="hlin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864" t="24103" r="37245" b="3459"/>
          <a:stretch/>
        </p:blipFill>
        <p:spPr>
          <a:xfrm>
            <a:off x="3803382" y="72213"/>
            <a:ext cx="5160913" cy="351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6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61553" y="209308"/>
            <a:ext cx="5640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West Quadrant </a:t>
            </a:r>
            <a:r>
              <a:rPr lang="en-US" dirty="0" smtClean="0">
                <a:solidFill>
                  <a:schemeClr val="tx2"/>
                </a:solidFill>
              </a:rPr>
              <a:t>Urban Design Principles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920750"/>
            <a:ext cx="2020888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917575"/>
            <a:ext cx="19939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922338"/>
            <a:ext cx="1979613" cy="250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3579813"/>
            <a:ext cx="200025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3578225"/>
            <a:ext cx="200183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3579813"/>
            <a:ext cx="2008187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586163"/>
            <a:ext cx="1984375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915988"/>
            <a:ext cx="1993900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3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4000" y="285750"/>
            <a:ext cx="8610600" cy="504825"/>
          </a:xfrm>
        </p:spPr>
        <p:txBody>
          <a:bodyPr/>
          <a:lstStyle/>
          <a:p>
            <a:r>
              <a:rPr lang="en-US" sz="2400" dirty="0" smtClean="0"/>
              <a:t>West Quadrant </a:t>
            </a:r>
            <a:r>
              <a:rPr lang="en-US" sz="2400" dirty="0" smtClean="0">
                <a:solidFill>
                  <a:schemeClr val="hlink"/>
                </a:solidFill>
              </a:rPr>
              <a:t>Concept Maps</a:t>
            </a:r>
          </a:p>
        </p:txBody>
      </p:sp>
      <p:pic>
        <p:nvPicPr>
          <p:cNvPr id="71689" name="Picture 9" descr="height_GHr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2988" y="852488"/>
            <a:ext cx="2711450" cy="49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0" name="Picture 10" descr="LU_alloran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62" y="858838"/>
            <a:ext cx="2709863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2" name="Picture 12" descr="spec_areas_nx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625" y="869950"/>
            <a:ext cx="2697163" cy="493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4000" y="285750"/>
            <a:ext cx="8610600" cy="504825"/>
          </a:xfrm>
        </p:spPr>
        <p:txBody>
          <a:bodyPr/>
          <a:lstStyle/>
          <a:p>
            <a:r>
              <a:rPr lang="en-US" sz="2400" dirty="0" smtClean="0"/>
              <a:t>West Quadrant </a:t>
            </a:r>
            <a:r>
              <a:rPr lang="en-US" sz="2400" dirty="0" smtClean="0">
                <a:solidFill>
                  <a:schemeClr val="hlink"/>
                </a:solidFill>
              </a:rPr>
              <a:t>Concept Maps</a:t>
            </a:r>
          </a:p>
        </p:txBody>
      </p:sp>
      <p:pic>
        <p:nvPicPr>
          <p:cNvPr id="80899" name="Picture 3" descr="st_dev_ch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697" y="890588"/>
            <a:ext cx="263824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green_sy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613" y="890588"/>
            <a:ext cx="2641748" cy="483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3" name="Picture 7" descr="OS_re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8975" y="890588"/>
            <a:ext cx="2641600" cy="483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trans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11" y="1533524"/>
            <a:ext cx="1935264" cy="35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2" descr="bi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04" y="1533523"/>
            <a:ext cx="1935263" cy="35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 descr="mot_ve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19" y="1533523"/>
            <a:ext cx="1935263" cy="35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533523"/>
            <a:ext cx="1935265" cy="35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4000" y="285750"/>
            <a:ext cx="8610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n-US" sz="2400" kern="0" smtClean="0"/>
              <a:t>West Quadrant </a:t>
            </a:r>
            <a:r>
              <a:rPr lang="en-US" sz="2400" kern="0" smtClean="0">
                <a:solidFill>
                  <a:schemeClr val="hlink"/>
                </a:solidFill>
              </a:rPr>
              <a:t>Concept Maps</a:t>
            </a:r>
            <a:endParaRPr lang="en-US" sz="2400" kern="0" dirty="0" smtClean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6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610600" cy="514350"/>
          </a:xfrm>
        </p:spPr>
        <p:txBody>
          <a:bodyPr/>
          <a:lstStyle/>
          <a:p>
            <a:r>
              <a:rPr lang="en-US" sz="2400" smtClean="0"/>
              <a:t>West Quadrant </a:t>
            </a:r>
            <a:r>
              <a:rPr lang="en-US" sz="2400" smtClean="0">
                <a:solidFill>
                  <a:schemeClr val="hlink"/>
                </a:solidFill>
              </a:rPr>
              <a:t>Plan Structure</a:t>
            </a: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4448175" y="1581150"/>
            <a:ext cx="39624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000" b="1"/>
              <a:t>	</a:t>
            </a:r>
            <a:r>
              <a:rPr lang="en-US" sz="2000"/>
              <a:t>	</a:t>
            </a:r>
          </a:p>
          <a:p>
            <a:pPr>
              <a:lnSpc>
                <a:spcPct val="80000"/>
              </a:lnSpc>
            </a:pPr>
            <a:r>
              <a:rPr lang="en-US" sz="2400"/>
              <a:t>District Goal</a:t>
            </a:r>
          </a:p>
          <a:p>
            <a:pPr>
              <a:lnSpc>
                <a:spcPct val="80000"/>
              </a:lnSpc>
            </a:pPr>
            <a:r>
              <a:rPr lang="en-US" sz="2400"/>
              <a:t>District Character and Concept Diagrams 	</a:t>
            </a:r>
          </a:p>
          <a:p>
            <a:pPr>
              <a:lnSpc>
                <a:spcPct val="80000"/>
              </a:lnSpc>
            </a:pPr>
            <a:r>
              <a:rPr lang="en-US" sz="2400"/>
              <a:t>Policies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Regional Center: Economy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/>
              <a:t>    &amp; Innovation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Housing and Neighborhoods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Transportation 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Willamette River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Urban Design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Environment</a:t>
            </a:r>
          </a:p>
          <a:p>
            <a:pPr>
              <a:lnSpc>
                <a:spcPct val="80000"/>
              </a:lnSpc>
            </a:pPr>
            <a:r>
              <a:rPr lang="en-US" sz="2400"/>
              <a:t>Implementation Actions</a:t>
            </a:r>
          </a:p>
          <a:p>
            <a:pPr>
              <a:lnSpc>
                <a:spcPct val="80000"/>
              </a:lnSpc>
            </a:pPr>
            <a:r>
              <a:rPr lang="en-US" sz="2400"/>
              <a:t>Performance Targets	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4572000" y="1228725"/>
            <a:ext cx="3200400" cy="4572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Trebuchet MS" panose="020B0603020202020204" pitchFamily="34" charset="0"/>
              </a:rPr>
              <a:t>Downtown</a:t>
            </a: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466725" y="1238250"/>
            <a:ext cx="3200400" cy="4572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Trebuchet MS" panose="020B0603020202020204" pitchFamily="34" charset="0"/>
              </a:rPr>
              <a:t>Goose Hollow</a:t>
            </a: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466725" y="2038350"/>
            <a:ext cx="3200400" cy="4572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Trebuchet MS" panose="020B0603020202020204" pitchFamily="34" charset="0"/>
              </a:rPr>
              <a:t>South Downtown</a:t>
            </a: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457200" y="2771775"/>
            <a:ext cx="3200400" cy="4572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Trebuchet MS" panose="020B0603020202020204" pitchFamily="34" charset="0"/>
              </a:rPr>
              <a:t>West End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476250" y="3533775"/>
            <a:ext cx="3200400" cy="4572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Trebuchet MS" panose="020B0603020202020204" pitchFamily="34" charset="0"/>
              </a:rPr>
              <a:t>Old Town/Chinatown</a:t>
            </a: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466725" y="4295775"/>
            <a:ext cx="3200400" cy="4572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Trebuchet MS" panose="020B0603020202020204" pitchFamily="34" charset="0"/>
              </a:rPr>
              <a:t>Pearl District</a:t>
            </a:r>
          </a:p>
        </p:txBody>
      </p:sp>
      <p:sp>
        <p:nvSpPr>
          <p:cNvPr id="78860" name="Text Box 12"/>
          <p:cNvSpPr txBox="1">
            <a:spLocks noChangeArrowheads="1"/>
          </p:cNvSpPr>
          <p:nvPr/>
        </p:nvSpPr>
        <p:spPr bwMode="auto">
          <a:xfrm>
            <a:off x="476250" y="5057775"/>
            <a:ext cx="3200400" cy="4572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Trebuchet MS" panose="020B0603020202020204" pitchFamily="34" charset="0"/>
              </a:rPr>
              <a:t>South Waterfront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eral mas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2BFCE"/>
      </a:accent1>
      <a:accent2>
        <a:srgbClr val="33557D"/>
      </a:accent2>
      <a:accent3>
        <a:srgbClr val="FFFFFF"/>
      </a:accent3>
      <a:accent4>
        <a:srgbClr val="000000"/>
      </a:accent4>
      <a:accent5>
        <a:srgbClr val="D5DCE3"/>
      </a:accent5>
      <a:accent6>
        <a:srgbClr val="2D4C71"/>
      </a:accent6>
      <a:hlink>
        <a:srgbClr val="69AA61"/>
      </a:hlink>
      <a:folHlink>
        <a:srgbClr val="C6DFC3"/>
      </a:folHlink>
    </a:clrScheme>
    <a:fontScheme name="general master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al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7BDC7"/>
        </a:accent1>
        <a:accent2>
          <a:srgbClr val="707B8F"/>
        </a:accent2>
        <a:accent3>
          <a:srgbClr val="FFFFFF"/>
        </a:accent3>
        <a:accent4>
          <a:srgbClr val="000000"/>
        </a:accent4>
        <a:accent5>
          <a:srgbClr val="D8DBE0"/>
        </a:accent5>
        <a:accent6>
          <a:srgbClr val="656F81"/>
        </a:accent6>
        <a:hlink>
          <a:srgbClr val="65AD63"/>
        </a:hlink>
        <a:folHlink>
          <a:srgbClr val="B2D6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14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2B5BC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5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6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4D4D4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ark-color-photo partner master">
  <a:themeElements>
    <a:clrScheme name="">
      <a:dk1>
        <a:srgbClr val="3E3E5C"/>
      </a:dk1>
      <a:lt1>
        <a:srgbClr val="FFFFFF"/>
      </a:lt1>
      <a:dk2>
        <a:srgbClr val="002B5C"/>
      </a:dk2>
      <a:lt2>
        <a:srgbClr val="FFFFFF"/>
      </a:lt2>
      <a:accent1>
        <a:srgbClr val="B2BFCE"/>
      </a:accent1>
      <a:accent2>
        <a:srgbClr val="33557D"/>
      </a:accent2>
      <a:accent3>
        <a:srgbClr val="AAACB5"/>
      </a:accent3>
      <a:accent4>
        <a:srgbClr val="DADADA"/>
      </a:accent4>
      <a:accent5>
        <a:srgbClr val="D5DCE3"/>
      </a:accent5>
      <a:accent6>
        <a:srgbClr val="2D4C71"/>
      </a:accent6>
      <a:hlink>
        <a:srgbClr val="69AA61"/>
      </a:hlink>
      <a:folHlink>
        <a:srgbClr val="C6DFC3"/>
      </a:folHlink>
    </a:clrScheme>
    <a:fontScheme name="dark-color-photo partner master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ark-color-photo partner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-color-photo partner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-color-photo partner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-color-photo partner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-color-photo partner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-color-photo partner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13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2B5BC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14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15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4D4D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2BFCE"/>
        </a:accent1>
        <a:accent2>
          <a:srgbClr val="33557D"/>
        </a:accent2>
        <a:accent3>
          <a:srgbClr val="FFFFFF"/>
        </a:accent3>
        <a:accent4>
          <a:srgbClr val="000000"/>
        </a:accent4>
        <a:accent5>
          <a:srgbClr val="D5DCE3"/>
        </a:accent5>
        <a:accent6>
          <a:srgbClr val="2D4C71"/>
        </a:accent6>
        <a:hlink>
          <a:srgbClr val="69AA61"/>
        </a:hlink>
        <a:folHlink>
          <a:srgbClr val="C6DF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-gray partner master">
  <a:themeElements>
    <a:clrScheme name="white-gray partner master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2BFCE"/>
      </a:accent1>
      <a:accent2>
        <a:srgbClr val="33557D"/>
      </a:accent2>
      <a:accent3>
        <a:srgbClr val="FFFFFF"/>
      </a:accent3>
      <a:accent4>
        <a:srgbClr val="000000"/>
      </a:accent4>
      <a:accent5>
        <a:srgbClr val="D5DCE3"/>
      </a:accent5>
      <a:accent6>
        <a:srgbClr val="2D4C71"/>
      </a:accent6>
      <a:hlink>
        <a:srgbClr val="69AA61"/>
      </a:hlink>
      <a:folHlink>
        <a:srgbClr val="C6DFC3"/>
      </a:folHlink>
    </a:clrScheme>
    <a:fontScheme name="white-gray partner master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-gray partner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-gray partner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-gray partner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-gray partner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-gray partner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-gray partner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-gray partner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-gray partner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-gray partner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-gray partner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-gray partner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-gray partner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-gray partner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7BDC7"/>
        </a:accent1>
        <a:accent2>
          <a:srgbClr val="707B8F"/>
        </a:accent2>
        <a:accent3>
          <a:srgbClr val="FFFFFF"/>
        </a:accent3>
        <a:accent4>
          <a:srgbClr val="000000"/>
        </a:accent4>
        <a:accent5>
          <a:srgbClr val="D8DBE0"/>
        </a:accent5>
        <a:accent6>
          <a:srgbClr val="656F81"/>
        </a:accent6>
        <a:hlink>
          <a:srgbClr val="65AD63"/>
        </a:hlink>
        <a:folHlink>
          <a:srgbClr val="B2D6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-gray partner master 14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4D4D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-gray partner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2BFCE"/>
        </a:accent1>
        <a:accent2>
          <a:srgbClr val="33557D"/>
        </a:accent2>
        <a:accent3>
          <a:srgbClr val="FFFFFF"/>
        </a:accent3>
        <a:accent4>
          <a:srgbClr val="000000"/>
        </a:accent4>
        <a:accent5>
          <a:srgbClr val="D5DCE3"/>
        </a:accent5>
        <a:accent6>
          <a:srgbClr val="2D4C71"/>
        </a:accent6>
        <a:hlink>
          <a:srgbClr val="69AA61"/>
        </a:hlink>
        <a:folHlink>
          <a:srgbClr val="C6DFC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-gray partner master 16">
        <a:dk1>
          <a:srgbClr val="3E3E5C"/>
        </a:dk1>
        <a:lt1>
          <a:srgbClr val="FFFFFF"/>
        </a:lt1>
        <a:dk2>
          <a:srgbClr val="002B5C"/>
        </a:dk2>
        <a:lt2>
          <a:srgbClr val="FFFFFF"/>
        </a:lt2>
        <a:accent1>
          <a:srgbClr val="B2BFCE"/>
        </a:accent1>
        <a:accent2>
          <a:srgbClr val="33557D"/>
        </a:accent2>
        <a:accent3>
          <a:srgbClr val="AAACB5"/>
        </a:accent3>
        <a:accent4>
          <a:srgbClr val="DADADA"/>
        </a:accent4>
        <a:accent5>
          <a:srgbClr val="D5DCE3"/>
        </a:accent5>
        <a:accent6>
          <a:srgbClr val="2D4C71"/>
        </a:accent6>
        <a:hlink>
          <a:srgbClr val="CA7618"/>
        </a:hlink>
        <a:folHlink>
          <a:srgbClr val="C6DFC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002B5C"/>
    </a:dk2>
    <a:lt2>
      <a:srgbClr val="FFFFFF"/>
    </a:lt2>
    <a:accent1>
      <a:srgbClr val="B2BFCE"/>
    </a:accent1>
    <a:accent2>
      <a:srgbClr val="33557D"/>
    </a:accent2>
    <a:accent3>
      <a:srgbClr val="AAACB5"/>
    </a:accent3>
    <a:accent4>
      <a:srgbClr val="DADADA"/>
    </a:accent4>
    <a:accent5>
      <a:srgbClr val="D5DCE3"/>
    </a:accent5>
    <a:accent6>
      <a:srgbClr val="2D4C71"/>
    </a:accent6>
    <a:hlink>
      <a:srgbClr val="69AA61"/>
    </a:hlink>
    <a:folHlink>
      <a:srgbClr val="C6DFC3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2B5C"/>
    </a:dk2>
    <a:lt2>
      <a:srgbClr val="FFFFFF"/>
    </a:lt2>
    <a:accent1>
      <a:srgbClr val="B2BFCE"/>
    </a:accent1>
    <a:accent2>
      <a:srgbClr val="33557D"/>
    </a:accent2>
    <a:accent3>
      <a:srgbClr val="AAACB5"/>
    </a:accent3>
    <a:accent4>
      <a:srgbClr val="DADADA"/>
    </a:accent4>
    <a:accent5>
      <a:srgbClr val="D5DCE3"/>
    </a:accent5>
    <a:accent6>
      <a:srgbClr val="2D4C71"/>
    </a:accent6>
    <a:hlink>
      <a:srgbClr val="69AA61"/>
    </a:hlink>
    <a:folHlink>
      <a:srgbClr val="C6DFC3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002B5C"/>
    </a:dk2>
    <a:lt2>
      <a:srgbClr val="FFFFFF"/>
    </a:lt2>
    <a:accent1>
      <a:srgbClr val="B2BFCE"/>
    </a:accent1>
    <a:accent2>
      <a:srgbClr val="33557D"/>
    </a:accent2>
    <a:accent3>
      <a:srgbClr val="AAACB5"/>
    </a:accent3>
    <a:accent4>
      <a:srgbClr val="DADADA"/>
    </a:accent4>
    <a:accent5>
      <a:srgbClr val="D5DCE3"/>
    </a:accent5>
    <a:accent6>
      <a:srgbClr val="2D4C71"/>
    </a:accent6>
    <a:hlink>
      <a:srgbClr val="69AA61"/>
    </a:hlink>
    <a:folHlink>
      <a:srgbClr val="C6DFC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20334</TotalTime>
  <Words>1667</Words>
  <Application>Microsoft Office PowerPoint</Application>
  <PresentationFormat>On-screen Show (4:3)</PresentationFormat>
  <Paragraphs>222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Times New Roman</vt:lpstr>
      <vt:lpstr>Trebuchet MS</vt:lpstr>
      <vt:lpstr>Wingdings</vt:lpstr>
      <vt:lpstr>general master</vt:lpstr>
      <vt:lpstr>dark-color-photo partner master</vt:lpstr>
      <vt:lpstr>white-gray partner master</vt:lpstr>
      <vt:lpstr>Central City 2035: West Quadrant Plan </vt:lpstr>
      <vt:lpstr>PowerPoint Presentation</vt:lpstr>
      <vt:lpstr>West Quadrant Plan</vt:lpstr>
      <vt:lpstr>PowerPoint Presentation</vt:lpstr>
      <vt:lpstr>PowerPoint Presentation</vt:lpstr>
      <vt:lpstr>West Quadrant Concept Maps</vt:lpstr>
      <vt:lpstr>West Quadrant Concept Maps</vt:lpstr>
      <vt:lpstr>PowerPoint Presentation</vt:lpstr>
      <vt:lpstr>West Quadrant Plan Structure</vt:lpstr>
      <vt:lpstr>Downtown: Draft District Character &amp; Concept Diagrams </vt:lpstr>
      <vt:lpstr>Downtown Policies and Actions: Highlights</vt:lpstr>
      <vt:lpstr>Draft District Action Item Examples (Downtown)</vt:lpstr>
      <vt:lpstr>Draft Performance Target Examples (Downtown)</vt:lpstr>
      <vt:lpstr>West Quadrant: Selected UD Issues</vt:lpstr>
      <vt:lpstr>Development standard and design guideline updates</vt:lpstr>
      <vt:lpstr>Street hierarchy implementation</vt:lpstr>
      <vt:lpstr>Street hierarchy implementation</vt:lpstr>
      <vt:lpstr>West End: Historic Preservation</vt:lpstr>
      <vt:lpstr>West End: District Character and Livability </vt:lpstr>
      <vt:lpstr>Building heights</vt:lpstr>
      <vt:lpstr>PowerPoint Presentation</vt:lpstr>
      <vt:lpstr>PowerPoint Presentation</vt:lpstr>
      <vt:lpstr>Add Mark’s 9 3D slides</vt:lpstr>
      <vt:lpstr>PowerPoint Presentation</vt:lpstr>
      <vt:lpstr>West Quadrant Plan Next Steps</vt:lpstr>
      <vt:lpstr>PowerPoint Presentation</vt:lpstr>
    </vt:vector>
  </TitlesOfParts>
  <Company>City of Portland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City of Portland</dc:creator>
  <cp:lastModifiedBy>Raggett, Mark</cp:lastModifiedBy>
  <cp:revision>414</cp:revision>
  <dcterms:created xsi:type="dcterms:W3CDTF">2010-12-27T19:53:31Z</dcterms:created>
  <dcterms:modified xsi:type="dcterms:W3CDTF">2014-06-19T19:39:57Z</dcterms:modified>
</cp:coreProperties>
</file>