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23" r:id="rId3"/>
    <p:sldMasterId id="2147483736" r:id="rId4"/>
  </p:sldMasterIdLst>
  <p:notesMasterIdLst>
    <p:notesMasterId r:id="rId94"/>
  </p:notesMasterIdLst>
  <p:handoutMasterIdLst>
    <p:handoutMasterId r:id="rId95"/>
  </p:handoutMasterIdLst>
  <p:sldIdLst>
    <p:sldId id="277" r:id="rId5"/>
    <p:sldId id="459" r:id="rId6"/>
    <p:sldId id="419" r:id="rId7"/>
    <p:sldId id="420" r:id="rId8"/>
    <p:sldId id="422" r:id="rId9"/>
    <p:sldId id="423" r:id="rId10"/>
    <p:sldId id="424" r:id="rId11"/>
    <p:sldId id="425" r:id="rId12"/>
    <p:sldId id="426" r:id="rId13"/>
    <p:sldId id="427" r:id="rId14"/>
    <p:sldId id="428" r:id="rId15"/>
    <p:sldId id="429" r:id="rId16"/>
    <p:sldId id="435" r:id="rId17"/>
    <p:sldId id="437" r:id="rId18"/>
    <p:sldId id="445" r:id="rId19"/>
    <p:sldId id="446" r:id="rId20"/>
    <p:sldId id="444" r:id="rId21"/>
    <p:sldId id="438" r:id="rId22"/>
    <p:sldId id="439" r:id="rId23"/>
    <p:sldId id="440" r:id="rId24"/>
    <p:sldId id="441" r:id="rId25"/>
    <p:sldId id="442" r:id="rId26"/>
    <p:sldId id="402" r:id="rId27"/>
    <p:sldId id="403" r:id="rId28"/>
    <p:sldId id="404" r:id="rId29"/>
    <p:sldId id="405" r:id="rId30"/>
    <p:sldId id="406" r:id="rId31"/>
    <p:sldId id="407" r:id="rId32"/>
    <p:sldId id="408" r:id="rId33"/>
    <p:sldId id="409" r:id="rId34"/>
    <p:sldId id="410" r:id="rId35"/>
    <p:sldId id="411" r:id="rId36"/>
    <p:sldId id="412" r:id="rId37"/>
    <p:sldId id="447" r:id="rId38"/>
    <p:sldId id="458" r:id="rId39"/>
    <p:sldId id="306" r:id="rId40"/>
    <p:sldId id="308" r:id="rId41"/>
    <p:sldId id="307" r:id="rId42"/>
    <p:sldId id="376" r:id="rId43"/>
    <p:sldId id="286" r:id="rId44"/>
    <p:sldId id="305" r:id="rId45"/>
    <p:sldId id="304" r:id="rId46"/>
    <p:sldId id="303" r:id="rId47"/>
    <p:sldId id="342" r:id="rId48"/>
    <p:sldId id="377" r:id="rId49"/>
    <p:sldId id="259" r:id="rId50"/>
    <p:sldId id="449" r:id="rId51"/>
    <p:sldId id="451" r:id="rId52"/>
    <p:sldId id="452" r:id="rId53"/>
    <p:sldId id="260" r:id="rId54"/>
    <p:sldId id="263" r:id="rId55"/>
    <p:sldId id="262" r:id="rId56"/>
    <p:sldId id="287" r:id="rId57"/>
    <p:sldId id="378" r:id="rId58"/>
    <p:sldId id="282" r:id="rId59"/>
    <p:sldId id="301" r:id="rId60"/>
    <p:sldId id="302" r:id="rId61"/>
    <p:sldId id="351" r:id="rId62"/>
    <p:sldId id="456" r:id="rId63"/>
    <p:sldId id="340" r:id="rId64"/>
    <p:sldId id="363" r:id="rId65"/>
    <p:sldId id="362" r:id="rId66"/>
    <p:sldId id="261" r:id="rId67"/>
    <p:sldId id="352" r:id="rId68"/>
    <p:sldId id="383" r:id="rId69"/>
    <p:sldId id="264" r:id="rId70"/>
    <p:sldId id="283" r:id="rId71"/>
    <p:sldId id="297" r:id="rId72"/>
    <p:sldId id="364" r:id="rId73"/>
    <p:sldId id="460" r:id="rId74"/>
    <p:sldId id="267" r:id="rId75"/>
    <p:sldId id="270" r:id="rId76"/>
    <p:sldId id="386" r:id="rId77"/>
    <p:sldId id="384" r:id="rId78"/>
    <p:sldId id="385" r:id="rId79"/>
    <p:sldId id="271" r:id="rId80"/>
    <p:sldId id="387" r:id="rId81"/>
    <p:sldId id="461" r:id="rId82"/>
    <p:sldId id="464" r:id="rId83"/>
    <p:sldId id="344" r:id="rId84"/>
    <p:sldId id="300" r:id="rId85"/>
    <p:sldId id="367" r:id="rId86"/>
    <p:sldId id="298" r:id="rId87"/>
    <p:sldId id="299" r:id="rId88"/>
    <p:sldId id="366" r:id="rId89"/>
    <p:sldId id="391" r:id="rId90"/>
    <p:sldId id="397" r:id="rId91"/>
    <p:sldId id="398" r:id="rId92"/>
    <p:sldId id="455" r:id="rId9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68" autoAdjust="0"/>
    <p:restoredTop sz="94660"/>
  </p:normalViewPr>
  <p:slideViewPr>
    <p:cSldViewPr>
      <p:cViewPr>
        <p:scale>
          <a:sx n="50" d="100"/>
          <a:sy n="50" d="100"/>
        </p:scale>
        <p:origin x="-762" y="-474"/>
      </p:cViewPr>
      <p:guideLst>
        <p:guide orient="horz" pos="2160"/>
        <p:guide pos="2880"/>
      </p:guideLst>
    </p:cSldViewPr>
  </p:slideViewPr>
  <p:notesTextViewPr>
    <p:cViewPr>
      <p:scale>
        <a:sx n="100" d="100"/>
        <a:sy n="100" d="100"/>
      </p:scale>
      <p:origin x="0" y="0"/>
    </p:cViewPr>
  </p:notesTextViewPr>
  <p:sorterViewPr>
    <p:cViewPr>
      <p:scale>
        <a:sx n="70" d="100"/>
        <a:sy n="70" d="100"/>
      </p:scale>
      <p:origin x="0" y="1795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DA448B6-D5F5-44C4-B897-B90EA65ED1E7}" type="datetimeFigureOut">
              <a:rPr lang="en-US" smtClean="0"/>
              <a:pPr/>
              <a:t>5/15/2014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9EAD9268-1D9B-4ED0-8226-E543E3A63205}"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B303A21-86B5-442B-8173-488EDF2E1FB7}" type="datetimeFigureOut">
              <a:rPr lang="en-US" smtClean="0"/>
              <a:pPr/>
              <a:t>5/15/2014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C952058-A8C0-481E-A7C2-F6FAD2FBCD9D}"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1</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41</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42</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43</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46</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47</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50</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51</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52</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53</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55</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2</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60</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61</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62</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63</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65</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66</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67</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69</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70</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71</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3</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82</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86</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87</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88</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89</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952058-A8C0-481E-A7C2-F6FAD2FBCD9D}"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18</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952058-A8C0-481E-A7C2-F6FAD2FBCD9D}"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35</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36</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8D773-9EF4-480E-A5EC-50A5C1827E5B}" type="slidenum">
              <a:rPr lang="en-US">
                <a:solidFill>
                  <a:prstClr val="black"/>
                </a:solidFill>
              </a:rPr>
              <a:pPr/>
              <a:t>40</a:t>
            </a:fld>
            <a:endParaRPr lang="en-US" dirty="0">
              <a:solidFill>
                <a:prstClr val="black"/>
              </a:solidFill>
            </a:endParaRPr>
          </a:p>
        </p:txBody>
      </p:sp>
      <p:sp>
        <p:nvSpPr>
          <p:cNvPr id="2735106" name="Rectangle 2"/>
          <p:cNvSpPr>
            <a:spLocks noGrp="1" noRot="1" noChangeAspect="1" noChangeArrowheads="1" noTextEdit="1"/>
          </p:cNvSpPr>
          <p:nvPr>
            <p:ph type="sldImg"/>
          </p:nvPr>
        </p:nvSpPr>
        <p:spPr>
          <a:ln/>
        </p:spPr>
      </p:sp>
      <p:sp>
        <p:nvSpPr>
          <p:cNvPr id="2735107"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5ABFC5-BFF1-40C3-96CD-5E130611F860}"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C8AB15-6980-4450-9A1D-A2A5DB96619B}"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53A34A-A6F8-41CE-AF89-A8AB605A88C5}"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0916AD3-04AF-4618-9144-DB2DB0584F0E}"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7BADD1-9450-C042-9EB7-478690A95FF4}" type="datetimeFigureOut">
              <a:rPr lang="en-US" smtClean="0">
                <a:solidFill>
                  <a:prstClr val="black">
                    <a:tint val="75000"/>
                  </a:prstClr>
                </a:solidFill>
              </a:rPr>
              <a:pPr/>
              <a:t>5/15/2014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929DE1-B785-6C44-9B63-6858EF2675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61871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BADD1-9450-C042-9EB7-478690A95FF4}" type="datetimeFigureOut">
              <a:rPr lang="en-US" smtClean="0">
                <a:solidFill>
                  <a:prstClr val="black">
                    <a:tint val="75000"/>
                  </a:prstClr>
                </a:solidFill>
              </a:rPr>
              <a:pPr/>
              <a:t>5/15/2014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929DE1-B785-6C44-9B63-6858EF2675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57111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7BADD1-9450-C042-9EB7-478690A95FF4}" type="datetimeFigureOut">
              <a:rPr lang="en-US" smtClean="0">
                <a:solidFill>
                  <a:prstClr val="black">
                    <a:tint val="75000"/>
                  </a:prstClr>
                </a:solidFill>
              </a:rPr>
              <a:pPr/>
              <a:t>5/15/2014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929DE1-B785-6C44-9B63-6858EF2675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82900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7BADD1-9450-C042-9EB7-478690A95FF4}" type="datetimeFigureOut">
              <a:rPr lang="en-US" smtClean="0">
                <a:solidFill>
                  <a:prstClr val="black">
                    <a:tint val="75000"/>
                  </a:prstClr>
                </a:solidFill>
              </a:rPr>
              <a:pPr/>
              <a:t>5/15/2014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929DE1-B785-6C44-9B63-6858EF2675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69422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7BADD1-9450-C042-9EB7-478690A95FF4}" type="datetimeFigureOut">
              <a:rPr lang="en-US" smtClean="0">
                <a:solidFill>
                  <a:prstClr val="black">
                    <a:tint val="75000"/>
                  </a:prstClr>
                </a:solidFill>
              </a:rPr>
              <a:pPr/>
              <a:t>5/15/2014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7929DE1-B785-6C44-9B63-6858EF2675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16263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7BADD1-9450-C042-9EB7-478690A95FF4}" type="datetimeFigureOut">
              <a:rPr lang="en-US" smtClean="0">
                <a:solidFill>
                  <a:prstClr val="black">
                    <a:tint val="75000"/>
                  </a:prstClr>
                </a:solidFill>
              </a:rPr>
              <a:pPr/>
              <a:t>5/15/2014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929DE1-B785-6C44-9B63-6858EF2675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56406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BADD1-9450-C042-9EB7-478690A95FF4}" type="datetimeFigureOut">
              <a:rPr lang="en-US" smtClean="0">
                <a:solidFill>
                  <a:prstClr val="black">
                    <a:tint val="75000"/>
                  </a:prstClr>
                </a:solidFill>
              </a:rPr>
              <a:pPr/>
              <a:t>5/15/2014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929DE1-B785-6C44-9B63-6858EF2675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264328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428836-9DDB-40D0-89BC-6B5096E78CD4}"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BADD1-9450-C042-9EB7-478690A95FF4}" type="datetimeFigureOut">
              <a:rPr lang="en-US" smtClean="0">
                <a:solidFill>
                  <a:prstClr val="black">
                    <a:tint val="75000"/>
                  </a:prstClr>
                </a:solidFill>
              </a:rPr>
              <a:pPr/>
              <a:t>5/15/2014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929DE1-B785-6C44-9B63-6858EF2675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18155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BADD1-9450-C042-9EB7-478690A95FF4}" type="datetimeFigureOut">
              <a:rPr lang="en-US" smtClean="0">
                <a:solidFill>
                  <a:prstClr val="black">
                    <a:tint val="75000"/>
                  </a:prstClr>
                </a:solidFill>
              </a:rPr>
              <a:pPr/>
              <a:t>5/15/2014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929DE1-B785-6C44-9B63-6858EF2675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78850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BADD1-9450-C042-9EB7-478690A95FF4}" type="datetimeFigureOut">
              <a:rPr lang="en-US" smtClean="0">
                <a:solidFill>
                  <a:prstClr val="black">
                    <a:tint val="75000"/>
                  </a:prstClr>
                </a:solidFill>
              </a:rPr>
              <a:pPr/>
              <a:t>5/15/2014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929DE1-B785-6C44-9B63-6858EF2675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84886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BADD1-9450-C042-9EB7-478690A95FF4}" type="datetimeFigureOut">
              <a:rPr lang="en-US" smtClean="0">
                <a:solidFill>
                  <a:prstClr val="black">
                    <a:tint val="75000"/>
                  </a:prstClr>
                </a:solidFill>
              </a:rPr>
              <a:pPr/>
              <a:t>5/15/2014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929DE1-B785-6C44-9B63-6858EF2675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637910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hoto Slide">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0" y="6314301"/>
            <a:ext cx="9144000" cy="553998"/>
          </a:xfrm>
          <a:solidFill>
            <a:schemeClr val="tx1"/>
          </a:solidFill>
        </p:spPr>
        <p:txBody>
          <a:bodyPr lIns="91440" tIns="91440" bIns="91440" anchor="ctr">
            <a:spAutoFit/>
          </a:bodyPr>
          <a:lstStyle>
            <a:lvl1pPr algn="ctr">
              <a:buNone/>
              <a:defRPr sz="2400" b="1">
                <a:solidFill>
                  <a:schemeClr val="bg1"/>
                </a:solidFill>
                <a:latin typeface="Century Gothic" pitchFamily="34" charset="0"/>
              </a:defRPr>
            </a:lvl1pPr>
            <a:lvl3pPr>
              <a:buNone/>
              <a:defRPr/>
            </a:lvl3pPr>
          </a:lstStyle>
          <a:p>
            <a:pPr lvl="0"/>
            <a:r>
              <a:rPr lang="en-US" dirty="0" smtClean="0"/>
              <a:t>Text Goes Here</a:t>
            </a:r>
            <a:endParaRPr lang="en-US" dirty="0"/>
          </a:p>
        </p:txBody>
      </p:sp>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FF64D2-9F68-44F1-BAA4-4485E97818C3}" type="datetimeFigureOut">
              <a:rPr lang="en-US" smtClean="0">
                <a:solidFill>
                  <a:prstClr val="black">
                    <a:tint val="75000"/>
                  </a:prstClr>
                </a:solidFill>
              </a:rPr>
              <a:pPr/>
              <a:t>5/15/2014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54803E-8A78-46B7-8838-21289C9646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F64D2-9F68-44F1-BAA4-4485E97818C3}" type="datetimeFigureOut">
              <a:rPr lang="en-US" smtClean="0">
                <a:solidFill>
                  <a:prstClr val="black">
                    <a:tint val="75000"/>
                  </a:prstClr>
                </a:solidFill>
              </a:rPr>
              <a:pPr/>
              <a:t>5/15/2014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54803E-8A78-46B7-8838-21289C9646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FF64D2-9F68-44F1-BAA4-4485E97818C3}" type="datetimeFigureOut">
              <a:rPr lang="en-US" smtClean="0">
                <a:solidFill>
                  <a:prstClr val="black">
                    <a:tint val="75000"/>
                  </a:prstClr>
                </a:solidFill>
              </a:rPr>
              <a:pPr/>
              <a:t>5/15/2014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54803E-8A78-46B7-8838-21289C9646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FF64D2-9F68-44F1-BAA4-4485E97818C3}" type="datetimeFigureOut">
              <a:rPr lang="en-US" smtClean="0">
                <a:solidFill>
                  <a:prstClr val="black">
                    <a:tint val="75000"/>
                  </a:prstClr>
                </a:solidFill>
              </a:rPr>
              <a:pPr/>
              <a:t>5/15/2014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54803E-8A78-46B7-8838-21289C9646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FF64D2-9F68-44F1-BAA4-4485E97818C3}" type="datetimeFigureOut">
              <a:rPr lang="en-US" smtClean="0">
                <a:solidFill>
                  <a:prstClr val="black">
                    <a:tint val="75000"/>
                  </a:prstClr>
                </a:solidFill>
              </a:rPr>
              <a:pPr/>
              <a:t>5/15/2014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54803E-8A78-46B7-8838-21289C9646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5589E6-BAF3-4998-B4AE-3F211A31EAD1}"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FF64D2-9F68-44F1-BAA4-4485E97818C3}" type="datetimeFigureOut">
              <a:rPr lang="en-US" smtClean="0">
                <a:solidFill>
                  <a:prstClr val="black">
                    <a:tint val="75000"/>
                  </a:prstClr>
                </a:solidFill>
              </a:rPr>
              <a:pPr/>
              <a:t>5/15/2014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54803E-8A78-46B7-8838-21289C9646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FF64D2-9F68-44F1-BAA4-4485E97818C3}" type="datetimeFigureOut">
              <a:rPr lang="en-US" smtClean="0">
                <a:solidFill>
                  <a:prstClr val="black">
                    <a:tint val="75000"/>
                  </a:prstClr>
                </a:solidFill>
              </a:rPr>
              <a:pPr/>
              <a:t>5/15/2014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54803E-8A78-46B7-8838-21289C9646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FF64D2-9F68-44F1-BAA4-4485E97818C3}" type="datetimeFigureOut">
              <a:rPr lang="en-US" smtClean="0">
                <a:solidFill>
                  <a:prstClr val="black">
                    <a:tint val="75000"/>
                  </a:prstClr>
                </a:solidFill>
              </a:rPr>
              <a:pPr/>
              <a:t>5/15/2014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54803E-8A78-46B7-8838-21289C9646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FF64D2-9F68-44F1-BAA4-4485E97818C3}" type="datetimeFigureOut">
              <a:rPr lang="en-US" smtClean="0">
                <a:solidFill>
                  <a:prstClr val="black">
                    <a:tint val="75000"/>
                  </a:prstClr>
                </a:solidFill>
              </a:rPr>
              <a:pPr/>
              <a:t>5/15/2014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54803E-8A78-46B7-8838-21289C9646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F64D2-9F68-44F1-BAA4-4485E97818C3}" type="datetimeFigureOut">
              <a:rPr lang="en-US" smtClean="0">
                <a:solidFill>
                  <a:prstClr val="black">
                    <a:tint val="75000"/>
                  </a:prstClr>
                </a:solidFill>
              </a:rPr>
              <a:pPr/>
              <a:t>5/15/2014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54803E-8A78-46B7-8838-21289C9646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F64D2-9F68-44F1-BAA4-4485E97818C3}" type="datetimeFigureOut">
              <a:rPr lang="en-US" smtClean="0">
                <a:solidFill>
                  <a:prstClr val="black">
                    <a:tint val="75000"/>
                  </a:prstClr>
                </a:solidFill>
              </a:rPr>
              <a:pPr/>
              <a:t>5/15/2014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54803E-8A78-46B7-8838-21289C9646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9A41DC-764B-974C-B8C7-46F598CB2C60}" type="datetimeFigureOut">
              <a:rPr lang="en-US" smtClean="0">
                <a:solidFill>
                  <a:prstClr val="black">
                    <a:tint val="75000"/>
                  </a:prstClr>
                </a:solidFill>
              </a:rPr>
              <a:pPr/>
              <a:t>5/15/2014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033C7-4B13-CF46-BB29-826073152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22992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A41DC-764B-974C-B8C7-46F598CB2C60}" type="datetimeFigureOut">
              <a:rPr lang="en-US" smtClean="0">
                <a:solidFill>
                  <a:prstClr val="black">
                    <a:tint val="75000"/>
                  </a:prstClr>
                </a:solidFill>
              </a:rPr>
              <a:pPr/>
              <a:t>5/15/2014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033C7-4B13-CF46-BB29-826073152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72496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9A41DC-764B-974C-B8C7-46F598CB2C60}" type="datetimeFigureOut">
              <a:rPr lang="en-US" smtClean="0">
                <a:solidFill>
                  <a:prstClr val="black">
                    <a:tint val="75000"/>
                  </a:prstClr>
                </a:solidFill>
              </a:rPr>
              <a:pPr/>
              <a:t>5/15/2014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033C7-4B13-CF46-BB29-826073152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68341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9A41DC-764B-974C-B8C7-46F598CB2C60}" type="datetimeFigureOut">
              <a:rPr lang="en-US" smtClean="0">
                <a:solidFill>
                  <a:prstClr val="black">
                    <a:tint val="75000"/>
                  </a:prstClr>
                </a:solidFill>
              </a:rPr>
              <a:pPr/>
              <a:t>5/15/2014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B033C7-4B13-CF46-BB29-826073152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4043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8342AF-0AC0-4490-BC5C-EA766FDF5A4E}"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9A41DC-764B-974C-B8C7-46F598CB2C60}" type="datetimeFigureOut">
              <a:rPr lang="en-US" smtClean="0">
                <a:solidFill>
                  <a:prstClr val="black">
                    <a:tint val="75000"/>
                  </a:prstClr>
                </a:solidFill>
              </a:rPr>
              <a:pPr/>
              <a:t>5/15/2014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B033C7-4B13-CF46-BB29-826073152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50499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9A41DC-764B-974C-B8C7-46F598CB2C60}" type="datetimeFigureOut">
              <a:rPr lang="en-US" smtClean="0">
                <a:solidFill>
                  <a:prstClr val="black">
                    <a:tint val="75000"/>
                  </a:prstClr>
                </a:solidFill>
              </a:rPr>
              <a:pPr/>
              <a:t>5/15/2014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B033C7-4B13-CF46-BB29-826073152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86972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A41DC-764B-974C-B8C7-46F598CB2C60}" type="datetimeFigureOut">
              <a:rPr lang="en-US" smtClean="0">
                <a:solidFill>
                  <a:prstClr val="black">
                    <a:tint val="75000"/>
                  </a:prstClr>
                </a:solidFill>
              </a:rPr>
              <a:pPr/>
              <a:t>5/15/2014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B033C7-4B13-CF46-BB29-826073152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39008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A41DC-764B-974C-B8C7-46F598CB2C60}" type="datetimeFigureOut">
              <a:rPr lang="en-US" smtClean="0">
                <a:solidFill>
                  <a:prstClr val="black">
                    <a:tint val="75000"/>
                  </a:prstClr>
                </a:solidFill>
              </a:rPr>
              <a:pPr/>
              <a:t>5/15/2014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B033C7-4B13-CF46-BB29-826073152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03036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A41DC-764B-974C-B8C7-46F598CB2C60}" type="datetimeFigureOut">
              <a:rPr lang="en-US" smtClean="0">
                <a:solidFill>
                  <a:prstClr val="black">
                    <a:tint val="75000"/>
                  </a:prstClr>
                </a:solidFill>
              </a:rPr>
              <a:pPr/>
              <a:t>5/15/2014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B033C7-4B13-CF46-BB29-826073152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73771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A41DC-764B-974C-B8C7-46F598CB2C60}" type="datetimeFigureOut">
              <a:rPr lang="en-US" smtClean="0">
                <a:solidFill>
                  <a:prstClr val="black">
                    <a:tint val="75000"/>
                  </a:prstClr>
                </a:solidFill>
              </a:rPr>
              <a:pPr/>
              <a:t>5/15/2014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033C7-4B13-CF46-BB29-826073152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58992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A41DC-764B-974C-B8C7-46F598CB2C60}" type="datetimeFigureOut">
              <a:rPr lang="en-US" smtClean="0">
                <a:solidFill>
                  <a:prstClr val="black">
                    <a:tint val="75000"/>
                  </a:prstClr>
                </a:solidFill>
              </a:rPr>
              <a:pPr/>
              <a:t>5/15/2014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033C7-4B13-CF46-BB29-826073152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3645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3F77AF-1141-4449-93FF-A5AAC2BE4AC5}"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9FC28C-F2BC-488B-9F14-3D68CBACCF81}"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9FED24-402C-4DE1-A5D1-2B0E9A253DF9}"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99294B-1833-465F-ACF1-4242056E1551}"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FBAB57-8654-48C8-A2FC-D11150449C48}"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E0000"/>
            </a:gs>
            <a:gs pos="100000">
              <a:srgbClr val="240000"/>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237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defRPr sz="1400">
                <a:solidFill>
                  <a:schemeClr val="tx1"/>
                </a:solidFill>
                <a:latin typeface="+mn-lt"/>
              </a:defRPr>
            </a:lvl1pPr>
          </a:lstStyle>
          <a:p>
            <a:pPr fontAlgn="base">
              <a:spcAft>
                <a:spcPct val="0"/>
              </a:spcAft>
              <a:defRPr/>
            </a:pPr>
            <a:endParaRPr lang="en-US" dirty="0">
              <a:solidFill>
                <a:srgbClr val="000000"/>
              </a:solidFill>
            </a:endParaRPr>
          </a:p>
        </p:txBody>
      </p:sp>
      <p:sp>
        <p:nvSpPr>
          <p:cNvPr id="15237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defRPr sz="1400">
                <a:solidFill>
                  <a:schemeClr val="tx1"/>
                </a:solidFill>
                <a:latin typeface="+mn-lt"/>
              </a:defRPr>
            </a:lvl1pPr>
          </a:lstStyle>
          <a:p>
            <a:pPr fontAlgn="base">
              <a:spcAft>
                <a:spcPct val="0"/>
              </a:spcAft>
              <a:defRPr/>
            </a:pPr>
            <a:endParaRPr lang="en-US" dirty="0">
              <a:solidFill>
                <a:srgbClr val="000000"/>
              </a:solidFill>
            </a:endParaRPr>
          </a:p>
        </p:txBody>
      </p:sp>
      <p:sp>
        <p:nvSpPr>
          <p:cNvPr id="15237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400">
                <a:solidFill>
                  <a:schemeClr val="tx1"/>
                </a:solidFill>
                <a:latin typeface="+mn-lt"/>
              </a:defRPr>
            </a:lvl1pPr>
          </a:lstStyle>
          <a:p>
            <a:pPr fontAlgn="base">
              <a:spcAft>
                <a:spcPct val="0"/>
              </a:spcAft>
              <a:defRPr/>
            </a:pPr>
            <a:fld id="{F42D7799-B037-4188-95E0-1768518FC743}" type="slidenum">
              <a:rPr lang="en-US">
                <a:solidFill>
                  <a:srgbClr val="000000"/>
                </a:solidFill>
              </a:rPr>
              <a:pPr fontAlgn="base">
                <a:spcAft>
                  <a:spcPct val="0"/>
                </a:spcAft>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F7BADD1-9450-C042-9EB7-478690A95FF4}" type="datetimeFigureOut">
              <a:rPr lang="en-US" smtClean="0">
                <a:solidFill>
                  <a:prstClr val="black">
                    <a:tint val="75000"/>
                  </a:prstClr>
                </a:solidFill>
              </a:rPr>
              <a:pPr defTabSz="457200"/>
              <a:t>5/15/2014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7929DE1-B785-6C44-9B63-6858EF26753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xmlns="" val="21220532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3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FF64D2-9F68-44F1-BAA4-4485E97818C3}" type="datetimeFigureOut">
              <a:rPr lang="en-US" smtClean="0">
                <a:solidFill>
                  <a:prstClr val="black">
                    <a:tint val="75000"/>
                  </a:prstClr>
                </a:solidFill>
              </a:rPr>
              <a:pPr/>
              <a:t>5/15/2014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4803E-8A78-46B7-8838-21289C964600}"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69A41DC-764B-974C-B8C7-46F598CB2C60}" type="datetimeFigureOut">
              <a:rPr lang="en-US" smtClean="0">
                <a:solidFill>
                  <a:prstClr val="black">
                    <a:tint val="75000"/>
                  </a:prstClr>
                </a:solidFill>
              </a:rPr>
              <a:pPr defTabSz="457200"/>
              <a:t>5/15/2014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9B033C7-4B13-CF46-BB29-82607315296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xmlns="" val="57371998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800" b="1" i="0" u="none" strike="noStrike" kern="1200" cap="none" spc="0" normalizeH="0" baseline="0" noProof="0" dirty="0" smtClean="0">
                <a:ln>
                  <a:noFill/>
                </a:ln>
                <a:solidFill>
                  <a:schemeClr val="bg1"/>
                </a:solidFill>
                <a:effectLst/>
                <a:uLnTx/>
                <a:uFillTx/>
                <a:latin typeface="Calibri"/>
                <a:ea typeface="+mn-ea"/>
                <a:cs typeface="+mn-cs"/>
              </a:rPr>
              <a:t>Block 37 </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4800" b="1" dirty="0" smtClean="0">
                <a:solidFill>
                  <a:srgbClr val="FFFF00"/>
                </a:solidFill>
                <a:latin typeface="Calibri"/>
              </a:rPr>
              <a:t>Zoning &amp; Design Guideline Evaluation</a:t>
            </a:r>
            <a:endParaRPr kumimoji="0" lang="en-US" sz="4800" b="1" i="0" u="none" strike="noStrike" kern="1200" cap="none" spc="0" normalizeH="0" baseline="0" noProof="0" dirty="0" smtClean="0">
              <a:ln>
                <a:noFill/>
              </a:ln>
              <a:solidFill>
                <a:srgbClr val="FFFF00"/>
              </a:solidFill>
              <a:effectLst/>
              <a:uLnTx/>
              <a:uFillTx/>
              <a:latin typeface="Calibri"/>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4800" b="1" i="0" u="none" strike="noStrike" kern="1200" cap="none" spc="0" normalizeH="0" baseline="0" noProof="0" dirty="0" smtClean="0">
              <a:ln>
                <a:noFill/>
              </a:ln>
              <a:solidFill>
                <a:srgbClr val="FFFF00"/>
              </a:solidFill>
              <a:effectLst/>
              <a:uLnTx/>
              <a:uFillTx/>
              <a:latin typeface="Calibri"/>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000" b="1" dirty="0" smtClean="0">
                <a:solidFill>
                  <a:srgbClr val="FFFF00"/>
                </a:solidFill>
                <a:latin typeface="Calibri"/>
              </a:rPr>
              <a:t>May 15</a:t>
            </a:r>
            <a:r>
              <a:rPr kumimoji="0" lang="en-US" sz="2000" b="1" i="0" u="none" strike="noStrike" kern="1200" cap="none" spc="0" normalizeH="0" baseline="0" noProof="0" dirty="0" smtClean="0">
                <a:ln>
                  <a:noFill/>
                </a:ln>
                <a:solidFill>
                  <a:srgbClr val="FFFF00"/>
                </a:solidFill>
                <a:effectLst/>
                <a:uLnTx/>
                <a:uFillTx/>
                <a:latin typeface="Calibri"/>
                <a:ea typeface="+mn-ea"/>
                <a:cs typeface="+mn-cs"/>
              </a:rPr>
              <a:t>, 2014</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sysClr val="windowText" lastClr="000000"/>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co station 1.jpg"/>
          <p:cNvPicPr>
            <a:picLocks noChangeAspect="1"/>
          </p:cNvPicPr>
          <p:nvPr/>
        </p:nvPicPr>
        <p:blipFill>
          <a:blip r:embed="rId2" cstate="print"/>
          <a:srcRect l="29541" t="30035" r="26259" b="22552"/>
          <a:stretch>
            <a:fillRect/>
          </a:stretch>
        </p:blipFill>
        <p:spPr>
          <a:xfrm>
            <a:off x="2292178" y="3200400"/>
            <a:ext cx="4572000" cy="3048000"/>
          </a:xfrm>
          <a:prstGeom prst="rect">
            <a:avLst/>
          </a:prstGeom>
        </p:spPr>
      </p:pic>
      <p:sp>
        <p:nvSpPr>
          <p:cNvPr id="3" name="Text Box 5"/>
          <p:cNvSpPr txBox="1">
            <a:spLocks noChangeArrowheads="1"/>
          </p:cNvSpPr>
          <p:nvPr/>
        </p:nvSpPr>
        <p:spPr bwMode="auto">
          <a:xfrm>
            <a:off x="0" y="6393725"/>
            <a:ext cx="9144000" cy="457200"/>
          </a:xfrm>
          <a:prstGeom prst="rect">
            <a:avLst/>
          </a:prstGeom>
          <a:solidFill>
            <a:schemeClr val="tx1"/>
          </a:solidFill>
          <a:ln w="9525">
            <a:noFill/>
            <a:miter lim="800000"/>
            <a:headEnd/>
            <a:tailEnd/>
          </a:ln>
          <a:effectLst/>
        </p:spPr>
        <p:txBody>
          <a:bodyPr wrap="square">
            <a:spAutoFit/>
          </a:bodyPr>
          <a:lstStyle/>
          <a:p>
            <a:pPr algn="ctr">
              <a:spcBef>
                <a:spcPct val="50000"/>
              </a:spcBef>
            </a:pPr>
            <a:r>
              <a:rPr lang="en-US" sz="2400" b="1" dirty="0" smtClean="0">
                <a:solidFill>
                  <a:srgbClr val="FFFFFF"/>
                </a:solidFill>
                <a:latin typeface="Century Gothic" pitchFamily="34" charset="0"/>
              </a:rPr>
              <a:t>Ground-Floor Retail on Both Sides of the Street</a:t>
            </a:r>
            <a:endParaRPr lang="en-US" sz="2400" b="1" dirty="0">
              <a:solidFill>
                <a:srgbClr val="FFFFFF"/>
              </a:solidFill>
              <a:latin typeface="Century Gothic" pitchFamily="34" charset="0"/>
            </a:endParaRPr>
          </a:p>
        </p:txBody>
      </p:sp>
      <p:sp>
        <p:nvSpPr>
          <p:cNvPr id="4" name="Text Placeholder 3"/>
          <p:cNvSpPr>
            <a:spLocks noGrp="1"/>
          </p:cNvSpPr>
          <p:nvPr>
            <p:ph type="body" sz="quarter" idx="10"/>
          </p:nvPr>
        </p:nvSpPr>
        <p:spPr/>
        <p:txBody>
          <a:bodyPr/>
          <a:lstStyle/>
          <a:p>
            <a:r>
              <a:rPr lang="en-US" dirty="0" smtClean="0"/>
              <a:t>Gaines Street View Corridor</a:t>
            </a:r>
            <a:endParaRPr lang="en-US" dirty="0"/>
          </a:p>
        </p:txBody>
      </p:sp>
      <p:pic>
        <p:nvPicPr>
          <p:cNvPr id="5" name="Picture 4" descr="orenco station 1.jpg"/>
          <p:cNvPicPr>
            <a:picLocks noChangeAspect="1"/>
          </p:cNvPicPr>
          <p:nvPr/>
        </p:nvPicPr>
        <p:blipFill>
          <a:blip r:embed="rId3" cstate="print"/>
          <a:srcRect l="29485" t="31539" r="26167" b="22142"/>
          <a:stretch>
            <a:fillRect/>
          </a:stretch>
        </p:blipFill>
        <p:spPr>
          <a:xfrm>
            <a:off x="2286000" y="0"/>
            <a:ext cx="4578178" cy="2971800"/>
          </a:xfrm>
          <a:prstGeom prst="rect">
            <a:avLst/>
          </a:prstGeom>
        </p:spPr>
      </p:pic>
      <p:sp>
        <p:nvSpPr>
          <p:cNvPr id="7" name="Left Arrow 6"/>
          <p:cNvSpPr/>
          <p:nvPr/>
        </p:nvSpPr>
        <p:spPr>
          <a:xfrm>
            <a:off x="5181600" y="304800"/>
            <a:ext cx="1371600" cy="1600200"/>
          </a:xfrm>
          <a:prstGeom prst="leftArrow">
            <a:avLst>
              <a:gd name="adj1" fmla="val 50000"/>
              <a:gd name="adj2" fmla="val 3055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prstClr val="black"/>
                </a:solidFill>
              </a:rPr>
              <a:t>Code Compliant</a:t>
            </a:r>
            <a:endParaRPr lang="en-US" sz="1600" b="1" dirty="0">
              <a:solidFill>
                <a:prstClr val="black"/>
              </a:solidFill>
            </a:endParaRPr>
          </a:p>
        </p:txBody>
      </p:sp>
      <p:sp>
        <p:nvSpPr>
          <p:cNvPr id="8" name="Left Arrow 7"/>
          <p:cNvSpPr/>
          <p:nvPr/>
        </p:nvSpPr>
        <p:spPr>
          <a:xfrm>
            <a:off x="5197366" y="3657600"/>
            <a:ext cx="1371600" cy="1600200"/>
          </a:xfrm>
          <a:prstGeom prst="leftArrow">
            <a:avLst>
              <a:gd name="adj1" fmla="val 50000"/>
              <a:gd name="adj2" fmla="val 3055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prstClr val="black"/>
                </a:solidFill>
              </a:rPr>
              <a:t>Not Code Compliant</a:t>
            </a:r>
            <a:endParaRPr lang="en-US" sz="1600" b="1" dirty="0">
              <a:solidFill>
                <a:prstClr val="black"/>
              </a:solidFill>
            </a:endParaRP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co station 1.jpg"/>
          <p:cNvPicPr>
            <a:picLocks noChangeAspect="1"/>
          </p:cNvPicPr>
          <p:nvPr/>
        </p:nvPicPr>
        <p:blipFill>
          <a:blip r:embed="rId2" cstate="print"/>
          <a:srcRect l="29541" t="30035" r="26259" b="22552"/>
          <a:stretch>
            <a:fillRect/>
          </a:stretch>
        </p:blipFill>
        <p:spPr>
          <a:xfrm>
            <a:off x="2292178" y="3200400"/>
            <a:ext cx="4572000" cy="3048000"/>
          </a:xfrm>
          <a:prstGeom prst="rect">
            <a:avLst/>
          </a:prstGeom>
        </p:spPr>
      </p:pic>
      <p:sp>
        <p:nvSpPr>
          <p:cNvPr id="3" name="Text Box 5"/>
          <p:cNvSpPr txBox="1">
            <a:spLocks noChangeArrowheads="1"/>
          </p:cNvSpPr>
          <p:nvPr/>
        </p:nvSpPr>
        <p:spPr bwMode="auto">
          <a:xfrm>
            <a:off x="0" y="6393725"/>
            <a:ext cx="9144000" cy="457200"/>
          </a:xfrm>
          <a:prstGeom prst="rect">
            <a:avLst/>
          </a:prstGeom>
          <a:solidFill>
            <a:schemeClr val="tx1"/>
          </a:solidFill>
          <a:ln w="9525">
            <a:noFill/>
            <a:miter lim="800000"/>
            <a:headEnd/>
            <a:tailEnd/>
          </a:ln>
          <a:effectLst/>
        </p:spPr>
        <p:txBody>
          <a:bodyPr wrap="square">
            <a:spAutoFit/>
          </a:bodyPr>
          <a:lstStyle/>
          <a:p>
            <a:pPr algn="ctr">
              <a:spcBef>
                <a:spcPct val="50000"/>
              </a:spcBef>
            </a:pPr>
            <a:r>
              <a:rPr lang="en-US" sz="2400" b="1" dirty="0" smtClean="0">
                <a:solidFill>
                  <a:srgbClr val="FFFFFF"/>
                </a:solidFill>
                <a:latin typeface="Century Gothic" pitchFamily="34" charset="0"/>
              </a:rPr>
              <a:t>Ground-Floor Retail on Both Sides of the Street</a:t>
            </a:r>
            <a:endParaRPr lang="en-US" sz="2400" b="1" dirty="0">
              <a:solidFill>
                <a:srgbClr val="FFFFFF"/>
              </a:solidFill>
              <a:latin typeface="Century Gothic" pitchFamily="34" charset="0"/>
            </a:endParaRPr>
          </a:p>
        </p:txBody>
      </p:sp>
      <p:sp>
        <p:nvSpPr>
          <p:cNvPr id="4" name="Text Placeholder 3"/>
          <p:cNvSpPr>
            <a:spLocks noGrp="1"/>
          </p:cNvSpPr>
          <p:nvPr>
            <p:ph type="body" sz="quarter" idx="10"/>
          </p:nvPr>
        </p:nvSpPr>
        <p:spPr/>
        <p:txBody>
          <a:bodyPr/>
          <a:lstStyle/>
          <a:p>
            <a:r>
              <a:rPr lang="en-US" dirty="0" smtClean="0"/>
              <a:t>Gaines Street View Corridor</a:t>
            </a:r>
            <a:endParaRPr lang="en-US" dirty="0"/>
          </a:p>
        </p:txBody>
      </p:sp>
      <p:pic>
        <p:nvPicPr>
          <p:cNvPr id="5" name="Picture 4" descr="orenco station 1.jpg"/>
          <p:cNvPicPr>
            <a:picLocks noChangeAspect="1"/>
          </p:cNvPicPr>
          <p:nvPr/>
        </p:nvPicPr>
        <p:blipFill>
          <a:blip r:embed="rId3" cstate="print"/>
          <a:srcRect l="29485" t="31539" r="26167" b="22142"/>
          <a:stretch>
            <a:fillRect/>
          </a:stretch>
        </p:blipFill>
        <p:spPr>
          <a:xfrm>
            <a:off x="2286000" y="0"/>
            <a:ext cx="4578178" cy="2971800"/>
          </a:xfrm>
          <a:prstGeom prst="rect">
            <a:avLst/>
          </a:prstGeom>
        </p:spPr>
      </p:pic>
      <p:sp>
        <p:nvSpPr>
          <p:cNvPr id="7" name="Left Arrow 6"/>
          <p:cNvSpPr/>
          <p:nvPr/>
        </p:nvSpPr>
        <p:spPr>
          <a:xfrm>
            <a:off x="5181600" y="304800"/>
            <a:ext cx="1371600" cy="1600200"/>
          </a:xfrm>
          <a:prstGeom prst="leftArrow">
            <a:avLst>
              <a:gd name="adj1" fmla="val 50000"/>
              <a:gd name="adj2" fmla="val 3055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prstClr val="black"/>
                </a:solidFill>
              </a:rPr>
              <a:t>Code Compliant</a:t>
            </a:r>
            <a:endParaRPr lang="en-US" sz="1600" b="1" dirty="0">
              <a:solidFill>
                <a:prstClr val="black"/>
              </a:solidFill>
            </a:endParaRPr>
          </a:p>
        </p:txBody>
      </p:sp>
      <p:sp>
        <p:nvSpPr>
          <p:cNvPr id="8" name="Left Arrow 7"/>
          <p:cNvSpPr/>
          <p:nvPr/>
        </p:nvSpPr>
        <p:spPr>
          <a:xfrm>
            <a:off x="5197366" y="3657600"/>
            <a:ext cx="1371600" cy="1600200"/>
          </a:xfrm>
          <a:prstGeom prst="leftArrow">
            <a:avLst>
              <a:gd name="adj1" fmla="val 50000"/>
              <a:gd name="adj2" fmla="val 3055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prstClr val="black"/>
                </a:solidFill>
              </a:rPr>
              <a:t>Not Code Compliant</a:t>
            </a:r>
            <a:endParaRPr lang="en-US" sz="1600" b="1" dirty="0">
              <a:solidFill>
                <a:prstClr val="black"/>
              </a:solidFill>
            </a:endParaRPr>
          </a:p>
        </p:txBody>
      </p:sp>
      <p:sp>
        <p:nvSpPr>
          <p:cNvPr id="11" name="Right Brace 10"/>
          <p:cNvSpPr/>
          <p:nvPr/>
        </p:nvSpPr>
        <p:spPr>
          <a:xfrm rot="16200000">
            <a:off x="4191000" y="304800"/>
            <a:ext cx="457200" cy="914400"/>
          </a:xfrm>
          <a:prstGeom prst="rightBrace">
            <a:avLst>
              <a:gd name="adj1" fmla="val 0"/>
              <a:gd name="adj2" fmla="val 51023"/>
            </a:avLst>
          </a:prstGeom>
          <a:ln w="5715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2" name="TextBox 11"/>
          <p:cNvSpPr txBox="1"/>
          <p:nvPr/>
        </p:nvSpPr>
        <p:spPr>
          <a:xfrm>
            <a:off x="4162098" y="152400"/>
            <a:ext cx="609600" cy="381000"/>
          </a:xfrm>
          <a:prstGeom prst="rect">
            <a:avLst/>
          </a:prstGeom>
          <a:noFill/>
        </p:spPr>
        <p:txBody>
          <a:bodyPr wrap="square" rtlCol="0">
            <a:spAutoFit/>
          </a:bodyPr>
          <a:lstStyle/>
          <a:p>
            <a:r>
              <a:rPr lang="en-US" b="1" dirty="0" smtClean="0">
                <a:solidFill>
                  <a:srgbClr val="FFFF00"/>
                </a:solidFill>
              </a:rPr>
              <a:t>100’</a:t>
            </a:r>
            <a:endParaRPr lang="en-US" b="1" dirty="0">
              <a:solidFill>
                <a:srgbClr val="FFFF00"/>
              </a:solidFill>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co station 1.jpg"/>
          <p:cNvPicPr>
            <a:picLocks noChangeAspect="1"/>
          </p:cNvPicPr>
          <p:nvPr/>
        </p:nvPicPr>
        <p:blipFill>
          <a:blip r:embed="rId2" cstate="print"/>
          <a:srcRect l="29541" t="30035" r="26259" b="22552"/>
          <a:stretch>
            <a:fillRect/>
          </a:stretch>
        </p:blipFill>
        <p:spPr>
          <a:xfrm>
            <a:off x="2292178" y="3200400"/>
            <a:ext cx="4572000" cy="3048000"/>
          </a:xfrm>
          <a:prstGeom prst="rect">
            <a:avLst/>
          </a:prstGeom>
        </p:spPr>
      </p:pic>
      <p:sp>
        <p:nvSpPr>
          <p:cNvPr id="3" name="Text Box 5"/>
          <p:cNvSpPr txBox="1">
            <a:spLocks noChangeArrowheads="1"/>
          </p:cNvSpPr>
          <p:nvPr/>
        </p:nvSpPr>
        <p:spPr bwMode="auto">
          <a:xfrm>
            <a:off x="0" y="6393725"/>
            <a:ext cx="9144000" cy="457200"/>
          </a:xfrm>
          <a:prstGeom prst="rect">
            <a:avLst/>
          </a:prstGeom>
          <a:solidFill>
            <a:schemeClr val="tx1"/>
          </a:solidFill>
          <a:ln w="9525">
            <a:noFill/>
            <a:miter lim="800000"/>
            <a:headEnd/>
            <a:tailEnd/>
          </a:ln>
          <a:effectLst/>
        </p:spPr>
        <p:txBody>
          <a:bodyPr wrap="square">
            <a:spAutoFit/>
          </a:bodyPr>
          <a:lstStyle/>
          <a:p>
            <a:pPr algn="ctr">
              <a:spcBef>
                <a:spcPct val="50000"/>
              </a:spcBef>
            </a:pPr>
            <a:r>
              <a:rPr lang="en-US" sz="2400" b="1" dirty="0" smtClean="0">
                <a:solidFill>
                  <a:srgbClr val="FFFFFF"/>
                </a:solidFill>
                <a:latin typeface="Century Gothic" pitchFamily="34" charset="0"/>
              </a:rPr>
              <a:t>Ground-Floor Retail on Both Sides of the Street</a:t>
            </a:r>
            <a:endParaRPr lang="en-US" sz="2400" b="1" dirty="0">
              <a:solidFill>
                <a:srgbClr val="FFFFFF"/>
              </a:solidFill>
              <a:latin typeface="Century Gothic" pitchFamily="34" charset="0"/>
            </a:endParaRPr>
          </a:p>
        </p:txBody>
      </p:sp>
      <p:sp>
        <p:nvSpPr>
          <p:cNvPr id="4" name="Text Placeholder 3"/>
          <p:cNvSpPr>
            <a:spLocks noGrp="1"/>
          </p:cNvSpPr>
          <p:nvPr>
            <p:ph type="body" sz="quarter" idx="10"/>
          </p:nvPr>
        </p:nvSpPr>
        <p:spPr/>
        <p:txBody>
          <a:bodyPr/>
          <a:lstStyle/>
          <a:p>
            <a:r>
              <a:rPr lang="en-US" dirty="0" smtClean="0"/>
              <a:t>Gaines Street View Corridor</a:t>
            </a:r>
            <a:endParaRPr lang="en-US" dirty="0"/>
          </a:p>
        </p:txBody>
      </p:sp>
      <p:pic>
        <p:nvPicPr>
          <p:cNvPr id="5" name="Picture 4" descr="orenco station 1.jpg"/>
          <p:cNvPicPr>
            <a:picLocks noChangeAspect="1"/>
          </p:cNvPicPr>
          <p:nvPr/>
        </p:nvPicPr>
        <p:blipFill>
          <a:blip r:embed="rId3" cstate="print"/>
          <a:srcRect l="29485" t="31539" r="26167" b="22142"/>
          <a:stretch>
            <a:fillRect/>
          </a:stretch>
        </p:blipFill>
        <p:spPr>
          <a:xfrm>
            <a:off x="2286000" y="0"/>
            <a:ext cx="4578178" cy="2971800"/>
          </a:xfrm>
          <a:prstGeom prst="rect">
            <a:avLst/>
          </a:prstGeom>
        </p:spPr>
      </p:pic>
      <p:sp>
        <p:nvSpPr>
          <p:cNvPr id="7" name="Left Arrow 6"/>
          <p:cNvSpPr/>
          <p:nvPr/>
        </p:nvSpPr>
        <p:spPr>
          <a:xfrm>
            <a:off x="5181600" y="304800"/>
            <a:ext cx="1371600" cy="1600200"/>
          </a:xfrm>
          <a:prstGeom prst="leftArrow">
            <a:avLst>
              <a:gd name="adj1" fmla="val 50000"/>
              <a:gd name="adj2" fmla="val 3055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prstClr val="black"/>
                </a:solidFill>
              </a:rPr>
              <a:t>Code Compliant</a:t>
            </a:r>
            <a:endParaRPr lang="en-US" sz="1600" b="1" dirty="0">
              <a:solidFill>
                <a:prstClr val="black"/>
              </a:solidFill>
            </a:endParaRPr>
          </a:p>
        </p:txBody>
      </p:sp>
      <p:sp>
        <p:nvSpPr>
          <p:cNvPr id="8" name="Left Arrow 7"/>
          <p:cNvSpPr/>
          <p:nvPr/>
        </p:nvSpPr>
        <p:spPr>
          <a:xfrm>
            <a:off x="5197366" y="3657600"/>
            <a:ext cx="1371600" cy="1600200"/>
          </a:xfrm>
          <a:prstGeom prst="leftArrow">
            <a:avLst>
              <a:gd name="adj1" fmla="val 50000"/>
              <a:gd name="adj2" fmla="val 3055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prstClr val="black"/>
                </a:solidFill>
              </a:rPr>
              <a:t>Not Code Compliant</a:t>
            </a:r>
            <a:endParaRPr lang="en-US" sz="1600" b="1" dirty="0">
              <a:solidFill>
                <a:prstClr val="black"/>
              </a:solidFill>
            </a:endParaRPr>
          </a:p>
        </p:txBody>
      </p:sp>
      <p:sp>
        <p:nvSpPr>
          <p:cNvPr id="11" name="Right Brace 10"/>
          <p:cNvSpPr/>
          <p:nvPr/>
        </p:nvSpPr>
        <p:spPr>
          <a:xfrm rot="16200000">
            <a:off x="4191000" y="304800"/>
            <a:ext cx="457200" cy="914400"/>
          </a:xfrm>
          <a:prstGeom prst="rightBrace">
            <a:avLst>
              <a:gd name="adj1" fmla="val 0"/>
              <a:gd name="adj2" fmla="val 51023"/>
            </a:avLst>
          </a:prstGeom>
          <a:ln w="5715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3" name="TextBox 12"/>
          <p:cNvSpPr txBox="1"/>
          <p:nvPr/>
        </p:nvSpPr>
        <p:spPr>
          <a:xfrm>
            <a:off x="4162098" y="152400"/>
            <a:ext cx="609600" cy="381000"/>
          </a:xfrm>
          <a:prstGeom prst="rect">
            <a:avLst/>
          </a:prstGeom>
          <a:noFill/>
        </p:spPr>
        <p:txBody>
          <a:bodyPr wrap="square" rtlCol="0">
            <a:spAutoFit/>
          </a:bodyPr>
          <a:lstStyle/>
          <a:p>
            <a:r>
              <a:rPr lang="en-US" b="1" dirty="0" smtClean="0">
                <a:solidFill>
                  <a:srgbClr val="FFFF00"/>
                </a:solidFill>
              </a:rPr>
              <a:t>100’</a:t>
            </a:r>
            <a:endParaRPr lang="en-US" b="1" dirty="0">
              <a:solidFill>
                <a:srgbClr val="FFFF00"/>
              </a:solidFill>
            </a:endParaRPr>
          </a:p>
        </p:txBody>
      </p:sp>
      <p:sp>
        <p:nvSpPr>
          <p:cNvPr id="14" name="TextBox 13"/>
          <p:cNvSpPr txBox="1"/>
          <p:nvPr/>
        </p:nvSpPr>
        <p:spPr>
          <a:xfrm>
            <a:off x="4162098" y="3352800"/>
            <a:ext cx="609600" cy="381000"/>
          </a:xfrm>
          <a:prstGeom prst="rect">
            <a:avLst/>
          </a:prstGeom>
          <a:noFill/>
        </p:spPr>
        <p:txBody>
          <a:bodyPr wrap="square" rtlCol="0">
            <a:spAutoFit/>
          </a:bodyPr>
          <a:lstStyle/>
          <a:p>
            <a:r>
              <a:rPr lang="en-US" b="1" dirty="0" smtClean="0">
                <a:solidFill>
                  <a:srgbClr val="FFFF00"/>
                </a:solidFill>
              </a:rPr>
              <a:t>  60’</a:t>
            </a:r>
            <a:endParaRPr lang="en-US" b="1" dirty="0">
              <a:solidFill>
                <a:srgbClr val="FFFF00"/>
              </a:solidFill>
            </a:endParaRPr>
          </a:p>
        </p:txBody>
      </p:sp>
      <p:sp>
        <p:nvSpPr>
          <p:cNvPr id="16" name="Freeform 15"/>
          <p:cNvSpPr/>
          <p:nvPr/>
        </p:nvSpPr>
        <p:spPr>
          <a:xfrm>
            <a:off x="4019550" y="4286251"/>
            <a:ext cx="95250" cy="390524"/>
          </a:xfrm>
          <a:custGeom>
            <a:avLst/>
            <a:gdLst>
              <a:gd name="connsiteX0" fmla="*/ 104775 w 114300"/>
              <a:gd name="connsiteY0" fmla="*/ 0 h 323850"/>
              <a:gd name="connsiteX1" fmla="*/ 114300 w 114300"/>
              <a:gd name="connsiteY1" fmla="*/ 228600 h 323850"/>
              <a:gd name="connsiteX2" fmla="*/ 9525 w 114300"/>
              <a:gd name="connsiteY2" fmla="*/ 323850 h 323850"/>
              <a:gd name="connsiteX3" fmla="*/ 0 w 114300"/>
              <a:gd name="connsiteY3" fmla="*/ 38100 h 323850"/>
              <a:gd name="connsiteX4" fmla="*/ 104775 w 114300"/>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323850">
                <a:moveTo>
                  <a:pt x="104775" y="0"/>
                </a:moveTo>
                <a:lnTo>
                  <a:pt x="114300" y="228600"/>
                </a:lnTo>
                <a:lnTo>
                  <a:pt x="9525" y="323850"/>
                </a:lnTo>
                <a:lnTo>
                  <a:pt x="0" y="38100"/>
                </a:lnTo>
                <a:lnTo>
                  <a:pt x="104775" y="0"/>
                </a:lnTo>
                <a:close/>
              </a:path>
            </a:pathLst>
          </a:cu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819400" y="4343400"/>
            <a:ext cx="1219200" cy="32385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ight Brace 9"/>
          <p:cNvSpPr/>
          <p:nvPr/>
        </p:nvSpPr>
        <p:spPr>
          <a:xfrm rot="16200000">
            <a:off x="4137134" y="3711467"/>
            <a:ext cx="609599" cy="654268"/>
          </a:xfrm>
          <a:prstGeom prst="rightBrace">
            <a:avLst>
              <a:gd name="adj1" fmla="val 0"/>
              <a:gd name="adj2" fmla="val 51023"/>
            </a:avLst>
          </a:prstGeom>
          <a:ln w="5715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00238" y="5621912"/>
            <a:ext cx="532411" cy="320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8" name="Straight Connector 7"/>
          <p:cNvCxnSpPr/>
          <p:nvPr/>
        </p:nvCxnSpPr>
        <p:spPr>
          <a:xfrm>
            <a:off x="3797559" y="5605312"/>
            <a:ext cx="578496"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803886" y="5581359"/>
            <a:ext cx="50077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351311" y="5643572"/>
            <a:ext cx="146491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Shadow Profile</a:t>
            </a:r>
            <a:endParaRPr lang="en-US" sz="2400" b="1" dirty="0">
              <a:solidFill>
                <a:prstClr val="white"/>
              </a:solidFill>
            </a:endParaRPr>
          </a:p>
        </p:txBody>
      </p:sp>
      <p:sp>
        <p:nvSpPr>
          <p:cNvPr id="12" name="TextBox 11"/>
          <p:cNvSpPr txBox="1"/>
          <p:nvPr/>
        </p:nvSpPr>
        <p:spPr>
          <a:xfrm>
            <a:off x="2427511" y="5715000"/>
            <a:ext cx="1763489" cy="369332"/>
          </a:xfrm>
          <a:prstGeom prst="rect">
            <a:avLst/>
          </a:prstGeom>
          <a:noFill/>
        </p:spPr>
        <p:txBody>
          <a:bodyPr wrap="square" rtlCol="0">
            <a:spAutoFit/>
          </a:bodyPr>
          <a:lstStyle/>
          <a:p>
            <a:pPr defTabSz="457200"/>
            <a:r>
              <a:rPr lang="en-US" b="1" dirty="0">
                <a:solidFill>
                  <a:prstClr val="black"/>
                </a:solidFill>
              </a:rPr>
              <a:t>Gaines Street </a:t>
            </a:r>
          </a:p>
        </p:txBody>
      </p:sp>
      <p:sp>
        <p:nvSpPr>
          <p:cNvPr id="13" name="TextBox 12"/>
          <p:cNvSpPr txBox="1"/>
          <p:nvPr/>
        </p:nvSpPr>
        <p:spPr>
          <a:xfrm>
            <a:off x="5246911" y="3974068"/>
            <a:ext cx="1763489" cy="461665"/>
          </a:xfrm>
          <a:prstGeom prst="rect">
            <a:avLst/>
          </a:prstGeom>
          <a:noFill/>
        </p:spPr>
        <p:txBody>
          <a:bodyPr wrap="square" rtlCol="0">
            <a:spAutoFit/>
          </a:bodyPr>
          <a:lstStyle/>
          <a:p>
            <a:pPr defTabSz="457200"/>
            <a:r>
              <a:rPr lang="en-US" sz="2400" b="1" dirty="0">
                <a:solidFill>
                  <a:prstClr val="black"/>
                </a:solidFill>
              </a:rPr>
              <a:t>Block 37 </a:t>
            </a:r>
          </a:p>
        </p:txBody>
      </p:sp>
      <p:sp>
        <p:nvSpPr>
          <p:cNvPr id="14" name="TextBox 13"/>
          <p:cNvSpPr txBox="1"/>
          <p:nvPr/>
        </p:nvSpPr>
        <p:spPr>
          <a:xfrm>
            <a:off x="304800" y="3962400"/>
            <a:ext cx="1295400" cy="461665"/>
          </a:xfrm>
          <a:prstGeom prst="rect">
            <a:avLst/>
          </a:prstGeom>
          <a:noFill/>
        </p:spPr>
        <p:txBody>
          <a:bodyPr wrap="square" rtlCol="0">
            <a:spAutoFit/>
          </a:bodyPr>
          <a:lstStyle/>
          <a:p>
            <a:pPr defTabSz="457200"/>
            <a:r>
              <a:rPr lang="en-US" sz="2400" b="1" dirty="0">
                <a:solidFill>
                  <a:prstClr val="black"/>
                </a:solidFill>
              </a:rPr>
              <a:t>Atwater </a:t>
            </a:r>
          </a:p>
        </p:txBody>
      </p:sp>
      <p:cxnSp>
        <p:nvCxnSpPr>
          <p:cNvPr id="15" name="Straight Connector 14"/>
          <p:cNvCxnSpPr/>
          <p:nvPr/>
        </p:nvCxnSpPr>
        <p:spPr>
          <a:xfrm flipV="1">
            <a:off x="945630" y="914400"/>
            <a:ext cx="0" cy="266700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914400" y="3550170"/>
            <a:ext cx="91440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389620" y="3488960"/>
            <a:ext cx="91440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5304020" y="2514600"/>
            <a:ext cx="170638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2362200" y="5638800"/>
            <a:ext cx="144780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813810" y="3505200"/>
            <a:ext cx="0" cy="205740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389620" y="3475220"/>
            <a:ext cx="0" cy="214859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289030" y="2499610"/>
            <a:ext cx="0" cy="100559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3793760" y="5592580"/>
            <a:ext cx="62584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1752600" y="5562600"/>
            <a:ext cx="62584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724400" y="3486090"/>
            <a:ext cx="990600" cy="400110"/>
          </a:xfrm>
          <a:prstGeom prst="rect">
            <a:avLst/>
          </a:prstGeom>
          <a:noFill/>
        </p:spPr>
        <p:txBody>
          <a:bodyPr wrap="square" rtlCol="0">
            <a:spAutoFit/>
          </a:bodyPr>
          <a:lstStyle/>
          <a:p>
            <a:r>
              <a:rPr lang="en-US" sz="2000" b="1" dirty="0" smtClean="0">
                <a:solidFill>
                  <a:prstClr val="black"/>
                </a:solidFill>
              </a:rPr>
              <a:t>20’</a:t>
            </a:r>
            <a:endParaRPr lang="en-US" sz="2000" b="1" dirty="0">
              <a:solidFill>
                <a:prstClr val="black"/>
              </a:solidFill>
            </a:endParaRPr>
          </a:p>
        </p:txBody>
      </p:sp>
      <p:sp>
        <p:nvSpPr>
          <p:cNvPr id="27" name="TextBox 26"/>
          <p:cNvSpPr txBox="1"/>
          <p:nvPr/>
        </p:nvSpPr>
        <p:spPr>
          <a:xfrm rot="16200000">
            <a:off x="4329067" y="4338622"/>
            <a:ext cx="542955" cy="400110"/>
          </a:xfrm>
          <a:prstGeom prst="rect">
            <a:avLst/>
          </a:prstGeom>
          <a:noFill/>
        </p:spPr>
        <p:txBody>
          <a:bodyPr wrap="square" rtlCol="0">
            <a:spAutoFit/>
          </a:bodyPr>
          <a:lstStyle/>
          <a:p>
            <a:r>
              <a:rPr lang="en-US" sz="2000" b="1" dirty="0" smtClean="0">
                <a:solidFill>
                  <a:prstClr val="black"/>
                </a:solidFill>
              </a:rPr>
              <a:t>50’</a:t>
            </a:r>
            <a:endParaRPr lang="en-US" sz="2000" b="1" dirty="0">
              <a:solidFill>
                <a:prstClr val="black"/>
              </a:solidFill>
            </a:endParaRPr>
          </a:p>
        </p:txBody>
      </p:sp>
      <p:sp>
        <p:nvSpPr>
          <p:cNvPr id="28" name="TextBox 27"/>
          <p:cNvSpPr txBox="1"/>
          <p:nvPr/>
        </p:nvSpPr>
        <p:spPr>
          <a:xfrm rot="16200000">
            <a:off x="5186378" y="2814622"/>
            <a:ext cx="542955" cy="400110"/>
          </a:xfrm>
          <a:prstGeom prst="rect">
            <a:avLst/>
          </a:prstGeom>
          <a:noFill/>
        </p:spPr>
        <p:txBody>
          <a:bodyPr wrap="square" rtlCol="0">
            <a:spAutoFit/>
          </a:bodyPr>
          <a:lstStyle/>
          <a:p>
            <a:r>
              <a:rPr lang="en-US" sz="2000" b="1" dirty="0" smtClean="0">
                <a:solidFill>
                  <a:prstClr val="black"/>
                </a:solidFill>
              </a:rPr>
              <a:t>25’</a:t>
            </a:r>
            <a:endParaRPr lang="en-US" sz="2000" b="1" dirty="0">
              <a:solidFill>
                <a:prstClr val="black"/>
              </a:solidFill>
            </a:endParaRPr>
          </a:p>
        </p:txBody>
      </p:sp>
      <p:sp>
        <p:nvSpPr>
          <p:cNvPr id="26" name="TextBox 25"/>
          <p:cNvSpPr txBox="1"/>
          <p:nvPr/>
        </p:nvSpPr>
        <p:spPr>
          <a:xfrm>
            <a:off x="2427511" y="914400"/>
            <a:ext cx="1763489" cy="369332"/>
          </a:xfrm>
          <a:prstGeom prst="rect">
            <a:avLst/>
          </a:prstGeom>
          <a:noFill/>
        </p:spPr>
        <p:txBody>
          <a:bodyPr wrap="square" rtlCol="0">
            <a:spAutoFit/>
          </a:bodyPr>
          <a:lstStyle/>
          <a:p>
            <a:pPr defTabSz="457200"/>
            <a:r>
              <a:rPr lang="en-US" b="1" dirty="0">
                <a:solidFill>
                  <a:prstClr val="black"/>
                </a:solidFill>
              </a:rPr>
              <a:t>Gaines Street </a:t>
            </a:r>
          </a:p>
        </p:txBody>
      </p:sp>
      <p:cxnSp>
        <p:nvCxnSpPr>
          <p:cNvPr id="29" name="Straight Connector 28"/>
          <p:cNvCxnSpPr/>
          <p:nvPr/>
        </p:nvCxnSpPr>
        <p:spPr>
          <a:xfrm flipV="1">
            <a:off x="1828800" y="762000"/>
            <a:ext cx="0" cy="2667000"/>
          </a:xfrm>
          <a:prstGeom prst="line">
            <a:avLst/>
          </a:prstGeom>
          <a:ln w="9525">
            <a:solidFill>
              <a:schemeClr val="tx1"/>
            </a:solidFill>
            <a:prstDash val="lgDashDot"/>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389620" y="762000"/>
            <a:ext cx="0" cy="4800600"/>
          </a:xfrm>
          <a:prstGeom prst="line">
            <a:avLst/>
          </a:prstGeom>
          <a:ln w="9525">
            <a:solidFill>
              <a:schemeClr val="tx1"/>
            </a:solidFill>
            <a:prstDash val="lgDashDot"/>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828800" y="1295400"/>
            <a:ext cx="25908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971800" y="1276290"/>
            <a:ext cx="990600" cy="400110"/>
          </a:xfrm>
          <a:prstGeom prst="rect">
            <a:avLst/>
          </a:prstGeom>
          <a:noFill/>
        </p:spPr>
        <p:txBody>
          <a:bodyPr wrap="square" rtlCol="0">
            <a:spAutoFit/>
          </a:bodyPr>
          <a:lstStyle/>
          <a:p>
            <a:r>
              <a:rPr lang="en-US" sz="2000" b="1" dirty="0" smtClean="0">
                <a:solidFill>
                  <a:prstClr val="black"/>
                </a:solidFill>
              </a:rPr>
              <a:t>60’</a:t>
            </a:r>
            <a:endParaRPr lang="en-US" sz="2000" b="1" dirty="0">
              <a:solidFill>
                <a:prstClr val="black"/>
              </a:solidFill>
            </a:endParaRPr>
          </a:p>
        </p:txBody>
      </p:sp>
      <p:sp>
        <p:nvSpPr>
          <p:cNvPr id="33" name="Right Triangle 32"/>
          <p:cNvSpPr/>
          <p:nvPr/>
        </p:nvSpPr>
        <p:spPr>
          <a:xfrm flipH="1">
            <a:off x="4366724" y="2545804"/>
            <a:ext cx="895739" cy="914400"/>
          </a:xfrm>
          <a:prstGeom prst="rtTriangle">
            <a:avLst/>
          </a:prstGeom>
          <a:solidFill>
            <a:schemeClr val="tx1">
              <a:lumMod val="50000"/>
              <a:lumOff val="50000"/>
              <a:alpha val="32941"/>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4" name="Right Triangle 33"/>
          <p:cNvSpPr/>
          <p:nvPr/>
        </p:nvSpPr>
        <p:spPr>
          <a:xfrm flipH="1">
            <a:off x="2332649" y="3469534"/>
            <a:ext cx="2034071" cy="2152377"/>
          </a:xfrm>
          <a:prstGeom prst="rtTriangle">
            <a:avLst/>
          </a:prstGeom>
          <a:solidFill>
            <a:schemeClr val="tx1">
              <a:lumMod val="50000"/>
              <a:lumOff val="50000"/>
              <a:alpha val="32941"/>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35" name="Straight Arrow Connector 34"/>
          <p:cNvCxnSpPr/>
          <p:nvPr/>
        </p:nvCxnSpPr>
        <p:spPr>
          <a:xfrm flipH="1">
            <a:off x="2304656" y="791037"/>
            <a:ext cx="4590662" cy="4833873"/>
          </a:xfrm>
          <a:prstGeom prst="straightConnector1">
            <a:avLst/>
          </a:prstGeom>
          <a:ln w="76200">
            <a:solidFill>
              <a:srgbClr val="FFC000"/>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36" name="Rectangular Callout 35"/>
          <p:cNvSpPr/>
          <p:nvPr/>
        </p:nvSpPr>
        <p:spPr>
          <a:xfrm>
            <a:off x="304800" y="2133600"/>
            <a:ext cx="1791360" cy="702097"/>
          </a:xfrm>
          <a:prstGeom prst="wedgeRectCallout">
            <a:avLst>
              <a:gd name="adj1" fmla="val 134370"/>
              <a:gd name="adj2" fmla="val 25162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Shadow with Code Profile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00238" y="5621912"/>
            <a:ext cx="532411" cy="320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8" name="Straight Connector 7"/>
          <p:cNvCxnSpPr/>
          <p:nvPr/>
        </p:nvCxnSpPr>
        <p:spPr>
          <a:xfrm>
            <a:off x="3797559" y="5605312"/>
            <a:ext cx="578496"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803886" y="5581359"/>
            <a:ext cx="50077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351311" y="5643572"/>
            <a:ext cx="146491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Shadow Profile</a:t>
            </a:r>
            <a:endParaRPr lang="en-US" sz="2400" b="1" dirty="0">
              <a:solidFill>
                <a:prstClr val="white"/>
              </a:solidFill>
            </a:endParaRPr>
          </a:p>
        </p:txBody>
      </p:sp>
      <p:sp>
        <p:nvSpPr>
          <p:cNvPr id="12" name="TextBox 11"/>
          <p:cNvSpPr txBox="1"/>
          <p:nvPr/>
        </p:nvSpPr>
        <p:spPr>
          <a:xfrm>
            <a:off x="2427511" y="5715000"/>
            <a:ext cx="1763489" cy="369332"/>
          </a:xfrm>
          <a:prstGeom prst="rect">
            <a:avLst/>
          </a:prstGeom>
          <a:noFill/>
        </p:spPr>
        <p:txBody>
          <a:bodyPr wrap="square" rtlCol="0">
            <a:spAutoFit/>
          </a:bodyPr>
          <a:lstStyle/>
          <a:p>
            <a:pPr defTabSz="457200"/>
            <a:r>
              <a:rPr lang="en-US" b="1" dirty="0">
                <a:solidFill>
                  <a:prstClr val="black"/>
                </a:solidFill>
              </a:rPr>
              <a:t>Gaines Street </a:t>
            </a:r>
          </a:p>
        </p:txBody>
      </p:sp>
      <p:sp>
        <p:nvSpPr>
          <p:cNvPr id="13" name="TextBox 12"/>
          <p:cNvSpPr txBox="1"/>
          <p:nvPr/>
        </p:nvSpPr>
        <p:spPr>
          <a:xfrm>
            <a:off x="5246911" y="3974068"/>
            <a:ext cx="1763489" cy="461665"/>
          </a:xfrm>
          <a:prstGeom prst="rect">
            <a:avLst/>
          </a:prstGeom>
          <a:noFill/>
        </p:spPr>
        <p:txBody>
          <a:bodyPr wrap="square" rtlCol="0">
            <a:spAutoFit/>
          </a:bodyPr>
          <a:lstStyle/>
          <a:p>
            <a:pPr defTabSz="457200"/>
            <a:r>
              <a:rPr lang="en-US" sz="2400" b="1" dirty="0">
                <a:solidFill>
                  <a:prstClr val="black"/>
                </a:solidFill>
              </a:rPr>
              <a:t>Block 37 </a:t>
            </a:r>
          </a:p>
        </p:txBody>
      </p:sp>
      <p:sp>
        <p:nvSpPr>
          <p:cNvPr id="14" name="TextBox 13"/>
          <p:cNvSpPr txBox="1"/>
          <p:nvPr/>
        </p:nvSpPr>
        <p:spPr>
          <a:xfrm>
            <a:off x="304800" y="3962400"/>
            <a:ext cx="1295400" cy="461665"/>
          </a:xfrm>
          <a:prstGeom prst="rect">
            <a:avLst/>
          </a:prstGeom>
          <a:noFill/>
        </p:spPr>
        <p:txBody>
          <a:bodyPr wrap="square" rtlCol="0">
            <a:spAutoFit/>
          </a:bodyPr>
          <a:lstStyle/>
          <a:p>
            <a:pPr defTabSz="457200"/>
            <a:r>
              <a:rPr lang="en-US" sz="2400" b="1" dirty="0">
                <a:solidFill>
                  <a:prstClr val="black"/>
                </a:solidFill>
              </a:rPr>
              <a:t>Atwater </a:t>
            </a:r>
          </a:p>
        </p:txBody>
      </p:sp>
      <p:cxnSp>
        <p:nvCxnSpPr>
          <p:cNvPr id="15" name="Straight Connector 14"/>
          <p:cNvCxnSpPr/>
          <p:nvPr/>
        </p:nvCxnSpPr>
        <p:spPr>
          <a:xfrm flipV="1">
            <a:off x="945630" y="914400"/>
            <a:ext cx="0" cy="266700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914400" y="3550170"/>
            <a:ext cx="91440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389620" y="3488960"/>
            <a:ext cx="91440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5304020" y="2514600"/>
            <a:ext cx="170638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2362200" y="5638800"/>
            <a:ext cx="144780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813810" y="3505200"/>
            <a:ext cx="0" cy="205740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389620" y="3475220"/>
            <a:ext cx="0" cy="214859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289030" y="2499610"/>
            <a:ext cx="0" cy="100559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3793760" y="5592580"/>
            <a:ext cx="85444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1752600" y="5562600"/>
            <a:ext cx="62584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724400" y="3486090"/>
            <a:ext cx="990600" cy="400110"/>
          </a:xfrm>
          <a:prstGeom prst="rect">
            <a:avLst/>
          </a:prstGeom>
          <a:noFill/>
        </p:spPr>
        <p:txBody>
          <a:bodyPr wrap="square" rtlCol="0">
            <a:spAutoFit/>
          </a:bodyPr>
          <a:lstStyle/>
          <a:p>
            <a:r>
              <a:rPr lang="en-US" sz="2000" b="1" dirty="0" smtClean="0">
                <a:solidFill>
                  <a:prstClr val="black"/>
                </a:solidFill>
              </a:rPr>
              <a:t>20’</a:t>
            </a:r>
            <a:endParaRPr lang="en-US" sz="2000" b="1" dirty="0">
              <a:solidFill>
                <a:prstClr val="black"/>
              </a:solidFill>
            </a:endParaRPr>
          </a:p>
        </p:txBody>
      </p:sp>
      <p:sp>
        <p:nvSpPr>
          <p:cNvPr id="28" name="TextBox 27"/>
          <p:cNvSpPr txBox="1"/>
          <p:nvPr/>
        </p:nvSpPr>
        <p:spPr>
          <a:xfrm rot="16200000">
            <a:off x="5186378" y="2814622"/>
            <a:ext cx="542955" cy="400110"/>
          </a:xfrm>
          <a:prstGeom prst="rect">
            <a:avLst/>
          </a:prstGeom>
          <a:noFill/>
        </p:spPr>
        <p:txBody>
          <a:bodyPr wrap="square" rtlCol="0">
            <a:spAutoFit/>
          </a:bodyPr>
          <a:lstStyle/>
          <a:p>
            <a:r>
              <a:rPr lang="en-US" sz="2000" b="1" dirty="0" smtClean="0">
                <a:solidFill>
                  <a:prstClr val="black"/>
                </a:solidFill>
              </a:rPr>
              <a:t>25’</a:t>
            </a:r>
            <a:endParaRPr lang="en-US" sz="2000" b="1" dirty="0">
              <a:solidFill>
                <a:prstClr val="black"/>
              </a:solidFill>
            </a:endParaRPr>
          </a:p>
        </p:txBody>
      </p:sp>
      <p:sp>
        <p:nvSpPr>
          <p:cNvPr id="33" name="TextBox 32"/>
          <p:cNvSpPr txBox="1"/>
          <p:nvPr/>
        </p:nvSpPr>
        <p:spPr>
          <a:xfrm>
            <a:off x="2427511" y="914400"/>
            <a:ext cx="1763489" cy="369332"/>
          </a:xfrm>
          <a:prstGeom prst="rect">
            <a:avLst/>
          </a:prstGeom>
          <a:noFill/>
        </p:spPr>
        <p:txBody>
          <a:bodyPr wrap="square" rtlCol="0">
            <a:spAutoFit/>
          </a:bodyPr>
          <a:lstStyle/>
          <a:p>
            <a:pPr defTabSz="457200"/>
            <a:r>
              <a:rPr lang="en-US" b="1" dirty="0">
                <a:solidFill>
                  <a:prstClr val="black"/>
                </a:solidFill>
              </a:rPr>
              <a:t>Gaines Street </a:t>
            </a:r>
          </a:p>
        </p:txBody>
      </p:sp>
      <p:cxnSp>
        <p:nvCxnSpPr>
          <p:cNvPr id="34" name="Straight Connector 33"/>
          <p:cNvCxnSpPr/>
          <p:nvPr/>
        </p:nvCxnSpPr>
        <p:spPr>
          <a:xfrm flipV="1">
            <a:off x="1828800" y="762000"/>
            <a:ext cx="0" cy="2667000"/>
          </a:xfrm>
          <a:prstGeom prst="line">
            <a:avLst/>
          </a:prstGeom>
          <a:ln w="9525">
            <a:solidFill>
              <a:schemeClr val="tx1"/>
            </a:solidFill>
            <a:prstDash val="lgDashDot"/>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389620" y="762000"/>
            <a:ext cx="0" cy="4800600"/>
          </a:xfrm>
          <a:prstGeom prst="line">
            <a:avLst/>
          </a:prstGeom>
          <a:ln w="9525">
            <a:solidFill>
              <a:schemeClr val="tx1"/>
            </a:solidFill>
            <a:prstDash val="lgDashDot"/>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828800" y="1295400"/>
            <a:ext cx="25908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971800" y="1276290"/>
            <a:ext cx="990600" cy="400110"/>
          </a:xfrm>
          <a:prstGeom prst="rect">
            <a:avLst/>
          </a:prstGeom>
          <a:noFill/>
        </p:spPr>
        <p:txBody>
          <a:bodyPr wrap="square" rtlCol="0">
            <a:spAutoFit/>
          </a:bodyPr>
          <a:lstStyle/>
          <a:p>
            <a:r>
              <a:rPr lang="en-US" sz="2000" b="1" dirty="0" smtClean="0">
                <a:solidFill>
                  <a:prstClr val="black"/>
                </a:solidFill>
              </a:rPr>
              <a:t>60’</a:t>
            </a:r>
            <a:endParaRPr lang="en-US" sz="2000" b="1" dirty="0">
              <a:solidFill>
                <a:prstClr val="black"/>
              </a:solidFill>
            </a:endParaRPr>
          </a:p>
        </p:txBody>
      </p:sp>
      <p:sp>
        <p:nvSpPr>
          <p:cNvPr id="29" name="Right Triangle 28"/>
          <p:cNvSpPr/>
          <p:nvPr/>
        </p:nvSpPr>
        <p:spPr>
          <a:xfrm flipH="1">
            <a:off x="4366724" y="2545804"/>
            <a:ext cx="895739" cy="914400"/>
          </a:xfrm>
          <a:prstGeom prst="rtTriangle">
            <a:avLst/>
          </a:prstGeom>
          <a:solidFill>
            <a:srgbClr val="DDDDDD">
              <a:alpha val="32941"/>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1" name="Right Triangle 30"/>
          <p:cNvSpPr/>
          <p:nvPr/>
        </p:nvSpPr>
        <p:spPr>
          <a:xfrm flipH="1">
            <a:off x="2332649" y="3469534"/>
            <a:ext cx="2034071" cy="2152377"/>
          </a:xfrm>
          <a:prstGeom prst="rtTriangle">
            <a:avLst/>
          </a:prstGeom>
          <a:solidFill>
            <a:srgbClr val="DDDDDD">
              <a:alpha val="32941"/>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Rectangle 31"/>
          <p:cNvSpPr/>
          <p:nvPr/>
        </p:nvSpPr>
        <p:spPr>
          <a:xfrm rot="18808503">
            <a:off x="900091" y="2955691"/>
            <a:ext cx="6758769" cy="488311"/>
          </a:xfrm>
          <a:prstGeom prst="rect">
            <a:avLst/>
          </a:prstGeom>
          <a:solidFill>
            <a:schemeClr val="tx1">
              <a:lumMod val="50000"/>
              <a:lumOff val="50000"/>
              <a:alpha val="41961"/>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38" name="Straight Arrow Connector 37"/>
          <p:cNvCxnSpPr/>
          <p:nvPr/>
        </p:nvCxnSpPr>
        <p:spPr>
          <a:xfrm flipH="1">
            <a:off x="2304656" y="791037"/>
            <a:ext cx="4590662" cy="4833873"/>
          </a:xfrm>
          <a:prstGeom prst="straightConnector1">
            <a:avLst/>
          </a:prstGeom>
          <a:ln w="76200">
            <a:solidFill>
              <a:srgbClr val="FFC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1828800" y="635514"/>
            <a:ext cx="4590662" cy="4833873"/>
          </a:xfrm>
          <a:prstGeom prst="straightConnector1">
            <a:avLst/>
          </a:prstGeom>
          <a:ln w="76200">
            <a:solidFill>
              <a:srgbClr val="FFC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616970" y="2514600"/>
            <a:ext cx="0" cy="3124200"/>
          </a:xfrm>
          <a:prstGeom prst="line">
            <a:avLst/>
          </a:prstGeom>
          <a:ln w="762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1783830" y="5623810"/>
            <a:ext cx="532411" cy="320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30" name="Straight Connector 29"/>
          <p:cNvCxnSpPr/>
          <p:nvPr/>
        </p:nvCxnSpPr>
        <p:spPr>
          <a:xfrm flipH="1">
            <a:off x="4572000" y="2514600"/>
            <a:ext cx="685800" cy="0"/>
          </a:xfrm>
          <a:prstGeom prst="line">
            <a:avLst/>
          </a:prstGeom>
          <a:ln w="762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41" name="Rectangular Callout 40"/>
          <p:cNvSpPr/>
          <p:nvPr/>
        </p:nvSpPr>
        <p:spPr>
          <a:xfrm>
            <a:off x="457200" y="1676400"/>
            <a:ext cx="1791360" cy="702097"/>
          </a:xfrm>
          <a:prstGeom prst="wedgeRectCallout">
            <a:avLst>
              <a:gd name="adj1" fmla="val 131032"/>
              <a:gd name="adj2" fmla="val 19966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Shadow with Block 37 Profile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crandall.CACITY\Desktop\Shadow.jpg"/>
          <p:cNvPicPr>
            <a:picLocks noChangeAspect="1" noChangeArrowheads="1"/>
          </p:cNvPicPr>
          <p:nvPr/>
        </p:nvPicPr>
        <p:blipFill>
          <a:blip r:embed="rId2" cstate="print"/>
          <a:srcRect t="28788" r="52941" b="28030"/>
          <a:stretch>
            <a:fillRect/>
          </a:stretch>
        </p:blipFill>
        <p:spPr bwMode="auto">
          <a:xfrm>
            <a:off x="1371599" y="0"/>
            <a:ext cx="5325979" cy="6324600"/>
          </a:xfrm>
          <a:prstGeom prst="rect">
            <a:avLst/>
          </a:prstGeom>
          <a:noFill/>
        </p:spPr>
      </p:pic>
      <p:sp>
        <p:nvSpPr>
          <p:cNvPr id="3" name="TextBox 2"/>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Shadow Study – Tower Comparison  </a:t>
            </a:r>
            <a:endParaRPr lang="en-US" sz="2400" b="1" dirty="0">
              <a:solidFill>
                <a:prstClr val="white"/>
              </a:solidFill>
            </a:endParaRPr>
          </a:p>
        </p:txBody>
      </p:sp>
      <p:sp>
        <p:nvSpPr>
          <p:cNvPr id="5" name="Rectangular Callout 4"/>
          <p:cNvSpPr/>
          <p:nvPr/>
        </p:nvSpPr>
        <p:spPr>
          <a:xfrm>
            <a:off x="990600" y="609601"/>
            <a:ext cx="990600" cy="533400"/>
          </a:xfrm>
          <a:prstGeom prst="wedgeRectCallout">
            <a:avLst>
              <a:gd name="adj1" fmla="val 303728"/>
              <a:gd name="adj2" fmla="val -2182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Tower</a:t>
            </a:r>
            <a:endParaRPr lang="en-US" b="1" dirty="0">
              <a:solidFill>
                <a:prstClr val="black"/>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crandall.CACITY\Desktop\Shadow.jpg"/>
          <p:cNvPicPr>
            <a:picLocks noChangeAspect="1" noChangeArrowheads="1"/>
          </p:cNvPicPr>
          <p:nvPr/>
        </p:nvPicPr>
        <p:blipFill>
          <a:blip r:embed="rId2" cstate="print"/>
          <a:srcRect t="28788" r="52941" b="28030"/>
          <a:stretch>
            <a:fillRect/>
          </a:stretch>
        </p:blipFill>
        <p:spPr bwMode="auto">
          <a:xfrm>
            <a:off x="1371599" y="0"/>
            <a:ext cx="5325979" cy="6324600"/>
          </a:xfrm>
          <a:prstGeom prst="rect">
            <a:avLst/>
          </a:prstGeom>
          <a:noFill/>
        </p:spPr>
      </p:pic>
      <p:sp>
        <p:nvSpPr>
          <p:cNvPr id="3" name="TextBox 2"/>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Shadow Study – Tower Comparison  </a:t>
            </a:r>
            <a:endParaRPr lang="en-US" sz="2400" b="1" dirty="0">
              <a:solidFill>
                <a:prstClr val="white"/>
              </a:solidFill>
            </a:endParaRPr>
          </a:p>
        </p:txBody>
      </p:sp>
      <p:sp>
        <p:nvSpPr>
          <p:cNvPr id="4" name="&quot;No&quot; Symbol 3"/>
          <p:cNvSpPr/>
          <p:nvPr/>
        </p:nvSpPr>
        <p:spPr>
          <a:xfrm>
            <a:off x="4114800" y="533400"/>
            <a:ext cx="1371600" cy="1371600"/>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t="8948" b="28906"/>
          <a:stretch>
            <a:fillRect/>
          </a:stretch>
        </p:blipFill>
        <p:spPr bwMode="auto">
          <a:xfrm>
            <a:off x="0" y="0"/>
            <a:ext cx="9144000" cy="3276600"/>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t="8672" b="27736"/>
          <a:stretch>
            <a:fillRect/>
          </a:stretch>
        </p:blipFill>
        <p:spPr bwMode="auto">
          <a:xfrm>
            <a:off x="0" y="3200400"/>
            <a:ext cx="9144000" cy="3352800"/>
          </a:xfrm>
          <a:prstGeom prst="rect">
            <a:avLst/>
          </a:prstGeom>
          <a:noFill/>
          <a:ln w="9525">
            <a:noFill/>
            <a:miter lim="800000"/>
            <a:headEnd/>
            <a:tailEnd/>
          </a:ln>
          <a:effectLst/>
        </p:spPr>
      </p:pic>
      <p:cxnSp>
        <p:nvCxnSpPr>
          <p:cNvPr id="5" name="Straight Connector 4"/>
          <p:cNvCxnSpPr/>
          <p:nvPr/>
        </p:nvCxnSpPr>
        <p:spPr bwMode="auto">
          <a:xfrm flipH="1">
            <a:off x="4876800" y="1600200"/>
            <a:ext cx="609600" cy="1600200"/>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cxnSp>
        <p:nvCxnSpPr>
          <p:cNvPr id="9" name="Straight Connector 8"/>
          <p:cNvCxnSpPr/>
          <p:nvPr/>
        </p:nvCxnSpPr>
        <p:spPr bwMode="auto">
          <a:xfrm flipH="1">
            <a:off x="4876800" y="4876800"/>
            <a:ext cx="609600" cy="1600200"/>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sp>
        <p:nvSpPr>
          <p:cNvPr id="10" name="TextBox 9"/>
          <p:cNvSpPr txBox="1"/>
          <p:nvPr/>
        </p:nvSpPr>
        <p:spPr>
          <a:xfrm>
            <a:off x="6324600" y="5029200"/>
            <a:ext cx="2590800" cy="646331"/>
          </a:xfrm>
          <a:prstGeom prst="rect">
            <a:avLst/>
          </a:prstGeom>
          <a:noFill/>
        </p:spPr>
        <p:txBody>
          <a:bodyPr wrap="square" rtlCol="0">
            <a:spAutoFit/>
          </a:bodyPr>
          <a:lstStyle/>
          <a:p>
            <a:r>
              <a:rPr lang="en-US" b="1" dirty="0" smtClean="0">
                <a:latin typeface="Calibri" pitchFamily="34" charset="0"/>
              </a:rPr>
              <a:t>Summer Solstice</a:t>
            </a:r>
          </a:p>
          <a:p>
            <a:r>
              <a:rPr lang="en-US" b="1" dirty="0" smtClean="0">
                <a:latin typeface="Calibri" pitchFamily="34" charset="0"/>
              </a:rPr>
              <a:t>Block 37 Current Design</a:t>
            </a:r>
            <a:endParaRPr lang="en-US" b="1" dirty="0">
              <a:latin typeface="Calibri" pitchFamily="34" charset="0"/>
            </a:endParaRPr>
          </a:p>
        </p:txBody>
      </p:sp>
      <p:sp>
        <p:nvSpPr>
          <p:cNvPr id="11" name="TextBox 10"/>
          <p:cNvSpPr txBox="1"/>
          <p:nvPr/>
        </p:nvSpPr>
        <p:spPr>
          <a:xfrm>
            <a:off x="6324600" y="1752600"/>
            <a:ext cx="2209800" cy="646331"/>
          </a:xfrm>
          <a:prstGeom prst="rect">
            <a:avLst/>
          </a:prstGeom>
          <a:noFill/>
        </p:spPr>
        <p:txBody>
          <a:bodyPr wrap="square" rtlCol="0">
            <a:spAutoFit/>
          </a:bodyPr>
          <a:lstStyle/>
          <a:p>
            <a:r>
              <a:rPr lang="en-US" b="1" dirty="0" smtClean="0">
                <a:latin typeface="Calibri" pitchFamily="34" charset="0"/>
              </a:rPr>
              <a:t>Summer Solstice</a:t>
            </a:r>
          </a:p>
          <a:p>
            <a:r>
              <a:rPr lang="en-US" b="1" dirty="0" smtClean="0">
                <a:latin typeface="Calibri" pitchFamily="34" charset="0"/>
              </a:rPr>
              <a:t>Code Compliant</a:t>
            </a:r>
            <a:endParaRPr lang="en-US" b="1" dirty="0">
              <a:latin typeface="Calibri" pitchFamily="34" charset="0"/>
            </a:endParaRPr>
          </a:p>
        </p:txBody>
      </p:sp>
      <p:sp>
        <p:nvSpPr>
          <p:cNvPr id="8" name="TextBox 7"/>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Shadow Study - Actual </a:t>
            </a:r>
            <a:endParaRPr lang="en-US" sz="2400" b="1" dirty="0">
              <a:solidFill>
                <a:prstClr val="white"/>
              </a:solidFill>
            </a:endParaRPr>
          </a:p>
        </p:txBody>
      </p:sp>
      <p:sp>
        <p:nvSpPr>
          <p:cNvPr id="12" name="Rectangular Callout 11"/>
          <p:cNvSpPr/>
          <p:nvPr/>
        </p:nvSpPr>
        <p:spPr>
          <a:xfrm>
            <a:off x="6096000" y="304801"/>
            <a:ext cx="2215728" cy="685800"/>
          </a:xfrm>
          <a:prstGeom prst="wedgeRectCallout">
            <a:avLst>
              <a:gd name="adj1" fmla="val -78711"/>
              <a:gd name="adj2" fmla="val 15110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prstClr val="black"/>
                </a:solidFill>
              </a:rPr>
              <a:t>Gaines Street</a:t>
            </a:r>
          </a:p>
          <a:p>
            <a:pPr algn="ctr" defTabSz="457200"/>
            <a:r>
              <a:rPr lang="en-US" dirty="0" smtClean="0">
                <a:solidFill>
                  <a:prstClr val="black"/>
                </a:solidFill>
              </a:rPr>
              <a:t>Center Line</a:t>
            </a:r>
            <a:r>
              <a:rPr lang="en-US" dirty="0" smtClean="0">
                <a:solidFill>
                  <a:prstClr val="black"/>
                </a:solidFill>
              </a:rPr>
              <a:t> </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304800" y="1096780"/>
            <a:ext cx="8077200" cy="381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b="1" dirty="0" smtClean="0">
                <a:solidFill>
                  <a:srgbClr val="FFFFFF"/>
                </a:solidFill>
                <a:latin typeface="Calibri" pitchFamily="34" charset="0"/>
                <a:ea typeface="Calibri" pitchFamily="34" charset="0"/>
                <a:cs typeface="Times New Roman" pitchFamily="18" charset="0"/>
              </a:rPr>
              <a:t>ZONING </a:t>
            </a:r>
          </a:p>
          <a:p>
            <a:pPr fontAlgn="base">
              <a:spcBef>
                <a:spcPct val="0"/>
              </a:spcBef>
              <a:spcAft>
                <a:spcPct val="0"/>
              </a:spcAft>
            </a:pPr>
            <a:r>
              <a:rPr lang="en-US" sz="3600" b="1" dirty="0" smtClean="0">
                <a:solidFill>
                  <a:srgbClr val="FFFF00"/>
                </a:solidFill>
                <a:latin typeface="Calibri" pitchFamily="34" charset="0"/>
                <a:ea typeface="Calibri" pitchFamily="34" charset="0"/>
                <a:cs typeface="Times New Roman" pitchFamily="18" charset="0"/>
              </a:rPr>
              <a:t>SW Lane Access Way</a:t>
            </a:r>
            <a:endParaRPr lang="en-US" sz="3600" dirty="0" smtClean="0">
              <a:solidFill>
                <a:srgbClr val="FFFF00"/>
              </a:solidFill>
              <a:latin typeface="Arial" pitchFamily="34" charset="0"/>
              <a:cs typeface="Arial" pitchFamily="34" charset="0"/>
            </a:endParaRPr>
          </a:p>
          <a:p>
            <a:pPr eaLnBrk="0" fontAlgn="base" hangingPunct="0">
              <a:spcBef>
                <a:spcPct val="0"/>
              </a:spcBef>
              <a:spcAft>
                <a:spcPct val="0"/>
              </a:spcAft>
            </a:pPr>
            <a:endParaRPr lang="en-US" sz="2400" b="1" i="1" dirty="0" smtClean="0">
              <a:solidFill>
                <a:srgbClr val="FFFFFF"/>
              </a:solidFill>
              <a:latin typeface="Calibri" pitchFamily="34" charset="0"/>
              <a:ea typeface="Calibri" pitchFamily="34" charset="0"/>
              <a:cs typeface="Times New Roman" pitchFamily="18" charset="0"/>
            </a:endParaRPr>
          </a:p>
          <a:p>
            <a:pPr eaLnBrk="0" fontAlgn="base" hangingPunct="0">
              <a:spcBef>
                <a:spcPct val="0"/>
              </a:spcBef>
              <a:spcAft>
                <a:spcPct val="0"/>
              </a:spcAft>
            </a:pPr>
            <a:r>
              <a:rPr lang="en-US" sz="2400" b="1" i="1" dirty="0" smtClean="0">
                <a:solidFill>
                  <a:srgbClr val="FFFFFF"/>
                </a:solidFill>
                <a:latin typeface="Calibri" pitchFamily="34" charset="0"/>
                <a:ea typeface="Calibri" pitchFamily="34" charset="0"/>
                <a:cs typeface="Times New Roman" pitchFamily="18" charset="0"/>
              </a:rPr>
              <a:t>Buildings must be a minimum of 30 feet from the center line of SW Lane.  </a:t>
            </a:r>
          </a:p>
          <a:p>
            <a:pPr eaLnBrk="0" fontAlgn="base" hangingPunct="0">
              <a:spcBef>
                <a:spcPct val="0"/>
              </a:spcBef>
              <a:spcAft>
                <a:spcPct val="0"/>
              </a:spcAft>
            </a:pPr>
            <a:endParaRPr lang="en-US" sz="2400" b="1" i="1" dirty="0">
              <a:solidFill>
                <a:srgbClr val="FFFFFF"/>
              </a:solidFill>
              <a:latin typeface="Calibri" pitchFamily="34" charset="0"/>
              <a:ea typeface="Calibri" pitchFamily="34" charset="0"/>
              <a:cs typeface="Times New Roman" pitchFamily="18" charset="0"/>
            </a:endParaRPr>
          </a:p>
          <a:p>
            <a:pPr eaLnBrk="0" fontAlgn="base" hangingPunct="0">
              <a:spcBef>
                <a:spcPct val="0"/>
              </a:spcBef>
              <a:spcAft>
                <a:spcPct val="0"/>
              </a:spcAft>
            </a:pPr>
            <a:endParaRPr lang="en-US" sz="2400" b="1" i="1" dirty="0" smtClean="0">
              <a:solidFill>
                <a:srgbClr val="FFFFFF"/>
              </a:solidFill>
              <a:latin typeface="Calibri" pitchFamily="34" charset="0"/>
              <a:ea typeface="Calibri" pitchFamily="34" charset="0"/>
              <a:cs typeface="Times New Roman" pitchFamily="18" charset="0"/>
            </a:endParaRPr>
          </a:p>
          <a:p>
            <a:pPr eaLnBrk="0" fontAlgn="base" hangingPunct="0">
              <a:spcBef>
                <a:spcPct val="0"/>
              </a:spcBef>
              <a:spcAft>
                <a:spcPct val="0"/>
              </a:spcAft>
            </a:pPr>
            <a:endParaRPr lang="en-US" sz="2400" b="1" i="1" dirty="0" smtClean="0">
              <a:solidFill>
                <a:srgbClr val="FFFFFF"/>
              </a:solidFill>
              <a:latin typeface="Calibri" pitchFamily="34" charset="0"/>
              <a:ea typeface="Calibri" pitchFamily="34" charset="0"/>
              <a:cs typeface="Times New Roman" pitchFamily="18" charset="0"/>
            </a:endParaRPr>
          </a:p>
          <a:p>
            <a:pPr eaLnBrk="0" fontAlgn="base" hangingPunct="0">
              <a:spcBef>
                <a:spcPct val="0"/>
              </a:spcBef>
              <a:spcAft>
                <a:spcPct val="0"/>
              </a:spcAft>
            </a:pPr>
            <a:endParaRPr lang="en-US" sz="2400" b="1" i="1" dirty="0" smtClean="0">
              <a:solidFill>
                <a:srgbClr val="FFFFFF"/>
              </a:solidFill>
              <a:latin typeface="Calibri" pitchFamily="34" charset="0"/>
              <a:ea typeface="Calibri" pitchFamily="34" charset="0"/>
              <a:cs typeface="Times New Roman" pitchFamily="18" charset="0"/>
            </a:endParaRPr>
          </a:p>
          <a:p>
            <a:pPr eaLnBrk="0" fontAlgn="base" hangingPunct="0">
              <a:spcBef>
                <a:spcPct val="0"/>
              </a:spcBef>
              <a:spcAft>
                <a:spcPct val="0"/>
              </a:spcAft>
            </a:pPr>
            <a:endParaRPr lang="en-US" sz="2400" b="1" i="1" dirty="0" smtClean="0">
              <a:solidFill>
                <a:srgbClr val="FFFFFF"/>
              </a:solidFill>
              <a:latin typeface="Calibri" pitchFamily="34" charset="0"/>
              <a:ea typeface="Calibri" pitchFamily="34" charset="0"/>
              <a:cs typeface="Times New Roman" pitchFamily="18" charset="0"/>
            </a:endParaRPr>
          </a:p>
        </p:txBody>
      </p:sp>
      <p:cxnSp>
        <p:nvCxnSpPr>
          <p:cNvPr id="3" name="Straight Connector 2"/>
          <p:cNvCxnSpPr/>
          <p:nvPr/>
        </p:nvCxnSpPr>
        <p:spPr bwMode="auto">
          <a:xfrm>
            <a:off x="381000" y="1905000"/>
            <a:ext cx="784860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outh Waterfront.jpg"/>
          <p:cNvPicPr>
            <a:picLocks noChangeAspect="1"/>
          </p:cNvPicPr>
          <p:nvPr/>
        </p:nvPicPr>
        <p:blipFill rotWithShape="1">
          <a:blip r:embed="rId2" cstate="print">
            <a:extLst>
              <a:ext uri="{28A0092B-C50C-407E-A947-70E740481C1C}">
                <a14:useLocalDpi xmlns:a14="http://schemas.microsoft.com/office/drawing/2010/main" xmlns="" val="0"/>
              </a:ext>
            </a:extLst>
          </a:blip>
          <a:srcRect l="4776" r="17599" b="2530"/>
          <a:stretch/>
        </p:blipFill>
        <p:spPr>
          <a:xfrm>
            <a:off x="1371600" y="1"/>
            <a:ext cx="6608340" cy="6418684"/>
          </a:xfrm>
          <a:prstGeom prst="rect">
            <a:avLst/>
          </a:prstGeom>
        </p:spPr>
      </p:pic>
      <p:sp>
        <p:nvSpPr>
          <p:cNvPr id="5" name="Rectangle 4"/>
          <p:cNvSpPr/>
          <p:nvPr/>
        </p:nvSpPr>
        <p:spPr>
          <a:xfrm>
            <a:off x="5287029" y="3477855"/>
            <a:ext cx="973493" cy="716182"/>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TextBox 31"/>
          <p:cNvSpPr txBox="1"/>
          <p:nvPr/>
        </p:nvSpPr>
        <p:spPr>
          <a:xfrm>
            <a:off x="35149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44597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54115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Units</a:t>
            </a:r>
            <a:endParaRPr lang="en-US" sz="1200" b="1" dirty="0">
              <a:solidFill>
                <a:prstClr val="white">
                  <a:lumMod val="95000"/>
                </a:prstClr>
              </a:solidFill>
            </a:endParaRPr>
          </a:p>
        </p:txBody>
      </p:sp>
      <p:sp>
        <p:nvSpPr>
          <p:cNvPr id="35" name="TextBox 34"/>
          <p:cNvSpPr txBox="1"/>
          <p:nvPr/>
        </p:nvSpPr>
        <p:spPr>
          <a:xfrm>
            <a:off x="5404373"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7" name="TextBox 36"/>
          <p:cNvSpPr txBox="1"/>
          <p:nvPr/>
        </p:nvSpPr>
        <p:spPr>
          <a:xfrm>
            <a:off x="43264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43" name="TextBox 42"/>
          <p:cNvSpPr txBox="1"/>
          <p:nvPr/>
        </p:nvSpPr>
        <p:spPr>
          <a:xfrm>
            <a:off x="4324961" y="2759938"/>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44" name="TextBox 43"/>
          <p:cNvSpPr txBox="1"/>
          <p:nvPr/>
        </p:nvSpPr>
        <p:spPr>
          <a:xfrm>
            <a:off x="5170064" y="3623479"/>
            <a:ext cx="1308269" cy="461665"/>
          </a:xfrm>
          <a:prstGeom prst="rect">
            <a:avLst/>
          </a:prstGeom>
          <a:noFill/>
        </p:spPr>
        <p:txBody>
          <a:bodyPr wrap="square" rtlCol="0">
            <a:spAutoFit/>
          </a:bodyPr>
          <a:lstStyle/>
          <a:p>
            <a:pPr algn="ctr" defTabSz="457200"/>
            <a:r>
              <a:rPr lang="en-US" sz="1200" b="1" dirty="0">
                <a:solidFill>
                  <a:prstClr val="white">
                    <a:lumMod val="95000"/>
                  </a:prstClr>
                </a:solidFill>
              </a:rPr>
              <a:t>Block 37  </a:t>
            </a:r>
          </a:p>
          <a:p>
            <a:pPr algn="ctr" defTabSz="457200"/>
            <a:r>
              <a:rPr lang="en-US" sz="1200" b="1" dirty="0">
                <a:solidFill>
                  <a:prstClr val="white">
                    <a:lumMod val="95000"/>
                  </a:prstClr>
                </a:solidFill>
              </a:rPr>
              <a:t>281 Units</a:t>
            </a:r>
          </a:p>
        </p:txBody>
      </p:sp>
      <p:sp>
        <p:nvSpPr>
          <p:cNvPr id="27" name="TextBox 26"/>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SW Lane </a:t>
            </a:r>
            <a:endParaRPr lang="en-US" sz="2400" b="1" dirty="0">
              <a:solidFill>
                <a:prstClr val="white"/>
              </a:solidFill>
            </a:endParaRPr>
          </a:p>
        </p:txBody>
      </p:sp>
      <p:sp>
        <p:nvSpPr>
          <p:cNvPr id="22" name="Right Arrow 21"/>
          <p:cNvSpPr/>
          <p:nvPr/>
        </p:nvSpPr>
        <p:spPr>
          <a:xfrm>
            <a:off x="1676400" y="3505200"/>
            <a:ext cx="1889109" cy="1460494"/>
          </a:xfrm>
          <a:prstGeom prst="righ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rPr>
              <a:t>SW Lane</a:t>
            </a:r>
            <a:endParaRPr lang="en-US" b="1" dirty="0">
              <a:solidFill>
                <a:prstClr val="white"/>
              </a:solidFill>
            </a:endParaRPr>
          </a:p>
        </p:txBody>
      </p:sp>
    </p:spTree>
    <p:extLst>
      <p:ext uri="{BB962C8B-B14F-4D97-AF65-F5344CB8AC3E}">
        <p14:creationId xmlns:p14="http://schemas.microsoft.com/office/powerpoint/2010/main" xmlns="" val="3155351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685800" y="729734"/>
            <a:ext cx="8001000" cy="30777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1400" b="1" dirty="0" smtClean="0">
              <a:solidFill>
                <a:srgbClr val="FFFFFF"/>
              </a:solidFill>
              <a:latin typeface="Calibri" pitchFamily="34" charset="0"/>
              <a:ea typeface="Calibri" pitchFamily="34" charset="0"/>
              <a:cs typeface="Times New Roman" pitchFamily="18" charset="0"/>
            </a:endParaRPr>
          </a:p>
          <a:p>
            <a:pPr fontAlgn="base">
              <a:spcBef>
                <a:spcPct val="0"/>
              </a:spcBef>
              <a:spcAft>
                <a:spcPct val="0"/>
              </a:spcAft>
            </a:pPr>
            <a:r>
              <a:rPr lang="en-US" sz="3600" b="1" dirty="0" smtClean="0">
                <a:solidFill>
                  <a:srgbClr val="FFFF00"/>
                </a:solidFill>
                <a:latin typeface="Calibri" pitchFamily="34" charset="0"/>
                <a:cs typeface="Times New Roman" pitchFamily="18" charset="0"/>
              </a:rPr>
              <a:t>BLOCK 37</a:t>
            </a:r>
            <a:endParaRPr lang="en-US" sz="3600" dirty="0" smtClean="0">
              <a:solidFill>
                <a:srgbClr val="FFFF00"/>
              </a:solidFill>
              <a:latin typeface="Arial" pitchFamily="34" charset="0"/>
              <a:cs typeface="Arial" pitchFamily="34" charset="0"/>
            </a:endParaRPr>
          </a:p>
          <a:p>
            <a:pPr eaLnBrk="0" fontAlgn="base" hangingPunct="0">
              <a:spcBef>
                <a:spcPct val="0"/>
              </a:spcBef>
              <a:spcAft>
                <a:spcPct val="0"/>
              </a:spcAft>
            </a:pPr>
            <a:endParaRPr lang="en-US" sz="2400" b="1" i="1" dirty="0" smtClean="0">
              <a:solidFill>
                <a:srgbClr val="FFFFFF"/>
              </a:solidFill>
              <a:latin typeface="Calibri" pitchFamily="34" charset="0"/>
              <a:ea typeface="Calibri" pitchFamily="34" charset="0"/>
              <a:cs typeface="Times New Roman" pitchFamily="18" charset="0"/>
            </a:endParaRPr>
          </a:p>
          <a:p>
            <a:pPr marL="457200" indent="-457200" eaLnBrk="0" fontAlgn="base" hangingPunct="0">
              <a:spcBef>
                <a:spcPct val="0"/>
              </a:spcBef>
              <a:spcAft>
                <a:spcPct val="0"/>
              </a:spcAft>
              <a:buFontTx/>
              <a:buAutoNum type="arabicParenR"/>
            </a:pPr>
            <a:r>
              <a:rPr lang="en-US" sz="3200" b="1" dirty="0" smtClean="0">
                <a:solidFill>
                  <a:srgbClr val="FFFF00"/>
                </a:solidFill>
                <a:latin typeface="Calibri" pitchFamily="34" charset="0"/>
                <a:ea typeface="Calibri" pitchFamily="34" charset="0"/>
                <a:cs typeface="Times New Roman" pitchFamily="18" charset="0"/>
              </a:rPr>
              <a:t>Zoning</a:t>
            </a:r>
          </a:p>
          <a:p>
            <a:pPr marL="457200" indent="-457200" eaLnBrk="0" fontAlgn="base" hangingPunct="0">
              <a:spcBef>
                <a:spcPct val="0"/>
              </a:spcBef>
              <a:spcAft>
                <a:spcPct val="0"/>
              </a:spcAft>
              <a:buFontTx/>
              <a:buAutoNum type="arabicParenR"/>
            </a:pPr>
            <a:r>
              <a:rPr lang="en-US" sz="3200" b="1" dirty="0" smtClean="0">
                <a:solidFill>
                  <a:srgbClr val="FFFFFF"/>
                </a:solidFill>
                <a:latin typeface="Calibri" pitchFamily="34" charset="0"/>
                <a:ea typeface="Calibri" pitchFamily="34" charset="0"/>
                <a:cs typeface="Times New Roman" pitchFamily="18" charset="0"/>
              </a:rPr>
              <a:t>Design Guidelines</a:t>
            </a:r>
            <a:endParaRPr lang="en-US" sz="3200" b="1" dirty="0" smtClean="0">
              <a:solidFill>
                <a:srgbClr val="FFFFFF"/>
              </a:solidFill>
              <a:latin typeface="Calibri" pitchFamily="34" charset="0"/>
              <a:ea typeface="Calibri" pitchFamily="34" charset="0"/>
              <a:cs typeface="Times New Roman" pitchFamily="18" charset="0"/>
            </a:endParaRPr>
          </a:p>
          <a:p>
            <a:pPr marL="457200" indent="-457200" eaLnBrk="0" fontAlgn="base" hangingPunct="0">
              <a:spcBef>
                <a:spcPct val="0"/>
              </a:spcBef>
              <a:spcAft>
                <a:spcPct val="0"/>
              </a:spcAft>
              <a:buFontTx/>
              <a:buAutoNum type="arabicParenR"/>
            </a:pPr>
            <a:r>
              <a:rPr lang="en-US" sz="3200" b="1" dirty="0" smtClean="0">
                <a:solidFill>
                  <a:srgbClr val="FFFFFF"/>
                </a:solidFill>
                <a:latin typeface="Calibri" pitchFamily="34" charset="0"/>
                <a:ea typeface="Calibri" pitchFamily="34" charset="0"/>
                <a:cs typeface="Times New Roman" pitchFamily="18" charset="0"/>
              </a:rPr>
              <a:t>Essential Issues</a:t>
            </a:r>
            <a:endParaRPr lang="en-US" sz="3200" b="1" dirty="0" smtClean="0">
              <a:solidFill>
                <a:srgbClr val="FF0000"/>
              </a:solidFill>
              <a:latin typeface="Calibri" pitchFamily="34" charset="0"/>
              <a:ea typeface="Calibri" pitchFamily="34" charset="0"/>
              <a:cs typeface="Times New Roman" pitchFamily="18" charset="0"/>
            </a:endParaRPr>
          </a:p>
          <a:p>
            <a:pPr eaLnBrk="0" fontAlgn="base" hangingPunct="0">
              <a:spcBef>
                <a:spcPct val="0"/>
              </a:spcBef>
              <a:spcAft>
                <a:spcPct val="0"/>
              </a:spcAft>
            </a:pPr>
            <a:endParaRPr lang="en-US" sz="2400" b="1" i="1" dirty="0">
              <a:solidFill>
                <a:srgbClr val="FF0000"/>
              </a:solidFill>
              <a:latin typeface="Calibri" pitchFamily="34" charset="0"/>
              <a:ea typeface="Calibri" pitchFamily="34" charset="0"/>
              <a:cs typeface="Times New Roman" pitchFamily="18" charset="0"/>
            </a:endParaRPr>
          </a:p>
        </p:txBody>
      </p:sp>
      <p:cxnSp>
        <p:nvCxnSpPr>
          <p:cNvPr id="5" name="Straight Connector 4"/>
          <p:cNvCxnSpPr/>
          <p:nvPr/>
        </p:nvCxnSpPr>
        <p:spPr bwMode="auto">
          <a:xfrm>
            <a:off x="838200" y="1676400"/>
            <a:ext cx="784860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outh Waterfront.jpg"/>
          <p:cNvPicPr>
            <a:picLocks noChangeAspect="1"/>
          </p:cNvPicPr>
          <p:nvPr/>
        </p:nvPicPr>
        <p:blipFill rotWithShape="1">
          <a:blip r:embed="rId2" cstate="print">
            <a:extLst>
              <a:ext uri="{28A0092B-C50C-407E-A947-70E740481C1C}">
                <a14:useLocalDpi xmlns:a14="http://schemas.microsoft.com/office/drawing/2010/main" xmlns="" val="0"/>
              </a:ext>
            </a:extLst>
          </a:blip>
          <a:srcRect l="4776" r="17599" b="2530"/>
          <a:stretch/>
        </p:blipFill>
        <p:spPr>
          <a:xfrm>
            <a:off x="1371600" y="1"/>
            <a:ext cx="6608340" cy="6418684"/>
          </a:xfrm>
          <a:prstGeom prst="rect">
            <a:avLst/>
          </a:prstGeom>
        </p:spPr>
      </p:pic>
      <p:sp>
        <p:nvSpPr>
          <p:cNvPr id="5" name="Rectangle 4"/>
          <p:cNvSpPr/>
          <p:nvPr/>
        </p:nvSpPr>
        <p:spPr>
          <a:xfrm>
            <a:off x="5287029" y="3477855"/>
            <a:ext cx="973493" cy="716182"/>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TextBox 31"/>
          <p:cNvSpPr txBox="1"/>
          <p:nvPr/>
        </p:nvSpPr>
        <p:spPr>
          <a:xfrm>
            <a:off x="35149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44597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54115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5404373"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7" name="TextBox 36"/>
          <p:cNvSpPr txBox="1"/>
          <p:nvPr/>
        </p:nvSpPr>
        <p:spPr>
          <a:xfrm>
            <a:off x="43264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43" name="TextBox 42"/>
          <p:cNvSpPr txBox="1"/>
          <p:nvPr/>
        </p:nvSpPr>
        <p:spPr>
          <a:xfrm>
            <a:off x="4324961" y="2759938"/>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44" name="TextBox 43"/>
          <p:cNvSpPr txBox="1"/>
          <p:nvPr/>
        </p:nvSpPr>
        <p:spPr>
          <a:xfrm>
            <a:off x="5170064" y="3623479"/>
            <a:ext cx="1308269" cy="461665"/>
          </a:xfrm>
          <a:prstGeom prst="rect">
            <a:avLst/>
          </a:prstGeom>
          <a:noFill/>
        </p:spPr>
        <p:txBody>
          <a:bodyPr wrap="square" rtlCol="0">
            <a:spAutoFit/>
          </a:bodyPr>
          <a:lstStyle/>
          <a:p>
            <a:pPr algn="ctr" defTabSz="457200"/>
            <a:r>
              <a:rPr lang="en-US" sz="1200" b="1" dirty="0">
                <a:solidFill>
                  <a:prstClr val="white">
                    <a:lumMod val="95000"/>
                  </a:prstClr>
                </a:solidFill>
              </a:rPr>
              <a:t>Block 37  </a:t>
            </a:r>
          </a:p>
          <a:p>
            <a:pPr algn="ctr" defTabSz="457200"/>
            <a:r>
              <a:rPr lang="en-US" sz="1200" b="1" dirty="0">
                <a:solidFill>
                  <a:prstClr val="white">
                    <a:lumMod val="95000"/>
                  </a:prstClr>
                </a:solidFill>
              </a:rPr>
              <a:t>281 Units</a:t>
            </a:r>
          </a:p>
        </p:txBody>
      </p:sp>
      <p:sp>
        <p:nvSpPr>
          <p:cNvPr id="63" name="Rectangular Callout 62"/>
          <p:cNvSpPr/>
          <p:nvPr/>
        </p:nvSpPr>
        <p:spPr>
          <a:xfrm>
            <a:off x="6324600" y="4953000"/>
            <a:ext cx="2596728" cy="1241393"/>
          </a:xfrm>
          <a:prstGeom prst="wedgeRectCallout">
            <a:avLst>
              <a:gd name="adj1" fmla="val -53838"/>
              <a:gd name="adj2" fmla="val -11191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srgbClr val="FF0000"/>
                </a:solidFill>
              </a:rPr>
              <a:t>Not Code Compliant</a:t>
            </a:r>
          </a:p>
          <a:p>
            <a:pPr algn="ctr" defTabSz="457200"/>
            <a:r>
              <a:rPr lang="en-US" b="1" dirty="0" smtClean="0">
                <a:solidFill>
                  <a:prstClr val="black"/>
                </a:solidFill>
              </a:rPr>
              <a:t>Building 26’ from center  line of SW Lane</a:t>
            </a:r>
          </a:p>
          <a:p>
            <a:pPr algn="ctr" defTabSz="457200"/>
            <a:r>
              <a:rPr lang="en-US" b="1" dirty="0" smtClean="0">
                <a:solidFill>
                  <a:prstClr val="black"/>
                </a:solidFill>
              </a:rPr>
              <a:t>(Code is 30’)</a:t>
            </a:r>
            <a:endParaRPr lang="en-US" b="1" dirty="0">
              <a:solidFill>
                <a:prstClr val="black"/>
              </a:solidFill>
            </a:endParaRPr>
          </a:p>
        </p:txBody>
      </p:sp>
      <p:sp>
        <p:nvSpPr>
          <p:cNvPr id="27" name="TextBox 26"/>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SW Lane </a:t>
            </a:r>
            <a:endParaRPr lang="en-US" sz="2400" b="1" dirty="0">
              <a:solidFill>
                <a:prstClr val="white"/>
              </a:solidFill>
            </a:endParaRPr>
          </a:p>
        </p:txBody>
      </p:sp>
      <p:sp>
        <p:nvSpPr>
          <p:cNvPr id="21" name="Rectangle 20"/>
          <p:cNvSpPr/>
          <p:nvPr/>
        </p:nvSpPr>
        <p:spPr>
          <a:xfrm flipV="1">
            <a:off x="5317760" y="4144780"/>
            <a:ext cx="960086" cy="9733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22" name="Right Arrow 21"/>
          <p:cNvSpPr/>
          <p:nvPr/>
        </p:nvSpPr>
        <p:spPr>
          <a:xfrm>
            <a:off x="1676400" y="3505200"/>
            <a:ext cx="1889109" cy="1460494"/>
          </a:xfrm>
          <a:prstGeom prst="righ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rPr>
              <a:t>SW Lane</a:t>
            </a:r>
            <a:endParaRPr lang="en-US" b="1" dirty="0">
              <a:solidFill>
                <a:prstClr val="white"/>
              </a:solidFill>
            </a:endParaRPr>
          </a:p>
        </p:txBody>
      </p:sp>
    </p:spTree>
    <p:extLst>
      <p:ext uri="{BB962C8B-B14F-4D97-AF65-F5344CB8AC3E}">
        <p14:creationId xmlns:p14="http://schemas.microsoft.com/office/powerpoint/2010/main" xmlns="" val="3155351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Block 37 SW Corner River Parkway.jpg"/>
          <p:cNvPicPr>
            <a:picLocks noChangeAspect="1"/>
          </p:cNvPicPr>
          <p:nvPr/>
        </p:nvPicPr>
        <p:blipFill rotWithShape="1">
          <a:blip r:embed="rId2" cstate="print">
            <a:extLst>
              <a:ext uri="{28A0092B-C50C-407E-A947-70E740481C1C}">
                <a14:useLocalDpi xmlns="" xmlns:a14="http://schemas.microsoft.com/office/drawing/2010/main" val="0"/>
              </a:ext>
            </a:extLst>
          </a:blip>
          <a:srcRect l="1999" t="4922" r="1959" b="9562"/>
          <a:stretch/>
        </p:blipFill>
        <p:spPr>
          <a:xfrm>
            <a:off x="0" y="1039944"/>
            <a:ext cx="9144000" cy="5360856"/>
          </a:xfrm>
          <a:prstGeom prst="rect">
            <a:avLst/>
          </a:prstGeom>
        </p:spPr>
      </p:pic>
      <p:sp>
        <p:nvSpPr>
          <p:cNvPr id="7" name="TextBox 6"/>
          <p:cNvSpPr txBox="1"/>
          <p:nvPr/>
        </p:nvSpPr>
        <p:spPr>
          <a:xfrm>
            <a:off x="0" y="6320135"/>
            <a:ext cx="9156307" cy="461665"/>
          </a:xfrm>
          <a:prstGeom prst="rect">
            <a:avLst/>
          </a:prstGeom>
          <a:solidFill>
            <a:schemeClr val="tx1"/>
          </a:solidFill>
        </p:spPr>
        <p:txBody>
          <a:bodyPr wrap="square" rtlCol="0">
            <a:spAutoFit/>
          </a:bodyPr>
          <a:lstStyle/>
          <a:p>
            <a:pPr algn="ctr" defTabSz="457200"/>
            <a:r>
              <a:rPr lang="en-US" sz="2400" b="1" dirty="0" smtClean="0">
                <a:solidFill>
                  <a:prstClr val="white"/>
                </a:solidFill>
                <a:latin typeface="Calibri"/>
              </a:rPr>
              <a:t>SW Lane Facade</a:t>
            </a:r>
            <a:endParaRPr lang="en-US" sz="2400" b="1" dirty="0">
              <a:solidFill>
                <a:prstClr val="white"/>
              </a:solidFill>
              <a:latin typeface="Calibri"/>
            </a:endParaRPr>
          </a:p>
        </p:txBody>
      </p:sp>
      <p:sp>
        <p:nvSpPr>
          <p:cNvPr id="6" name="Down Arrow 5"/>
          <p:cNvSpPr/>
          <p:nvPr/>
        </p:nvSpPr>
        <p:spPr bwMode="auto">
          <a:xfrm>
            <a:off x="2286000" y="152400"/>
            <a:ext cx="2846832" cy="19050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Aft>
                <a:spcPct val="0"/>
              </a:spcAft>
            </a:pPr>
            <a:r>
              <a:rPr lang="en-US" sz="2000" b="1" dirty="0" smtClean="0">
                <a:solidFill>
                  <a:srgbClr val="000000"/>
                </a:solidFill>
                <a:latin typeface="Calibri" pitchFamily="34" charset="0"/>
              </a:rPr>
              <a:t>Façade Encroaches</a:t>
            </a:r>
          </a:p>
          <a:p>
            <a:pPr algn="ctr" fontAlgn="base">
              <a:spcAft>
                <a:spcPct val="0"/>
              </a:spcAft>
            </a:pPr>
            <a:r>
              <a:rPr lang="en-US" sz="2000" b="1" dirty="0" smtClean="0">
                <a:solidFill>
                  <a:srgbClr val="000000"/>
                </a:solidFill>
                <a:latin typeface="Calibri" pitchFamily="34" charset="0"/>
              </a:rPr>
              <a:t>4 feet</a:t>
            </a:r>
          </a:p>
          <a:p>
            <a:pPr algn="ctr" fontAlgn="base">
              <a:spcAft>
                <a:spcPct val="0"/>
              </a:spcAft>
            </a:pPr>
            <a:r>
              <a:rPr lang="en-US" sz="2000" b="1" dirty="0" smtClean="0">
                <a:solidFill>
                  <a:srgbClr val="000000"/>
                </a:solidFill>
                <a:latin typeface="Calibri" pitchFamily="34" charset="0"/>
              </a:rPr>
              <a:t>Into </a:t>
            </a:r>
          </a:p>
          <a:p>
            <a:pPr algn="ctr" fontAlgn="base">
              <a:spcAft>
                <a:spcPct val="0"/>
              </a:spcAft>
            </a:pPr>
            <a:r>
              <a:rPr lang="en-US" sz="2000" b="1" dirty="0" smtClean="0">
                <a:solidFill>
                  <a:srgbClr val="000000"/>
                </a:solidFill>
                <a:latin typeface="Calibri" pitchFamily="34" charset="0"/>
              </a:rPr>
              <a:t>SW Lane</a:t>
            </a:r>
          </a:p>
        </p:txBody>
      </p:sp>
      <p:sp>
        <p:nvSpPr>
          <p:cNvPr id="8" name="Down Arrow 7"/>
          <p:cNvSpPr/>
          <p:nvPr/>
        </p:nvSpPr>
        <p:spPr bwMode="auto">
          <a:xfrm>
            <a:off x="6601968" y="1295400"/>
            <a:ext cx="2313432" cy="15240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Aft>
                <a:spcPct val="0"/>
              </a:spcAft>
            </a:pPr>
            <a:r>
              <a:rPr lang="en-US" sz="1600" b="1" dirty="0" smtClean="0">
                <a:solidFill>
                  <a:srgbClr val="000000"/>
                </a:solidFill>
                <a:latin typeface="Calibri" pitchFamily="34" charset="0"/>
              </a:rPr>
              <a:t>Façade Encroaches</a:t>
            </a:r>
          </a:p>
          <a:p>
            <a:pPr algn="ctr" fontAlgn="base">
              <a:spcAft>
                <a:spcPct val="0"/>
              </a:spcAft>
            </a:pPr>
            <a:r>
              <a:rPr lang="en-US" sz="1600" b="1" dirty="0" smtClean="0">
                <a:solidFill>
                  <a:srgbClr val="000000"/>
                </a:solidFill>
                <a:latin typeface="Calibri" pitchFamily="34" charset="0"/>
              </a:rPr>
              <a:t>4 feet</a:t>
            </a:r>
          </a:p>
          <a:p>
            <a:pPr algn="ctr" fontAlgn="base">
              <a:spcAft>
                <a:spcPct val="0"/>
              </a:spcAft>
            </a:pPr>
            <a:r>
              <a:rPr lang="en-US" sz="1600" b="1" dirty="0" smtClean="0">
                <a:solidFill>
                  <a:srgbClr val="000000"/>
                </a:solidFill>
                <a:latin typeface="Calibri" pitchFamily="34" charset="0"/>
              </a:rPr>
              <a:t>Into </a:t>
            </a:r>
          </a:p>
          <a:p>
            <a:pPr algn="ctr" fontAlgn="base">
              <a:spcAft>
                <a:spcPct val="0"/>
              </a:spcAft>
            </a:pPr>
            <a:r>
              <a:rPr lang="en-US" sz="1600" b="1" dirty="0" smtClean="0">
                <a:solidFill>
                  <a:srgbClr val="000000"/>
                </a:solidFill>
                <a:latin typeface="Calibri" pitchFamily="34" charset="0"/>
              </a:rPr>
              <a:t>SW Lane</a:t>
            </a:r>
          </a:p>
        </p:txBody>
      </p:sp>
    </p:spTree>
    <p:extLst>
      <p:ext uri="{BB962C8B-B14F-4D97-AF65-F5344CB8AC3E}">
        <p14:creationId xmlns="" xmlns:p14="http://schemas.microsoft.com/office/powerpoint/2010/main" val="679861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outh Waterfront.jpg"/>
          <p:cNvPicPr>
            <a:picLocks noChangeAspect="1"/>
          </p:cNvPicPr>
          <p:nvPr/>
        </p:nvPicPr>
        <p:blipFill rotWithShape="1">
          <a:blip r:embed="rId3" cstate="print">
            <a:extLst>
              <a:ext uri="{28A0092B-C50C-407E-A947-70E740481C1C}">
                <a14:useLocalDpi xmlns:a14="http://schemas.microsoft.com/office/drawing/2010/main" xmlns="" val="0"/>
              </a:ext>
            </a:extLst>
          </a:blip>
          <a:srcRect l="4776" r="17599" b="2530"/>
          <a:stretch/>
        </p:blipFill>
        <p:spPr>
          <a:xfrm>
            <a:off x="1371600" y="1"/>
            <a:ext cx="6608340" cy="6418684"/>
          </a:xfrm>
          <a:prstGeom prst="rect">
            <a:avLst/>
          </a:prstGeom>
        </p:spPr>
      </p:pic>
      <p:sp>
        <p:nvSpPr>
          <p:cNvPr id="5" name="Rectangle 4"/>
          <p:cNvSpPr/>
          <p:nvPr/>
        </p:nvSpPr>
        <p:spPr>
          <a:xfrm>
            <a:off x="5287029" y="3477855"/>
            <a:ext cx="973493" cy="716182"/>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TextBox 31"/>
          <p:cNvSpPr txBox="1"/>
          <p:nvPr/>
        </p:nvSpPr>
        <p:spPr>
          <a:xfrm>
            <a:off x="35149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44597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54115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5404373"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7" name="TextBox 36"/>
          <p:cNvSpPr txBox="1"/>
          <p:nvPr/>
        </p:nvSpPr>
        <p:spPr>
          <a:xfrm>
            <a:off x="43264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43" name="TextBox 42"/>
          <p:cNvSpPr txBox="1"/>
          <p:nvPr/>
        </p:nvSpPr>
        <p:spPr>
          <a:xfrm>
            <a:off x="4324961" y="2759938"/>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44" name="TextBox 43"/>
          <p:cNvSpPr txBox="1"/>
          <p:nvPr/>
        </p:nvSpPr>
        <p:spPr>
          <a:xfrm>
            <a:off x="5170064" y="3623479"/>
            <a:ext cx="1308269" cy="461665"/>
          </a:xfrm>
          <a:prstGeom prst="rect">
            <a:avLst/>
          </a:prstGeom>
          <a:noFill/>
        </p:spPr>
        <p:txBody>
          <a:bodyPr wrap="square" rtlCol="0">
            <a:spAutoFit/>
          </a:bodyPr>
          <a:lstStyle/>
          <a:p>
            <a:pPr algn="ctr" defTabSz="457200"/>
            <a:r>
              <a:rPr lang="en-US" sz="1200" b="1" dirty="0">
                <a:solidFill>
                  <a:prstClr val="white">
                    <a:lumMod val="95000"/>
                  </a:prstClr>
                </a:solidFill>
              </a:rPr>
              <a:t>Block 37  </a:t>
            </a:r>
          </a:p>
          <a:p>
            <a:pPr algn="ctr" defTabSz="457200"/>
            <a:r>
              <a:rPr lang="en-US" sz="1200" b="1" dirty="0">
                <a:solidFill>
                  <a:prstClr val="white">
                    <a:lumMod val="95000"/>
                  </a:prstClr>
                </a:solidFill>
              </a:rPr>
              <a:t>281 Units</a:t>
            </a:r>
          </a:p>
        </p:txBody>
      </p:sp>
      <p:sp>
        <p:nvSpPr>
          <p:cNvPr id="36" name="Rectangle 35"/>
          <p:cNvSpPr/>
          <p:nvPr/>
        </p:nvSpPr>
        <p:spPr>
          <a:xfrm flipV="1">
            <a:off x="3323773" y="3496198"/>
            <a:ext cx="842773" cy="9269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38" name="Rectangle 37"/>
          <p:cNvSpPr/>
          <p:nvPr/>
        </p:nvSpPr>
        <p:spPr>
          <a:xfrm flipV="1">
            <a:off x="4306791" y="3477855"/>
            <a:ext cx="842773" cy="9269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1" name="Rectangle 40"/>
          <p:cNvSpPr/>
          <p:nvPr/>
        </p:nvSpPr>
        <p:spPr>
          <a:xfrm flipV="1">
            <a:off x="4305263" y="3179900"/>
            <a:ext cx="842773" cy="9269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2" name="Rectangle 41"/>
          <p:cNvSpPr/>
          <p:nvPr/>
        </p:nvSpPr>
        <p:spPr>
          <a:xfrm flipV="1">
            <a:off x="5300436" y="3186494"/>
            <a:ext cx="1058833" cy="9733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5" name="Rectangle 44"/>
          <p:cNvSpPr/>
          <p:nvPr/>
        </p:nvSpPr>
        <p:spPr>
          <a:xfrm flipV="1">
            <a:off x="5300437" y="3474414"/>
            <a:ext cx="960086" cy="9733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63" name="Rectangular Callout 62"/>
          <p:cNvSpPr/>
          <p:nvPr/>
        </p:nvSpPr>
        <p:spPr>
          <a:xfrm>
            <a:off x="6629400" y="1905001"/>
            <a:ext cx="2215728" cy="990600"/>
          </a:xfrm>
          <a:prstGeom prst="wedgeRectCallout">
            <a:avLst>
              <a:gd name="adj1" fmla="val -78711"/>
              <a:gd name="adj2" fmla="val 11349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srgbClr val="FF0000"/>
                </a:solidFill>
              </a:rPr>
              <a:t>Not Code Compliant </a:t>
            </a:r>
            <a:r>
              <a:rPr lang="en-US" dirty="0" smtClean="0">
                <a:solidFill>
                  <a:prstClr val="black"/>
                </a:solidFill>
              </a:rPr>
              <a:t> </a:t>
            </a:r>
            <a:r>
              <a:rPr lang="en-US" dirty="0" smtClean="0">
                <a:solidFill>
                  <a:prstClr val="black"/>
                </a:solidFill>
              </a:rPr>
              <a:t>Above </a:t>
            </a:r>
            <a:r>
              <a:rPr lang="en-US" dirty="0" smtClean="0">
                <a:solidFill>
                  <a:prstClr val="black"/>
                </a:solidFill>
              </a:rPr>
              <a:t>4th floor along Gaines  </a:t>
            </a:r>
            <a:endParaRPr lang="en-US" dirty="0">
              <a:solidFill>
                <a:prstClr val="black"/>
              </a:solidFill>
            </a:endParaRPr>
          </a:p>
        </p:txBody>
      </p:sp>
      <p:sp>
        <p:nvSpPr>
          <p:cNvPr id="26" name="Right Arrow 25"/>
          <p:cNvSpPr/>
          <p:nvPr/>
        </p:nvSpPr>
        <p:spPr>
          <a:xfrm>
            <a:off x="1513494" y="2624650"/>
            <a:ext cx="1889109" cy="1460494"/>
          </a:xfrm>
          <a:prstGeom prst="righ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rPr>
              <a:t>Gaines View Corridor</a:t>
            </a:r>
          </a:p>
        </p:txBody>
      </p:sp>
      <p:sp>
        <p:nvSpPr>
          <p:cNvPr id="27" name="TextBox 26"/>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Code Compliance</a:t>
            </a:r>
            <a:endParaRPr lang="en-US" sz="2400" b="1" dirty="0">
              <a:solidFill>
                <a:prstClr val="white"/>
              </a:solidFill>
            </a:endParaRPr>
          </a:p>
        </p:txBody>
      </p:sp>
      <p:sp>
        <p:nvSpPr>
          <p:cNvPr id="21" name="Rectangular Callout 20"/>
          <p:cNvSpPr/>
          <p:nvPr/>
        </p:nvSpPr>
        <p:spPr>
          <a:xfrm>
            <a:off x="6324600" y="4953000"/>
            <a:ext cx="2596728" cy="1241393"/>
          </a:xfrm>
          <a:prstGeom prst="wedgeRectCallout">
            <a:avLst>
              <a:gd name="adj1" fmla="val -53838"/>
              <a:gd name="adj2" fmla="val -11191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srgbClr val="FF0000"/>
                </a:solidFill>
              </a:rPr>
              <a:t>Not Code Compliant</a:t>
            </a:r>
          </a:p>
          <a:p>
            <a:pPr algn="ctr" defTabSz="457200"/>
            <a:r>
              <a:rPr lang="en-US" b="1" dirty="0" smtClean="0">
                <a:solidFill>
                  <a:prstClr val="black"/>
                </a:solidFill>
              </a:rPr>
              <a:t>Building 26’ from center  line of SW Lane</a:t>
            </a:r>
          </a:p>
          <a:p>
            <a:pPr algn="ctr" defTabSz="457200"/>
            <a:r>
              <a:rPr lang="en-US" b="1" dirty="0" smtClean="0">
                <a:solidFill>
                  <a:prstClr val="black"/>
                </a:solidFill>
              </a:rPr>
              <a:t>(Code is 30’)</a:t>
            </a:r>
            <a:endParaRPr lang="en-US" b="1" dirty="0">
              <a:solidFill>
                <a:prstClr val="black"/>
              </a:solidFill>
            </a:endParaRPr>
          </a:p>
        </p:txBody>
      </p:sp>
      <p:sp>
        <p:nvSpPr>
          <p:cNvPr id="22" name="Rectangle 21"/>
          <p:cNvSpPr/>
          <p:nvPr/>
        </p:nvSpPr>
        <p:spPr>
          <a:xfrm flipV="1">
            <a:off x="5317760" y="4144780"/>
            <a:ext cx="960086" cy="9733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23" name="Right Arrow 22"/>
          <p:cNvSpPr/>
          <p:nvPr/>
        </p:nvSpPr>
        <p:spPr>
          <a:xfrm>
            <a:off x="1524000" y="3505200"/>
            <a:ext cx="1889109" cy="1460494"/>
          </a:xfrm>
          <a:prstGeom prst="righ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rPr>
              <a:t>SW Lane</a:t>
            </a:r>
            <a:endParaRPr lang="en-US" b="1" dirty="0">
              <a:solidFill>
                <a:prstClr val="white"/>
              </a:solidFill>
            </a:endParaRPr>
          </a:p>
        </p:txBody>
      </p:sp>
    </p:spTree>
    <p:extLst>
      <p:ext uri="{BB962C8B-B14F-4D97-AF65-F5344CB8AC3E}">
        <p14:creationId xmlns:p14="http://schemas.microsoft.com/office/powerpoint/2010/main" xmlns="" val="3155351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pical Plan.jpg"/>
          <p:cNvPicPr>
            <a:picLocks noChangeAspect="1"/>
          </p:cNvPicPr>
          <p:nvPr/>
        </p:nvPicPr>
        <p:blipFill>
          <a:blip r:embed="rId2" cstate="print"/>
          <a:srcRect l="16804" t="22845" r="18730" b="27724"/>
          <a:stretch>
            <a:fillRect/>
          </a:stretch>
        </p:blipFill>
        <p:spPr>
          <a:xfrm>
            <a:off x="762000" y="609600"/>
            <a:ext cx="8229601" cy="4876800"/>
          </a:xfrm>
          <a:prstGeom prst="rect">
            <a:avLst/>
          </a:prstGeom>
        </p:spPr>
      </p:pic>
      <p:sp>
        <p:nvSpPr>
          <p:cNvPr id="5" name="Freeform 4"/>
          <p:cNvSpPr/>
          <p:nvPr/>
        </p:nvSpPr>
        <p:spPr>
          <a:xfrm>
            <a:off x="860322" y="639099"/>
            <a:ext cx="7870723" cy="4896465"/>
          </a:xfrm>
          <a:custGeom>
            <a:avLst/>
            <a:gdLst>
              <a:gd name="connsiteX0" fmla="*/ 24581 w 7870723"/>
              <a:gd name="connsiteY0" fmla="*/ 0 h 4896465"/>
              <a:gd name="connsiteX1" fmla="*/ 7870723 w 7870723"/>
              <a:gd name="connsiteY1" fmla="*/ 29497 h 4896465"/>
              <a:gd name="connsiteX2" fmla="*/ 7870723 w 7870723"/>
              <a:gd name="connsiteY2" fmla="*/ 29497 h 4896465"/>
              <a:gd name="connsiteX3" fmla="*/ 7737988 w 7870723"/>
              <a:gd name="connsiteY3" fmla="*/ 2286000 h 4896465"/>
              <a:gd name="connsiteX4" fmla="*/ 6690852 w 7870723"/>
              <a:gd name="connsiteY4" fmla="*/ 4896465 h 4896465"/>
              <a:gd name="connsiteX5" fmla="*/ 6735097 w 7870723"/>
              <a:gd name="connsiteY5" fmla="*/ 4734232 h 4896465"/>
              <a:gd name="connsiteX6" fmla="*/ 9833 w 7870723"/>
              <a:gd name="connsiteY6" fmla="*/ 4719484 h 4896465"/>
              <a:gd name="connsiteX7" fmla="*/ 24581 w 7870723"/>
              <a:gd name="connsiteY7" fmla="*/ 0 h 48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723" h="4896465">
                <a:moveTo>
                  <a:pt x="24581" y="0"/>
                </a:moveTo>
                <a:lnTo>
                  <a:pt x="7870723" y="29497"/>
                </a:lnTo>
                <a:lnTo>
                  <a:pt x="7870723" y="29497"/>
                </a:lnTo>
                <a:lnTo>
                  <a:pt x="7737988" y="2286000"/>
                </a:lnTo>
                <a:lnTo>
                  <a:pt x="6690852" y="4896465"/>
                </a:lnTo>
                <a:lnTo>
                  <a:pt x="6735097" y="4734232"/>
                </a:lnTo>
                <a:lnTo>
                  <a:pt x="9833" y="4719484"/>
                </a:lnTo>
                <a:cubicBezTo>
                  <a:pt x="4917" y="3136490"/>
                  <a:pt x="0" y="1553497"/>
                  <a:pt x="24581" y="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391400" y="54102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a:t>
            </a:r>
            <a:r>
              <a:rPr lang="en-US" sz="2400" b="1" dirty="0">
                <a:solidFill>
                  <a:prstClr val="white"/>
                </a:solidFill>
              </a:rPr>
              <a:t>37 Proposal</a:t>
            </a:r>
          </a:p>
        </p:txBody>
      </p:sp>
      <p:sp>
        <p:nvSpPr>
          <p:cNvPr id="8" name="Rectangular Callout 7"/>
          <p:cNvSpPr/>
          <p:nvPr/>
        </p:nvSpPr>
        <p:spPr>
          <a:xfrm>
            <a:off x="152400" y="5638800"/>
            <a:ext cx="1752600" cy="609600"/>
          </a:xfrm>
          <a:prstGeom prst="wedgeRectCallout">
            <a:avLst>
              <a:gd name="adj1" fmla="val 75354"/>
              <a:gd name="adj2" fmla="val -9329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Development Parcel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pical Plan.jpg"/>
          <p:cNvPicPr>
            <a:picLocks noChangeAspect="1"/>
          </p:cNvPicPr>
          <p:nvPr/>
        </p:nvPicPr>
        <p:blipFill>
          <a:blip r:embed="rId2" cstate="print"/>
          <a:srcRect l="16804" t="22845" r="18730" b="26951"/>
          <a:stretch>
            <a:fillRect/>
          </a:stretch>
        </p:blipFill>
        <p:spPr>
          <a:xfrm>
            <a:off x="762000" y="609600"/>
            <a:ext cx="8229601" cy="4953000"/>
          </a:xfrm>
          <a:prstGeom prst="rect">
            <a:avLst/>
          </a:prstGeom>
        </p:spPr>
      </p:pic>
      <p:sp>
        <p:nvSpPr>
          <p:cNvPr id="5" name="Freeform 4"/>
          <p:cNvSpPr/>
          <p:nvPr/>
        </p:nvSpPr>
        <p:spPr>
          <a:xfrm>
            <a:off x="860322" y="639099"/>
            <a:ext cx="7870723" cy="4896465"/>
          </a:xfrm>
          <a:custGeom>
            <a:avLst/>
            <a:gdLst>
              <a:gd name="connsiteX0" fmla="*/ 24581 w 7870723"/>
              <a:gd name="connsiteY0" fmla="*/ 0 h 4896465"/>
              <a:gd name="connsiteX1" fmla="*/ 7870723 w 7870723"/>
              <a:gd name="connsiteY1" fmla="*/ 29497 h 4896465"/>
              <a:gd name="connsiteX2" fmla="*/ 7870723 w 7870723"/>
              <a:gd name="connsiteY2" fmla="*/ 29497 h 4896465"/>
              <a:gd name="connsiteX3" fmla="*/ 7737988 w 7870723"/>
              <a:gd name="connsiteY3" fmla="*/ 2286000 h 4896465"/>
              <a:gd name="connsiteX4" fmla="*/ 6690852 w 7870723"/>
              <a:gd name="connsiteY4" fmla="*/ 4896465 h 4896465"/>
              <a:gd name="connsiteX5" fmla="*/ 6735097 w 7870723"/>
              <a:gd name="connsiteY5" fmla="*/ 4734232 h 4896465"/>
              <a:gd name="connsiteX6" fmla="*/ 9833 w 7870723"/>
              <a:gd name="connsiteY6" fmla="*/ 4719484 h 4896465"/>
              <a:gd name="connsiteX7" fmla="*/ 24581 w 7870723"/>
              <a:gd name="connsiteY7" fmla="*/ 0 h 48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723" h="4896465">
                <a:moveTo>
                  <a:pt x="24581" y="0"/>
                </a:moveTo>
                <a:lnTo>
                  <a:pt x="7870723" y="29497"/>
                </a:lnTo>
                <a:lnTo>
                  <a:pt x="7870723" y="29497"/>
                </a:lnTo>
                <a:lnTo>
                  <a:pt x="7737988" y="2286000"/>
                </a:lnTo>
                <a:lnTo>
                  <a:pt x="6690852" y="4896465"/>
                </a:lnTo>
                <a:lnTo>
                  <a:pt x="6735097" y="4734232"/>
                </a:lnTo>
                <a:lnTo>
                  <a:pt x="9833" y="4719484"/>
                </a:lnTo>
                <a:cubicBezTo>
                  <a:pt x="4917" y="3136490"/>
                  <a:pt x="0" y="1553497"/>
                  <a:pt x="24581" y="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391400" y="54102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Issues</a:t>
            </a:r>
            <a:endParaRPr lang="en-US" sz="2400" b="1" dirty="0">
              <a:solidFill>
                <a:prstClr val="white"/>
              </a:solidFill>
            </a:endParaRPr>
          </a:p>
        </p:txBody>
      </p:sp>
      <p:sp>
        <p:nvSpPr>
          <p:cNvPr id="10" name="Rectangular Callout 9"/>
          <p:cNvSpPr/>
          <p:nvPr/>
        </p:nvSpPr>
        <p:spPr>
          <a:xfrm>
            <a:off x="304800" y="3886200"/>
            <a:ext cx="2438400" cy="685800"/>
          </a:xfrm>
          <a:prstGeom prst="wedgeRectCallout">
            <a:avLst>
              <a:gd name="adj1" fmla="val 43877"/>
              <a:gd name="adj2" fmla="val 17404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4’ Into Setback</a:t>
            </a:r>
          </a:p>
          <a:p>
            <a:pPr algn="ctr" defTabSz="457200"/>
            <a:r>
              <a:rPr lang="en-US" b="1" dirty="0" smtClean="0">
                <a:solidFill>
                  <a:prstClr val="black"/>
                </a:solidFill>
              </a:rPr>
              <a:t>Floors 2 thru 6</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pical Plan.jpg"/>
          <p:cNvPicPr>
            <a:picLocks noChangeAspect="1"/>
          </p:cNvPicPr>
          <p:nvPr/>
        </p:nvPicPr>
        <p:blipFill>
          <a:blip r:embed="rId2" cstate="print"/>
          <a:srcRect l="16804" t="22845" r="18730" b="26951"/>
          <a:stretch>
            <a:fillRect/>
          </a:stretch>
        </p:blipFill>
        <p:spPr>
          <a:xfrm>
            <a:off x="762000" y="609600"/>
            <a:ext cx="8229601" cy="4953000"/>
          </a:xfrm>
          <a:prstGeom prst="rect">
            <a:avLst/>
          </a:prstGeom>
        </p:spPr>
      </p:pic>
      <p:sp>
        <p:nvSpPr>
          <p:cNvPr id="5" name="Freeform 4"/>
          <p:cNvSpPr/>
          <p:nvPr/>
        </p:nvSpPr>
        <p:spPr>
          <a:xfrm>
            <a:off x="860322" y="639099"/>
            <a:ext cx="7870723" cy="4896465"/>
          </a:xfrm>
          <a:custGeom>
            <a:avLst/>
            <a:gdLst>
              <a:gd name="connsiteX0" fmla="*/ 24581 w 7870723"/>
              <a:gd name="connsiteY0" fmla="*/ 0 h 4896465"/>
              <a:gd name="connsiteX1" fmla="*/ 7870723 w 7870723"/>
              <a:gd name="connsiteY1" fmla="*/ 29497 h 4896465"/>
              <a:gd name="connsiteX2" fmla="*/ 7870723 w 7870723"/>
              <a:gd name="connsiteY2" fmla="*/ 29497 h 4896465"/>
              <a:gd name="connsiteX3" fmla="*/ 7737988 w 7870723"/>
              <a:gd name="connsiteY3" fmla="*/ 2286000 h 4896465"/>
              <a:gd name="connsiteX4" fmla="*/ 6690852 w 7870723"/>
              <a:gd name="connsiteY4" fmla="*/ 4896465 h 4896465"/>
              <a:gd name="connsiteX5" fmla="*/ 6735097 w 7870723"/>
              <a:gd name="connsiteY5" fmla="*/ 4734232 h 4896465"/>
              <a:gd name="connsiteX6" fmla="*/ 9833 w 7870723"/>
              <a:gd name="connsiteY6" fmla="*/ 4719484 h 4896465"/>
              <a:gd name="connsiteX7" fmla="*/ 24581 w 7870723"/>
              <a:gd name="connsiteY7" fmla="*/ 0 h 48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723" h="4896465">
                <a:moveTo>
                  <a:pt x="24581" y="0"/>
                </a:moveTo>
                <a:lnTo>
                  <a:pt x="7870723" y="29497"/>
                </a:lnTo>
                <a:lnTo>
                  <a:pt x="7870723" y="29497"/>
                </a:lnTo>
                <a:lnTo>
                  <a:pt x="7737988" y="2286000"/>
                </a:lnTo>
                <a:lnTo>
                  <a:pt x="6690852" y="4896465"/>
                </a:lnTo>
                <a:lnTo>
                  <a:pt x="6735097" y="4734232"/>
                </a:lnTo>
                <a:lnTo>
                  <a:pt x="9833" y="4719484"/>
                </a:lnTo>
                <a:cubicBezTo>
                  <a:pt x="4917" y="3136490"/>
                  <a:pt x="0" y="1553497"/>
                  <a:pt x="24581" y="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391400" y="54102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Issues</a:t>
            </a:r>
            <a:endParaRPr lang="en-US" sz="2400" b="1" dirty="0">
              <a:solidFill>
                <a:prstClr val="white"/>
              </a:solidFill>
            </a:endParaRPr>
          </a:p>
        </p:txBody>
      </p:sp>
      <p:sp>
        <p:nvSpPr>
          <p:cNvPr id="9" name="Rectangular Callout 8"/>
          <p:cNvSpPr/>
          <p:nvPr/>
        </p:nvSpPr>
        <p:spPr>
          <a:xfrm>
            <a:off x="228600" y="1371600"/>
            <a:ext cx="2438400" cy="685800"/>
          </a:xfrm>
          <a:prstGeom prst="wedgeRectCallout">
            <a:avLst>
              <a:gd name="adj1" fmla="val 46918"/>
              <a:gd name="adj2" fmla="val -14374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14’ Into View Corridor</a:t>
            </a:r>
            <a:r>
              <a:rPr lang="en-US" b="1" dirty="0">
                <a:solidFill>
                  <a:prstClr val="black"/>
                </a:solidFill>
              </a:rPr>
              <a:t> </a:t>
            </a:r>
            <a:r>
              <a:rPr lang="en-US" b="1" dirty="0" smtClean="0">
                <a:solidFill>
                  <a:prstClr val="black"/>
                </a:solidFill>
              </a:rPr>
              <a:t>Floors 5 and 6</a:t>
            </a:r>
          </a:p>
        </p:txBody>
      </p:sp>
      <p:sp>
        <p:nvSpPr>
          <p:cNvPr id="10" name="Rectangular Callout 9"/>
          <p:cNvSpPr/>
          <p:nvPr/>
        </p:nvSpPr>
        <p:spPr>
          <a:xfrm>
            <a:off x="304800" y="3886200"/>
            <a:ext cx="2438400" cy="685800"/>
          </a:xfrm>
          <a:prstGeom prst="wedgeRectCallout">
            <a:avLst>
              <a:gd name="adj1" fmla="val 43877"/>
              <a:gd name="adj2" fmla="val 17404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4’ Into Setback</a:t>
            </a:r>
          </a:p>
          <a:p>
            <a:pPr algn="ctr" defTabSz="457200"/>
            <a:r>
              <a:rPr lang="en-US" b="1" dirty="0" smtClean="0">
                <a:solidFill>
                  <a:prstClr val="black"/>
                </a:solidFill>
              </a:rPr>
              <a:t>Floors 2 thru 6</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pical Plan.jpg"/>
          <p:cNvPicPr>
            <a:picLocks noChangeAspect="1"/>
          </p:cNvPicPr>
          <p:nvPr/>
        </p:nvPicPr>
        <p:blipFill>
          <a:blip r:embed="rId2" cstate="print"/>
          <a:srcRect l="16804" t="22845" r="18730" b="26951"/>
          <a:stretch>
            <a:fillRect/>
          </a:stretch>
        </p:blipFill>
        <p:spPr>
          <a:xfrm>
            <a:off x="762000" y="609600"/>
            <a:ext cx="8229601" cy="4953000"/>
          </a:xfrm>
          <a:prstGeom prst="rect">
            <a:avLst/>
          </a:prstGeom>
        </p:spPr>
      </p:pic>
      <p:sp>
        <p:nvSpPr>
          <p:cNvPr id="5" name="Freeform 4"/>
          <p:cNvSpPr/>
          <p:nvPr/>
        </p:nvSpPr>
        <p:spPr>
          <a:xfrm>
            <a:off x="860322" y="639099"/>
            <a:ext cx="7870723" cy="4896465"/>
          </a:xfrm>
          <a:custGeom>
            <a:avLst/>
            <a:gdLst>
              <a:gd name="connsiteX0" fmla="*/ 24581 w 7870723"/>
              <a:gd name="connsiteY0" fmla="*/ 0 h 4896465"/>
              <a:gd name="connsiteX1" fmla="*/ 7870723 w 7870723"/>
              <a:gd name="connsiteY1" fmla="*/ 29497 h 4896465"/>
              <a:gd name="connsiteX2" fmla="*/ 7870723 w 7870723"/>
              <a:gd name="connsiteY2" fmla="*/ 29497 h 4896465"/>
              <a:gd name="connsiteX3" fmla="*/ 7737988 w 7870723"/>
              <a:gd name="connsiteY3" fmla="*/ 2286000 h 4896465"/>
              <a:gd name="connsiteX4" fmla="*/ 6690852 w 7870723"/>
              <a:gd name="connsiteY4" fmla="*/ 4896465 h 4896465"/>
              <a:gd name="connsiteX5" fmla="*/ 6735097 w 7870723"/>
              <a:gd name="connsiteY5" fmla="*/ 4734232 h 4896465"/>
              <a:gd name="connsiteX6" fmla="*/ 9833 w 7870723"/>
              <a:gd name="connsiteY6" fmla="*/ 4719484 h 4896465"/>
              <a:gd name="connsiteX7" fmla="*/ 24581 w 7870723"/>
              <a:gd name="connsiteY7" fmla="*/ 0 h 48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723" h="4896465">
                <a:moveTo>
                  <a:pt x="24581" y="0"/>
                </a:moveTo>
                <a:lnTo>
                  <a:pt x="7870723" y="29497"/>
                </a:lnTo>
                <a:lnTo>
                  <a:pt x="7870723" y="29497"/>
                </a:lnTo>
                <a:lnTo>
                  <a:pt x="7737988" y="2286000"/>
                </a:lnTo>
                <a:lnTo>
                  <a:pt x="6690852" y="4896465"/>
                </a:lnTo>
                <a:lnTo>
                  <a:pt x="6735097" y="4734232"/>
                </a:lnTo>
                <a:lnTo>
                  <a:pt x="9833" y="4719484"/>
                </a:lnTo>
                <a:cubicBezTo>
                  <a:pt x="4917" y="3136490"/>
                  <a:pt x="0" y="1553497"/>
                  <a:pt x="24581" y="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391400" y="54102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Issues</a:t>
            </a:r>
            <a:endParaRPr lang="en-US" sz="2400" b="1" dirty="0">
              <a:solidFill>
                <a:prstClr val="white"/>
              </a:solidFill>
            </a:endParaRPr>
          </a:p>
        </p:txBody>
      </p:sp>
      <p:sp>
        <p:nvSpPr>
          <p:cNvPr id="9" name="Rectangular Callout 8"/>
          <p:cNvSpPr/>
          <p:nvPr/>
        </p:nvSpPr>
        <p:spPr>
          <a:xfrm>
            <a:off x="228600" y="1371600"/>
            <a:ext cx="2438400" cy="685800"/>
          </a:xfrm>
          <a:prstGeom prst="wedgeRectCallout">
            <a:avLst>
              <a:gd name="adj1" fmla="val 46918"/>
              <a:gd name="adj2" fmla="val -14374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14’ Into View Corridor</a:t>
            </a:r>
            <a:r>
              <a:rPr lang="en-US" b="1" dirty="0">
                <a:solidFill>
                  <a:prstClr val="black"/>
                </a:solidFill>
              </a:rPr>
              <a:t> </a:t>
            </a:r>
            <a:r>
              <a:rPr lang="en-US" b="1" dirty="0" smtClean="0">
                <a:solidFill>
                  <a:prstClr val="black"/>
                </a:solidFill>
              </a:rPr>
              <a:t>Floors 5 and 6</a:t>
            </a:r>
          </a:p>
        </p:txBody>
      </p:sp>
      <p:sp>
        <p:nvSpPr>
          <p:cNvPr id="10" name="Rectangular Callout 9"/>
          <p:cNvSpPr/>
          <p:nvPr/>
        </p:nvSpPr>
        <p:spPr>
          <a:xfrm>
            <a:off x="304800" y="3886200"/>
            <a:ext cx="2438400" cy="685800"/>
          </a:xfrm>
          <a:prstGeom prst="wedgeRectCallout">
            <a:avLst>
              <a:gd name="adj1" fmla="val 43877"/>
              <a:gd name="adj2" fmla="val 17404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4’ Into Setback</a:t>
            </a:r>
          </a:p>
          <a:p>
            <a:pPr algn="ctr" defTabSz="457200"/>
            <a:r>
              <a:rPr lang="en-US" b="1" dirty="0" smtClean="0">
                <a:solidFill>
                  <a:prstClr val="black"/>
                </a:solidFill>
              </a:rPr>
              <a:t>Floors 2 thru 6</a:t>
            </a:r>
          </a:p>
        </p:txBody>
      </p:sp>
      <p:sp>
        <p:nvSpPr>
          <p:cNvPr id="8" name="Rectangular Callout 7"/>
          <p:cNvSpPr/>
          <p:nvPr/>
        </p:nvSpPr>
        <p:spPr>
          <a:xfrm>
            <a:off x="6934200" y="3810000"/>
            <a:ext cx="1752600" cy="685800"/>
          </a:xfrm>
          <a:prstGeom prst="wedgeRectCallout">
            <a:avLst>
              <a:gd name="adj1" fmla="val 38457"/>
              <a:gd name="adj2" fmla="val -41211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Greenway Crowded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pical Plan.jpg"/>
          <p:cNvPicPr>
            <a:picLocks noChangeAspect="1"/>
          </p:cNvPicPr>
          <p:nvPr/>
        </p:nvPicPr>
        <p:blipFill>
          <a:blip r:embed="rId2" cstate="print"/>
          <a:srcRect l="16804" t="22845" r="18730" b="26951"/>
          <a:stretch>
            <a:fillRect/>
          </a:stretch>
        </p:blipFill>
        <p:spPr>
          <a:xfrm>
            <a:off x="762000" y="609600"/>
            <a:ext cx="8229600" cy="4953000"/>
          </a:xfrm>
          <a:prstGeom prst="rect">
            <a:avLst/>
          </a:prstGeom>
        </p:spPr>
      </p:pic>
      <p:sp>
        <p:nvSpPr>
          <p:cNvPr id="5" name="Freeform 4"/>
          <p:cNvSpPr/>
          <p:nvPr/>
        </p:nvSpPr>
        <p:spPr>
          <a:xfrm>
            <a:off x="860322" y="639099"/>
            <a:ext cx="7870723" cy="4896465"/>
          </a:xfrm>
          <a:custGeom>
            <a:avLst/>
            <a:gdLst>
              <a:gd name="connsiteX0" fmla="*/ 24581 w 7870723"/>
              <a:gd name="connsiteY0" fmla="*/ 0 h 4896465"/>
              <a:gd name="connsiteX1" fmla="*/ 7870723 w 7870723"/>
              <a:gd name="connsiteY1" fmla="*/ 29497 h 4896465"/>
              <a:gd name="connsiteX2" fmla="*/ 7870723 w 7870723"/>
              <a:gd name="connsiteY2" fmla="*/ 29497 h 4896465"/>
              <a:gd name="connsiteX3" fmla="*/ 7737988 w 7870723"/>
              <a:gd name="connsiteY3" fmla="*/ 2286000 h 4896465"/>
              <a:gd name="connsiteX4" fmla="*/ 6690852 w 7870723"/>
              <a:gd name="connsiteY4" fmla="*/ 4896465 h 4896465"/>
              <a:gd name="connsiteX5" fmla="*/ 6735097 w 7870723"/>
              <a:gd name="connsiteY5" fmla="*/ 4734232 h 4896465"/>
              <a:gd name="connsiteX6" fmla="*/ 9833 w 7870723"/>
              <a:gd name="connsiteY6" fmla="*/ 4719484 h 4896465"/>
              <a:gd name="connsiteX7" fmla="*/ 24581 w 7870723"/>
              <a:gd name="connsiteY7" fmla="*/ 0 h 48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723" h="4896465">
                <a:moveTo>
                  <a:pt x="24581" y="0"/>
                </a:moveTo>
                <a:lnTo>
                  <a:pt x="7870723" y="29497"/>
                </a:lnTo>
                <a:lnTo>
                  <a:pt x="7870723" y="29497"/>
                </a:lnTo>
                <a:lnTo>
                  <a:pt x="7737988" y="2286000"/>
                </a:lnTo>
                <a:lnTo>
                  <a:pt x="6690852" y="4896465"/>
                </a:lnTo>
                <a:lnTo>
                  <a:pt x="6735097" y="4734232"/>
                </a:lnTo>
                <a:lnTo>
                  <a:pt x="9833" y="4719484"/>
                </a:lnTo>
                <a:cubicBezTo>
                  <a:pt x="4917" y="3136490"/>
                  <a:pt x="0" y="1553497"/>
                  <a:pt x="24581" y="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391400" y="54102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a:t>
            </a:r>
            <a:r>
              <a:rPr lang="en-US" sz="2400" b="1" dirty="0">
                <a:solidFill>
                  <a:prstClr val="white"/>
                </a:solidFill>
              </a:rPr>
              <a:t>37 </a:t>
            </a:r>
            <a:r>
              <a:rPr lang="en-US" sz="2400" b="1" dirty="0" smtClean="0">
                <a:solidFill>
                  <a:prstClr val="white"/>
                </a:solidFill>
              </a:rPr>
              <a:t>Adjustments</a:t>
            </a:r>
            <a:endParaRPr lang="en-US" sz="2400" b="1" dirty="0">
              <a:solidFill>
                <a:prstClr val="white"/>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pical Plan.jpg"/>
          <p:cNvPicPr>
            <a:picLocks noChangeAspect="1"/>
          </p:cNvPicPr>
          <p:nvPr/>
        </p:nvPicPr>
        <p:blipFill>
          <a:blip r:embed="rId2" cstate="print"/>
          <a:srcRect l="17401" t="24390" r="18730" b="27724"/>
          <a:stretch>
            <a:fillRect/>
          </a:stretch>
        </p:blipFill>
        <p:spPr>
          <a:xfrm>
            <a:off x="838200" y="762000"/>
            <a:ext cx="8153401" cy="4724400"/>
          </a:xfrm>
          <a:prstGeom prst="rect">
            <a:avLst/>
          </a:prstGeom>
        </p:spPr>
      </p:pic>
      <p:pic>
        <p:nvPicPr>
          <p:cNvPr id="6" name="Picture 5" descr="Typical Plan.jpg"/>
          <p:cNvPicPr>
            <a:picLocks noChangeAspect="1"/>
          </p:cNvPicPr>
          <p:nvPr/>
        </p:nvPicPr>
        <p:blipFill>
          <a:blip r:embed="rId2" cstate="print"/>
          <a:srcRect l="17401" t="24390" r="18730" b="27724"/>
          <a:stretch>
            <a:fillRect/>
          </a:stretch>
        </p:blipFill>
        <p:spPr>
          <a:xfrm>
            <a:off x="852948" y="641556"/>
            <a:ext cx="8153401" cy="4724400"/>
          </a:xfrm>
          <a:prstGeom prst="rect">
            <a:avLst/>
          </a:prstGeom>
        </p:spPr>
      </p:pic>
      <p:sp>
        <p:nvSpPr>
          <p:cNvPr id="5" name="Freeform 4"/>
          <p:cNvSpPr/>
          <p:nvPr/>
        </p:nvSpPr>
        <p:spPr>
          <a:xfrm>
            <a:off x="860322" y="639099"/>
            <a:ext cx="7870723" cy="4896465"/>
          </a:xfrm>
          <a:custGeom>
            <a:avLst/>
            <a:gdLst>
              <a:gd name="connsiteX0" fmla="*/ 24581 w 7870723"/>
              <a:gd name="connsiteY0" fmla="*/ 0 h 4896465"/>
              <a:gd name="connsiteX1" fmla="*/ 7870723 w 7870723"/>
              <a:gd name="connsiteY1" fmla="*/ 29497 h 4896465"/>
              <a:gd name="connsiteX2" fmla="*/ 7870723 w 7870723"/>
              <a:gd name="connsiteY2" fmla="*/ 29497 h 4896465"/>
              <a:gd name="connsiteX3" fmla="*/ 7737988 w 7870723"/>
              <a:gd name="connsiteY3" fmla="*/ 2286000 h 4896465"/>
              <a:gd name="connsiteX4" fmla="*/ 6690852 w 7870723"/>
              <a:gd name="connsiteY4" fmla="*/ 4896465 h 4896465"/>
              <a:gd name="connsiteX5" fmla="*/ 6735097 w 7870723"/>
              <a:gd name="connsiteY5" fmla="*/ 4734232 h 4896465"/>
              <a:gd name="connsiteX6" fmla="*/ 9833 w 7870723"/>
              <a:gd name="connsiteY6" fmla="*/ 4719484 h 4896465"/>
              <a:gd name="connsiteX7" fmla="*/ 24581 w 7870723"/>
              <a:gd name="connsiteY7" fmla="*/ 0 h 48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723" h="4896465">
                <a:moveTo>
                  <a:pt x="24581" y="0"/>
                </a:moveTo>
                <a:lnTo>
                  <a:pt x="7870723" y="29497"/>
                </a:lnTo>
                <a:lnTo>
                  <a:pt x="7870723" y="29497"/>
                </a:lnTo>
                <a:lnTo>
                  <a:pt x="7737988" y="2286000"/>
                </a:lnTo>
                <a:lnTo>
                  <a:pt x="6690852" y="4896465"/>
                </a:lnTo>
                <a:lnTo>
                  <a:pt x="6735097" y="4734232"/>
                </a:lnTo>
                <a:lnTo>
                  <a:pt x="9833" y="4719484"/>
                </a:lnTo>
                <a:cubicBezTo>
                  <a:pt x="4917" y="3136490"/>
                  <a:pt x="0" y="1553497"/>
                  <a:pt x="24581" y="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533400" y="5410200"/>
            <a:ext cx="769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391400" y="54102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 Shift North 5 Feet</a:t>
            </a:r>
            <a:endParaRPr lang="en-US" sz="2400" b="1" dirty="0">
              <a:solidFill>
                <a:prstClr val="white"/>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pical Plan.jpg"/>
          <p:cNvPicPr>
            <a:picLocks noChangeAspect="1"/>
          </p:cNvPicPr>
          <p:nvPr/>
        </p:nvPicPr>
        <p:blipFill>
          <a:blip r:embed="rId2" cstate="print"/>
          <a:srcRect l="17401" t="24390" r="18730" b="27724"/>
          <a:stretch>
            <a:fillRect/>
          </a:stretch>
        </p:blipFill>
        <p:spPr>
          <a:xfrm>
            <a:off x="838200" y="762000"/>
            <a:ext cx="8153401" cy="4724400"/>
          </a:xfrm>
          <a:prstGeom prst="rect">
            <a:avLst/>
          </a:prstGeom>
        </p:spPr>
      </p:pic>
      <p:pic>
        <p:nvPicPr>
          <p:cNvPr id="6" name="Picture 5" descr="Typical Plan.jpg"/>
          <p:cNvPicPr>
            <a:picLocks noChangeAspect="1"/>
          </p:cNvPicPr>
          <p:nvPr/>
        </p:nvPicPr>
        <p:blipFill>
          <a:blip r:embed="rId2" cstate="print"/>
          <a:srcRect l="17401" t="24390" r="18730" b="27724"/>
          <a:stretch>
            <a:fillRect/>
          </a:stretch>
        </p:blipFill>
        <p:spPr>
          <a:xfrm>
            <a:off x="852948" y="641556"/>
            <a:ext cx="8153401" cy="4724400"/>
          </a:xfrm>
          <a:prstGeom prst="rect">
            <a:avLst/>
          </a:prstGeom>
        </p:spPr>
      </p:pic>
      <p:sp>
        <p:nvSpPr>
          <p:cNvPr id="5" name="Freeform 4"/>
          <p:cNvSpPr/>
          <p:nvPr/>
        </p:nvSpPr>
        <p:spPr>
          <a:xfrm>
            <a:off x="860322" y="639099"/>
            <a:ext cx="7870723" cy="4896465"/>
          </a:xfrm>
          <a:custGeom>
            <a:avLst/>
            <a:gdLst>
              <a:gd name="connsiteX0" fmla="*/ 24581 w 7870723"/>
              <a:gd name="connsiteY0" fmla="*/ 0 h 4896465"/>
              <a:gd name="connsiteX1" fmla="*/ 7870723 w 7870723"/>
              <a:gd name="connsiteY1" fmla="*/ 29497 h 4896465"/>
              <a:gd name="connsiteX2" fmla="*/ 7870723 w 7870723"/>
              <a:gd name="connsiteY2" fmla="*/ 29497 h 4896465"/>
              <a:gd name="connsiteX3" fmla="*/ 7737988 w 7870723"/>
              <a:gd name="connsiteY3" fmla="*/ 2286000 h 4896465"/>
              <a:gd name="connsiteX4" fmla="*/ 6690852 w 7870723"/>
              <a:gd name="connsiteY4" fmla="*/ 4896465 h 4896465"/>
              <a:gd name="connsiteX5" fmla="*/ 6735097 w 7870723"/>
              <a:gd name="connsiteY5" fmla="*/ 4734232 h 4896465"/>
              <a:gd name="connsiteX6" fmla="*/ 9833 w 7870723"/>
              <a:gd name="connsiteY6" fmla="*/ 4719484 h 4896465"/>
              <a:gd name="connsiteX7" fmla="*/ 24581 w 7870723"/>
              <a:gd name="connsiteY7" fmla="*/ 0 h 48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723" h="4896465">
                <a:moveTo>
                  <a:pt x="24581" y="0"/>
                </a:moveTo>
                <a:lnTo>
                  <a:pt x="7870723" y="29497"/>
                </a:lnTo>
                <a:lnTo>
                  <a:pt x="7870723" y="29497"/>
                </a:lnTo>
                <a:lnTo>
                  <a:pt x="7737988" y="2286000"/>
                </a:lnTo>
                <a:lnTo>
                  <a:pt x="6690852" y="4896465"/>
                </a:lnTo>
                <a:lnTo>
                  <a:pt x="6735097" y="4734232"/>
                </a:lnTo>
                <a:lnTo>
                  <a:pt x="9833" y="4719484"/>
                </a:lnTo>
                <a:cubicBezTo>
                  <a:pt x="4917" y="3136490"/>
                  <a:pt x="0" y="1553497"/>
                  <a:pt x="24581" y="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533400" y="5410200"/>
            <a:ext cx="769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391400" y="54102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 Modified</a:t>
            </a:r>
            <a:endParaRPr lang="en-US" sz="2400" b="1" dirty="0">
              <a:solidFill>
                <a:prstClr val="white"/>
              </a:solidFill>
            </a:endParaRPr>
          </a:p>
        </p:txBody>
      </p:sp>
      <p:sp>
        <p:nvSpPr>
          <p:cNvPr id="11" name="Rectangular Callout 10"/>
          <p:cNvSpPr/>
          <p:nvPr/>
        </p:nvSpPr>
        <p:spPr>
          <a:xfrm>
            <a:off x="304800" y="5638800"/>
            <a:ext cx="1752600" cy="685800"/>
          </a:xfrm>
          <a:prstGeom prst="wedgeRectCallout">
            <a:avLst>
              <a:gd name="adj1" fmla="val 63206"/>
              <a:gd name="adj2" fmla="val -8732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Code </a:t>
            </a:r>
          </a:p>
          <a:p>
            <a:pPr algn="ctr" defTabSz="457200"/>
            <a:r>
              <a:rPr lang="en-US" b="1" dirty="0" smtClean="0">
                <a:solidFill>
                  <a:prstClr val="black"/>
                </a:solidFill>
              </a:rPr>
              <a:t>Compliance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304800" y="762000"/>
            <a:ext cx="8001000" cy="34470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b="1" dirty="0" smtClean="0">
                <a:solidFill>
                  <a:srgbClr val="FFFFFF"/>
                </a:solidFill>
                <a:latin typeface="Calibri" pitchFamily="34" charset="0"/>
                <a:ea typeface="Calibri" pitchFamily="34" charset="0"/>
                <a:cs typeface="Times New Roman" pitchFamily="18" charset="0"/>
              </a:rPr>
              <a:t>ZONING </a:t>
            </a:r>
          </a:p>
          <a:p>
            <a:pPr fontAlgn="base">
              <a:spcBef>
                <a:spcPct val="0"/>
              </a:spcBef>
              <a:spcAft>
                <a:spcPct val="0"/>
              </a:spcAft>
            </a:pPr>
            <a:r>
              <a:rPr lang="en-US" sz="3600" b="1" dirty="0" smtClean="0">
                <a:solidFill>
                  <a:srgbClr val="FFFF00"/>
                </a:solidFill>
                <a:latin typeface="Calibri" pitchFamily="34" charset="0"/>
                <a:ea typeface="Calibri" pitchFamily="34" charset="0"/>
                <a:cs typeface="Times New Roman" pitchFamily="18" charset="0"/>
              </a:rPr>
              <a:t>Gaines Special Height Corridor</a:t>
            </a:r>
            <a:endParaRPr lang="en-US" sz="3600" dirty="0" smtClean="0">
              <a:solidFill>
                <a:srgbClr val="FFFF00"/>
              </a:solidFill>
              <a:latin typeface="Arial" pitchFamily="34" charset="0"/>
              <a:cs typeface="Arial" pitchFamily="34" charset="0"/>
            </a:endParaRPr>
          </a:p>
          <a:p>
            <a:pPr eaLnBrk="0" fontAlgn="base" hangingPunct="0">
              <a:spcBef>
                <a:spcPct val="0"/>
              </a:spcBef>
              <a:spcAft>
                <a:spcPct val="0"/>
              </a:spcAft>
            </a:pPr>
            <a:endParaRPr lang="en-US" sz="2400" b="1" i="1" dirty="0" smtClean="0">
              <a:solidFill>
                <a:srgbClr val="FFFFFF"/>
              </a:solidFill>
              <a:latin typeface="Calibri" pitchFamily="34" charset="0"/>
              <a:ea typeface="Calibri" pitchFamily="34" charset="0"/>
              <a:cs typeface="Times New Roman" pitchFamily="18" charset="0"/>
            </a:endParaRPr>
          </a:p>
          <a:p>
            <a:pPr eaLnBrk="0" fontAlgn="base" hangingPunct="0">
              <a:spcBef>
                <a:spcPct val="0"/>
              </a:spcBef>
              <a:spcAft>
                <a:spcPct val="0"/>
              </a:spcAft>
            </a:pPr>
            <a:r>
              <a:rPr lang="en-US" sz="2400" b="1" i="1" dirty="0" smtClean="0">
                <a:solidFill>
                  <a:srgbClr val="FFFFFF"/>
                </a:solidFill>
                <a:latin typeface="Calibri" pitchFamily="34" charset="0"/>
                <a:ea typeface="Calibri" pitchFamily="34" charset="0"/>
                <a:cs typeface="Times New Roman" pitchFamily="18" charset="0"/>
              </a:rPr>
              <a:t>Gaines has been designated a special view corridor to protect views to the river from the west-hills.  </a:t>
            </a:r>
            <a:r>
              <a:rPr lang="en-US" sz="2400" b="1" i="1" dirty="0" smtClean="0">
                <a:solidFill>
                  <a:srgbClr val="FFFF00"/>
                </a:solidFill>
                <a:latin typeface="Calibri" pitchFamily="34" charset="0"/>
                <a:ea typeface="Calibri" pitchFamily="34" charset="0"/>
                <a:cs typeface="Times New Roman" pitchFamily="18" charset="0"/>
              </a:rPr>
              <a:t>Building must step back 20 feet from the property line above the 50 foot level. </a:t>
            </a:r>
          </a:p>
          <a:p>
            <a:pPr eaLnBrk="0" fontAlgn="base" hangingPunct="0">
              <a:spcBef>
                <a:spcPct val="0"/>
              </a:spcBef>
              <a:spcAft>
                <a:spcPct val="0"/>
              </a:spcAft>
            </a:pPr>
            <a:endParaRPr lang="en-US" sz="2400" b="1" i="1" dirty="0">
              <a:solidFill>
                <a:srgbClr val="FFFF00"/>
              </a:solidFill>
              <a:latin typeface="Calibri" pitchFamily="34" charset="0"/>
              <a:ea typeface="Calibri" pitchFamily="34" charset="0"/>
              <a:cs typeface="Times New Roman" pitchFamily="18" charset="0"/>
            </a:endParaRPr>
          </a:p>
          <a:p>
            <a:pPr eaLnBrk="0" fontAlgn="base" hangingPunct="0">
              <a:spcBef>
                <a:spcPct val="0"/>
              </a:spcBef>
              <a:spcAft>
                <a:spcPct val="0"/>
              </a:spcAft>
            </a:pPr>
            <a:endParaRPr lang="en-US" sz="2400" b="1" i="1" dirty="0" smtClean="0">
              <a:solidFill>
                <a:srgbClr val="FF0000"/>
              </a:solidFill>
              <a:latin typeface="Calibri" pitchFamily="34" charset="0"/>
              <a:ea typeface="Calibri" pitchFamily="34" charset="0"/>
              <a:cs typeface="Times New Roman" pitchFamily="18" charset="0"/>
            </a:endParaRPr>
          </a:p>
          <a:p>
            <a:pPr eaLnBrk="0" fontAlgn="base" hangingPunct="0">
              <a:spcBef>
                <a:spcPct val="0"/>
              </a:spcBef>
              <a:spcAft>
                <a:spcPct val="0"/>
              </a:spcAft>
            </a:pPr>
            <a:endParaRPr lang="en-US" sz="2400" b="1" i="1" dirty="0">
              <a:solidFill>
                <a:srgbClr val="FF0000"/>
              </a:solidFill>
              <a:latin typeface="Calibri" pitchFamily="34" charset="0"/>
              <a:ea typeface="Calibri" pitchFamily="34" charset="0"/>
              <a:cs typeface="Times New Roman" pitchFamily="18" charset="0"/>
            </a:endParaRPr>
          </a:p>
        </p:txBody>
      </p:sp>
      <p:cxnSp>
        <p:nvCxnSpPr>
          <p:cNvPr id="5" name="Straight Connector 4"/>
          <p:cNvCxnSpPr/>
          <p:nvPr/>
        </p:nvCxnSpPr>
        <p:spPr bwMode="auto">
          <a:xfrm>
            <a:off x="381000" y="1600200"/>
            <a:ext cx="784860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pical Plan.jpg"/>
          <p:cNvPicPr>
            <a:picLocks noChangeAspect="1"/>
          </p:cNvPicPr>
          <p:nvPr/>
        </p:nvPicPr>
        <p:blipFill>
          <a:blip r:embed="rId2" cstate="print"/>
          <a:srcRect l="17401" t="24390" r="18730" b="27724"/>
          <a:stretch>
            <a:fillRect/>
          </a:stretch>
        </p:blipFill>
        <p:spPr>
          <a:xfrm>
            <a:off x="838200" y="762000"/>
            <a:ext cx="8153401" cy="4724400"/>
          </a:xfrm>
          <a:prstGeom prst="rect">
            <a:avLst/>
          </a:prstGeom>
        </p:spPr>
      </p:pic>
      <p:pic>
        <p:nvPicPr>
          <p:cNvPr id="6" name="Picture 5" descr="Typical Plan.jpg"/>
          <p:cNvPicPr>
            <a:picLocks noChangeAspect="1"/>
          </p:cNvPicPr>
          <p:nvPr/>
        </p:nvPicPr>
        <p:blipFill>
          <a:blip r:embed="rId2" cstate="print"/>
          <a:srcRect l="17401" t="24390" r="18730" b="27724"/>
          <a:stretch>
            <a:fillRect/>
          </a:stretch>
        </p:blipFill>
        <p:spPr>
          <a:xfrm>
            <a:off x="852948" y="641556"/>
            <a:ext cx="8153401" cy="4724400"/>
          </a:xfrm>
          <a:prstGeom prst="rect">
            <a:avLst/>
          </a:prstGeom>
        </p:spPr>
      </p:pic>
      <p:sp>
        <p:nvSpPr>
          <p:cNvPr id="7" name="Rectangle 6"/>
          <p:cNvSpPr/>
          <p:nvPr/>
        </p:nvSpPr>
        <p:spPr>
          <a:xfrm>
            <a:off x="533400" y="5410200"/>
            <a:ext cx="769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82444" y="685800"/>
            <a:ext cx="7315200" cy="381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p:cNvSpPr/>
          <p:nvPr/>
        </p:nvSpPr>
        <p:spPr>
          <a:xfrm>
            <a:off x="860322" y="639099"/>
            <a:ext cx="7870723" cy="4896465"/>
          </a:xfrm>
          <a:custGeom>
            <a:avLst/>
            <a:gdLst>
              <a:gd name="connsiteX0" fmla="*/ 24581 w 7870723"/>
              <a:gd name="connsiteY0" fmla="*/ 0 h 4896465"/>
              <a:gd name="connsiteX1" fmla="*/ 7870723 w 7870723"/>
              <a:gd name="connsiteY1" fmla="*/ 29497 h 4896465"/>
              <a:gd name="connsiteX2" fmla="*/ 7870723 w 7870723"/>
              <a:gd name="connsiteY2" fmla="*/ 29497 h 4896465"/>
              <a:gd name="connsiteX3" fmla="*/ 7737988 w 7870723"/>
              <a:gd name="connsiteY3" fmla="*/ 2286000 h 4896465"/>
              <a:gd name="connsiteX4" fmla="*/ 6690852 w 7870723"/>
              <a:gd name="connsiteY4" fmla="*/ 4896465 h 4896465"/>
              <a:gd name="connsiteX5" fmla="*/ 6735097 w 7870723"/>
              <a:gd name="connsiteY5" fmla="*/ 4734232 h 4896465"/>
              <a:gd name="connsiteX6" fmla="*/ 9833 w 7870723"/>
              <a:gd name="connsiteY6" fmla="*/ 4719484 h 4896465"/>
              <a:gd name="connsiteX7" fmla="*/ 24581 w 7870723"/>
              <a:gd name="connsiteY7" fmla="*/ 0 h 48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723" h="4896465">
                <a:moveTo>
                  <a:pt x="24581" y="0"/>
                </a:moveTo>
                <a:lnTo>
                  <a:pt x="7870723" y="29497"/>
                </a:lnTo>
                <a:lnTo>
                  <a:pt x="7870723" y="29497"/>
                </a:lnTo>
                <a:lnTo>
                  <a:pt x="7737988" y="2286000"/>
                </a:lnTo>
                <a:lnTo>
                  <a:pt x="6690852" y="4896465"/>
                </a:lnTo>
                <a:lnTo>
                  <a:pt x="6735097" y="4734232"/>
                </a:lnTo>
                <a:lnTo>
                  <a:pt x="9833" y="4719484"/>
                </a:lnTo>
                <a:cubicBezTo>
                  <a:pt x="4917" y="3136490"/>
                  <a:pt x="0" y="1553497"/>
                  <a:pt x="24581" y="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p:cNvCxnSpPr/>
          <p:nvPr/>
        </p:nvCxnSpPr>
        <p:spPr>
          <a:xfrm>
            <a:off x="914400" y="1066800"/>
            <a:ext cx="7315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391400" y="54102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 Modified</a:t>
            </a:r>
            <a:endParaRPr lang="en-US" sz="2400" b="1" dirty="0">
              <a:solidFill>
                <a:prstClr val="white"/>
              </a:solidFill>
            </a:endParaRPr>
          </a:p>
        </p:txBody>
      </p:sp>
      <p:sp>
        <p:nvSpPr>
          <p:cNvPr id="13" name="Rectangular Callout 12"/>
          <p:cNvSpPr/>
          <p:nvPr/>
        </p:nvSpPr>
        <p:spPr>
          <a:xfrm>
            <a:off x="304800" y="1524000"/>
            <a:ext cx="1905000" cy="838200"/>
          </a:xfrm>
          <a:prstGeom prst="wedgeRectCallout">
            <a:avLst>
              <a:gd name="adj1" fmla="val 76076"/>
              <a:gd name="adj2" fmla="val -11724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Code Compliant 20’ Setback Floors 5 &amp;6</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pical Plan.jpg"/>
          <p:cNvPicPr>
            <a:picLocks noChangeAspect="1"/>
          </p:cNvPicPr>
          <p:nvPr/>
        </p:nvPicPr>
        <p:blipFill>
          <a:blip r:embed="rId2" cstate="print"/>
          <a:srcRect l="17401" t="24390" r="18730" b="27724"/>
          <a:stretch>
            <a:fillRect/>
          </a:stretch>
        </p:blipFill>
        <p:spPr>
          <a:xfrm>
            <a:off x="838200" y="762000"/>
            <a:ext cx="8153401" cy="4724400"/>
          </a:xfrm>
          <a:prstGeom prst="rect">
            <a:avLst/>
          </a:prstGeom>
        </p:spPr>
      </p:pic>
      <p:pic>
        <p:nvPicPr>
          <p:cNvPr id="6" name="Picture 5" descr="Typical Plan.jpg"/>
          <p:cNvPicPr>
            <a:picLocks noChangeAspect="1"/>
          </p:cNvPicPr>
          <p:nvPr/>
        </p:nvPicPr>
        <p:blipFill>
          <a:blip r:embed="rId2" cstate="print"/>
          <a:srcRect l="17401" t="24390" r="18730" b="27724"/>
          <a:stretch>
            <a:fillRect/>
          </a:stretch>
        </p:blipFill>
        <p:spPr>
          <a:xfrm>
            <a:off x="852948" y="641556"/>
            <a:ext cx="8153401" cy="4724400"/>
          </a:xfrm>
          <a:prstGeom prst="rect">
            <a:avLst/>
          </a:prstGeom>
        </p:spPr>
      </p:pic>
      <p:sp>
        <p:nvSpPr>
          <p:cNvPr id="7" name="Rectangle 6"/>
          <p:cNvSpPr/>
          <p:nvPr/>
        </p:nvSpPr>
        <p:spPr>
          <a:xfrm>
            <a:off x="533400" y="5410200"/>
            <a:ext cx="769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82444" y="685800"/>
            <a:ext cx="7315200" cy="381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p:cNvSpPr/>
          <p:nvPr/>
        </p:nvSpPr>
        <p:spPr>
          <a:xfrm>
            <a:off x="860322" y="639099"/>
            <a:ext cx="7870723" cy="4896465"/>
          </a:xfrm>
          <a:custGeom>
            <a:avLst/>
            <a:gdLst>
              <a:gd name="connsiteX0" fmla="*/ 24581 w 7870723"/>
              <a:gd name="connsiteY0" fmla="*/ 0 h 4896465"/>
              <a:gd name="connsiteX1" fmla="*/ 7870723 w 7870723"/>
              <a:gd name="connsiteY1" fmla="*/ 29497 h 4896465"/>
              <a:gd name="connsiteX2" fmla="*/ 7870723 w 7870723"/>
              <a:gd name="connsiteY2" fmla="*/ 29497 h 4896465"/>
              <a:gd name="connsiteX3" fmla="*/ 7737988 w 7870723"/>
              <a:gd name="connsiteY3" fmla="*/ 2286000 h 4896465"/>
              <a:gd name="connsiteX4" fmla="*/ 6690852 w 7870723"/>
              <a:gd name="connsiteY4" fmla="*/ 4896465 h 4896465"/>
              <a:gd name="connsiteX5" fmla="*/ 6735097 w 7870723"/>
              <a:gd name="connsiteY5" fmla="*/ 4734232 h 4896465"/>
              <a:gd name="connsiteX6" fmla="*/ 9833 w 7870723"/>
              <a:gd name="connsiteY6" fmla="*/ 4719484 h 4896465"/>
              <a:gd name="connsiteX7" fmla="*/ 24581 w 7870723"/>
              <a:gd name="connsiteY7" fmla="*/ 0 h 48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723" h="4896465">
                <a:moveTo>
                  <a:pt x="24581" y="0"/>
                </a:moveTo>
                <a:lnTo>
                  <a:pt x="7870723" y="29497"/>
                </a:lnTo>
                <a:lnTo>
                  <a:pt x="7870723" y="29497"/>
                </a:lnTo>
                <a:lnTo>
                  <a:pt x="7737988" y="2286000"/>
                </a:lnTo>
                <a:lnTo>
                  <a:pt x="6690852" y="4896465"/>
                </a:lnTo>
                <a:lnTo>
                  <a:pt x="6735097" y="4734232"/>
                </a:lnTo>
                <a:lnTo>
                  <a:pt x="9833" y="4719484"/>
                </a:lnTo>
                <a:cubicBezTo>
                  <a:pt x="4917" y="3136490"/>
                  <a:pt x="0" y="1553497"/>
                  <a:pt x="24581" y="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p:cNvCxnSpPr/>
          <p:nvPr/>
        </p:nvCxnSpPr>
        <p:spPr>
          <a:xfrm>
            <a:off x="914400" y="1066800"/>
            <a:ext cx="7315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391400" y="54102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 Modified</a:t>
            </a:r>
            <a:endParaRPr lang="en-US" sz="2400" b="1" dirty="0">
              <a:solidFill>
                <a:prstClr val="white"/>
              </a:solidFill>
            </a:endParaRPr>
          </a:p>
        </p:txBody>
      </p:sp>
      <p:sp>
        <p:nvSpPr>
          <p:cNvPr id="14" name="Rectangular Callout 13"/>
          <p:cNvSpPr/>
          <p:nvPr/>
        </p:nvSpPr>
        <p:spPr>
          <a:xfrm>
            <a:off x="6934200" y="3810000"/>
            <a:ext cx="1752600" cy="685800"/>
          </a:xfrm>
          <a:prstGeom prst="wedgeRectCallout">
            <a:avLst>
              <a:gd name="adj1" fmla="val 38457"/>
              <a:gd name="adj2" fmla="val -41211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Greenway Crowding?</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pical Plan.jpg"/>
          <p:cNvPicPr>
            <a:picLocks noChangeAspect="1"/>
          </p:cNvPicPr>
          <p:nvPr/>
        </p:nvPicPr>
        <p:blipFill>
          <a:blip r:embed="rId2" cstate="print"/>
          <a:srcRect l="17401" t="24390" r="18730" b="27724"/>
          <a:stretch>
            <a:fillRect/>
          </a:stretch>
        </p:blipFill>
        <p:spPr>
          <a:xfrm>
            <a:off x="838200" y="762000"/>
            <a:ext cx="8153401" cy="4724400"/>
          </a:xfrm>
          <a:prstGeom prst="rect">
            <a:avLst/>
          </a:prstGeom>
        </p:spPr>
      </p:pic>
      <p:pic>
        <p:nvPicPr>
          <p:cNvPr id="6" name="Picture 5" descr="Typical Plan.jpg"/>
          <p:cNvPicPr>
            <a:picLocks noChangeAspect="1"/>
          </p:cNvPicPr>
          <p:nvPr/>
        </p:nvPicPr>
        <p:blipFill>
          <a:blip r:embed="rId2" cstate="print"/>
          <a:srcRect l="17401" t="24390" r="18730" b="27724"/>
          <a:stretch>
            <a:fillRect/>
          </a:stretch>
        </p:blipFill>
        <p:spPr>
          <a:xfrm>
            <a:off x="852948" y="641556"/>
            <a:ext cx="8153401" cy="4724400"/>
          </a:xfrm>
          <a:prstGeom prst="rect">
            <a:avLst/>
          </a:prstGeom>
        </p:spPr>
      </p:pic>
      <p:sp>
        <p:nvSpPr>
          <p:cNvPr id="7" name="Rectangle 6"/>
          <p:cNvSpPr/>
          <p:nvPr/>
        </p:nvSpPr>
        <p:spPr>
          <a:xfrm>
            <a:off x="533400" y="5410200"/>
            <a:ext cx="769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descr="Typical Plan.jpg"/>
          <p:cNvPicPr>
            <a:picLocks noChangeAspect="1"/>
          </p:cNvPicPr>
          <p:nvPr/>
        </p:nvPicPr>
        <p:blipFill>
          <a:blip r:embed="rId2" cstate="print"/>
          <a:srcRect l="67541" t="24389" r="22908" b="55529"/>
          <a:stretch>
            <a:fillRect/>
          </a:stretch>
        </p:blipFill>
        <p:spPr>
          <a:xfrm>
            <a:off x="6887496" y="661224"/>
            <a:ext cx="1219200" cy="1981200"/>
          </a:xfrm>
          <a:prstGeom prst="rect">
            <a:avLst/>
          </a:prstGeom>
        </p:spPr>
      </p:pic>
      <p:sp>
        <p:nvSpPr>
          <p:cNvPr id="8" name="Rectangle 7"/>
          <p:cNvSpPr/>
          <p:nvPr/>
        </p:nvSpPr>
        <p:spPr>
          <a:xfrm>
            <a:off x="882444" y="685800"/>
            <a:ext cx="6966156" cy="381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062452" y="762000"/>
            <a:ext cx="5334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p:cNvCxnSpPr/>
          <p:nvPr/>
        </p:nvCxnSpPr>
        <p:spPr>
          <a:xfrm>
            <a:off x="914400" y="1066800"/>
            <a:ext cx="6934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860322" y="639099"/>
            <a:ext cx="7870723" cy="4896465"/>
          </a:xfrm>
          <a:custGeom>
            <a:avLst/>
            <a:gdLst>
              <a:gd name="connsiteX0" fmla="*/ 24581 w 7870723"/>
              <a:gd name="connsiteY0" fmla="*/ 0 h 4896465"/>
              <a:gd name="connsiteX1" fmla="*/ 7870723 w 7870723"/>
              <a:gd name="connsiteY1" fmla="*/ 29497 h 4896465"/>
              <a:gd name="connsiteX2" fmla="*/ 7870723 w 7870723"/>
              <a:gd name="connsiteY2" fmla="*/ 29497 h 4896465"/>
              <a:gd name="connsiteX3" fmla="*/ 7737988 w 7870723"/>
              <a:gd name="connsiteY3" fmla="*/ 2286000 h 4896465"/>
              <a:gd name="connsiteX4" fmla="*/ 6690852 w 7870723"/>
              <a:gd name="connsiteY4" fmla="*/ 4896465 h 4896465"/>
              <a:gd name="connsiteX5" fmla="*/ 6735097 w 7870723"/>
              <a:gd name="connsiteY5" fmla="*/ 4734232 h 4896465"/>
              <a:gd name="connsiteX6" fmla="*/ 9833 w 7870723"/>
              <a:gd name="connsiteY6" fmla="*/ 4719484 h 4896465"/>
              <a:gd name="connsiteX7" fmla="*/ 24581 w 7870723"/>
              <a:gd name="connsiteY7" fmla="*/ 0 h 48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723" h="4896465">
                <a:moveTo>
                  <a:pt x="24581" y="0"/>
                </a:moveTo>
                <a:lnTo>
                  <a:pt x="7870723" y="29497"/>
                </a:lnTo>
                <a:lnTo>
                  <a:pt x="7870723" y="29497"/>
                </a:lnTo>
                <a:lnTo>
                  <a:pt x="7737988" y="2286000"/>
                </a:lnTo>
                <a:lnTo>
                  <a:pt x="6690852" y="4896465"/>
                </a:lnTo>
                <a:lnTo>
                  <a:pt x="6735097" y="4734232"/>
                </a:lnTo>
                <a:lnTo>
                  <a:pt x="9833" y="4719484"/>
                </a:lnTo>
                <a:cubicBezTo>
                  <a:pt x="4917" y="3136490"/>
                  <a:pt x="0" y="1553497"/>
                  <a:pt x="24581" y="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391400" y="54102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37 -Modified</a:t>
            </a:r>
            <a:endParaRPr lang="en-US" sz="2400" b="1" dirty="0">
              <a:solidFill>
                <a:prstClr val="white"/>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pical Plan.jpg"/>
          <p:cNvPicPr>
            <a:picLocks noChangeAspect="1"/>
          </p:cNvPicPr>
          <p:nvPr/>
        </p:nvPicPr>
        <p:blipFill>
          <a:blip r:embed="rId2" cstate="print"/>
          <a:srcRect l="17401" t="24390" r="18730" b="27724"/>
          <a:stretch>
            <a:fillRect/>
          </a:stretch>
        </p:blipFill>
        <p:spPr>
          <a:xfrm>
            <a:off x="838200" y="762000"/>
            <a:ext cx="8153401" cy="4724400"/>
          </a:xfrm>
          <a:prstGeom prst="rect">
            <a:avLst/>
          </a:prstGeom>
        </p:spPr>
      </p:pic>
      <p:pic>
        <p:nvPicPr>
          <p:cNvPr id="6" name="Picture 5" descr="Typical Plan.jpg"/>
          <p:cNvPicPr>
            <a:picLocks noChangeAspect="1"/>
          </p:cNvPicPr>
          <p:nvPr/>
        </p:nvPicPr>
        <p:blipFill>
          <a:blip r:embed="rId2" cstate="print"/>
          <a:srcRect l="17401" t="24390" r="18730" b="27724"/>
          <a:stretch>
            <a:fillRect/>
          </a:stretch>
        </p:blipFill>
        <p:spPr>
          <a:xfrm>
            <a:off x="852948" y="641556"/>
            <a:ext cx="8153401" cy="4724400"/>
          </a:xfrm>
          <a:prstGeom prst="rect">
            <a:avLst/>
          </a:prstGeom>
        </p:spPr>
      </p:pic>
      <p:sp>
        <p:nvSpPr>
          <p:cNvPr id="7" name="Rectangle 6"/>
          <p:cNvSpPr/>
          <p:nvPr/>
        </p:nvSpPr>
        <p:spPr>
          <a:xfrm>
            <a:off x="533400" y="5410200"/>
            <a:ext cx="769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descr="Typical Plan.jpg"/>
          <p:cNvPicPr>
            <a:picLocks noChangeAspect="1"/>
          </p:cNvPicPr>
          <p:nvPr/>
        </p:nvPicPr>
        <p:blipFill>
          <a:blip r:embed="rId2" cstate="print"/>
          <a:srcRect l="67541" t="24389" r="22908" b="55529"/>
          <a:stretch>
            <a:fillRect/>
          </a:stretch>
        </p:blipFill>
        <p:spPr>
          <a:xfrm>
            <a:off x="6887496" y="661224"/>
            <a:ext cx="1219200" cy="1981200"/>
          </a:xfrm>
          <a:prstGeom prst="rect">
            <a:avLst/>
          </a:prstGeom>
        </p:spPr>
      </p:pic>
      <p:sp>
        <p:nvSpPr>
          <p:cNvPr id="8" name="Rectangle 7"/>
          <p:cNvSpPr/>
          <p:nvPr/>
        </p:nvSpPr>
        <p:spPr>
          <a:xfrm>
            <a:off x="882444" y="685800"/>
            <a:ext cx="6966156" cy="381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062452" y="762000"/>
            <a:ext cx="5334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p:cNvCxnSpPr/>
          <p:nvPr/>
        </p:nvCxnSpPr>
        <p:spPr>
          <a:xfrm>
            <a:off x="914400" y="1066800"/>
            <a:ext cx="6934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860322" y="639099"/>
            <a:ext cx="7870723" cy="4896465"/>
          </a:xfrm>
          <a:custGeom>
            <a:avLst/>
            <a:gdLst>
              <a:gd name="connsiteX0" fmla="*/ 24581 w 7870723"/>
              <a:gd name="connsiteY0" fmla="*/ 0 h 4896465"/>
              <a:gd name="connsiteX1" fmla="*/ 7870723 w 7870723"/>
              <a:gd name="connsiteY1" fmla="*/ 29497 h 4896465"/>
              <a:gd name="connsiteX2" fmla="*/ 7870723 w 7870723"/>
              <a:gd name="connsiteY2" fmla="*/ 29497 h 4896465"/>
              <a:gd name="connsiteX3" fmla="*/ 7737988 w 7870723"/>
              <a:gd name="connsiteY3" fmla="*/ 2286000 h 4896465"/>
              <a:gd name="connsiteX4" fmla="*/ 6690852 w 7870723"/>
              <a:gd name="connsiteY4" fmla="*/ 4896465 h 4896465"/>
              <a:gd name="connsiteX5" fmla="*/ 6735097 w 7870723"/>
              <a:gd name="connsiteY5" fmla="*/ 4734232 h 4896465"/>
              <a:gd name="connsiteX6" fmla="*/ 9833 w 7870723"/>
              <a:gd name="connsiteY6" fmla="*/ 4719484 h 4896465"/>
              <a:gd name="connsiteX7" fmla="*/ 24581 w 7870723"/>
              <a:gd name="connsiteY7" fmla="*/ 0 h 48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723" h="4896465">
                <a:moveTo>
                  <a:pt x="24581" y="0"/>
                </a:moveTo>
                <a:lnTo>
                  <a:pt x="7870723" y="29497"/>
                </a:lnTo>
                <a:lnTo>
                  <a:pt x="7870723" y="29497"/>
                </a:lnTo>
                <a:lnTo>
                  <a:pt x="7737988" y="2286000"/>
                </a:lnTo>
                <a:lnTo>
                  <a:pt x="6690852" y="4896465"/>
                </a:lnTo>
                <a:lnTo>
                  <a:pt x="6735097" y="4734232"/>
                </a:lnTo>
                <a:lnTo>
                  <a:pt x="9833" y="4719484"/>
                </a:lnTo>
                <a:cubicBezTo>
                  <a:pt x="4917" y="3136490"/>
                  <a:pt x="0" y="1553497"/>
                  <a:pt x="24581" y="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391400" y="54102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a:t>
            </a:r>
            <a:r>
              <a:rPr lang="en-US" sz="2400" b="1" dirty="0">
                <a:solidFill>
                  <a:prstClr val="white"/>
                </a:solidFill>
              </a:rPr>
              <a:t>37 </a:t>
            </a:r>
            <a:r>
              <a:rPr lang="en-US" sz="2400" b="1" dirty="0" smtClean="0">
                <a:solidFill>
                  <a:prstClr val="white"/>
                </a:solidFill>
              </a:rPr>
              <a:t>– Modified</a:t>
            </a:r>
            <a:endParaRPr lang="en-US" sz="2400" b="1" dirty="0">
              <a:solidFill>
                <a:prstClr val="white"/>
              </a:solidFill>
            </a:endParaRPr>
          </a:p>
        </p:txBody>
      </p:sp>
      <p:sp>
        <p:nvSpPr>
          <p:cNvPr id="15" name="Rectangular Callout 14"/>
          <p:cNvSpPr/>
          <p:nvPr/>
        </p:nvSpPr>
        <p:spPr>
          <a:xfrm>
            <a:off x="1219200" y="2057400"/>
            <a:ext cx="1371600" cy="457200"/>
          </a:xfrm>
          <a:prstGeom prst="wedgeRectCallout">
            <a:avLst>
              <a:gd name="adj1" fmla="val 95012"/>
              <a:gd name="adj2" fmla="val -30174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20 Units</a:t>
            </a:r>
          </a:p>
        </p:txBody>
      </p:sp>
      <p:sp>
        <p:nvSpPr>
          <p:cNvPr id="16" name="Rectangular Callout 15"/>
          <p:cNvSpPr/>
          <p:nvPr/>
        </p:nvSpPr>
        <p:spPr>
          <a:xfrm>
            <a:off x="6629400" y="2971800"/>
            <a:ext cx="1371600" cy="457200"/>
          </a:xfrm>
          <a:prstGeom prst="wedgeRectCallout">
            <a:avLst>
              <a:gd name="adj1" fmla="val 65980"/>
              <a:gd name="adj2" fmla="val -35981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12 Units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pical Plan.jpg"/>
          <p:cNvPicPr>
            <a:picLocks noChangeAspect="1"/>
          </p:cNvPicPr>
          <p:nvPr/>
        </p:nvPicPr>
        <p:blipFill>
          <a:blip r:embed="rId2" cstate="print"/>
          <a:srcRect l="16804" t="22845" r="18730" b="27724"/>
          <a:stretch>
            <a:fillRect/>
          </a:stretch>
        </p:blipFill>
        <p:spPr>
          <a:xfrm>
            <a:off x="762000" y="609600"/>
            <a:ext cx="8229601" cy="4876800"/>
          </a:xfrm>
          <a:prstGeom prst="rect">
            <a:avLst/>
          </a:prstGeom>
        </p:spPr>
      </p:pic>
      <p:sp>
        <p:nvSpPr>
          <p:cNvPr id="5" name="Freeform 4"/>
          <p:cNvSpPr/>
          <p:nvPr/>
        </p:nvSpPr>
        <p:spPr>
          <a:xfrm>
            <a:off x="860322" y="639099"/>
            <a:ext cx="7870723" cy="4896465"/>
          </a:xfrm>
          <a:custGeom>
            <a:avLst/>
            <a:gdLst>
              <a:gd name="connsiteX0" fmla="*/ 24581 w 7870723"/>
              <a:gd name="connsiteY0" fmla="*/ 0 h 4896465"/>
              <a:gd name="connsiteX1" fmla="*/ 7870723 w 7870723"/>
              <a:gd name="connsiteY1" fmla="*/ 29497 h 4896465"/>
              <a:gd name="connsiteX2" fmla="*/ 7870723 w 7870723"/>
              <a:gd name="connsiteY2" fmla="*/ 29497 h 4896465"/>
              <a:gd name="connsiteX3" fmla="*/ 7737988 w 7870723"/>
              <a:gd name="connsiteY3" fmla="*/ 2286000 h 4896465"/>
              <a:gd name="connsiteX4" fmla="*/ 6690852 w 7870723"/>
              <a:gd name="connsiteY4" fmla="*/ 4896465 h 4896465"/>
              <a:gd name="connsiteX5" fmla="*/ 6735097 w 7870723"/>
              <a:gd name="connsiteY5" fmla="*/ 4734232 h 4896465"/>
              <a:gd name="connsiteX6" fmla="*/ 9833 w 7870723"/>
              <a:gd name="connsiteY6" fmla="*/ 4719484 h 4896465"/>
              <a:gd name="connsiteX7" fmla="*/ 24581 w 7870723"/>
              <a:gd name="connsiteY7" fmla="*/ 0 h 48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723" h="4896465">
                <a:moveTo>
                  <a:pt x="24581" y="0"/>
                </a:moveTo>
                <a:lnTo>
                  <a:pt x="7870723" y="29497"/>
                </a:lnTo>
                <a:lnTo>
                  <a:pt x="7870723" y="29497"/>
                </a:lnTo>
                <a:lnTo>
                  <a:pt x="7737988" y="2286000"/>
                </a:lnTo>
                <a:lnTo>
                  <a:pt x="6690852" y="4896465"/>
                </a:lnTo>
                <a:lnTo>
                  <a:pt x="6735097" y="4734232"/>
                </a:lnTo>
                <a:lnTo>
                  <a:pt x="9833" y="4719484"/>
                </a:lnTo>
                <a:cubicBezTo>
                  <a:pt x="4917" y="3136490"/>
                  <a:pt x="0" y="1553497"/>
                  <a:pt x="24581" y="0"/>
                </a:cubicBez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391400" y="54102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a:t>
            </a:r>
            <a:r>
              <a:rPr lang="en-US" sz="2400" b="1" dirty="0">
                <a:solidFill>
                  <a:prstClr val="white"/>
                </a:solidFill>
              </a:rPr>
              <a:t>37 Proposal</a:t>
            </a:r>
          </a:p>
        </p:txBody>
      </p:sp>
      <p:sp>
        <p:nvSpPr>
          <p:cNvPr id="9" name="Text Box 6"/>
          <p:cNvSpPr txBox="1">
            <a:spLocks noChangeArrowheads="1"/>
          </p:cNvSpPr>
          <p:nvPr/>
        </p:nvSpPr>
        <p:spPr bwMode="auto">
          <a:xfrm rot="-1908701">
            <a:off x="1412541" y="2660751"/>
            <a:ext cx="6315694" cy="701731"/>
          </a:xfrm>
          <a:prstGeom prst="rect">
            <a:avLst/>
          </a:prstGeom>
          <a:solidFill>
            <a:schemeClr val="bg1"/>
          </a:solidFill>
          <a:ln w="57150" cmpd="thinThick">
            <a:solidFill>
              <a:srgbClr val="FF3300"/>
            </a:solidFill>
            <a:miter lim="800000"/>
            <a:headEnd/>
            <a:tailEnd/>
          </a:ln>
        </p:spPr>
        <p:txBody>
          <a:bodyPr wrap="square">
            <a:spAutoFit/>
          </a:bodyPr>
          <a:lstStyle/>
          <a:p>
            <a:pPr fontAlgn="base">
              <a:lnSpc>
                <a:spcPct val="110000"/>
              </a:lnSpc>
              <a:spcAft>
                <a:spcPct val="0"/>
              </a:spcAft>
            </a:pPr>
            <a:r>
              <a:rPr lang="en-US" sz="800" b="1" dirty="0" smtClean="0">
                <a:solidFill>
                  <a:srgbClr val="FF0000"/>
                </a:solidFill>
                <a:latin typeface="Century Gothic" pitchFamily="34" charset="0"/>
                <a:cs typeface="Arial" pitchFamily="34" charset="0"/>
              </a:rPr>
              <a:t>     </a:t>
            </a:r>
            <a:endParaRPr lang="en-US" sz="2800" b="1" dirty="0" smtClean="0">
              <a:solidFill>
                <a:srgbClr val="FF0000"/>
              </a:solidFill>
              <a:latin typeface="Century Gothic" pitchFamily="34" charset="0"/>
              <a:cs typeface="Arial" pitchFamily="34" charset="0"/>
            </a:endParaRPr>
          </a:p>
          <a:p>
            <a:pPr marL="515938" indent="-465138" fontAlgn="base">
              <a:lnSpc>
                <a:spcPct val="110000"/>
              </a:lnSpc>
              <a:spcAft>
                <a:spcPct val="0"/>
              </a:spcAft>
            </a:pPr>
            <a:r>
              <a:rPr lang="en-US" sz="2800" b="1" dirty="0" smtClean="0">
                <a:solidFill>
                  <a:srgbClr val="FF0000"/>
                </a:solidFill>
                <a:latin typeface="Century Gothic" pitchFamily="34" charset="0"/>
                <a:cs typeface="Arial" pitchFamily="34" charset="0"/>
              </a:rPr>
              <a:t>  Developer Bonus - Over 30 Units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685800" y="729734"/>
            <a:ext cx="8001000" cy="30777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1400" b="1" dirty="0" smtClean="0">
              <a:solidFill>
                <a:srgbClr val="FFFFFF"/>
              </a:solidFill>
              <a:latin typeface="Calibri" pitchFamily="34" charset="0"/>
              <a:ea typeface="Calibri" pitchFamily="34" charset="0"/>
              <a:cs typeface="Times New Roman" pitchFamily="18" charset="0"/>
            </a:endParaRPr>
          </a:p>
          <a:p>
            <a:pPr fontAlgn="base">
              <a:spcBef>
                <a:spcPct val="0"/>
              </a:spcBef>
              <a:spcAft>
                <a:spcPct val="0"/>
              </a:spcAft>
            </a:pPr>
            <a:r>
              <a:rPr lang="en-US" sz="3600" b="1" dirty="0" smtClean="0">
                <a:solidFill>
                  <a:srgbClr val="FFFF00"/>
                </a:solidFill>
                <a:latin typeface="Calibri" pitchFamily="34" charset="0"/>
                <a:cs typeface="Times New Roman" pitchFamily="18" charset="0"/>
              </a:rPr>
              <a:t>BLOCK 37</a:t>
            </a:r>
            <a:endParaRPr lang="en-US" sz="3600" dirty="0" smtClean="0">
              <a:solidFill>
                <a:srgbClr val="FFFF00"/>
              </a:solidFill>
              <a:latin typeface="Arial" pitchFamily="34" charset="0"/>
              <a:cs typeface="Arial" pitchFamily="34" charset="0"/>
            </a:endParaRPr>
          </a:p>
          <a:p>
            <a:pPr eaLnBrk="0" fontAlgn="base" hangingPunct="0">
              <a:spcBef>
                <a:spcPct val="0"/>
              </a:spcBef>
              <a:spcAft>
                <a:spcPct val="0"/>
              </a:spcAft>
            </a:pPr>
            <a:endParaRPr lang="en-US" sz="2400" b="1" i="1" dirty="0" smtClean="0">
              <a:solidFill>
                <a:srgbClr val="FFFFFF"/>
              </a:solidFill>
              <a:latin typeface="Calibri" pitchFamily="34" charset="0"/>
              <a:ea typeface="Calibri" pitchFamily="34" charset="0"/>
              <a:cs typeface="Times New Roman" pitchFamily="18" charset="0"/>
            </a:endParaRPr>
          </a:p>
          <a:p>
            <a:pPr marL="457200" indent="-457200" eaLnBrk="0" fontAlgn="base" hangingPunct="0">
              <a:spcBef>
                <a:spcPct val="0"/>
              </a:spcBef>
              <a:spcAft>
                <a:spcPct val="0"/>
              </a:spcAft>
              <a:buFontTx/>
              <a:buAutoNum type="arabicParenR"/>
            </a:pPr>
            <a:r>
              <a:rPr lang="en-US" sz="3200" b="1" dirty="0" smtClean="0">
                <a:solidFill>
                  <a:schemeClr val="bg1"/>
                </a:solidFill>
                <a:latin typeface="Calibri" pitchFamily="34" charset="0"/>
                <a:ea typeface="Calibri" pitchFamily="34" charset="0"/>
                <a:cs typeface="Times New Roman" pitchFamily="18" charset="0"/>
              </a:rPr>
              <a:t>Zoning</a:t>
            </a:r>
          </a:p>
          <a:p>
            <a:pPr marL="457200" indent="-457200" eaLnBrk="0" fontAlgn="base" hangingPunct="0">
              <a:spcBef>
                <a:spcPct val="0"/>
              </a:spcBef>
              <a:spcAft>
                <a:spcPct val="0"/>
              </a:spcAft>
              <a:buFontTx/>
              <a:buAutoNum type="arabicParenR"/>
            </a:pPr>
            <a:r>
              <a:rPr lang="en-US" sz="3200" b="1" dirty="0" smtClean="0">
                <a:solidFill>
                  <a:srgbClr val="FFFF00"/>
                </a:solidFill>
                <a:latin typeface="Calibri" pitchFamily="34" charset="0"/>
                <a:ea typeface="Calibri" pitchFamily="34" charset="0"/>
                <a:cs typeface="Times New Roman" pitchFamily="18" charset="0"/>
              </a:rPr>
              <a:t>Design Guidelines</a:t>
            </a:r>
            <a:endParaRPr lang="en-US" sz="3200" b="1" dirty="0" smtClean="0">
              <a:solidFill>
                <a:srgbClr val="FFFF00"/>
              </a:solidFill>
              <a:latin typeface="Calibri" pitchFamily="34" charset="0"/>
              <a:ea typeface="Calibri" pitchFamily="34" charset="0"/>
              <a:cs typeface="Times New Roman" pitchFamily="18" charset="0"/>
            </a:endParaRPr>
          </a:p>
          <a:p>
            <a:pPr marL="457200" indent="-457200" eaLnBrk="0" fontAlgn="base" hangingPunct="0">
              <a:spcBef>
                <a:spcPct val="0"/>
              </a:spcBef>
              <a:spcAft>
                <a:spcPct val="0"/>
              </a:spcAft>
              <a:buFontTx/>
              <a:buAutoNum type="arabicParenR"/>
            </a:pPr>
            <a:r>
              <a:rPr lang="en-US" sz="3200" b="1" dirty="0" smtClean="0">
                <a:solidFill>
                  <a:srgbClr val="FFFFFF"/>
                </a:solidFill>
                <a:latin typeface="Calibri" pitchFamily="34" charset="0"/>
                <a:ea typeface="Calibri" pitchFamily="34" charset="0"/>
                <a:cs typeface="Times New Roman" pitchFamily="18" charset="0"/>
              </a:rPr>
              <a:t>Essential Issues</a:t>
            </a:r>
            <a:endParaRPr lang="en-US" sz="3200" b="1" dirty="0" smtClean="0">
              <a:solidFill>
                <a:srgbClr val="FF0000"/>
              </a:solidFill>
              <a:latin typeface="Calibri" pitchFamily="34" charset="0"/>
              <a:ea typeface="Calibri" pitchFamily="34" charset="0"/>
              <a:cs typeface="Times New Roman" pitchFamily="18" charset="0"/>
            </a:endParaRPr>
          </a:p>
          <a:p>
            <a:pPr eaLnBrk="0" fontAlgn="base" hangingPunct="0">
              <a:spcBef>
                <a:spcPct val="0"/>
              </a:spcBef>
              <a:spcAft>
                <a:spcPct val="0"/>
              </a:spcAft>
            </a:pPr>
            <a:endParaRPr lang="en-US" sz="2400" b="1" i="1" dirty="0">
              <a:solidFill>
                <a:srgbClr val="FF0000"/>
              </a:solidFill>
              <a:latin typeface="Calibri" pitchFamily="34" charset="0"/>
              <a:ea typeface="Calibri" pitchFamily="34" charset="0"/>
              <a:cs typeface="Times New Roman" pitchFamily="18" charset="0"/>
            </a:endParaRPr>
          </a:p>
        </p:txBody>
      </p:sp>
      <p:cxnSp>
        <p:nvCxnSpPr>
          <p:cNvPr id="5" name="Straight Connector 4"/>
          <p:cNvCxnSpPr/>
          <p:nvPr/>
        </p:nvCxnSpPr>
        <p:spPr bwMode="auto">
          <a:xfrm>
            <a:off x="838200" y="1676400"/>
            <a:ext cx="784860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304800" y="808167"/>
            <a:ext cx="8077200" cy="45550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SOUTH WATERFRONT DESIGN GUIDELINES - A1-1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Develop River Edge Variety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Vary the footprint and façade plane of buildings that face the Willamette River </a:t>
            </a:r>
            <a:r>
              <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to create a diversity of building forms and urban spaces adjacent to the greenway.  </a:t>
            </a:r>
            <a:r>
              <a:rPr kumimoji="0" lang="en-US" sz="2400" b="1" i="1"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This guideline may be accomplished by articulating the façade plane to step down to the greenway.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i="1" dirty="0">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2" name="Straight Connector 11"/>
          <p:cNvCxnSpPr/>
          <p:nvPr/>
        </p:nvCxnSpPr>
        <p:spPr bwMode="auto">
          <a:xfrm>
            <a:off x="381000" y="1600200"/>
            <a:ext cx="784860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6396335"/>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kern="0" dirty="0" smtClean="0">
                <a:solidFill>
                  <a:prstClr val="white"/>
                </a:solidFill>
                <a:latin typeface="Calibri" pitchFamily="34" charset="0"/>
              </a:rPr>
              <a:t>Meriwether Façade (Steps down to the Greenway)  </a:t>
            </a:r>
            <a:endParaRPr kumimoji="0" lang="en-US" sz="2400" b="1" i="0" u="none" strike="noStrike" kern="0" cap="none" spc="0" normalizeH="0" baseline="0" noProof="0" dirty="0">
              <a:ln>
                <a:noFill/>
              </a:ln>
              <a:solidFill>
                <a:prstClr val="white"/>
              </a:solidFill>
              <a:effectLst/>
              <a:uLnTx/>
              <a:uFillTx/>
              <a:latin typeface="Calibri" pitchFamily="34" charset="0"/>
            </a:endParaRPr>
          </a:p>
        </p:txBody>
      </p:sp>
      <p:pic>
        <p:nvPicPr>
          <p:cNvPr id="2050" name="Picture 2" descr="C:\Users\gcrandall.CACITY\Desktop\PPT Photos\Articulated Bldgs\DSC06238.JPG"/>
          <p:cNvPicPr>
            <a:picLocks noChangeAspect="1" noChangeArrowheads="1"/>
          </p:cNvPicPr>
          <p:nvPr/>
        </p:nvPicPr>
        <p:blipFill>
          <a:blip r:embed="rId2" cstate="print"/>
          <a:srcRect t="11470" r="2151"/>
          <a:stretch>
            <a:fillRect/>
          </a:stretch>
        </p:blipFill>
        <p:spPr bwMode="auto">
          <a:xfrm>
            <a:off x="228600" y="152400"/>
            <a:ext cx="8730916" cy="5924550"/>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6320135"/>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kern="0" dirty="0" smtClean="0">
                <a:solidFill>
                  <a:prstClr val="white"/>
                </a:solidFill>
                <a:latin typeface="Calibri" pitchFamily="34" charset="0"/>
              </a:rPr>
              <a:t>Atwater  Façade (Steps down to the Greenway)  </a:t>
            </a:r>
            <a:endParaRPr kumimoji="0" lang="en-US" sz="2400" b="1" i="0" u="none" strike="noStrike" kern="0" cap="none" spc="0" normalizeH="0" baseline="0" noProof="0" dirty="0">
              <a:ln>
                <a:noFill/>
              </a:ln>
              <a:solidFill>
                <a:prstClr val="white"/>
              </a:solidFill>
              <a:effectLst/>
              <a:uLnTx/>
              <a:uFillTx/>
              <a:latin typeface="Calibri" pitchFamily="34" charset="0"/>
            </a:endParaRPr>
          </a:p>
        </p:txBody>
      </p:sp>
      <p:pic>
        <p:nvPicPr>
          <p:cNvPr id="1026" name="Picture 2" descr="C:\Users\gcrandall.CACITY\Desktop\PPT Photos\Articulated Bldgs\DSC06240.JPG"/>
          <p:cNvPicPr>
            <a:picLocks noChangeAspect="1" noChangeArrowheads="1"/>
          </p:cNvPicPr>
          <p:nvPr/>
        </p:nvPicPr>
        <p:blipFill>
          <a:blip r:embed="rId2" cstate="print"/>
          <a:srcRect t="8333"/>
          <a:stretch>
            <a:fillRect/>
          </a:stretch>
        </p:blipFill>
        <p:spPr bwMode="auto">
          <a:xfrm>
            <a:off x="381000" y="304800"/>
            <a:ext cx="8534400" cy="5867400"/>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Block 37 Greenway.jpg"/>
          <p:cNvPicPr>
            <a:picLocks noChangeAspect="1"/>
          </p:cNvPicPr>
          <p:nvPr/>
        </p:nvPicPr>
        <p:blipFill rotWithShape="1">
          <a:blip r:embed="rId2" cstate="print">
            <a:extLst>
              <a:ext uri="{28A0092B-C50C-407E-A947-70E740481C1C}">
                <a14:useLocalDpi xmlns="" xmlns:a14="http://schemas.microsoft.com/office/drawing/2010/main" val="0"/>
              </a:ext>
            </a:extLst>
          </a:blip>
          <a:srcRect l="41560" t="6812" r="3874" b="23606"/>
          <a:stretch/>
        </p:blipFill>
        <p:spPr>
          <a:xfrm>
            <a:off x="1066800" y="0"/>
            <a:ext cx="7696200" cy="6332315"/>
          </a:xfrm>
          <a:prstGeom prst="rect">
            <a:avLst/>
          </a:prstGeom>
        </p:spPr>
      </p:pic>
      <p:sp>
        <p:nvSpPr>
          <p:cNvPr id="7" name="TextBox 6"/>
          <p:cNvSpPr txBox="1"/>
          <p:nvPr/>
        </p:nvSpPr>
        <p:spPr>
          <a:xfrm>
            <a:off x="0" y="6320135"/>
            <a:ext cx="9156307" cy="461665"/>
          </a:xfrm>
          <a:prstGeom prst="rect">
            <a:avLst/>
          </a:prstGeom>
          <a:solidFill>
            <a:schemeClr val="tx1"/>
          </a:solidFill>
        </p:spPr>
        <p:txBody>
          <a:bodyPr wrap="square" rtlCol="0">
            <a:spAutoFit/>
          </a:bodyPr>
          <a:lstStyle/>
          <a:p>
            <a:pPr algn="ctr" defTabSz="457200"/>
            <a:r>
              <a:rPr lang="en-US" sz="2400" b="1" dirty="0" smtClean="0">
                <a:solidFill>
                  <a:prstClr val="white"/>
                </a:solidFill>
                <a:latin typeface="Calibri"/>
              </a:rPr>
              <a:t>Block 37 Facing  Greenway</a:t>
            </a:r>
            <a:endParaRPr lang="en-US" sz="2400" b="1" dirty="0">
              <a:solidFill>
                <a:prstClr val="white"/>
              </a:solidFill>
              <a:latin typeface="Calibri"/>
            </a:endParaRPr>
          </a:p>
        </p:txBody>
      </p:sp>
      <p:sp>
        <p:nvSpPr>
          <p:cNvPr id="6" name="Down Arrow 5"/>
          <p:cNvSpPr/>
          <p:nvPr/>
        </p:nvSpPr>
        <p:spPr bwMode="auto">
          <a:xfrm>
            <a:off x="6019800" y="152400"/>
            <a:ext cx="2846832" cy="19050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Aft>
                <a:spcPct val="0"/>
              </a:spcAft>
            </a:pPr>
            <a:endParaRPr lang="en-US" sz="2000" b="1" dirty="0" smtClean="0">
              <a:solidFill>
                <a:srgbClr val="000000"/>
              </a:solidFill>
              <a:latin typeface="Calibri" pitchFamily="34" charset="0"/>
            </a:endParaRPr>
          </a:p>
          <a:p>
            <a:pPr algn="ctr" fontAlgn="base">
              <a:spcAft>
                <a:spcPct val="0"/>
              </a:spcAft>
            </a:pPr>
            <a:r>
              <a:rPr lang="en-US" sz="2000" b="1" dirty="0" smtClean="0">
                <a:solidFill>
                  <a:srgbClr val="000000"/>
                </a:solidFill>
                <a:latin typeface="Calibri" pitchFamily="34" charset="0"/>
              </a:rPr>
              <a:t>Vertical </a:t>
            </a:r>
          </a:p>
          <a:p>
            <a:pPr algn="ctr" fontAlgn="base">
              <a:spcAft>
                <a:spcPct val="0"/>
              </a:spcAft>
            </a:pPr>
            <a:r>
              <a:rPr lang="en-US" sz="2000" b="1" dirty="0" smtClean="0">
                <a:solidFill>
                  <a:srgbClr val="000000"/>
                </a:solidFill>
                <a:latin typeface="Calibri" pitchFamily="34" charset="0"/>
              </a:rPr>
              <a:t>Facade</a:t>
            </a:r>
          </a:p>
        </p:txBody>
      </p:sp>
    </p:spTree>
    <p:extLst>
      <p:ext uri="{BB962C8B-B14F-4D97-AF65-F5344CB8AC3E}">
        <p14:creationId xmlns="" xmlns:p14="http://schemas.microsoft.com/office/powerpoint/2010/main" val="3344907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outh Waterfront.jpg"/>
          <p:cNvPicPr>
            <a:picLocks noChangeAspect="1"/>
          </p:cNvPicPr>
          <p:nvPr/>
        </p:nvPicPr>
        <p:blipFill rotWithShape="1">
          <a:blip r:embed="rId2" cstate="print">
            <a:extLst>
              <a:ext uri="{28A0092B-C50C-407E-A947-70E740481C1C}">
                <a14:useLocalDpi xmlns:a14="http://schemas.microsoft.com/office/drawing/2010/main" xmlns="" val="0"/>
              </a:ext>
            </a:extLst>
          </a:blip>
          <a:srcRect l="4776" r="17599" b="2530"/>
          <a:stretch/>
        </p:blipFill>
        <p:spPr>
          <a:xfrm>
            <a:off x="1371600" y="1"/>
            <a:ext cx="6608340" cy="6418684"/>
          </a:xfrm>
          <a:prstGeom prst="rect">
            <a:avLst/>
          </a:prstGeom>
        </p:spPr>
      </p:pic>
      <p:sp>
        <p:nvSpPr>
          <p:cNvPr id="5" name="Rectangle 4"/>
          <p:cNvSpPr/>
          <p:nvPr/>
        </p:nvSpPr>
        <p:spPr>
          <a:xfrm>
            <a:off x="5287029" y="3477855"/>
            <a:ext cx="973493" cy="716182"/>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TextBox 31"/>
          <p:cNvSpPr txBox="1"/>
          <p:nvPr/>
        </p:nvSpPr>
        <p:spPr>
          <a:xfrm>
            <a:off x="35149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44597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54115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5404373"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7" name="TextBox 36"/>
          <p:cNvSpPr txBox="1"/>
          <p:nvPr/>
        </p:nvSpPr>
        <p:spPr>
          <a:xfrm>
            <a:off x="43264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39" name="TextBox 38"/>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Gaines Special Height Corridor</a:t>
            </a:r>
            <a:endParaRPr lang="en-US" sz="2400" b="1" dirty="0">
              <a:solidFill>
                <a:prstClr val="white"/>
              </a:solidFill>
            </a:endParaRPr>
          </a:p>
        </p:txBody>
      </p:sp>
      <p:sp>
        <p:nvSpPr>
          <p:cNvPr id="43" name="TextBox 42"/>
          <p:cNvSpPr txBox="1"/>
          <p:nvPr/>
        </p:nvSpPr>
        <p:spPr>
          <a:xfrm>
            <a:off x="4324961" y="2759938"/>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44" name="TextBox 43"/>
          <p:cNvSpPr txBox="1"/>
          <p:nvPr/>
        </p:nvSpPr>
        <p:spPr>
          <a:xfrm>
            <a:off x="5170064" y="3623479"/>
            <a:ext cx="1308269" cy="461665"/>
          </a:xfrm>
          <a:prstGeom prst="rect">
            <a:avLst/>
          </a:prstGeom>
          <a:noFill/>
        </p:spPr>
        <p:txBody>
          <a:bodyPr wrap="square" rtlCol="0">
            <a:spAutoFit/>
          </a:bodyPr>
          <a:lstStyle/>
          <a:p>
            <a:pPr algn="ctr" defTabSz="457200"/>
            <a:r>
              <a:rPr lang="en-US" sz="1200" b="1" dirty="0">
                <a:solidFill>
                  <a:prstClr val="white">
                    <a:lumMod val="95000"/>
                  </a:prstClr>
                </a:solidFill>
              </a:rPr>
              <a:t>Block 37  </a:t>
            </a:r>
          </a:p>
          <a:p>
            <a:pPr algn="ctr" defTabSz="457200"/>
            <a:r>
              <a:rPr lang="en-US" sz="1200" b="1" dirty="0">
                <a:solidFill>
                  <a:prstClr val="white">
                    <a:lumMod val="95000"/>
                  </a:prstClr>
                </a:solidFill>
              </a:rPr>
              <a:t>281 Units</a:t>
            </a:r>
          </a:p>
        </p:txBody>
      </p:sp>
      <p:sp>
        <p:nvSpPr>
          <p:cNvPr id="26" name="Right Arrow 25"/>
          <p:cNvSpPr/>
          <p:nvPr/>
        </p:nvSpPr>
        <p:spPr>
          <a:xfrm>
            <a:off x="1513494" y="2624650"/>
            <a:ext cx="1889109" cy="1460494"/>
          </a:xfrm>
          <a:prstGeom prst="righ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rPr>
              <a:t>Gaines View Corridor</a:t>
            </a:r>
          </a:p>
        </p:txBody>
      </p:sp>
    </p:spTree>
    <p:extLst>
      <p:ext uri="{BB962C8B-B14F-4D97-AF65-F5344CB8AC3E}">
        <p14:creationId xmlns:p14="http://schemas.microsoft.com/office/powerpoint/2010/main" xmlns="" val="31553511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228600" y="1676400"/>
            <a:ext cx="8229600" cy="4876800"/>
          </a:xfrm>
          <a:prstGeom prst="rect">
            <a:avLst/>
          </a:prstGeom>
        </p:spPr>
        <p:txBody>
          <a:bodyPr vert="horz" lIns="91440" tIns="45720" rIns="91440" bIns="45720" rtlCol="0">
            <a:normAutofit/>
          </a:bodyPr>
          <a:lstStyle/>
          <a:p>
            <a:pPr marL="342900" indent="-342900" algn="ctr" defTabSz="457200">
              <a:spcBef>
                <a:spcPct val="20000"/>
              </a:spcBef>
              <a:buFont typeface="Arial"/>
              <a:buNone/>
              <a:defRPr/>
            </a:pPr>
            <a:r>
              <a:rPr lang="en-US" sz="4800" b="1" dirty="0" smtClean="0">
                <a:solidFill>
                  <a:srgbClr val="FFFF00"/>
                </a:solidFill>
                <a:latin typeface="Calibri"/>
              </a:rPr>
              <a:t> </a:t>
            </a:r>
          </a:p>
          <a:p>
            <a:pPr marL="342900" indent="-342900" algn="ctr" defTabSz="457200">
              <a:spcBef>
                <a:spcPct val="20000"/>
              </a:spcBef>
              <a:buFont typeface="Arial"/>
              <a:buNone/>
              <a:defRPr/>
            </a:pPr>
            <a:endParaRPr lang="en-US" sz="3200" b="1" dirty="0">
              <a:solidFill>
                <a:sysClr val="windowText" lastClr="000000"/>
              </a:solidFill>
              <a:latin typeface="Calibri"/>
            </a:endParaRPr>
          </a:p>
        </p:txBody>
      </p:sp>
      <p:pic>
        <p:nvPicPr>
          <p:cNvPr id="3" name="Picture 2" descr="Fig_1.tif"/>
          <p:cNvPicPr>
            <a:picLocks noChangeAspect="1"/>
          </p:cNvPicPr>
          <p:nvPr/>
        </p:nvPicPr>
        <p:blipFill>
          <a:blip r:embed="rId3" cstate="print"/>
          <a:srcRect l="22367" r="11709" b="7339"/>
          <a:stretch>
            <a:fillRect/>
          </a:stretch>
        </p:blipFill>
        <p:spPr>
          <a:xfrm rot="5400000">
            <a:off x="2027329" y="-1646329"/>
            <a:ext cx="5045797" cy="9100455"/>
          </a:xfrm>
          <a:prstGeom prst="rect">
            <a:avLst/>
          </a:prstGeom>
          <a:ln w="3175">
            <a:solidFill>
              <a:srgbClr val="FFFF00"/>
            </a:solidFill>
          </a:ln>
        </p:spPr>
      </p:pic>
      <p:cxnSp>
        <p:nvCxnSpPr>
          <p:cNvPr id="9" name="Straight Connector 8"/>
          <p:cNvCxnSpPr>
            <a:stCxn id="3" idx="1"/>
          </p:cNvCxnSpPr>
          <p:nvPr/>
        </p:nvCxnSpPr>
        <p:spPr bwMode="auto">
          <a:xfrm flipV="1">
            <a:off x="4550227" y="-978104"/>
            <a:ext cx="2188033" cy="135910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0" y="6320135"/>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itchFamily="34" charset="0"/>
              </a:rPr>
              <a:t>Setbacks from </a:t>
            </a:r>
            <a:r>
              <a:rPr lang="en-US" sz="2400" b="1" kern="0" dirty="0" smtClean="0">
                <a:solidFill>
                  <a:prstClr val="white"/>
                </a:solidFill>
                <a:latin typeface="Calibri" pitchFamily="34" charset="0"/>
              </a:rPr>
              <a:t>Greenway</a:t>
            </a:r>
            <a:endParaRPr kumimoji="0" lang="en-US" sz="2400" b="1" i="0" u="none" strike="noStrike" kern="0" cap="none" spc="0" normalizeH="0" baseline="0" noProof="0" dirty="0">
              <a:ln>
                <a:noFill/>
              </a:ln>
              <a:solidFill>
                <a:prstClr val="white"/>
              </a:solidFill>
              <a:effectLst/>
              <a:uLnTx/>
              <a:uFillTx/>
              <a:latin typeface="Calibri" pitchFamily="34" charset="0"/>
            </a:endParaRPr>
          </a:p>
        </p:txBody>
      </p:sp>
      <p:sp>
        <p:nvSpPr>
          <p:cNvPr id="14" name="Rectangle 13"/>
          <p:cNvSpPr/>
          <p:nvPr/>
        </p:nvSpPr>
        <p:spPr bwMode="auto">
          <a:xfrm>
            <a:off x="762000" y="4876800"/>
            <a:ext cx="5334000" cy="5462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50000"/>
              </a:spcBef>
              <a:spcAft>
                <a:spcPct val="0"/>
              </a:spcAft>
              <a:buClrTx/>
              <a:buSzTx/>
              <a:buFontTx/>
              <a:buNone/>
              <a:tabLst/>
            </a:pPr>
            <a:endParaRPr kumimoji="0" lang="en-US" sz="1200" b="0" i="0" u="none" strike="noStrike" cap="none" normalizeH="0" baseline="0" dirty="0" smtClean="0">
              <a:ln>
                <a:noFill/>
              </a:ln>
              <a:solidFill>
                <a:srgbClr val="DDDDDD"/>
              </a:solidFill>
              <a:effectLst/>
              <a:latin typeface="Helvetica" pitchFamily="34" charset="0"/>
            </a:endParaRPr>
          </a:p>
        </p:txBody>
      </p:sp>
      <p:sp>
        <p:nvSpPr>
          <p:cNvPr id="15" name="Rectangle 14"/>
          <p:cNvSpPr/>
          <p:nvPr/>
        </p:nvSpPr>
        <p:spPr bwMode="auto">
          <a:xfrm>
            <a:off x="533400" y="4419600"/>
            <a:ext cx="19050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50000"/>
              </a:spcBef>
              <a:spcAft>
                <a:spcPct val="0"/>
              </a:spcAft>
              <a:buClrTx/>
              <a:buSzTx/>
              <a:buFontTx/>
              <a:buNone/>
              <a:tabLst/>
            </a:pPr>
            <a:endParaRPr kumimoji="0" lang="en-US" sz="1200" b="0" i="0" u="none" strike="noStrike" cap="none" normalizeH="0" baseline="0" dirty="0" smtClean="0">
              <a:ln>
                <a:noFill/>
              </a:ln>
              <a:solidFill>
                <a:srgbClr val="DDDDDD"/>
              </a:solidFill>
              <a:effectLst/>
              <a:latin typeface="Helvetica" pitchFamily="34" charset="0"/>
            </a:endParaRPr>
          </a:p>
        </p:txBody>
      </p:sp>
      <p:sp>
        <p:nvSpPr>
          <p:cNvPr id="18" name="Rectangle 17"/>
          <p:cNvSpPr/>
          <p:nvPr/>
        </p:nvSpPr>
        <p:spPr bwMode="auto">
          <a:xfrm>
            <a:off x="0" y="4965879"/>
            <a:ext cx="89916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30000"/>
              </a:lnSpc>
              <a:spcBef>
                <a:spcPct val="50000"/>
              </a:spcBef>
              <a:spcAft>
                <a:spcPct val="0"/>
              </a:spcAft>
              <a:buClrTx/>
              <a:buSzTx/>
              <a:buFontTx/>
              <a:buNone/>
              <a:tabLst/>
            </a:pPr>
            <a:r>
              <a:rPr kumimoji="0" lang="en-US" sz="2400" b="1" i="0" u="none" strike="noStrike" cap="none" normalizeH="0" baseline="0" dirty="0" smtClean="0">
                <a:ln>
                  <a:noFill/>
                </a:ln>
                <a:effectLst/>
                <a:latin typeface="Calibri" pitchFamily="34" charset="0"/>
              </a:rPr>
              <a:t>River</a:t>
            </a:r>
          </a:p>
        </p:txBody>
      </p:sp>
      <p:sp>
        <p:nvSpPr>
          <p:cNvPr id="19" name="Rectangular Callout 18"/>
          <p:cNvSpPr/>
          <p:nvPr/>
        </p:nvSpPr>
        <p:spPr>
          <a:xfrm>
            <a:off x="7315200" y="5715000"/>
            <a:ext cx="1030970" cy="423350"/>
          </a:xfrm>
          <a:prstGeom prst="wedgeRectCallout">
            <a:avLst>
              <a:gd name="adj1" fmla="val -65541"/>
              <a:gd name="adj2" fmla="val -30826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21 Feet</a:t>
            </a:r>
            <a:endParaRPr lang="en-US" b="1" dirty="0">
              <a:solidFill>
                <a:prstClr val="black"/>
              </a:solidFill>
              <a:latin typeface="Calibr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228600" y="1676400"/>
            <a:ext cx="8229600" cy="4876800"/>
          </a:xfrm>
          <a:prstGeom prst="rect">
            <a:avLst/>
          </a:prstGeom>
        </p:spPr>
        <p:txBody>
          <a:bodyPr vert="horz" lIns="91440" tIns="45720" rIns="91440" bIns="45720" rtlCol="0">
            <a:normAutofit/>
          </a:bodyPr>
          <a:lstStyle/>
          <a:p>
            <a:pPr marL="342900" indent="-342900" algn="ctr" defTabSz="457200">
              <a:spcBef>
                <a:spcPct val="20000"/>
              </a:spcBef>
              <a:buFont typeface="Arial"/>
              <a:buNone/>
              <a:defRPr/>
            </a:pPr>
            <a:r>
              <a:rPr lang="en-US" sz="4800" b="1" dirty="0" smtClean="0">
                <a:solidFill>
                  <a:srgbClr val="FFFF00"/>
                </a:solidFill>
                <a:latin typeface="Calibri"/>
              </a:rPr>
              <a:t> </a:t>
            </a:r>
          </a:p>
          <a:p>
            <a:pPr marL="342900" indent="-342900" algn="ctr" defTabSz="457200">
              <a:spcBef>
                <a:spcPct val="20000"/>
              </a:spcBef>
              <a:buFont typeface="Arial"/>
              <a:buNone/>
              <a:defRPr/>
            </a:pPr>
            <a:endParaRPr lang="en-US" sz="3200" b="1" dirty="0">
              <a:solidFill>
                <a:sysClr val="windowText" lastClr="000000"/>
              </a:solidFill>
              <a:latin typeface="Calibri"/>
            </a:endParaRPr>
          </a:p>
        </p:txBody>
      </p:sp>
      <p:pic>
        <p:nvPicPr>
          <p:cNvPr id="3" name="Picture 2" descr="Fig_1.tif"/>
          <p:cNvPicPr>
            <a:picLocks noChangeAspect="1"/>
          </p:cNvPicPr>
          <p:nvPr/>
        </p:nvPicPr>
        <p:blipFill>
          <a:blip r:embed="rId3" cstate="print"/>
          <a:srcRect l="22367" r="11709" b="7339"/>
          <a:stretch>
            <a:fillRect/>
          </a:stretch>
        </p:blipFill>
        <p:spPr>
          <a:xfrm rot="5400000">
            <a:off x="2027329" y="-1646329"/>
            <a:ext cx="5045797" cy="9100455"/>
          </a:xfrm>
          <a:prstGeom prst="rect">
            <a:avLst/>
          </a:prstGeom>
          <a:ln w="3175">
            <a:solidFill>
              <a:srgbClr val="FFFF00"/>
            </a:solidFill>
          </a:ln>
        </p:spPr>
      </p:pic>
      <p:cxnSp>
        <p:nvCxnSpPr>
          <p:cNvPr id="9" name="Straight Connector 8"/>
          <p:cNvCxnSpPr>
            <a:stCxn id="3" idx="1"/>
          </p:cNvCxnSpPr>
          <p:nvPr/>
        </p:nvCxnSpPr>
        <p:spPr bwMode="auto">
          <a:xfrm flipV="1">
            <a:off x="4550227" y="-978104"/>
            <a:ext cx="2188033" cy="135910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Rectangle 13"/>
          <p:cNvSpPr/>
          <p:nvPr/>
        </p:nvSpPr>
        <p:spPr bwMode="auto">
          <a:xfrm>
            <a:off x="762000" y="4876800"/>
            <a:ext cx="5334000" cy="5462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50000"/>
              </a:spcBef>
              <a:spcAft>
                <a:spcPct val="0"/>
              </a:spcAft>
              <a:buClrTx/>
              <a:buSzTx/>
              <a:buFontTx/>
              <a:buNone/>
              <a:tabLst/>
            </a:pPr>
            <a:endParaRPr kumimoji="0" lang="en-US" sz="1200" b="0" i="0" u="none" strike="noStrike" cap="none" normalizeH="0" baseline="0" dirty="0" smtClean="0">
              <a:ln>
                <a:noFill/>
              </a:ln>
              <a:solidFill>
                <a:srgbClr val="DDDDDD"/>
              </a:solidFill>
              <a:effectLst/>
              <a:latin typeface="Helvetica" pitchFamily="34" charset="0"/>
            </a:endParaRPr>
          </a:p>
        </p:txBody>
      </p:sp>
      <p:sp>
        <p:nvSpPr>
          <p:cNvPr id="15" name="Rectangle 14"/>
          <p:cNvSpPr/>
          <p:nvPr/>
        </p:nvSpPr>
        <p:spPr bwMode="auto">
          <a:xfrm>
            <a:off x="533400" y="4419600"/>
            <a:ext cx="19050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50000"/>
              </a:spcBef>
              <a:spcAft>
                <a:spcPct val="0"/>
              </a:spcAft>
              <a:buClrTx/>
              <a:buSzTx/>
              <a:buFontTx/>
              <a:buNone/>
              <a:tabLst/>
            </a:pPr>
            <a:endParaRPr kumimoji="0" lang="en-US" sz="1200" b="0" i="0" u="none" strike="noStrike" cap="none" normalizeH="0" baseline="0" dirty="0" smtClean="0">
              <a:ln>
                <a:noFill/>
              </a:ln>
              <a:solidFill>
                <a:srgbClr val="DDDDDD"/>
              </a:solidFill>
              <a:effectLst/>
              <a:latin typeface="Helvetica" pitchFamily="34" charset="0"/>
            </a:endParaRPr>
          </a:p>
        </p:txBody>
      </p:sp>
      <p:sp>
        <p:nvSpPr>
          <p:cNvPr id="18" name="Rectangle 17"/>
          <p:cNvSpPr/>
          <p:nvPr/>
        </p:nvSpPr>
        <p:spPr bwMode="auto">
          <a:xfrm>
            <a:off x="0" y="4953000"/>
            <a:ext cx="89916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30000"/>
              </a:lnSpc>
              <a:spcBef>
                <a:spcPct val="50000"/>
              </a:spcBef>
              <a:spcAft>
                <a:spcPct val="0"/>
              </a:spcAft>
              <a:buClrTx/>
              <a:buSzTx/>
              <a:buFontTx/>
              <a:buNone/>
              <a:tabLst/>
            </a:pPr>
            <a:r>
              <a:rPr kumimoji="0" lang="en-US" sz="2400" b="1" i="0" u="none" strike="noStrike" cap="none" normalizeH="0" baseline="0" dirty="0" smtClean="0">
                <a:ln>
                  <a:noFill/>
                </a:ln>
                <a:effectLst/>
                <a:latin typeface="Calibri" pitchFamily="34" charset="0"/>
              </a:rPr>
              <a:t>River</a:t>
            </a:r>
          </a:p>
        </p:txBody>
      </p:sp>
      <p:sp>
        <p:nvSpPr>
          <p:cNvPr id="19" name="Rectangular Callout 18"/>
          <p:cNvSpPr/>
          <p:nvPr/>
        </p:nvSpPr>
        <p:spPr>
          <a:xfrm>
            <a:off x="7315200" y="5715000"/>
            <a:ext cx="1030970" cy="423350"/>
          </a:xfrm>
          <a:prstGeom prst="wedgeRectCallout">
            <a:avLst>
              <a:gd name="adj1" fmla="val -65541"/>
              <a:gd name="adj2" fmla="val -30826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21 Feet</a:t>
            </a:r>
            <a:endParaRPr lang="en-US" b="1" dirty="0">
              <a:solidFill>
                <a:prstClr val="black"/>
              </a:solidFill>
              <a:latin typeface="Calibri" pitchFamily="34" charset="0"/>
            </a:endParaRPr>
          </a:p>
        </p:txBody>
      </p:sp>
      <p:sp>
        <p:nvSpPr>
          <p:cNvPr id="20" name="Rectangular Callout 19"/>
          <p:cNvSpPr/>
          <p:nvPr/>
        </p:nvSpPr>
        <p:spPr>
          <a:xfrm>
            <a:off x="5791200" y="5715000"/>
            <a:ext cx="1030970" cy="423350"/>
          </a:xfrm>
          <a:prstGeom prst="wedgeRectCallout">
            <a:avLst>
              <a:gd name="adj1" fmla="val -51800"/>
              <a:gd name="adj2" fmla="val -30521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26 Feet</a:t>
            </a:r>
            <a:endParaRPr lang="en-US" b="1" dirty="0">
              <a:solidFill>
                <a:prstClr val="black"/>
              </a:solidFill>
              <a:latin typeface="Calibri" pitchFamily="34" charset="0"/>
            </a:endParaRPr>
          </a:p>
        </p:txBody>
      </p:sp>
      <p:sp>
        <p:nvSpPr>
          <p:cNvPr id="13" name="TextBox 12"/>
          <p:cNvSpPr txBox="1"/>
          <p:nvPr/>
        </p:nvSpPr>
        <p:spPr>
          <a:xfrm>
            <a:off x="0" y="6320135"/>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itchFamily="34" charset="0"/>
              </a:rPr>
              <a:t>Setbacks from </a:t>
            </a:r>
            <a:r>
              <a:rPr lang="en-US" sz="2400" b="1" kern="0" dirty="0" smtClean="0">
                <a:solidFill>
                  <a:prstClr val="white"/>
                </a:solidFill>
                <a:latin typeface="Calibri" pitchFamily="34" charset="0"/>
              </a:rPr>
              <a:t>Greenway</a:t>
            </a:r>
            <a:endParaRPr kumimoji="0" lang="en-US" sz="2400" b="1" i="0" u="none" strike="noStrike" kern="0" cap="none" spc="0" normalizeH="0" baseline="0" noProof="0" dirty="0">
              <a:ln>
                <a:noFill/>
              </a:ln>
              <a:solidFill>
                <a:prstClr val="white"/>
              </a:solidFill>
              <a:effectLst/>
              <a:uLnTx/>
              <a:uFillTx/>
              <a:latin typeface="Calibri"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228600" y="1676400"/>
            <a:ext cx="8229600" cy="4876800"/>
          </a:xfrm>
          <a:prstGeom prst="rect">
            <a:avLst/>
          </a:prstGeom>
        </p:spPr>
        <p:txBody>
          <a:bodyPr vert="horz" lIns="91440" tIns="45720" rIns="91440" bIns="45720" rtlCol="0">
            <a:normAutofit/>
          </a:bodyPr>
          <a:lstStyle/>
          <a:p>
            <a:pPr marL="342900" indent="-342900" algn="ctr" defTabSz="457200">
              <a:spcBef>
                <a:spcPct val="20000"/>
              </a:spcBef>
              <a:buFont typeface="Arial"/>
              <a:buNone/>
              <a:defRPr/>
            </a:pPr>
            <a:r>
              <a:rPr lang="en-US" sz="4800" b="1" dirty="0" smtClean="0">
                <a:solidFill>
                  <a:srgbClr val="FFFF00"/>
                </a:solidFill>
                <a:latin typeface="Calibri"/>
              </a:rPr>
              <a:t> </a:t>
            </a:r>
          </a:p>
          <a:p>
            <a:pPr marL="342900" indent="-342900" algn="ctr" defTabSz="457200">
              <a:spcBef>
                <a:spcPct val="20000"/>
              </a:spcBef>
              <a:buFont typeface="Arial"/>
              <a:buNone/>
              <a:defRPr/>
            </a:pPr>
            <a:endParaRPr lang="en-US" sz="3200" b="1" dirty="0">
              <a:solidFill>
                <a:sysClr val="windowText" lastClr="000000"/>
              </a:solidFill>
              <a:latin typeface="Calibri"/>
            </a:endParaRPr>
          </a:p>
        </p:txBody>
      </p:sp>
      <p:pic>
        <p:nvPicPr>
          <p:cNvPr id="3" name="Picture 2" descr="Fig_1.tif"/>
          <p:cNvPicPr>
            <a:picLocks noChangeAspect="1"/>
          </p:cNvPicPr>
          <p:nvPr/>
        </p:nvPicPr>
        <p:blipFill>
          <a:blip r:embed="rId3" cstate="print"/>
          <a:srcRect l="22367" r="11709" b="7339"/>
          <a:stretch>
            <a:fillRect/>
          </a:stretch>
        </p:blipFill>
        <p:spPr>
          <a:xfrm rot="5400000">
            <a:off x="2027329" y="-1646329"/>
            <a:ext cx="5045797" cy="9100455"/>
          </a:xfrm>
          <a:prstGeom prst="rect">
            <a:avLst/>
          </a:prstGeom>
          <a:ln w="3175">
            <a:solidFill>
              <a:srgbClr val="FFFF00"/>
            </a:solidFill>
          </a:ln>
        </p:spPr>
      </p:pic>
      <p:cxnSp>
        <p:nvCxnSpPr>
          <p:cNvPr id="9" name="Straight Connector 8"/>
          <p:cNvCxnSpPr>
            <a:stCxn id="3" idx="1"/>
          </p:cNvCxnSpPr>
          <p:nvPr/>
        </p:nvCxnSpPr>
        <p:spPr bwMode="auto">
          <a:xfrm flipV="1">
            <a:off x="4550227" y="-978104"/>
            <a:ext cx="2188033" cy="135910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Rectangle 13"/>
          <p:cNvSpPr/>
          <p:nvPr/>
        </p:nvSpPr>
        <p:spPr bwMode="auto">
          <a:xfrm>
            <a:off x="762000" y="4876800"/>
            <a:ext cx="5334000" cy="5462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50000"/>
              </a:spcBef>
              <a:spcAft>
                <a:spcPct val="0"/>
              </a:spcAft>
              <a:buClrTx/>
              <a:buSzTx/>
              <a:buFontTx/>
              <a:buNone/>
              <a:tabLst/>
            </a:pPr>
            <a:endParaRPr kumimoji="0" lang="en-US" sz="1200" b="0" i="0" u="none" strike="noStrike" cap="none" normalizeH="0" baseline="0" dirty="0" smtClean="0">
              <a:ln>
                <a:noFill/>
              </a:ln>
              <a:solidFill>
                <a:srgbClr val="DDDDDD"/>
              </a:solidFill>
              <a:effectLst/>
              <a:latin typeface="Helvetica" pitchFamily="34" charset="0"/>
            </a:endParaRPr>
          </a:p>
        </p:txBody>
      </p:sp>
      <p:sp>
        <p:nvSpPr>
          <p:cNvPr id="15" name="Rectangle 14"/>
          <p:cNvSpPr/>
          <p:nvPr/>
        </p:nvSpPr>
        <p:spPr bwMode="auto">
          <a:xfrm>
            <a:off x="533400" y="4419600"/>
            <a:ext cx="19050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50000"/>
              </a:spcBef>
              <a:spcAft>
                <a:spcPct val="0"/>
              </a:spcAft>
              <a:buClrTx/>
              <a:buSzTx/>
              <a:buFontTx/>
              <a:buNone/>
              <a:tabLst/>
            </a:pPr>
            <a:endParaRPr kumimoji="0" lang="en-US" sz="1200" b="0" i="0" u="none" strike="noStrike" cap="none" normalizeH="0" baseline="0" dirty="0" smtClean="0">
              <a:ln>
                <a:noFill/>
              </a:ln>
              <a:solidFill>
                <a:srgbClr val="DDDDDD"/>
              </a:solidFill>
              <a:effectLst/>
              <a:latin typeface="Helvetica" pitchFamily="34" charset="0"/>
            </a:endParaRPr>
          </a:p>
        </p:txBody>
      </p:sp>
      <p:sp>
        <p:nvSpPr>
          <p:cNvPr id="18" name="Rectangle 17"/>
          <p:cNvSpPr/>
          <p:nvPr/>
        </p:nvSpPr>
        <p:spPr bwMode="auto">
          <a:xfrm>
            <a:off x="0" y="4965879"/>
            <a:ext cx="89916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30000"/>
              </a:lnSpc>
              <a:spcBef>
                <a:spcPct val="50000"/>
              </a:spcBef>
              <a:spcAft>
                <a:spcPct val="0"/>
              </a:spcAft>
              <a:buClrTx/>
              <a:buSzTx/>
              <a:buFontTx/>
              <a:buNone/>
              <a:tabLst/>
            </a:pPr>
            <a:r>
              <a:rPr kumimoji="0" lang="en-US" sz="2400" b="1" i="0" u="none" strike="noStrike" cap="none" normalizeH="0" baseline="0" dirty="0" smtClean="0">
                <a:ln>
                  <a:noFill/>
                </a:ln>
                <a:effectLst/>
                <a:latin typeface="Calibri" pitchFamily="34" charset="0"/>
              </a:rPr>
              <a:t>River</a:t>
            </a:r>
          </a:p>
        </p:txBody>
      </p:sp>
      <p:sp>
        <p:nvSpPr>
          <p:cNvPr id="19" name="Rectangular Callout 18"/>
          <p:cNvSpPr/>
          <p:nvPr/>
        </p:nvSpPr>
        <p:spPr>
          <a:xfrm>
            <a:off x="7315200" y="5715000"/>
            <a:ext cx="1030970" cy="423350"/>
          </a:xfrm>
          <a:prstGeom prst="wedgeRectCallout">
            <a:avLst>
              <a:gd name="adj1" fmla="val -65541"/>
              <a:gd name="adj2" fmla="val -30826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21 Feet</a:t>
            </a:r>
            <a:endParaRPr lang="en-US" b="1" dirty="0">
              <a:solidFill>
                <a:prstClr val="black"/>
              </a:solidFill>
              <a:latin typeface="Calibri" pitchFamily="34" charset="0"/>
            </a:endParaRPr>
          </a:p>
        </p:txBody>
      </p:sp>
      <p:sp>
        <p:nvSpPr>
          <p:cNvPr id="20" name="Rectangular Callout 19"/>
          <p:cNvSpPr/>
          <p:nvPr/>
        </p:nvSpPr>
        <p:spPr>
          <a:xfrm>
            <a:off x="5791200" y="5715000"/>
            <a:ext cx="1030970" cy="423350"/>
          </a:xfrm>
          <a:prstGeom prst="wedgeRectCallout">
            <a:avLst>
              <a:gd name="adj1" fmla="val -51800"/>
              <a:gd name="adj2" fmla="val -30521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26 Feet</a:t>
            </a:r>
            <a:endParaRPr lang="en-US" b="1" dirty="0">
              <a:solidFill>
                <a:prstClr val="black"/>
              </a:solidFill>
              <a:latin typeface="Calibri" pitchFamily="34" charset="0"/>
            </a:endParaRPr>
          </a:p>
        </p:txBody>
      </p:sp>
      <p:sp>
        <p:nvSpPr>
          <p:cNvPr id="21" name="Rectangular Callout 20"/>
          <p:cNvSpPr/>
          <p:nvPr/>
        </p:nvSpPr>
        <p:spPr>
          <a:xfrm>
            <a:off x="3581400" y="5715000"/>
            <a:ext cx="1030970" cy="423350"/>
          </a:xfrm>
          <a:prstGeom prst="wedgeRectCallout">
            <a:avLst>
              <a:gd name="adj1" fmla="val -44305"/>
              <a:gd name="adj2" fmla="val -405609"/>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25 Feet</a:t>
            </a:r>
            <a:endParaRPr lang="en-US" b="1" dirty="0">
              <a:solidFill>
                <a:prstClr val="black"/>
              </a:solidFill>
              <a:latin typeface="Calibri" pitchFamily="34" charset="0"/>
            </a:endParaRPr>
          </a:p>
        </p:txBody>
      </p:sp>
      <p:sp>
        <p:nvSpPr>
          <p:cNvPr id="13" name="TextBox 12"/>
          <p:cNvSpPr txBox="1"/>
          <p:nvPr/>
        </p:nvSpPr>
        <p:spPr>
          <a:xfrm>
            <a:off x="0" y="6320135"/>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itchFamily="34" charset="0"/>
              </a:rPr>
              <a:t>Setbacks from </a:t>
            </a:r>
            <a:r>
              <a:rPr lang="en-US" sz="2400" b="1" kern="0" dirty="0" smtClean="0">
                <a:solidFill>
                  <a:prstClr val="white"/>
                </a:solidFill>
                <a:latin typeface="Calibri" pitchFamily="34" charset="0"/>
              </a:rPr>
              <a:t>Greenway</a:t>
            </a:r>
            <a:endParaRPr kumimoji="0" lang="en-US" sz="2400" b="1" i="0" u="none" strike="noStrike" kern="0" cap="none" spc="0" normalizeH="0" baseline="0" noProof="0" dirty="0">
              <a:ln>
                <a:noFill/>
              </a:ln>
              <a:solidFill>
                <a:prstClr val="white"/>
              </a:solidFill>
              <a:effectLst/>
              <a:uLnTx/>
              <a:uFillTx/>
              <a:latin typeface="Calibri"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228600" y="1676400"/>
            <a:ext cx="8229600" cy="4876800"/>
          </a:xfrm>
          <a:prstGeom prst="rect">
            <a:avLst/>
          </a:prstGeom>
        </p:spPr>
        <p:txBody>
          <a:bodyPr vert="horz" lIns="91440" tIns="45720" rIns="91440" bIns="45720" rtlCol="0">
            <a:normAutofit/>
          </a:bodyPr>
          <a:lstStyle/>
          <a:p>
            <a:pPr marL="342900" indent="-342900" algn="ctr" defTabSz="457200">
              <a:spcBef>
                <a:spcPct val="20000"/>
              </a:spcBef>
              <a:buFont typeface="Arial"/>
              <a:buNone/>
              <a:defRPr/>
            </a:pPr>
            <a:r>
              <a:rPr lang="en-US" sz="4800" b="1" dirty="0" smtClean="0">
                <a:solidFill>
                  <a:srgbClr val="FFFF00"/>
                </a:solidFill>
                <a:latin typeface="Calibri"/>
              </a:rPr>
              <a:t> </a:t>
            </a:r>
          </a:p>
          <a:p>
            <a:pPr marL="342900" indent="-342900" algn="ctr" defTabSz="457200">
              <a:spcBef>
                <a:spcPct val="20000"/>
              </a:spcBef>
              <a:buFont typeface="Arial"/>
              <a:buNone/>
              <a:defRPr/>
            </a:pPr>
            <a:endParaRPr lang="en-US" sz="3200" b="1" dirty="0">
              <a:solidFill>
                <a:sysClr val="windowText" lastClr="000000"/>
              </a:solidFill>
              <a:latin typeface="Calibri"/>
            </a:endParaRPr>
          </a:p>
        </p:txBody>
      </p:sp>
      <p:pic>
        <p:nvPicPr>
          <p:cNvPr id="3" name="Picture 2" descr="Fig_1.tif"/>
          <p:cNvPicPr>
            <a:picLocks noChangeAspect="1"/>
          </p:cNvPicPr>
          <p:nvPr/>
        </p:nvPicPr>
        <p:blipFill>
          <a:blip r:embed="rId3" cstate="print"/>
          <a:srcRect l="22367" r="11709" b="7339"/>
          <a:stretch>
            <a:fillRect/>
          </a:stretch>
        </p:blipFill>
        <p:spPr>
          <a:xfrm rot="5400000">
            <a:off x="2027329" y="-1646329"/>
            <a:ext cx="5045797" cy="9100455"/>
          </a:xfrm>
          <a:prstGeom prst="rect">
            <a:avLst/>
          </a:prstGeom>
          <a:ln w="3175">
            <a:solidFill>
              <a:srgbClr val="FFFF00"/>
            </a:solidFill>
          </a:ln>
        </p:spPr>
      </p:pic>
      <p:cxnSp>
        <p:nvCxnSpPr>
          <p:cNvPr id="9" name="Straight Connector 8"/>
          <p:cNvCxnSpPr>
            <a:stCxn id="3" idx="1"/>
          </p:cNvCxnSpPr>
          <p:nvPr/>
        </p:nvCxnSpPr>
        <p:spPr bwMode="auto">
          <a:xfrm flipV="1">
            <a:off x="4550227" y="-978104"/>
            <a:ext cx="2188033" cy="135910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Rectangle 13"/>
          <p:cNvSpPr/>
          <p:nvPr/>
        </p:nvSpPr>
        <p:spPr bwMode="auto">
          <a:xfrm>
            <a:off x="762000" y="4876800"/>
            <a:ext cx="5334000" cy="5462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50000"/>
              </a:spcBef>
              <a:spcAft>
                <a:spcPct val="0"/>
              </a:spcAft>
              <a:buClrTx/>
              <a:buSzTx/>
              <a:buFontTx/>
              <a:buNone/>
              <a:tabLst/>
            </a:pPr>
            <a:endParaRPr kumimoji="0" lang="en-US" sz="1200" b="0" i="0" u="none" strike="noStrike" cap="none" normalizeH="0" baseline="0" dirty="0" smtClean="0">
              <a:ln>
                <a:noFill/>
              </a:ln>
              <a:solidFill>
                <a:srgbClr val="DDDDDD"/>
              </a:solidFill>
              <a:effectLst/>
              <a:latin typeface="Helvetica" pitchFamily="34" charset="0"/>
            </a:endParaRPr>
          </a:p>
        </p:txBody>
      </p:sp>
      <p:sp>
        <p:nvSpPr>
          <p:cNvPr id="15" name="Rectangle 14"/>
          <p:cNvSpPr/>
          <p:nvPr/>
        </p:nvSpPr>
        <p:spPr bwMode="auto">
          <a:xfrm>
            <a:off x="533400" y="4419600"/>
            <a:ext cx="19050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50000"/>
              </a:spcBef>
              <a:spcAft>
                <a:spcPct val="0"/>
              </a:spcAft>
              <a:buClrTx/>
              <a:buSzTx/>
              <a:buFontTx/>
              <a:buNone/>
              <a:tabLst/>
            </a:pPr>
            <a:endParaRPr kumimoji="0" lang="en-US" sz="1200" b="0" i="0" u="none" strike="noStrike" cap="none" normalizeH="0" baseline="0" dirty="0" smtClean="0">
              <a:ln>
                <a:noFill/>
              </a:ln>
              <a:solidFill>
                <a:srgbClr val="DDDDDD"/>
              </a:solidFill>
              <a:effectLst/>
              <a:latin typeface="Helvetica" pitchFamily="34" charset="0"/>
            </a:endParaRPr>
          </a:p>
        </p:txBody>
      </p:sp>
      <p:sp>
        <p:nvSpPr>
          <p:cNvPr id="18" name="Rectangle 17"/>
          <p:cNvSpPr/>
          <p:nvPr/>
        </p:nvSpPr>
        <p:spPr bwMode="auto">
          <a:xfrm>
            <a:off x="0" y="4965879"/>
            <a:ext cx="89916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30000"/>
              </a:lnSpc>
              <a:spcBef>
                <a:spcPct val="50000"/>
              </a:spcBef>
              <a:spcAft>
                <a:spcPct val="0"/>
              </a:spcAft>
              <a:buClrTx/>
              <a:buSzTx/>
              <a:buFontTx/>
              <a:buNone/>
              <a:tabLst/>
            </a:pPr>
            <a:r>
              <a:rPr kumimoji="0" lang="en-US" sz="2400" b="1" i="0" u="none" strike="noStrike" cap="none" normalizeH="0" baseline="0" dirty="0" smtClean="0">
                <a:ln>
                  <a:noFill/>
                </a:ln>
                <a:effectLst/>
                <a:latin typeface="Calibri" pitchFamily="34" charset="0"/>
              </a:rPr>
              <a:t>River</a:t>
            </a:r>
          </a:p>
        </p:txBody>
      </p:sp>
      <p:sp>
        <p:nvSpPr>
          <p:cNvPr id="19" name="Rectangular Callout 18"/>
          <p:cNvSpPr/>
          <p:nvPr/>
        </p:nvSpPr>
        <p:spPr>
          <a:xfrm>
            <a:off x="7315200" y="5715000"/>
            <a:ext cx="1030970" cy="423350"/>
          </a:xfrm>
          <a:prstGeom prst="wedgeRectCallout">
            <a:avLst>
              <a:gd name="adj1" fmla="val -65541"/>
              <a:gd name="adj2" fmla="val -30826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21 Feet</a:t>
            </a:r>
            <a:endParaRPr lang="en-US" b="1" dirty="0">
              <a:solidFill>
                <a:prstClr val="black"/>
              </a:solidFill>
              <a:latin typeface="Calibri" pitchFamily="34" charset="0"/>
            </a:endParaRPr>
          </a:p>
        </p:txBody>
      </p:sp>
      <p:sp>
        <p:nvSpPr>
          <p:cNvPr id="20" name="Rectangular Callout 19"/>
          <p:cNvSpPr/>
          <p:nvPr/>
        </p:nvSpPr>
        <p:spPr>
          <a:xfrm>
            <a:off x="5791200" y="5715000"/>
            <a:ext cx="1030970" cy="423350"/>
          </a:xfrm>
          <a:prstGeom prst="wedgeRectCallout">
            <a:avLst>
              <a:gd name="adj1" fmla="val -51800"/>
              <a:gd name="adj2" fmla="val -30521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26 Feet</a:t>
            </a:r>
            <a:endParaRPr lang="en-US" b="1" dirty="0">
              <a:solidFill>
                <a:prstClr val="black"/>
              </a:solidFill>
              <a:latin typeface="Calibri" pitchFamily="34" charset="0"/>
            </a:endParaRPr>
          </a:p>
        </p:txBody>
      </p:sp>
      <p:sp>
        <p:nvSpPr>
          <p:cNvPr id="21" name="Rectangular Callout 20"/>
          <p:cNvSpPr/>
          <p:nvPr/>
        </p:nvSpPr>
        <p:spPr>
          <a:xfrm>
            <a:off x="3581400" y="5715000"/>
            <a:ext cx="1030970" cy="423350"/>
          </a:xfrm>
          <a:prstGeom prst="wedgeRectCallout">
            <a:avLst>
              <a:gd name="adj1" fmla="val -44305"/>
              <a:gd name="adj2" fmla="val -405609"/>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25 Feet</a:t>
            </a:r>
            <a:endParaRPr lang="en-US" b="1" dirty="0">
              <a:solidFill>
                <a:prstClr val="black"/>
              </a:solidFill>
              <a:latin typeface="Calibri" pitchFamily="34" charset="0"/>
            </a:endParaRPr>
          </a:p>
        </p:txBody>
      </p:sp>
      <p:sp>
        <p:nvSpPr>
          <p:cNvPr id="22" name="Rectangular Callout 21"/>
          <p:cNvSpPr/>
          <p:nvPr/>
        </p:nvSpPr>
        <p:spPr>
          <a:xfrm>
            <a:off x="1447800" y="5715000"/>
            <a:ext cx="1030970" cy="423350"/>
          </a:xfrm>
          <a:prstGeom prst="wedgeRectCallout">
            <a:avLst>
              <a:gd name="adj1" fmla="val 50634"/>
              <a:gd name="adj2" fmla="val -45732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8 Feet</a:t>
            </a:r>
            <a:endParaRPr lang="en-US" b="1" dirty="0">
              <a:solidFill>
                <a:prstClr val="black"/>
              </a:solidFill>
              <a:latin typeface="Calibri" pitchFamily="34" charset="0"/>
            </a:endParaRPr>
          </a:p>
        </p:txBody>
      </p:sp>
      <p:sp>
        <p:nvSpPr>
          <p:cNvPr id="13" name="TextBox 12"/>
          <p:cNvSpPr txBox="1"/>
          <p:nvPr/>
        </p:nvSpPr>
        <p:spPr>
          <a:xfrm>
            <a:off x="0" y="6320135"/>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itchFamily="34" charset="0"/>
              </a:rPr>
              <a:t>Setbacks from </a:t>
            </a:r>
            <a:r>
              <a:rPr lang="en-US" sz="2400" b="1" kern="0" dirty="0" smtClean="0">
                <a:solidFill>
                  <a:prstClr val="white"/>
                </a:solidFill>
                <a:latin typeface="Calibri" pitchFamily="34" charset="0"/>
              </a:rPr>
              <a:t>Greenway</a:t>
            </a:r>
            <a:endParaRPr kumimoji="0" lang="en-US" sz="2400" b="1" i="0" u="none" strike="noStrike" kern="0" cap="none" spc="0" normalizeH="0" baseline="0" noProof="0" dirty="0">
              <a:ln>
                <a:noFill/>
              </a:ln>
              <a:solidFill>
                <a:prstClr val="white"/>
              </a:solidFill>
              <a:effectLst/>
              <a:uLnTx/>
              <a:uFillTx/>
              <a:latin typeface="Calibri"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E:\PPT Photos\Filling the Block\DSC07073.JPG"/>
          <p:cNvPicPr>
            <a:picLocks noChangeAspect="1" noChangeArrowheads="1"/>
          </p:cNvPicPr>
          <p:nvPr/>
        </p:nvPicPr>
        <p:blipFill>
          <a:blip r:embed="rId2" cstate="print"/>
          <a:srcRect/>
          <a:stretch>
            <a:fillRect/>
          </a:stretch>
        </p:blipFill>
        <p:spPr bwMode="auto">
          <a:xfrm>
            <a:off x="457200" y="0"/>
            <a:ext cx="8229600" cy="6172200"/>
          </a:xfrm>
          <a:prstGeom prst="rect">
            <a:avLst/>
          </a:prstGeom>
          <a:noFill/>
        </p:spPr>
      </p:pic>
      <p:sp>
        <p:nvSpPr>
          <p:cNvPr id="3" name="TextBox 2"/>
          <p:cNvSpPr txBox="1"/>
          <p:nvPr/>
        </p:nvSpPr>
        <p:spPr>
          <a:xfrm>
            <a:off x="1066800" y="457200"/>
            <a:ext cx="7293021" cy="1015663"/>
          </a:xfrm>
          <a:prstGeom prst="rect">
            <a:avLst/>
          </a:prstGeom>
          <a:noFill/>
        </p:spPr>
        <p:txBody>
          <a:bodyPr wrap="square" rtlCol="0">
            <a:spAutoFit/>
          </a:bodyPr>
          <a:lstStyle/>
          <a:p>
            <a:endParaRPr lang="en-US" sz="2400" b="1" dirty="0" smtClean="0">
              <a:solidFill>
                <a:srgbClr val="FFFF00"/>
              </a:solidFill>
              <a:latin typeface="Calibri" pitchFamily="34" charset="0"/>
              <a:ea typeface="BatangChe" pitchFamily="49" charset="-127"/>
            </a:endParaRPr>
          </a:p>
          <a:p>
            <a:endParaRPr lang="en-US" dirty="0" smtClean="0"/>
          </a:p>
          <a:p>
            <a:endParaRPr lang="en-US" dirty="0"/>
          </a:p>
        </p:txBody>
      </p:sp>
      <p:sp>
        <p:nvSpPr>
          <p:cNvPr id="5" name="TextBox 4"/>
          <p:cNvSpPr txBox="1"/>
          <p:nvPr/>
        </p:nvSpPr>
        <p:spPr>
          <a:xfrm>
            <a:off x="0" y="6320135"/>
            <a:ext cx="9156307" cy="461665"/>
          </a:xfrm>
          <a:prstGeom prst="rect">
            <a:avLst/>
          </a:prstGeom>
          <a:solidFill>
            <a:schemeClr val="tx1"/>
          </a:solidFill>
        </p:spPr>
        <p:txBody>
          <a:bodyPr wrap="square" rtlCol="0">
            <a:spAutoFit/>
          </a:bodyPr>
          <a:lstStyle/>
          <a:p>
            <a:pPr algn="ctr" defTabSz="457200"/>
            <a:r>
              <a:rPr lang="en-US" sz="2400" b="1" dirty="0" smtClean="0">
                <a:solidFill>
                  <a:prstClr val="white"/>
                </a:solidFill>
                <a:latin typeface="Calibri"/>
              </a:rPr>
              <a:t>Meriwether Facing  Greenway</a:t>
            </a:r>
            <a:endParaRPr lang="en-US" sz="2400" b="1" dirty="0">
              <a:solidFill>
                <a:prstClr val="white"/>
              </a:solidFill>
              <a:latin typeface="Calibri"/>
            </a:endParaRPr>
          </a:p>
        </p:txBody>
      </p:sp>
      <p:sp>
        <p:nvSpPr>
          <p:cNvPr id="6" name="Down Arrow 5"/>
          <p:cNvSpPr/>
          <p:nvPr/>
        </p:nvSpPr>
        <p:spPr bwMode="auto">
          <a:xfrm>
            <a:off x="3276600" y="228600"/>
            <a:ext cx="2846832" cy="19050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spcAft>
                <a:spcPct val="0"/>
              </a:spcAft>
              <a:buClrTx/>
              <a:buSzTx/>
              <a:buFontTx/>
              <a:buNone/>
              <a:tabLst/>
            </a:pPr>
            <a:r>
              <a:rPr lang="en-US" sz="2000" b="1" dirty="0" smtClean="0">
                <a:latin typeface="Calibri" pitchFamily="34" charset="0"/>
              </a:rPr>
              <a:t>21/26</a:t>
            </a:r>
            <a:r>
              <a:rPr kumimoji="0" lang="en-US" sz="2000" b="1" i="0" u="none" strike="noStrike" cap="none" normalizeH="0" dirty="0" smtClean="0">
                <a:ln>
                  <a:noFill/>
                </a:ln>
                <a:effectLst/>
                <a:latin typeface="Calibri" pitchFamily="34" charset="0"/>
              </a:rPr>
              <a:t> Feet From Greenway</a:t>
            </a:r>
            <a:endParaRPr kumimoji="0" lang="en-US" sz="2000" b="1" i="0" u="none" strike="noStrike" cap="none" normalizeH="0" baseline="0" dirty="0" smtClean="0">
              <a:ln>
                <a:noFill/>
              </a:ln>
              <a:effectLst/>
              <a:latin typeface="Calibri"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Block 37 Greenway.jpg"/>
          <p:cNvPicPr>
            <a:picLocks noChangeAspect="1"/>
          </p:cNvPicPr>
          <p:nvPr/>
        </p:nvPicPr>
        <p:blipFill rotWithShape="1">
          <a:blip r:embed="rId2" cstate="print">
            <a:extLst>
              <a:ext uri="{28A0092B-C50C-407E-A947-70E740481C1C}">
                <a14:useLocalDpi xmlns="" xmlns:a14="http://schemas.microsoft.com/office/drawing/2010/main" val="0"/>
              </a:ext>
            </a:extLst>
          </a:blip>
          <a:srcRect l="41560" t="6812" r="3874" b="23606"/>
          <a:stretch/>
        </p:blipFill>
        <p:spPr>
          <a:xfrm>
            <a:off x="1066800" y="0"/>
            <a:ext cx="7696200" cy="6332315"/>
          </a:xfrm>
          <a:prstGeom prst="rect">
            <a:avLst/>
          </a:prstGeom>
        </p:spPr>
      </p:pic>
      <p:sp>
        <p:nvSpPr>
          <p:cNvPr id="7" name="TextBox 6"/>
          <p:cNvSpPr txBox="1"/>
          <p:nvPr/>
        </p:nvSpPr>
        <p:spPr>
          <a:xfrm>
            <a:off x="0" y="6320135"/>
            <a:ext cx="9156307" cy="461665"/>
          </a:xfrm>
          <a:prstGeom prst="rect">
            <a:avLst/>
          </a:prstGeom>
          <a:solidFill>
            <a:schemeClr val="tx1"/>
          </a:solidFill>
        </p:spPr>
        <p:txBody>
          <a:bodyPr wrap="square" rtlCol="0">
            <a:spAutoFit/>
          </a:bodyPr>
          <a:lstStyle/>
          <a:p>
            <a:pPr algn="ctr" defTabSz="457200"/>
            <a:r>
              <a:rPr lang="en-US" sz="2400" b="1" dirty="0" smtClean="0">
                <a:solidFill>
                  <a:prstClr val="white"/>
                </a:solidFill>
                <a:latin typeface="Calibri"/>
              </a:rPr>
              <a:t>Block 37 Facing  Greenway</a:t>
            </a:r>
            <a:endParaRPr lang="en-US" sz="2400" b="1" dirty="0">
              <a:solidFill>
                <a:prstClr val="white"/>
              </a:solidFill>
              <a:latin typeface="Calibri"/>
            </a:endParaRPr>
          </a:p>
        </p:txBody>
      </p:sp>
      <p:sp>
        <p:nvSpPr>
          <p:cNvPr id="6" name="Down Arrow 5"/>
          <p:cNvSpPr/>
          <p:nvPr/>
        </p:nvSpPr>
        <p:spPr bwMode="auto">
          <a:xfrm>
            <a:off x="6019800" y="152400"/>
            <a:ext cx="2846832" cy="19050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Aft>
                <a:spcPct val="0"/>
              </a:spcAft>
            </a:pPr>
            <a:endParaRPr lang="en-US" sz="2000" b="1" dirty="0" smtClean="0">
              <a:solidFill>
                <a:srgbClr val="000000"/>
              </a:solidFill>
              <a:latin typeface="Calibri" pitchFamily="34" charset="0"/>
            </a:endParaRPr>
          </a:p>
          <a:p>
            <a:pPr algn="ctr" fontAlgn="base">
              <a:spcAft>
                <a:spcPct val="0"/>
              </a:spcAft>
            </a:pPr>
            <a:r>
              <a:rPr lang="en-US" sz="2000" b="1" dirty="0" smtClean="0">
                <a:solidFill>
                  <a:srgbClr val="000000"/>
                </a:solidFill>
                <a:latin typeface="Calibri" pitchFamily="34" charset="0"/>
              </a:rPr>
              <a:t>8 Feet From The </a:t>
            </a:r>
          </a:p>
          <a:p>
            <a:pPr algn="ctr" fontAlgn="base">
              <a:spcAft>
                <a:spcPct val="0"/>
              </a:spcAft>
            </a:pPr>
            <a:r>
              <a:rPr lang="en-US" sz="2000" b="1" dirty="0" smtClean="0">
                <a:solidFill>
                  <a:srgbClr val="000000"/>
                </a:solidFill>
                <a:latin typeface="Calibri" pitchFamily="34" charset="0"/>
              </a:rPr>
              <a:t>Greenway </a:t>
            </a:r>
          </a:p>
        </p:txBody>
      </p:sp>
    </p:spTree>
    <p:extLst>
      <p:ext uri="{BB962C8B-B14F-4D97-AF65-F5344CB8AC3E}">
        <p14:creationId xmlns="" xmlns:p14="http://schemas.microsoft.com/office/powerpoint/2010/main" val="33449076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304800" y="762000"/>
            <a:ext cx="8382000" cy="29854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SOUTH WATERFRONT DESIGN GUIDELINES - A1-1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Develop River Edge Variety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1) The NE corner of Block 37 crowds the greenway.</a:t>
            </a:r>
          </a:p>
          <a:p>
            <a:pPr eaLnBrk="0" fontAlgn="base" hangingPunct="0">
              <a:spcBef>
                <a:spcPct val="0"/>
              </a:spcBef>
              <a:spcAft>
                <a:spcPct val="0"/>
              </a:spcAft>
            </a:pPr>
            <a:r>
              <a:rPr lang="en-US" sz="2400" b="1" dirty="0" smtClean="0">
                <a:solidFill>
                  <a:srgbClr val="FFFF00"/>
                </a:solidFill>
                <a:latin typeface="Calibri" pitchFamily="34" charset="0"/>
                <a:ea typeface="Calibri" pitchFamily="34" charset="0"/>
                <a:cs typeface="Times New Roman" pitchFamily="18" charset="0"/>
              </a:rPr>
              <a:t>2) The Block 37 façade plane does not step down to the</a:t>
            </a:r>
          </a:p>
          <a:p>
            <a:pPr eaLnBrk="0" fontAlgn="base" hangingPunct="0">
              <a:spcBef>
                <a:spcPct val="0"/>
              </a:spcBef>
              <a:spcAft>
                <a:spcPct val="0"/>
              </a:spcAft>
            </a:pPr>
            <a:r>
              <a:rPr lang="en-US" sz="2400" b="1" dirty="0" smtClean="0">
                <a:solidFill>
                  <a:srgbClr val="FFFF00"/>
                </a:solidFill>
                <a:latin typeface="Calibri" pitchFamily="34" charset="0"/>
                <a:ea typeface="Calibri" pitchFamily="34" charset="0"/>
                <a:cs typeface="Times New Roman" pitchFamily="18" charset="0"/>
              </a:rPr>
              <a:t>     Greenway.</a:t>
            </a:r>
            <a:endParaRPr lang="en-US" sz="2400" dirty="0" smtClean="0">
              <a:solidFill>
                <a:srgbClr val="FFFF00"/>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2" name="Straight Connector 11"/>
          <p:cNvCxnSpPr/>
          <p:nvPr/>
        </p:nvCxnSpPr>
        <p:spPr bwMode="auto">
          <a:xfrm>
            <a:off x="381000" y="1600200"/>
            <a:ext cx="784860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304800" y="762000"/>
            <a:ext cx="8077200"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SOUTH WATERFRONT </a:t>
            </a:r>
            <a:r>
              <a:rPr lang="en-US" sz="1400" b="1" dirty="0" smtClean="0">
                <a:solidFill>
                  <a:srgbClr val="FFFF00"/>
                </a:solidFill>
                <a:latin typeface="Calibri" pitchFamily="34" charset="0"/>
                <a:ea typeface="Calibri" pitchFamily="34" charset="0"/>
                <a:cs typeface="Times New Roman" pitchFamily="18" charset="0"/>
              </a:rPr>
              <a:t>COMMUNITY ASSOCIATION</a:t>
            </a:r>
            <a:r>
              <a:rPr kumimoji="0" lang="en-US" sz="14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 GUIDELINES - 2007</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smtClean="0">
                <a:ln>
                  <a:noFill/>
                </a:ln>
                <a:solidFill>
                  <a:schemeClr val="bg1"/>
                </a:solidFill>
                <a:effectLst/>
                <a:latin typeface="Arial" pitchFamily="34" charset="0"/>
                <a:cs typeface="Arial" pitchFamily="34" charset="0"/>
              </a:rPr>
              <a:t>Riverwalk</a:t>
            </a:r>
            <a:r>
              <a:rPr kumimoji="0" lang="en-US" sz="3600" b="1" i="0" u="none" strike="noStrike" cap="none" normalizeH="0" baseline="0" dirty="0" smtClean="0">
                <a:ln>
                  <a:noFill/>
                </a:ln>
                <a:solidFill>
                  <a:schemeClr val="bg1"/>
                </a:solidFill>
                <a:effectLst/>
                <a:latin typeface="Arial" pitchFamily="34" charset="0"/>
                <a:cs typeface="Arial" pitchFamily="34" charset="0"/>
              </a:rPr>
              <a:t> and Universal </a:t>
            </a:r>
            <a:r>
              <a:rPr kumimoji="0" lang="en-US" sz="3600" b="1" i="0" u="none" strike="noStrike" cap="none" normalizeH="0" baseline="0" dirty="0" err="1" smtClean="0">
                <a:ln>
                  <a:noFill/>
                </a:ln>
                <a:solidFill>
                  <a:schemeClr val="bg1"/>
                </a:solidFill>
                <a:effectLst/>
                <a:latin typeface="Arial" pitchFamily="34" charset="0"/>
                <a:cs typeface="Arial" pitchFamily="34" charset="0"/>
              </a:rPr>
              <a:t>Accessway</a:t>
            </a:r>
            <a:endParaRPr kumimoji="0" lang="en-US" sz="36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i="1" dirty="0">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2" name="Straight Connector 11"/>
          <p:cNvCxnSpPr/>
          <p:nvPr/>
        </p:nvCxnSpPr>
        <p:spPr bwMode="auto">
          <a:xfrm>
            <a:off x="381000" y="1600200"/>
            <a:ext cx="784860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
        <p:nvSpPr>
          <p:cNvPr id="4" name="TextBox 3"/>
          <p:cNvSpPr txBox="1"/>
          <p:nvPr/>
        </p:nvSpPr>
        <p:spPr>
          <a:xfrm>
            <a:off x="304800" y="1828800"/>
            <a:ext cx="8382000" cy="4524315"/>
          </a:xfrm>
          <a:prstGeom prst="rect">
            <a:avLst/>
          </a:prstGeom>
          <a:noFill/>
        </p:spPr>
        <p:txBody>
          <a:bodyPr wrap="square" rtlCol="0">
            <a:spAutoFit/>
          </a:bodyPr>
          <a:lstStyle/>
          <a:p>
            <a:r>
              <a:rPr lang="en-US" sz="2400" b="1" dirty="0" err="1" smtClean="0">
                <a:solidFill>
                  <a:srgbClr val="FFFF00"/>
                </a:solidFill>
                <a:latin typeface="Calibri" pitchFamily="34" charset="0"/>
              </a:rPr>
              <a:t>Riverwalk</a:t>
            </a:r>
            <a:r>
              <a:rPr lang="en-US" sz="2400" b="1" dirty="0" smtClean="0">
                <a:solidFill>
                  <a:schemeClr val="bg1"/>
                </a:solidFill>
                <a:latin typeface="Calibri" pitchFamily="34" charset="0"/>
              </a:rPr>
              <a:t> shall refer to the zone between the development frontages along the river and the Greenway.  The </a:t>
            </a:r>
            <a:r>
              <a:rPr lang="en-US" sz="2400" b="1" dirty="0" err="1" smtClean="0">
                <a:solidFill>
                  <a:schemeClr val="bg1"/>
                </a:solidFill>
                <a:latin typeface="Calibri" pitchFamily="34" charset="0"/>
              </a:rPr>
              <a:t>Riverwalk</a:t>
            </a:r>
            <a:r>
              <a:rPr lang="en-US" sz="2400" b="1" dirty="0" smtClean="0">
                <a:solidFill>
                  <a:schemeClr val="bg1"/>
                </a:solidFill>
                <a:latin typeface="Calibri" pitchFamily="34" charset="0"/>
              </a:rPr>
              <a:t> shall include the Universal </a:t>
            </a:r>
            <a:r>
              <a:rPr lang="en-US" sz="2400" b="1" dirty="0" err="1" smtClean="0">
                <a:solidFill>
                  <a:schemeClr val="bg1"/>
                </a:solidFill>
                <a:latin typeface="Calibri" pitchFamily="34" charset="0"/>
              </a:rPr>
              <a:t>Accessways</a:t>
            </a:r>
            <a:r>
              <a:rPr lang="en-US" sz="2400" b="1" dirty="0" smtClean="0">
                <a:solidFill>
                  <a:schemeClr val="bg1"/>
                </a:solidFill>
                <a:latin typeface="Calibri" pitchFamily="34" charset="0"/>
              </a:rPr>
              <a:t> within this Zone.</a:t>
            </a:r>
          </a:p>
          <a:p>
            <a:endParaRPr lang="en-US" sz="2400" b="1" dirty="0" smtClean="0">
              <a:solidFill>
                <a:schemeClr val="bg1"/>
              </a:solidFill>
              <a:latin typeface="Calibri" pitchFamily="34" charset="0"/>
            </a:endParaRPr>
          </a:p>
          <a:p>
            <a:r>
              <a:rPr lang="en-US" sz="2400" b="1" dirty="0" smtClean="0">
                <a:solidFill>
                  <a:srgbClr val="FFFF00"/>
                </a:solidFill>
                <a:latin typeface="Calibri" pitchFamily="34" charset="0"/>
              </a:rPr>
              <a:t>Universal </a:t>
            </a:r>
            <a:r>
              <a:rPr lang="en-US" sz="2400" b="1" dirty="0" err="1" smtClean="0">
                <a:solidFill>
                  <a:srgbClr val="FFFF00"/>
                </a:solidFill>
                <a:latin typeface="Calibri" pitchFamily="34" charset="0"/>
              </a:rPr>
              <a:t>Accessways</a:t>
            </a:r>
            <a:r>
              <a:rPr lang="en-US" sz="2400" b="1" dirty="0" smtClean="0">
                <a:solidFill>
                  <a:srgbClr val="FFFF00"/>
                </a:solidFill>
                <a:latin typeface="Calibri" pitchFamily="34" charset="0"/>
              </a:rPr>
              <a:t> </a:t>
            </a:r>
            <a:r>
              <a:rPr lang="en-US" sz="2400" b="1" dirty="0" smtClean="0">
                <a:solidFill>
                  <a:schemeClr val="bg1"/>
                </a:solidFill>
                <a:latin typeface="Calibri" pitchFamily="34" charset="0"/>
              </a:rPr>
              <a:t>shall refer to mixed-use pedestrian, bicycle and vehicular passageways between development blocks, or along the South Waterfront Greenway.  The function and character of the street may be different than Typical City of Portland standards, especially insofar as users share the same space and sidewalk areas are not delineated.  In the Central District, Lane Streets, as well as portions of the </a:t>
            </a:r>
            <a:r>
              <a:rPr lang="en-US" sz="2400" b="1" dirty="0" err="1" smtClean="0">
                <a:solidFill>
                  <a:schemeClr val="bg1"/>
                </a:solidFill>
                <a:latin typeface="Calibri" pitchFamily="34" charset="0"/>
              </a:rPr>
              <a:t>Riverwalk</a:t>
            </a:r>
            <a:r>
              <a:rPr lang="en-US" sz="2400" b="1" dirty="0" smtClean="0">
                <a:solidFill>
                  <a:schemeClr val="bg1"/>
                </a:solidFill>
                <a:latin typeface="Calibri" pitchFamily="34" charset="0"/>
              </a:rPr>
              <a:t>, are Universal </a:t>
            </a:r>
            <a:r>
              <a:rPr lang="en-US" sz="2400" b="1" dirty="0" err="1" smtClean="0">
                <a:solidFill>
                  <a:schemeClr val="bg1"/>
                </a:solidFill>
                <a:latin typeface="Calibri" pitchFamily="34" charset="0"/>
              </a:rPr>
              <a:t>Accessways</a:t>
            </a:r>
            <a:r>
              <a:rPr lang="en-US" sz="2400" b="1" dirty="0" smtClean="0">
                <a:solidFill>
                  <a:schemeClr val="bg1"/>
                </a:solidFill>
                <a:latin typeface="Calibri" pitchFamily="34" charset="0"/>
              </a:rPr>
              <a:t>.</a:t>
            </a:r>
            <a:endParaRPr lang="en-US" sz="2400" b="1"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cessway.jpg"/>
          <p:cNvPicPr>
            <a:picLocks noChangeAspect="1"/>
          </p:cNvPicPr>
          <p:nvPr/>
        </p:nvPicPr>
        <p:blipFill>
          <a:blip r:embed="rId2" cstate="print"/>
          <a:srcRect l="11176" t="32841" r="1660" b="16644"/>
          <a:stretch>
            <a:fillRect/>
          </a:stretch>
        </p:blipFill>
        <p:spPr>
          <a:xfrm>
            <a:off x="0" y="0"/>
            <a:ext cx="9144000" cy="6858000"/>
          </a:xfrm>
          <a:prstGeom prst="rect">
            <a:avLst/>
          </a:prstGeom>
        </p:spPr>
      </p:pic>
      <p:sp>
        <p:nvSpPr>
          <p:cNvPr id="10" name="Freeform 9"/>
          <p:cNvSpPr/>
          <p:nvPr/>
        </p:nvSpPr>
        <p:spPr bwMode="auto">
          <a:xfrm>
            <a:off x="4628444" y="5009444"/>
            <a:ext cx="1569156" cy="1004712"/>
          </a:xfrm>
          <a:custGeom>
            <a:avLst/>
            <a:gdLst>
              <a:gd name="connsiteX0" fmla="*/ 56445 w 1569156"/>
              <a:gd name="connsiteY0" fmla="*/ 0 h 1004712"/>
              <a:gd name="connsiteX1" fmla="*/ 1569156 w 1569156"/>
              <a:gd name="connsiteY1" fmla="*/ 79023 h 1004712"/>
              <a:gd name="connsiteX2" fmla="*/ 1354667 w 1569156"/>
              <a:gd name="connsiteY2" fmla="*/ 1004712 h 1004712"/>
              <a:gd name="connsiteX3" fmla="*/ 0 w 1569156"/>
              <a:gd name="connsiteY3" fmla="*/ 914400 h 1004712"/>
              <a:gd name="connsiteX4" fmla="*/ 56445 w 1569156"/>
              <a:gd name="connsiteY4" fmla="*/ 0 h 1004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156" h="1004712">
                <a:moveTo>
                  <a:pt x="56445" y="0"/>
                </a:moveTo>
                <a:lnTo>
                  <a:pt x="1569156" y="79023"/>
                </a:lnTo>
                <a:lnTo>
                  <a:pt x="1354667" y="1004712"/>
                </a:lnTo>
                <a:lnTo>
                  <a:pt x="0" y="914400"/>
                </a:lnTo>
                <a:lnTo>
                  <a:pt x="56445" y="0"/>
                </a:lnTo>
                <a:close/>
              </a:path>
            </a:pathLst>
          </a:cu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50000"/>
              </a:spcBef>
              <a:spcAft>
                <a:spcPct val="0"/>
              </a:spcAft>
              <a:buClrTx/>
              <a:buSzTx/>
              <a:buFontTx/>
              <a:buNone/>
              <a:tabLst/>
            </a:pPr>
            <a:endParaRPr kumimoji="0" lang="en-US" sz="1200" b="0" i="0" u="none" strike="noStrike" cap="none" normalizeH="0" baseline="0" smtClean="0">
              <a:ln>
                <a:noFill/>
              </a:ln>
              <a:solidFill>
                <a:srgbClr val="DDDDDD"/>
              </a:solidFill>
              <a:effectLst/>
              <a:latin typeface="Helvetica" pitchFamily="34" charset="0"/>
            </a:endParaRPr>
          </a:p>
        </p:txBody>
      </p:sp>
      <p:sp>
        <p:nvSpPr>
          <p:cNvPr id="11" name="TextBox 10"/>
          <p:cNvSpPr txBox="1"/>
          <p:nvPr/>
        </p:nvSpPr>
        <p:spPr>
          <a:xfrm>
            <a:off x="4800600" y="5257800"/>
            <a:ext cx="990600" cy="369332"/>
          </a:xfrm>
          <a:prstGeom prst="rect">
            <a:avLst/>
          </a:prstGeom>
          <a:noFill/>
        </p:spPr>
        <p:txBody>
          <a:bodyPr wrap="square" rtlCol="0">
            <a:spAutoFit/>
          </a:bodyPr>
          <a:lstStyle/>
          <a:p>
            <a:r>
              <a:rPr lang="en-US" b="1" dirty="0" smtClean="0">
                <a:latin typeface="Calibri" pitchFamily="34" charset="0"/>
              </a:rPr>
              <a:t>Block 37</a:t>
            </a:r>
            <a:endParaRPr lang="en-US" b="1" dirty="0">
              <a:latin typeface="Calibri" pitchFamily="34" charset="0"/>
            </a:endParaRPr>
          </a:p>
        </p:txBody>
      </p:sp>
      <p:sp>
        <p:nvSpPr>
          <p:cNvPr id="12" name="TextBox 11"/>
          <p:cNvSpPr txBox="1"/>
          <p:nvPr/>
        </p:nvSpPr>
        <p:spPr>
          <a:xfrm>
            <a:off x="4953000" y="4038600"/>
            <a:ext cx="990600" cy="369332"/>
          </a:xfrm>
          <a:prstGeom prst="rect">
            <a:avLst/>
          </a:prstGeom>
          <a:noFill/>
        </p:spPr>
        <p:txBody>
          <a:bodyPr wrap="square" rtlCol="0">
            <a:spAutoFit/>
          </a:bodyPr>
          <a:lstStyle/>
          <a:p>
            <a:r>
              <a:rPr lang="en-US" b="1" dirty="0" smtClean="0">
                <a:latin typeface="Calibri" pitchFamily="34" charset="0"/>
              </a:rPr>
              <a:t>Atwater</a:t>
            </a:r>
            <a:endParaRPr lang="en-US" b="1" dirty="0">
              <a:latin typeface="Calibri" pitchFamily="34" charset="0"/>
            </a:endParaRPr>
          </a:p>
        </p:txBody>
      </p:sp>
      <p:sp>
        <p:nvSpPr>
          <p:cNvPr id="13" name="TextBox 12"/>
          <p:cNvSpPr txBox="1"/>
          <p:nvPr/>
        </p:nvSpPr>
        <p:spPr>
          <a:xfrm>
            <a:off x="4876800" y="2881488"/>
            <a:ext cx="1447800" cy="369332"/>
          </a:xfrm>
          <a:prstGeom prst="rect">
            <a:avLst/>
          </a:prstGeom>
          <a:noFill/>
        </p:spPr>
        <p:txBody>
          <a:bodyPr wrap="square" rtlCol="0">
            <a:spAutoFit/>
          </a:bodyPr>
          <a:lstStyle/>
          <a:p>
            <a:r>
              <a:rPr lang="en-US" b="1" dirty="0" smtClean="0">
                <a:latin typeface="Calibri" pitchFamily="34" charset="0"/>
              </a:rPr>
              <a:t>Meriwether</a:t>
            </a:r>
            <a:endParaRPr lang="en-US" b="1" dirty="0">
              <a:latin typeface="Calibri" pitchFamily="34" charset="0"/>
            </a:endParaRPr>
          </a:p>
        </p:txBody>
      </p:sp>
      <p:sp>
        <p:nvSpPr>
          <p:cNvPr id="14" name="Rectangular Callout 13"/>
          <p:cNvSpPr/>
          <p:nvPr/>
        </p:nvSpPr>
        <p:spPr>
          <a:xfrm>
            <a:off x="7543800" y="609600"/>
            <a:ext cx="1447800" cy="387172"/>
          </a:xfrm>
          <a:prstGeom prst="wedgeRectCallout">
            <a:avLst>
              <a:gd name="adj1" fmla="val -106429"/>
              <a:gd name="adj2" fmla="val 363952"/>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Greenway</a:t>
            </a:r>
            <a:endParaRPr lang="en-US" b="1" dirty="0">
              <a:solidFill>
                <a:prstClr val="black"/>
              </a:solidFill>
              <a:latin typeface="Calibri" pitchFamily="34" charset="0"/>
            </a:endParaRPr>
          </a:p>
        </p:txBody>
      </p:sp>
      <p:sp>
        <p:nvSpPr>
          <p:cNvPr id="16" name="TextBox 15"/>
          <p:cNvSpPr txBox="1"/>
          <p:nvPr/>
        </p:nvSpPr>
        <p:spPr>
          <a:xfrm>
            <a:off x="3502107" y="3810000"/>
            <a:ext cx="917493" cy="646331"/>
          </a:xfrm>
          <a:prstGeom prst="rect">
            <a:avLst/>
          </a:prstGeom>
          <a:noFill/>
        </p:spPr>
        <p:txBody>
          <a:bodyPr wrap="square" rtlCol="0">
            <a:spAutoFit/>
          </a:bodyPr>
          <a:lstStyle/>
          <a:p>
            <a:pPr algn="ctr" defTabSz="457200"/>
            <a:r>
              <a:rPr lang="en-US" b="1" dirty="0">
                <a:latin typeface="Calibri" pitchFamily="34" charset="0"/>
              </a:rPr>
              <a:t>John Ross </a:t>
            </a:r>
          </a:p>
        </p:txBody>
      </p:sp>
      <p:sp>
        <p:nvSpPr>
          <p:cNvPr id="17" name="TextBox 16"/>
          <p:cNvSpPr txBox="1"/>
          <p:nvPr/>
        </p:nvSpPr>
        <p:spPr>
          <a:xfrm>
            <a:off x="3429000" y="5237202"/>
            <a:ext cx="838200" cy="553998"/>
          </a:xfrm>
          <a:prstGeom prst="rect">
            <a:avLst/>
          </a:prstGeom>
          <a:noFill/>
        </p:spPr>
        <p:txBody>
          <a:bodyPr wrap="square" rtlCol="0">
            <a:spAutoFit/>
          </a:bodyPr>
          <a:lstStyle/>
          <a:p>
            <a:pPr defTabSz="457200"/>
            <a:r>
              <a:rPr lang="en-US" b="1" dirty="0">
                <a:latin typeface="Calibri" pitchFamily="34" charset="0"/>
              </a:rPr>
              <a:t>Ardea </a:t>
            </a:r>
          </a:p>
          <a:p>
            <a:pPr defTabSz="457200"/>
            <a:r>
              <a:rPr lang="en-US" sz="1200" b="1" dirty="0">
                <a:solidFill>
                  <a:prstClr val="white">
                    <a:lumMod val="95000"/>
                  </a:prstClr>
                </a:solidFill>
              </a:rPr>
              <a:t>  356</a:t>
            </a:r>
          </a:p>
        </p:txBody>
      </p:sp>
      <p:sp>
        <p:nvSpPr>
          <p:cNvPr id="18" name="TextBox 17"/>
          <p:cNvSpPr txBox="1"/>
          <p:nvPr/>
        </p:nvSpPr>
        <p:spPr>
          <a:xfrm>
            <a:off x="2286000" y="5181600"/>
            <a:ext cx="685800" cy="369332"/>
          </a:xfrm>
          <a:prstGeom prst="rect">
            <a:avLst/>
          </a:prstGeom>
          <a:noFill/>
        </p:spPr>
        <p:txBody>
          <a:bodyPr wrap="square" rtlCol="0">
            <a:spAutoFit/>
          </a:bodyPr>
          <a:lstStyle/>
          <a:p>
            <a:pPr defTabSz="457200"/>
            <a:r>
              <a:rPr lang="en-US" b="1" dirty="0">
                <a:latin typeface="Calibri" pitchFamily="34" charset="0"/>
              </a:rPr>
              <a:t>Riva </a:t>
            </a:r>
          </a:p>
        </p:txBody>
      </p:sp>
      <p:sp>
        <p:nvSpPr>
          <p:cNvPr id="19" name="TextBox 18"/>
          <p:cNvSpPr txBox="1"/>
          <p:nvPr/>
        </p:nvSpPr>
        <p:spPr>
          <a:xfrm>
            <a:off x="3420534" y="2907268"/>
            <a:ext cx="1158317" cy="369332"/>
          </a:xfrm>
          <a:prstGeom prst="rect">
            <a:avLst/>
          </a:prstGeom>
          <a:noFill/>
        </p:spPr>
        <p:txBody>
          <a:bodyPr wrap="square" rtlCol="0">
            <a:spAutoFit/>
          </a:bodyPr>
          <a:lstStyle/>
          <a:p>
            <a:pPr algn="ctr" defTabSz="457200"/>
            <a:r>
              <a:rPr lang="en-US" b="1" dirty="0" smtClean="0">
                <a:latin typeface="Calibri" pitchFamily="34" charset="0"/>
              </a:rPr>
              <a:t>Mirabella</a:t>
            </a:r>
            <a:endParaRPr lang="en-US" b="1" dirty="0">
              <a:latin typeface="Calibri" pitchFamily="34" charset="0"/>
            </a:endParaRPr>
          </a:p>
        </p:txBody>
      </p:sp>
      <p:sp>
        <p:nvSpPr>
          <p:cNvPr id="20" name="TextBox 19"/>
          <p:cNvSpPr txBox="1"/>
          <p:nvPr/>
        </p:nvSpPr>
        <p:spPr>
          <a:xfrm>
            <a:off x="0" y="6396335"/>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itchFamily="34" charset="0"/>
                <a:ea typeface="Cambria Math" pitchFamily="18" charset="0"/>
              </a:rPr>
              <a:t>South</a:t>
            </a:r>
            <a:r>
              <a:rPr kumimoji="0" lang="en-US" sz="2400" b="1" i="0" u="none" strike="noStrike" kern="0" cap="none" spc="0" normalizeH="0" noProof="0" dirty="0" smtClean="0">
                <a:ln>
                  <a:noFill/>
                </a:ln>
                <a:solidFill>
                  <a:prstClr val="white"/>
                </a:solidFill>
                <a:effectLst/>
                <a:uLnTx/>
                <a:uFillTx/>
                <a:latin typeface="Calibri" pitchFamily="34" charset="0"/>
                <a:ea typeface="Cambria Math" pitchFamily="18" charset="0"/>
              </a:rPr>
              <a:t> Waterfront District Street </a:t>
            </a:r>
            <a:r>
              <a:rPr lang="en-US" sz="2400" b="1" kern="0" dirty="0" smtClean="0">
                <a:solidFill>
                  <a:prstClr val="white"/>
                </a:solidFill>
                <a:latin typeface="Calibri" pitchFamily="34" charset="0"/>
                <a:ea typeface="Cambria Math" pitchFamily="18" charset="0"/>
              </a:rPr>
              <a:t>T</a:t>
            </a:r>
            <a:r>
              <a:rPr kumimoji="0" lang="en-US" sz="2400" b="1" i="0" u="none" strike="noStrike" kern="0" cap="none" spc="0" normalizeH="0" noProof="0" dirty="0" err="1" smtClean="0">
                <a:ln>
                  <a:noFill/>
                </a:ln>
                <a:solidFill>
                  <a:prstClr val="white"/>
                </a:solidFill>
                <a:effectLst/>
                <a:uLnTx/>
                <a:uFillTx/>
                <a:latin typeface="Calibri" pitchFamily="34" charset="0"/>
                <a:ea typeface="Cambria Math" pitchFamily="18" charset="0"/>
              </a:rPr>
              <a:t>ypes</a:t>
            </a:r>
            <a:endParaRPr kumimoji="0" lang="en-US" sz="2400" b="1" i="0" u="none" strike="noStrike" kern="0" cap="none" spc="0" normalizeH="0" baseline="0" noProof="0" dirty="0" smtClean="0">
              <a:ln>
                <a:noFill/>
              </a:ln>
              <a:solidFill>
                <a:prstClr val="white"/>
              </a:solidFill>
              <a:effectLst/>
              <a:uLnTx/>
              <a:uFillTx/>
              <a:latin typeface="Calibri" pitchFamily="34" charset="0"/>
              <a:ea typeface="Cambria Math" pitchFamily="18" charset="0"/>
            </a:endParaRPr>
          </a:p>
        </p:txBody>
      </p:sp>
      <p:sp>
        <p:nvSpPr>
          <p:cNvPr id="21" name="Rectangular Callout 20"/>
          <p:cNvSpPr/>
          <p:nvPr/>
        </p:nvSpPr>
        <p:spPr>
          <a:xfrm>
            <a:off x="7467600" y="1905000"/>
            <a:ext cx="1447800" cy="387172"/>
          </a:xfrm>
          <a:prstGeom prst="wedgeRectCallout">
            <a:avLst>
              <a:gd name="adj1" fmla="val -122762"/>
              <a:gd name="adj2" fmla="val 294729"/>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err="1" smtClean="0">
                <a:solidFill>
                  <a:prstClr val="black"/>
                </a:solidFill>
                <a:latin typeface="Calibri" pitchFamily="34" charset="0"/>
              </a:rPr>
              <a:t>Riverwalk</a:t>
            </a:r>
            <a:endParaRPr lang="en-US" b="1" dirty="0">
              <a:solidFill>
                <a:prstClr val="black"/>
              </a:solidFill>
              <a:latin typeface="Calibri" pitchFamily="34" charset="0"/>
            </a:endParaRPr>
          </a:p>
        </p:txBody>
      </p:sp>
      <p:sp>
        <p:nvSpPr>
          <p:cNvPr id="22" name="Rectangular Callout 21"/>
          <p:cNvSpPr/>
          <p:nvPr/>
        </p:nvSpPr>
        <p:spPr>
          <a:xfrm>
            <a:off x="457200" y="4876800"/>
            <a:ext cx="1447800" cy="609600"/>
          </a:xfrm>
          <a:prstGeom prst="wedgeRectCallout">
            <a:avLst>
              <a:gd name="adj1" fmla="val 89578"/>
              <a:gd name="adj2" fmla="val 113472"/>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Universal</a:t>
            </a:r>
          </a:p>
          <a:p>
            <a:pPr algn="ctr" defTabSz="457200"/>
            <a:r>
              <a:rPr lang="en-US" b="1" dirty="0" err="1" smtClean="0">
                <a:solidFill>
                  <a:prstClr val="black"/>
                </a:solidFill>
                <a:latin typeface="Calibri" pitchFamily="34" charset="0"/>
              </a:rPr>
              <a:t>Accessway</a:t>
            </a:r>
            <a:endParaRPr lang="en-US" b="1" dirty="0">
              <a:solidFill>
                <a:prstClr val="black"/>
              </a:solidFill>
              <a:latin typeface="Calibri" pitchFamily="34" charset="0"/>
            </a:endParaRPr>
          </a:p>
        </p:txBody>
      </p:sp>
      <p:sp>
        <p:nvSpPr>
          <p:cNvPr id="25" name="Rectangular Callout 24"/>
          <p:cNvSpPr/>
          <p:nvPr/>
        </p:nvSpPr>
        <p:spPr>
          <a:xfrm>
            <a:off x="7467600" y="3429000"/>
            <a:ext cx="1447800" cy="838200"/>
          </a:xfrm>
          <a:prstGeom prst="wedgeRectCallout">
            <a:avLst>
              <a:gd name="adj1" fmla="val -141275"/>
              <a:gd name="adj2" fmla="val 170359"/>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err="1" smtClean="0">
                <a:solidFill>
                  <a:prstClr val="black"/>
                </a:solidFill>
                <a:latin typeface="Calibri" pitchFamily="34" charset="0"/>
              </a:rPr>
              <a:t>Riverwalk</a:t>
            </a:r>
            <a:r>
              <a:rPr lang="en-US" b="1" dirty="0" smtClean="0">
                <a:solidFill>
                  <a:prstClr val="black"/>
                </a:solidFill>
                <a:latin typeface="Calibri" pitchFamily="34" charset="0"/>
              </a:rPr>
              <a:t> &amp;</a:t>
            </a:r>
          </a:p>
          <a:p>
            <a:pPr algn="ctr" defTabSz="457200"/>
            <a:r>
              <a:rPr lang="en-US" b="1" dirty="0" smtClean="0">
                <a:solidFill>
                  <a:prstClr val="black"/>
                </a:solidFill>
                <a:latin typeface="Calibri" pitchFamily="34" charset="0"/>
              </a:rPr>
              <a:t>Universal</a:t>
            </a:r>
          </a:p>
          <a:p>
            <a:pPr algn="ctr" defTabSz="457200"/>
            <a:r>
              <a:rPr lang="en-US" b="1" dirty="0" err="1" smtClean="0">
                <a:solidFill>
                  <a:prstClr val="black"/>
                </a:solidFill>
                <a:latin typeface="Calibri" pitchFamily="34" charset="0"/>
              </a:rPr>
              <a:t>Accessway</a:t>
            </a:r>
            <a:endParaRPr lang="en-US" b="1" dirty="0">
              <a:solidFill>
                <a:prstClr val="black"/>
              </a:solidFill>
              <a:latin typeface="Calibri" pitchFamily="34"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cessway.jpg"/>
          <p:cNvPicPr>
            <a:picLocks noChangeAspect="1"/>
          </p:cNvPicPr>
          <p:nvPr/>
        </p:nvPicPr>
        <p:blipFill>
          <a:blip r:embed="rId2" cstate="print"/>
          <a:srcRect l="11176" t="32841" r="1660" b="16644"/>
          <a:stretch>
            <a:fillRect/>
          </a:stretch>
        </p:blipFill>
        <p:spPr>
          <a:xfrm>
            <a:off x="0" y="0"/>
            <a:ext cx="9144000" cy="6858000"/>
          </a:xfrm>
          <a:prstGeom prst="rect">
            <a:avLst/>
          </a:prstGeom>
        </p:spPr>
      </p:pic>
      <p:sp>
        <p:nvSpPr>
          <p:cNvPr id="10" name="Freeform 9"/>
          <p:cNvSpPr/>
          <p:nvPr/>
        </p:nvSpPr>
        <p:spPr bwMode="auto">
          <a:xfrm>
            <a:off x="4628444" y="5009444"/>
            <a:ext cx="1569156" cy="1004712"/>
          </a:xfrm>
          <a:custGeom>
            <a:avLst/>
            <a:gdLst>
              <a:gd name="connsiteX0" fmla="*/ 56445 w 1569156"/>
              <a:gd name="connsiteY0" fmla="*/ 0 h 1004712"/>
              <a:gd name="connsiteX1" fmla="*/ 1569156 w 1569156"/>
              <a:gd name="connsiteY1" fmla="*/ 79023 h 1004712"/>
              <a:gd name="connsiteX2" fmla="*/ 1354667 w 1569156"/>
              <a:gd name="connsiteY2" fmla="*/ 1004712 h 1004712"/>
              <a:gd name="connsiteX3" fmla="*/ 0 w 1569156"/>
              <a:gd name="connsiteY3" fmla="*/ 914400 h 1004712"/>
              <a:gd name="connsiteX4" fmla="*/ 56445 w 1569156"/>
              <a:gd name="connsiteY4" fmla="*/ 0 h 1004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156" h="1004712">
                <a:moveTo>
                  <a:pt x="56445" y="0"/>
                </a:moveTo>
                <a:lnTo>
                  <a:pt x="1569156" y="79023"/>
                </a:lnTo>
                <a:lnTo>
                  <a:pt x="1354667" y="1004712"/>
                </a:lnTo>
                <a:lnTo>
                  <a:pt x="0" y="914400"/>
                </a:lnTo>
                <a:lnTo>
                  <a:pt x="56445" y="0"/>
                </a:lnTo>
                <a:close/>
              </a:path>
            </a:pathLst>
          </a:cu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50000"/>
              </a:spcBef>
              <a:spcAft>
                <a:spcPct val="0"/>
              </a:spcAft>
              <a:buClrTx/>
              <a:buSzTx/>
              <a:buFontTx/>
              <a:buNone/>
              <a:tabLst/>
            </a:pPr>
            <a:endParaRPr kumimoji="0" lang="en-US" sz="1200" b="0" i="0" u="none" strike="noStrike" cap="none" normalizeH="0" baseline="0" smtClean="0">
              <a:ln>
                <a:noFill/>
              </a:ln>
              <a:solidFill>
                <a:srgbClr val="DDDDDD"/>
              </a:solidFill>
              <a:effectLst/>
              <a:latin typeface="Helvetica" pitchFamily="34" charset="0"/>
            </a:endParaRPr>
          </a:p>
        </p:txBody>
      </p:sp>
      <p:sp>
        <p:nvSpPr>
          <p:cNvPr id="11" name="TextBox 10"/>
          <p:cNvSpPr txBox="1"/>
          <p:nvPr/>
        </p:nvSpPr>
        <p:spPr>
          <a:xfrm>
            <a:off x="4800600" y="5257800"/>
            <a:ext cx="990600" cy="369332"/>
          </a:xfrm>
          <a:prstGeom prst="rect">
            <a:avLst/>
          </a:prstGeom>
          <a:noFill/>
        </p:spPr>
        <p:txBody>
          <a:bodyPr wrap="square" rtlCol="0">
            <a:spAutoFit/>
          </a:bodyPr>
          <a:lstStyle/>
          <a:p>
            <a:r>
              <a:rPr lang="en-US" b="1" dirty="0" smtClean="0">
                <a:latin typeface="Calibri" pitchFamily="34" charset="0"/>
              </a:rPr>
              <a:t>Block 37</a:t>
            </a:r>
            <a:endParaRPr lang="en-US" b="1" dirty="0">
              <a:latin typeface="Calibri" pitchFamily="34" charset="0"/>
            </a:endParaRPr>
          </a:p>
        </p:txBody>
      </p:sp>
      <p:sp>
        <p:nvSpPr>
          <p:cNvPr id="12" name="TextBox 11"/>
          <p:cNvSpPr txBox="1"/>
          <p:nvPr/>
        </p:nvSpPr>
        <p:spPr>
          <a:xfrm>
            <a:off x="4953000" y="4038600"/>
            <a:ext cx="990600" cy="369332"/>
          </a:xfrm>
          <a:prstGeom prst="rect">
            <a:avLst/>
          </a:prstGeom>
          <a:noFill/>
        </p:spPr>
        <p:txBody>
          <a:bodyPr wrap="square" rtlCol="0">
            <a:spAutoFit/>
          </a:bodyPr>
          <a:lstStyle/>
          <a:p>
            <a:r>
              <a:rPr lang="en-US" b="1" dirty="0" smtClean="0">
                <a:latin typeface="Calibri" pitchFamily="34" charset="0"/>
              </a:rPr>
              <a:t>Atwater</a:t>
            </a:r>
            <a:endParaRPr lang="en-US" b="1" dirty="0">
              <a:latin typeface="Calibri" pitchFamily="34" charset="0"/>
            </a:endParaRPr>
          </a:p>
        </p:txBody>
      </p:sp>
      <p:sp>
        <p:nvSpPr>
          <p:cNvPr id="13" name="TextBox 12"/>
          <p:cNvSpPr txBox="1"/>
          <p:nvPr/>
        </p:nvSpPr>
        <p:spPr>
          <a:xfrm>
            <a:off x="4876800" y="2881488"/>
            <a:ext cx="1447800" cy="369332"/>
          </a:xfrm>
          <a:prstGeom prst="rect">
            <a:avLst/>
          </a:prstGeom>
          <a:noFill/>
        </p:spPr>
        <p:txBody>
          <a:bodyPr wrap="square" rtlCol="0">
            <a:spAutoFit/>
          </a:bodyPr>
          <a:lstStyle/>
          <a:p>
            <a:r>
              <a:rPr lang="en-US" b="1" dirty="0" smtClean="0">
                <a:latin typeface="Calibri" pitchFamily="34" charset="0"/>
              </a:rPr>
              <a:t>Meriwether</a:t>
            </a:r>
            <a:endParaRPr lang="en-US" b="1" dirty="0">
              <a:latin typeface="Calibri" pitchFamily="34" charset="0"/>
            </a:endParaRPr>
          </a:p>
        </p:txBody>
      </p:sp>
      <p:sp>
        <p:nvSpPr>
          <p:cNvPr id="14" name="Rectangular Callout 13"/>
          <p:cNvSpPr/>
          <p:nvPr/>
        </p:nvSpPr>
        <p:spPr>
          <a:xfrm>
            <a:off x="7543800" y="609600"/>
            <a:ext cx="1447800" cy="387172"/>
          </a:xfrm>
          <a:prstGeom prst="wedgeRectCallout">
            <a:avLst>
              <a:gd name="adj1" fmla="val -106429"/>
              <a:gd name="adj2" fmla="val 363952"/>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Greenway</a:t>
            </a:r>
            <a:endParaRPr lang="en-US" b="1" dirty="0">
              <a:solidFill>
                <a:prstClr val="black"/>
              </a:solidFill>
              <a:latin typeface="Calibri" pitchFamily="34" charset="0"/>
            </a:endParaRPr>
          </a:p>
        </p:txBody>
      </p:sp>
      <p:sp>
        <p:nvSpPr>
          <p:cNvPr id="16" name="TextBox 15"/>
          <p:cNvSpPr txBox="1"/>
          <p:nvPr/>
        </p:nvSpPr>
        <p:spPr>
          <a:xfrm>
            <a:off x="3502107" y="3810000"/>
            <a:ext cx="917493" cy="646331"/>
          </a:xfrm>
          <a:prstGeom prst="rect">
            <a:avLst/>
          </a:prstGeom>
          <a:noFill/>
        </p:spPr>
        <p:txBody>
          <a:bodyPr wrap="square" rtlCol="0">
            <a:spAutoFit/>
          </a:bodyPr>
          <a:lstStyle/>
          <a:p>
            <a:pPr algn="ctr" defTabSz="457200"/>
            <a:r>
              <a:rPr lang="en-US" b="1" dirty="0">
                <a:latin typeface="Calibri" pitchFamily="34" charset="0"/>
              </a:rPr>
              <a:t>John Ross </a:t>
            </a:r>
          </a:p>
        </p:txBody>
      </p:sp>
      <p:sp>
        <p:nvSpPr>
          <p:cNvPr id="17" name="TextBox 16"/>
          <p:cNvSpPr txBox="1"/>
          <p:nvPr/>
        </p:nvSpPr>
        <p:spPr>
          <a:xfrm>
            <a:off x="3429000" y="5237202"/>
            <a:ext cx="838200" cy="553998"/>
          </a:xfrm>
          <a:prstGeom prst="rect">
            <a:avLst/>
          </a:prstGeom>
          <a:noFill/>
        </p:spPr>
        <p:txBody>
          <a:bodyPr wrap="square" rtlCol="0">
            <a:spAutoFit/>
          </a:bodyPr>
          <a:lstStyle/>
          <a:p>
            <a:pPr defTabSz="457200"/>
            <a:r>
              <a:rPr lang="en-US" b="1" dirty="0">
                <a:latin typeface="Calibri" pitchFamily="34" charset="0"/>
              </a:rPr>
              <a:t>Ardea </a:t>
            </a:r>
          </a:p>
          <a:p>
            <a:pPr defTabSz="457200"/>
            <a:r>
              <a:rPr lang="en-US" sz="1200" b="1" dirty="0">
                <a:solidFill>
                  <a:prstClr val="white">
                    <a:lumMod val="95000"/>
                  </a:prstClr>
                </a:solidFill>
              </a:rPr>
              <a:t>  356</a:t>
            </a:r>
          </a:p>
        </p:txBody>
      </p:sp>
      <p:sp>
        <p:nvSpPr>
          <p:cNvPr id="18" name="TextBox 17"/>
          <p:cNvSpPr txBox="1"/>
          <p:nvPr/>
        </p:nvSpPr>
        <p:spPr>
          <a:xfrm>
            <a:off x="2286000" y="5181600"/>
            <a:ext cx="685800" cy="369332"/>
          </a:xfrm>
          <a:prstGeom prst="rect">
            <a:avLst/>
          </a:prstGeom>
          <a:noFill/>
        </p:spPr>
        <p:txBody>
          <a:bodyPr wrap="square" rtlCol="0">
            <a:spAutoFit/>
          </a:bodyPr>
          <a:lstStyle/>
          <a:p>
            <a:pPr defTabSz="457200"/>
            <a:r>
              <a:rPr lang="en-US" b="1" dirty="0">
                <a:latin typeface="Calibri" pitchFamily="34" charset="0"/>
              </a:rPr>
              <a:t>Riva </a:t>
            </a:r>
          </a:p>
        </p:txBody>
      </p:sp>
      <p:sp>
        <p:nvSpPr>
          <p:cNvPr id="19" name="TextBox 18"/>
          <p:cNvSpPr txBox="1"/>
          <p:nvPr/>
        </p:nvSpPr>
        <p:spPr>
          <a:xfrm>
            <a:off x="3420534" y="2907268"/>
            <a:ext cx="1158317" cy="369332"/>
          </a:xfrm>
          <a:prstGeom prst="rect">
            <a:avLst/>
          </a:prstGeom>
          <a:noFill/>
        </p:spPr>
        <p:txBody>
          <a:bodyPr wrap="square" rtlCol="0">
            <a:spAutoFit/>
          </a:bodyPr>
          <a:lstStyle/>
          <a:p>
            <a:pPr algn="ctr" defTabSz="457200"/>
            <a:r>
              <a:rPr lang="en-US" b="1" dirty="0" smtClean="0">
                <a:latin typeface="Calibri" pitchFamily="34" charset="0"/>
              </a:rPr>
              <a:t>Mirabella</a:t>
            </a:r>
            <a:endParaRPr lang="en-US" b="1" dirty="0">
              <a:latin typeface="Calibri" pitchFamily="34" charset="0"/>
            </a:endParaRPr>
          </a:p>
        </p:txBody>
      </p:sp>
      <p:sp>
        <p:nvSpPr>
          <p:cNvPr id="21" name="Rectangular Callout 20"/>
          <p:cNvSpPr/>
          <p:nvPr/>
        </p:nvSpPr>
        <p:spPr>
          <a:xfrm>
            <a:off x="7467600" y="1905000"/>
            <a:ext cx="1447800" cy="387172"/>
          </a:xfrm>
          <a:prstGeom prst="wedgeRectCallout">
            <a:avLst>
              <a:gd name="adj1" fmla="val -122762"/>
              <a:gd name="adj2" fmla="val 294729"/>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err="1" smtClean="0">
                <a:solidFill>
                  <a:prstClr val="black"/>
                </a:solidFill>
                <a:latin typeface="Calibri" pitchFamily="34" charset="0"/>
              </a:rPr>
              <a:t>Riverwalk</a:t>
            </a:r>
            <a:endParaRPr lang="en-US" b="1" dirty="0">
              <a:solidFill>
                <a:prstClr val="black"/>
              </a:solidFill>
              <a:latin typeface="Calibri" pitchFamily="34" charset="0"/>
            </a:endParaRPr>
          </a:p>
        </p:txBody>
      </p:sp>
      <p:sp>
        <p:nvSpPr>
          <p:cNvPr id="22" name="Rectangular Callout 21"/>
          <p:cNvSpPr/>
          <p:nvPr/>
        </p:nvSpPr>
        <p:spPr>
          <a:xfrm>
            <a:off x="457200" y="4876800"/>
            <a:ext cx="1447800" cy="609600"/>
          </a:xfrm>
          <a:prstGeom prst="wedgeRectCallout">
            <a:avLst>
              <a:gd name="adj1" fmla="val 89578"/>
              <a:gd name="adj2" fmla="val 113472"/>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latin typeface="Calibri" pitchFamily="34" charset="0"/>
              </a:rPr>
              <a:t>Universal</a:t>
            </a:r>
          </a:p>
          <a:p>
            <a:pPr algn="ctr" defTabSz="457200"/>
            <a:r>
              <a:rPr lang="en-US" b="1" dirty="0" err="1" smtClean="0">
                <a:solidFill>
                  <a:prstClr val="black"/>
                </a:solidFill>
                <a:latin typeface="Calibri" pitchFamily="34" charset="0"/>
              </a:rPr>
              <a:t>Accessway</a:t>
            </a:r>
            <a:endParaRPr lang="en-US" b="1" dirty="0">
              <a:solidFill>
                <a:prstClr val="black"/>
              </a:solidFill>
              <a:latin typeface="Calibri" pitchFamily="34" charset="0"/>
            </a:endParaRPr>
          </a:p>
        </p:txBody>
      </p:sp>
      <p:sp>
        <p:nvSpPr>
          <p:cNvPr id="24" name="Text Box 6"/>
          <p:cNvSpPr txBox="1">
            <a:spLocks noChangeArrowheads="1"/>
          </p:cNvSpPr>
          <p:nvPr/>
        </p:nvSpPr>
        <p:spPr bwMode="auto">
          <a:xfrm rot="-1908701">
            <a:off x="2179091" y="1945055"/>
            <a:ext cx="4534605" cy="1175706"/>
          </a:xfrm>
          <a:prstGeom prst="rect">
            <a:avLst/>
          </a:prstGeom>
          <a:solidFill>
            <a:schemeClr val="bg1"/>
          </a:solidFill>
          <a:ln w="57150" cmpd="thinThick">
            <a:solidFill>
              <a:srgbClr val="FF3300"/>
            </a:solidFill>
            <a:miter lim="800000"/>
            <a:headEnd/>
            <a:tailEnd/>
          </a:ln>
        </p:spPr>
        <p:txBody>
          <a:bodyPr wrap="square">
            <a:spAutoFit/>
          </a:bodyPr>
          <a:lstStyle/>
          <a:p>
            <a:pPr fontAlgn="base">
              <a:lnSpc>
                <a:spcPct val="110000"/>
              </a:lnSpc>
              <a:spcAft>
                <a:spcPct val="0"/>
              </a:spcAft>
            </a:pPr>
            <a:r>
              <a:rPr lang="en-US" sz="800" b="1" dirty="0" smtClean="0">
                <a:solidFill>
                  <a:srgbClr val="FF0000"/>
                </a:solidFill>
                <a:latin typeface="Century Gothic" pitchFamily="34" charset="0"/>
                <a:cs typeface="Arial" pitchFamily="34" charset="0"/>
              </a:rPr>
              <a:t>     </a:t>
            </a:r>
          </a:p>
          <a:p>
            <a:pPr marL="515938" indent="-465138" fontAlgn="base">
              <a:lnSpc>
                <a:spcPct val="110000"/>
              </a:lnSpc>
              <a:spcAft>
                <a:spcPct val="0"/>
              </a:spcAft>
            </a:pPr>
            <a:r>
              <a:rPr lang="en-US" sz="2800" b="1" dirty="0" smtClean="0">
                <a:solidFill>
                  <a:srgbClr val="FF0000"/>
                </a:solidFill>
                <a:latin typeface="Century Gothic" pitchFamily="34" charset="0"/>
                <a:cs typeface="Arial" pitchFamily="34" charset="0"/>
              </a:rPr>
              <a:t>    </a:t>
            </a:r>
            <a:r>
              <a:rPr lang="en-US" sz="2800" b="1" dirty="0" err="1" smtClean="0">
                <a:solidFill>
                  <a:srgbClr val="FF0000"/>
                </a:solidFill>
                <a:latin typeface="Century Gothic" pitchFamily="34" charset="0"/>
                <a:cs typeface="Arial" pitchFamily="34" charset="0"/>
              </a:rPr>
              <a:t>Riverwalk</a:t>
            </a:r>
            <a:r>
              <a:rPr lang="en-US" sz="2800" b="1" dirty="0" smtClean="0">
                <a:solidFill>
                  <a:srgbClr val="FF0000"/>
                </a:solidFill>
                <a:latin typeface="Century Gothic" pitchFamily="34" charset="0"/>
                <a:cs typeface="Arial" pitchFamily="34" charset="0"/>
              </a:rPr>
              <a:t> &amp; Universal </a:t>
            </a:r>
            <a:r>
              <a:rPr lang="en-US" sz="2800" b="1" dirty="0" err="1" smtClean="0">
                <a:solidFill>
                  <a:srgbClr val="FF0000"/>
                </a:solidFill>
                <a:latin typeface="Century Gothic" pitchFamily="34" charset="0"/>
                <a:cs typeface="Arial" pitchFamily="34" charset="0"/>
              </a:rPr>
              <a:t>Accessway</a:t>
            </a:r>
            <a:r>
              <a:rPr lang="en-US" sz="2800" b="1" dirty="0" smtClean="0">
                <a:solidFill>
                  <a:srgbClr val="FF0000"/>
                </a:solidFill>
                <a:latin typeface="Century Gothic" pitchFamily="34" charset="0"/>
                <a:cs typeface="Arial" pitchFamily="34" charset="0"/>
              </a:rPr>
              <a:t> Missing</a:t>
            </a:r>
          </a:p>
        </p:txBody>
      </p:sp>
      <p:sp>
        <p:nvSpPr>
          <p:cNvPr id="25" name="TextBox 24"/>
          <p:cNvSpPr txBox="1"/>
          <p:nvPr/>
        </p:nvSpPr>
        <p:spPr>
          <a:xfrm>
            <a:off x="0" y="6396335"/>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itchFamily="34" charset="0"/>
                <a:ea typeface="Cambria Math" pitchFamily="18" charset="0"/>
              </a:rPr>
              <a:t>South</a:t>
            </a:r>
            <a:r>
              <a:rPr kumimoji="0" lang="en-US" sz="2400" b="1" i="0" u="none" strike="noStrike" kern="0" cap="none" spc="0" normalizeH="0" noProof="0" dirty="0" smtClean="0">
                <a:ln>
                  <a:noFill/>
                </a:ln>
                <a:solidFill>
                  <a:prstClr val="white"/>
                </a:solidFill>
                <a:effectLst/>
                <a:uLnTx/>
                <a:uFillTx/>
                <a:latin typeface="Calibri" pitchFamily="34" charset="0"/>
                <a:ea typeface="Cambria Math" pitchFamily="18" charset="0"/>
              </a:rPr>
              <a:t> Waterfront Community Association Guidelines</a:t>
            </a:r>
            <a:endParaRPr kumimoji="0" lang="en-US" sz="2400" b="1" i="0" u="none" strike="noStrike" kern="0" cap="none" spc="0" normalizeH="0" baseline="0" noProof="0" dirty="0" smtClean="0">
              <a:ln>
                <a:noFill/>
              </a:ln>
              <a:solidFill>
                <a:prstClr val="white"/>
              </a:solidFill>
              <a:effectLst/>
              <a:uLnTx/>
              <a:uFillTx/>
              <a:latin typeface="Calibri" pitchFamily="34" charset="0"/>
              <a:ea typeface="Cambria Math" pitchFamily="18" charset="0"/>
            </a:endParaRPr>
          </a:p>
        </p:txBody>
      </p:sp>
      <p:sp>
        <p:nvSpPr>
          <p:cNvPr id="26" name="Rectangular Callout 25"/>
          <p:cNvSpPr/>
          <p:nvPr/>
        </p:nvSpPr>
        <p:spPr>
          <a:xfrm>
            <a:off x="7467600" y="3429000"/>
            <a:ext cx="1447800" cy="838200"/>
          </a:xfrm>
          <a:prstGeom prst="wedgeRectCallout">
            <a:avLst>
              <a:gd name="adj1" fmla="val -141275"/>
              <a:gd name="adj2" fmla="val 170359"/>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err="1" smtClean="0">
                <a:solidFill>
                  <a:prstClr val="black"/>
                </a:solidFill>
                <a:latin typeface="Calibri" pitchFamily="34" charset="0"/>
              </a:rPr>
              <a:t>Riverwalk</a:t>
            </a:r>
            <a:r>
              <a:rPr lang="en-US" b="1" dirty="0" smtClean="0">
                <a:solidFill>
                  <a:prstClr val="black"/>
                </a:solidFill>
                <a:latin typeface="Calibri" pitchFamily="34" charset="0"/>
              </a:rPr>
              <a:t> &amp;</a:t>
            </a:r>
          </a:p>
          <a:p>
            <a:pPr algn="ctr" defTabSz="457200"/>
            <a:r>
              <a:rPr lang="en-US" b="1" dirty="0" smtClean="0">
                <a:solidFill>
                  <a:prstClr val="black"/>
                </a:solidFill>
                <a:latin typeface="Calibri" pitchFamily="34" charset="0"/>
              </a:rPr>
              <a:t>Universal</a:t>
            </a:r>
          </a:p>
          <a:p>
            <a:pPr algn="ctr" defTabSz="457200"/>
            <a:r>
              <a:rPr lang="en-US" b="1" dirty="0" err="1" smtClean="0">
                <a:solidFill>
                  <a:prstClr val="black"/>
                </a:solidFill>
                <a:latin typeface="Calibri" pitchFamily="34" charset="0"/>
              </a:rPr>
              <a:t>Accessway</a:t>
            </a:r>
            <a:endParaRPr lang="en-US" b="1" dirty="0">
              <a:solidFill>
                <a:prstClr val="black"/>
              </a:solidFill>
              <a:latin typeface="Calibri"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outh Waterfront.jpg"/>
          <p:cNvPicPr>
            <a:picLocks noChangeAspect="1"/>
          </p:cNvPicPr>
          <p:nvPr/>
        </p:nvPicPr>
        <p:blipFill rotWithShape="1">
          <a:blip r:embed="rId2" cstate="print">
            <a:extLst>
              <a:ext uri="{28A0092B-C50C-407E-A947-70E740481C1C}">
                <a14:useLocalDpi xmlns:a14="http://schemas.microsoft.com/office/drawing/2010/main" xmlns="" val="0"/>
              </a:ext>
            </a:extLst>
          </a:blip>
          <a:srcRect l="4776" r="17599" b="2530"/>
          <a:stretch/>
        </p:blipFill>
        <p:spPr>
          <a:xfrm>
            <a:off x="1371600" y="1"/>
            <a:ext cx="6608340" cy="6418684"/>
          </a:xfrm>
          <a:prstGeom prst="rect">
            <a:avLst/>
          </a:prstGeom>
        </p:spPr>
      </p:pic>
      <p:sp>
        <p:nvSpPr>
          <p:cNvPr id="5" name="Rectangle 4"/>
          <p:cNvSpPr/>
          <p:nvPr/>
        </p:nvSpPr>
        <p:spPr>
          <a:xfrm>
            <a:off x="5287029" y="3477855"/>
            <a:ext cx="973493" cy="716182"/>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TextBox 31"/>
          <p:cNvSpPr txBox="1"/>
          <p:nvPr/>
        </p:nvSpPr>
        <p:spPr>
          <a:xfrm>
            <a:off x="35149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44597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54115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5404373"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7" name="TextBox 36"/>
          <p:cNvSpPr txBox="1"/>
          <p:nvPr/>
        </p:nvSpPr>
        <p:spPr>
          <a:xfrm>
            <a:off x="43264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43" name="TextBox 42"/>
          <p:cNvSpPr txBox="1"/>
          <p:nvPr/>
        </p:nvSpPr>
        <p:spPr>
          <a:xfrm>
            <a:off x="4324961" y="2759938"/>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44" name="TextBox 43"/>
          <p:cNvSpPr txBox="1"/>
          <p:nvPr/>
        </p:nvSpPr>
        <p:spPr>
          <a:xfrm>
            <a:off x="5170064" y="3623479"/>
            <a:ext cx="1308269" cy="461665"/>
          </a:xfrm>
          <a:prstGeom prst="rect">
            <a:avLst/>
          </a:prstGeom>
          <a:noFill/>
        </p:spPr>
        <p:txBody>
          <a:bodyPr wrap="square" rtlCol="0">
            <a:spAutoFit/>
          </a:bodyPr>
          <a:lstStyle/>
          <a:p>
            <a:pPr algn="ctr" defTabSz="457200"/>
            <a:r>
              <a:rPr lang="en-US" sz="1200" b="1" dirty="0">
                <a:solidFill>
                  <a:prstClr val="white">
                    <a:lumMod val="95000"/>
                  </a:prstClr>
                </a:solidFill>
              </a:rPr>
              <a:t>Block 37  </a:t>
            </a:r>
          </a:p>
          <a:p>
            <a:pPr algn="ctr" defTabSz="457200"/>
            <a:r>
              <a:rPr lang="en-US" sz="1200" b="1" dirty="0">
                <a:solidFill>
                  <a:prstClr val="white">
                    <a:lumMod val="95000"/>
                  </a:prstClr>
                </a:solidFill>
              </a:rPr>
              <a:t>281 Units</a:t>
            </a:r>
          </a:p>
        </p:txBody>
      </p:sp>
      <p:sp>
        <p:nvSpPr>
          <p:cNvPr id="36" name="Rectangle 35"/>
          <p:cNvSpPr/>
          <p:nvPr/>
        </p:nvSpPr>
        <p:spPr>
          <a:xfrm flipV="1">
            <a:off x="3323773" y="3496198"/>
            <a:ext cx="842773" cy="9269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38" name="Rectangle 37"/>
          <p:cNvSpPr/>
          <p:nvPr/>
        </p:nvSpPr>
        <p:spPr>
          <a:xfrm flipV="1">
            <a:off x="4306791" y="3477855"/>
            <a:ext cx="842773" cy="9269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1" name="Rectangle 40"/>
          <p:cNvSpPr/>
          <p:nvPr/>
        </p:nvSpPr>
        <p:spPr>
          <a:xfrm flipV="1">
            <a:off x="4305263" y="3179900"/>
            <a:ext cx="842773" cy="9269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2" name="Rectangle 41"/>
          <p:cNvSpPr/>
          <p:nvPr/>
        </p:nvSpPr>
        <p:spPr>
          <a:xfrm flipV="1">
            <a:off x="5300436" y="3186494"/>
            <a:ext cx="1058833" cy="9733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26" name="Right Arrow 25"/>
          <p:cNvSpPr/>
          <p:nvPr/>
        </p:nvSpPr>
        <p:spPr>
          <a:xfrm>
            <a:off x="1513494" y="2624650"/>
            <a:ext cx="1889109" cy="1460494"/>
          </a:xfrm>
          <a:prstGeom prst="righ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rPr>
              <a:t>Gaines View Corridor</a:t>
            </a:r>
          </a:p>
        </p:txBody>
      </p:sp>
      <p:sp>
        <p:nvSpPr>
          <p:cNvPr id="27" name="TextBox 26"/>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Gaines Special Height Corridor</a:t>
            </a:r>
            <a:endParaRPr lang="en-US" sz="2400" b="1" dirty="0">
              <a:solidFill>
                <a:prstClr val="white"/>
              </a:solidFill>
            </a:endParaRPr>
          </a:p>
        </p:txBody>
      </p:sp>
      <p:sp>
        <p:nvSpPr>
          <p:cNvPr id="19" name="Rectangular Callout 18"/>
          <p:cNvSpPr/>
          <p:nvPr/>
        </p:nvSpPr>
        <p:spPr>
          <a:xfrm>
            <a:off x="907520" y="838200"/>
            <a:ext cx="2061939" cy="1339826"/>
          </a:xfrm>
          <a:prstGeom prst="wedgeRectCallout">
            <a:avLst>
              <a:gd name="adj1" fmla="val 118769"/>
              <a:gd name="adj2" fmla="val 13087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Code Compliant</a:t>
            </a:r>
          </a:p>
          <a:p>
            <a:pPr algn="ctr" defTabSz="457200"/>
            <a:r>
              <a:rPr lang="en-US" dirty="0" smtClean="0">
                <a:solidFill>
                  <a:prstClr val="black"/>
                </a:solidFill>
              </a:rPr>
              <a:t>20</a:t>
            </a:r>
            <a:r>
              <a:rPr lang="en-US" dirty="0">
                <a:solidFill>
                  <a:prstClr val="black"/>
                </a:solidFill>
              </a:rPr>
              <a:t>’ setback </a:t>
            </a:r>
            <a:r>
              <a:rPr lang="en-US" dirty="0" smtClean="0">
                <a:solidFill>
                  <a:prstClr val="black"/>
                </a:solidFill>
              </a:rPr>
              <a:t>above 4th floor along Gaines</a:t>
            </a:r>
            <a:endParaRPr lang="en-US" dirty="0">
              <a:solidFill>
                <a:prstClr val="black"/>
              </a:solidFill>
            </a:endParaRPr>
          </a:p>
        </p:txBody>
      </p:sp>
    </p:spTree>
    <p:extLst>
      <p:ext uri="{BB962C8B-B14F-4D97-AF65-F5344CB8AC3E}">
        <p14:creationId xmlns:p14="http://schemas.microsoft.com/office/powerpoint/2010/main" xmlns="" val="31553511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04800" y="762000"/>
            <a:ext cx="8077200" cy="30777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FUNDAMENTAL DESIGN GUIDELINE </a:t>
            </a:r>
            <a:r>
              <a:rPr lang="en-US" sz="1400" b="1" dirty="0" smtClean="0">
                <a:solidFill>
                  <a:schemeClr val="bg1"/>
                </a:solidFill>
                <a:latin typeface="Calibri" pitchFamily="34" charset="0"/>
                <a:ea typeface="Calibri" pitchFamily="34" charset="0"/>
                <a:cs typeface="Times New Roman" pitchFamily="18" charset="0"/>
              </a:rPr>
              <a:t>- </a:t>
            </a: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A 4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Use Unifying Elements</a:t>
            </a:r>
            <a:endParaRPr kumimoji="0" lang="en-US" sz="36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Integrate unifying elements that help unify and connect individual buildings.  </a:t>
            </a:r>
            <a:r>
              <a:rPr kumimoji="0" lang="en-US" sz="2400" b="1" i="1"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This guideline may be accomplished by integrating elements from existing buildings in new development.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i="1" dirty="0">
              <a:solidFill>
                <a:schemeClr val="bg1"/>
              </a:solidFill>
              <a:latin typeface="Calibri" pitchFamily="34" charset="0"/>
              <a:ea typeface="Calibri" pitchFamily="34" charset="0"/>
              <a:cs typeface="Times New Roman" pitchFamily="18" charset="0"/>
            </a:endParaRPr>
          </a:p>
        </p:txBody>
      </p:sp>
      <p:cxnSp>
        <p:nvCxnSpPr>
          <p:cNvPr id="3" name="Straight Connector 2"/>
          <p:cNvCxnSpPr/>
          <p:nvPr/>
        </p:nvCxnSpPr>
        <p:spPr bwMode="auto">
          <a:xfrm>
            <a:off x="381000" y="1600200"/>
            <a:ext cx="78486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304800" y="838200"/>
            <a:ext cx="8153400" cy="33855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FUNDAMENTAL DESIGN GUIDELINE - C 4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Complement the Context of Existing Buildings</a:t>
            </a:r>
            <a:endParaRPr kumimoji="0" lang="en-US" sz="32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Designers and developers who propose significantly different building styles and/or materials must be able to prove that the new design builds on or complements the existing design vocabulary.  </a:t>
            </a:r>
            <a:r>
              <a:rPr kumimoji="0" lang="en-US" sz="2400" b="1" i="1"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This guideline may be accomplished by using elements that are common to the area’s design vocabulary.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i="1" dirty="0">
              <a:solidFill>
                <a:schemeClr val="bg1"/>
              </a:solidFill>
              <a:latin typeface="Calibri" pitchFamily="34" charset="0"/>
              <a:ea typeface="Calibri" pitchFamily="34" charset="0"/>
              <a:cs typeface="Times New Roman" pitchFamily="18" charset="0"/>
            </a:endParaRPr>
          </a:p>
        </p:txBody>
      </p:sp>
      <p:cxnSp>
        <p:nvCxnSpPr>
          <p:cNvPr id="3" name="Straight Connector 2"/>
          <p:cNvCxnSpPr/>
          <p:nvPr/>
        </p:nvCxnSpPr>
        <p:spPr bwMode="auto">
          <a:xfrm>
            <a:off x="381000" y="1600200"/>
            <a:ext cx="78486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304800" y="762000"/>
            <a:ext cx="8001000"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FUNDAMENTAL DESIGN GUIDELINE - C 2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Promote Permanence and Quality</a:t>
            </a:r>
            <a:endParaRPr kumimoji="0" lang="en-US" sz="36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Use design principles and building materials that promote quality and permanence.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i="1" dirty="0">
              <a:solidFill>
                <a:schemeClr val="bg1"/>
              </a:solidFill>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p:txBody>
      </p:sp>
      <p:cxnSp>
        <p:nvCxnSpPr>
          <p:cNvPr id="3" name="Straight Connector 2"/>
          <p:cNvCxnSpPr/>
          <p:nvPr/>
        </p:nvCxnSpPr>
        <p:spPr bwMode="auto">
          <a:xfrm>
            <a:off x="381000" y="1600200"/>
            <a:ext cx="78486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E:\PPT Photos\Articulated Bldgs\DSC06222.JPG"/>
          <p:cNvPicPr>
            <a:picLocks noChangeAspect="1" noChangeArrowheads="1"/>
          </p:cNvPicPr>
          <p:nvPr/>
        </p:nvPicPr>
        <p:blipFill>
          <a:blip r:embed="rId3" cstate="print"/>
          <a:srcRect/>
          <a:stretch>
            <a:fillRect/>
          </a:stretch>
        </p:blipFill>
        <p:spPr bwMode="auto">
          <a:xfrm>
            <a:off x="152400" y="0"/>
            <a:ext cx="8763000" cy="6572250"/>
          </a:xfrm>
          <a:prstGeom prst="rect">
            <a:avLst/>
          </a:prstGeom>
          <a:noFill/>
        </p:spPr>
      </p:pic>
      <p:sp>
        <p:nvSpPr>
          <p:cNvPr id="6" name="TextBox 5"/>
          <p:cNvSpPr txBox="1"/>
          <p:nvPr/>
        </p:nvSpPr>
        <p:spPr>
          <a:xfrm>
            <a:off x="0" y="6320135"/>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itchFamily="34" charset="0"/>
              </a:rPr>
              <a:t>Atwater</a:t>
            </a:r>
            <a:r>
              <a:rPr kumimoji="0" lang="en-US" sz="2400" b="1" i="0" u="none" strike="noStrike" kern="0" cap="none" spc="0" normalizeH="0" noProof="0" dirty="0" smtClean="0">
                <a:ln>
                  <a:noFill/>
                </a:ln>
                <a:solidFill>
                  <a:prstClr val="white"/>
                </a:solidFill>
                <a:effectLst/>
                <a:uLnTx/>
                <a:uFillTx/>
                <a:latin typeface="Calibri" pitchFamily="34" charset="0"/>
              </a:rPr>
              <a:t> Façade on </a:t>
            </a:r>
            <a:r>
              <a:rPr kumimoji="0" lang="en-US" sz="2400" b="1" i="0" u="none" strike="noStrike" kern="0" cap="none" spc="0" normalizeH="0" baseline="0" noProof="0" dirty="0" smtClean="0">
                <a:ln>
                  <a:noFill/>
                </a:ln>
                <a:solidFill>
                  <a:prstClr val="white"/>
                </a:solidFill>
                <a:effectLst/>
                <a:uLnTx/>
                <a:uFillTx/>
                <a:latin typeface="Calibri" pitchFamily="34" charset="0"/>
              </a:rPr>
              <a:t>Gaines Street</a:t>
            </a:r>
            <a:endParaRPr kumimoji="0" lang="en-US" sz="2400" b="1" i="0" u="none" strike="noStrike" kern="0" cap="none" spc="0" normalizeH="0" baseline="0" noProof="0" dirty="0">
              <a:ln>
                <a:noFill/>
              </a:ln>
              <a:solidFill>
                <a:prstClr val="white"/>
              </a:solidFill>
              <a:effectLst/>
              <a:uLnTx/>
              <a:uFillTx/>
              <a:latin typeface="Calibri"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gcrandall.CACITY\Desktop\PPT Photos\Gaines Corridor\DSC07144.JPG"/>
          <p:cNvPicPr>
            <a:picLocks noChangeAspect="1" noChangeArrowheads="1"/>
          </p:cNvPicPr>
          <p:nvPr/>
        </p:nvPicPr>
        <p:blipFill>
          <a:blip r:embed="rId2" cstate="print"/>
          <a:srcRect/>
          <a:stretch>
            <a:fillRect/>
          </a:stretch>
        </p:blipFill>
        <p:spPr bwMode="auto">
          <a:xfrm>
            <a:off x="228600" y="0"/>
            <a:ext cx="8737600" cy="6553200"/>
          </a:xfrm>
          <a:prstGeom prst="rect">
            <a:avLst/>
          </a:prstGeom>
          <a:noFill/>
        </p:spPr>
      </p:pic>
      <p:sp>
        <p:nvSpPr>
          <p:cNvPr id="3" name="TextBox 2"/>
          <p:cNvSpPr txBox="1"/>
          <p:nvPr/>
        </p:nvSpPr>
        <p:spPr>
          <a:xfrm>
            <a:off x="0" y="6324600"/>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kern="0" dirty="0" err="1" smtClean="0">
                <a:solidFill>
                  <a:prstClr val="white"/>
                </a:solidFill>
                <a:latin typeface="Calibri" pitchFamily="34" charset="0"/>
              </a:rPr>
              <a:t>Ardea</a:t>
            </a:r>
            <a:r>
              <a:rPr kumimoji="0" lang="en-US" sz="2400" b="1" i="0" u="none" strike="noStrike" kern="0" cap="none" spc="0" normalizeH="0" noProof="0" dirty="0" smtClean="0">
                <a:ln>
                  <a:noFill/>
                </a:ln>
                <a:solidFill>
                  <a:prstClr val="white"/>
                </a:solidFill>
                <a:effectLst/>
                <a:uLnTx/>
                <a:uFillTx/>
                <a:latin typeface="Calibri" pitchFamily="34" charset="0"/>
              </a:rPr>
              <a:t> Façade on </a:t>
            </a:r>
            <a:r>
              <a:rPr kumimoji="0" lang="en-US" sz="2400" b="1" i="0" u="none" strike="noStrike" kern="0" cap="none" spc="0" normalizeH="0" baseline="0" noProof="0" dirty="0" smtClean="0">
                <a:ln>
                  <a:noFill/>
                </a:ln>
                <a:solidFill>
                  <a:prstClr val="white"/>
                </a:solidFill>
                <a:effectLst/>
                <a:uLnTx/>
                <a:uFillTx/>
                <a:latin typeface="Calibri" pitchFamily="34" charset="0"/>
              </a:rPr>
              <a:t>Gaines Street</a:t>
            </a:r>
            <a:endParaRPr kumimoji="0" lang="en-US" sz="2400" b="1" i="0" u="none" strike="noStrike" kern="0" cap="none" spc="0" normalizeH="0" baseline="0" noProof="0" dirty="0">
              <a:ln>
                <a:noFill/>
              </a:ln>
              <a:solidFill>
                <a:prstClr val="white"/>
              </a:solidFill>
              <a:effectLst/>
              <a:uLnTx/>
              <a:uFillTx/>
              <a:latin typeface="Calibri" pitchFamily="34"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457200" y="1390340"/>
            <a:ext cx="8229600" cy="4525963"/>
          </a:xfrm>
          <a:prstGeom prst="rect">
            <a:avLst/>
          </a:prstGeom>
        </p:spPr>
        <p:txBody>
          <a:bodyPr vert="horz" lIns="91440" tIns="45720" rIns="91440" bIns="45720" rtlCol="0">
            <a:normAutofit/>
          </a:bodyPr>
          <a:lstStyle/>
          <a:p>
            <a:pPr marL="342900" lvl="0" indent="-342900" algn="ctr" defTabSz="457200">
              <a:spcBef>
                <a:spcPct val="20000"/>
              </a:spcBef>
              <a:defRPr/>
            </a:pPr>
            <a:endParaRPr lang="en-US" sz="3200" dirty="0" smtClean="0">
              <a:solidFill>
                <a:srgbClr val="FFFF00"/>
              </a:solidFill>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4724400" y="3371540"/>
            <a:ext cx="3810000" cy="28575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685800" y="3371540"/>
            <a:ext cx="3886200" cy="29146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a:stretch>
            <a:fillRect/>
          </a:stretch>
        </p:blipFill>
        <p:spPr bwMode="auto">
          <a:xfrm>
            <a:off x="762000" y="399740"/>
            <a:ext cx="3810000" cy="28575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cstate="print"/>
          <a:srcRect/>
          <a:stretch>
            <a:fillRect/>
          </a:stretch>
        </p:blipFill>
        <p:spPr bwMode="auto">
          <a:xfrm>
            <a:off x="4724400" y="399740"/>
            <a:ext cx="3810000" cy="2857500"/>
          </a:xfrm>
          <a:prstGeom prst="rect">
            <a:avLst/>
          </a:prstGeom>
          <a:noFill/>
          <a:ln w="9525">
            <a:noFill/>
            <a:miter lim="800000"/>
            <a:headEnd/>
            <a:tailEnd/>
          </a:ln>
          <a:effectLst/>
        </p:spPr>
      </p:pic>
      <p:sp>
        <p:nvSpPr>
          <p:cNvPr id="9" name="TextBox 8"/>
          <p:cNvSpPr txBox="1"/>
          <p:nvPr/>
        </p:nvSpPr>
        <p:spPr>
          <a:xfrm>
            <a:off x="0" y="6320135"/>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kern="0" noProof="0" dirty="0" smtClean="0">
                <a:solidFill>
                  <a:prstClr val="white"/>
                </a:solidFill>
                <a:latin typeface="Calibri" pitchFamily="34" charset="0"/>
              </a:rPr>
              <a:t>Typical South Waterfront Materials (Glass/Brick/Steel/Concrete) </a:t>
            </a:r>
            <a:endParaRPr kumimoji="0" lang="en-US" sz="2400" b="1" i="0" u="none" strike="noStrike" kern="0" cap="none" spc="0" normalizeH="0" baseline="0" noProof="0" dirty="0">
              <a:ln>
                <a:noFill/>
              </a:ln>
              <a:solidFill>
                <a:prstClr val="white"/>
              </a:solidFill>
              <a:effectLst/>
              <a:uLnTx/>
              <a:uFillTx/>
              <a:latin typeface="Calibri"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33400" y="304800"/>
            <a:ext cx="3810000" cy="28575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4572000" y="304800"/>
            <a:ext cx="3962400" cy="28575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533400" y="3276600"/>
            <a:ext cx="3810000" cy="28575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cstate="print"/>
          <a:srcRect/>
          <a:stretch>
            <a:fillRect/>
          </a:stretch>
        </p:blipFill>
        <p:spPr bwMode="auto">
          <a:xfrm>
            <a:off x="4572000" y="3276600"/>
            <a:ext cx="3987800" cy="2819400"/>
          </a:xfrm>
          <a:prstGeom prst="rect">
            <a:avLst/>
          </a:prstGeom>
          <a:noFill/>
          <a:ln w="9525">
            <a:noFill/>
            <a:miter lim="800000"/>
            <a:headEnd/>
            <a:tailEnd/>
          </a:ln>
          <a:effectLst/>
        </p:spPr>
      </p:pic>
      <p:sp>
        <p:nvSpPr>
          <p:cNvPr id="7" name="TextBox 6"/>
          <p:cNvSpPr txBox="1"/>
          <p:nvPr/>
        </p:nvSpPr>
        <p:spPr>
          <a:xfrm>
            <a:off x="0" y="6320135"/>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kern="0" noProof="0" dirty="0" smtClean="0">
                <a:solidFill>
                  <a:prstClr val="white"/>
                </a:solidFill>
                <a:latin typeface="Calibri" pitchFamily="34" charset="0"/>
              </a:rPr>
              <a:t>Typical South Waterfront Materials (Glass/Brick/Steel/Concrete) </a:t>
            </a:r>
            <a:endParaRPr kumimoji="0" lang="en-US" sz="2400" b="1" i="0" u="none" strike="noStrike" kern="0" cap="none" spc="0" normalizeH="0" baseline="0" noProof="0" dirty="0">
              <a:ln>
                <a:noFill/>
              </a:ln>
              <a:solidFill>
                <a:prstClr val="white"/>
              </a:solidFill>
              <a:effectLst/>
              <a:uLnTx/>
              <a:uFillTx/>
              <a:latin typeface="Calibri" pitchFamily="34"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r="11538"/>
          <a:stretch>
            <a:fillRect/>
          </a:stretch>
        </p:blipFill>
        <p:spPr bwMode="auto">
          <a:xfrm>
            <a:off x="0" y="914399"/>
            <a:ext cx="5257800" cy="4909113"/>
          </a:xfrm>
          <a:prstGeom prst="rect">
            <a:avLst/>
          </a:prstGeom>
          <a:noFill/>
          <a:ln w="9525">
            <a:noFill/>
            <a:miter lim="800000"/>
            <a:headEnd/>
            <a:tailEnd/>
          </a:ln>
          <a:effectLst/>
        </p:spPr>
      </p:pic>
      <p:pic>
        <p:nvPicPr>
          <p:cNvPr id="5124" name="Picture 4"/>
          <p:cNvPicPr>
            <a:picLocks noChangeAspect="1" noChangeArrowheads="1"/>
          </p:cNvPicPr>
          <p:nvPr/>
        </p:nvPicPr>
        <p:blipFill>
          <a:blip r:embed="rId3" cstate="print"/>
          <a:srcRect/>
          <a:stretch>
            <a:fillRect/>
          </a:stretch>
        </p:blipFill>
        <p:spPr bwMode="auto">
          <a:xfrm>
            <a:off x="5470269" y="914400"/>
            <a:ext cx="3673731" cy="4902860"/>
          </a:xfrm>
          <a:prstGeom prst="rect">
            <a:avLst/>
          </a:prstGeom>
          <a:noFill/>
          <a:ln w="9525">
            <a:noFill/>
            <a:miter lim="800000"/>
            <a:headEnd/>
            <a:tailEnd/>
          </a:ln>
          <a:effectLst/>
        </p:spPr>
      </p:pic>
      <p:sp>
        <p:nvSpPr>
          <p:cNvPr id="6" name="TextBox 5"/>
          <p:cNvSpPr txBox="1"/>
          <p:nvPr/>
        </p:nvSpPr>
        <p:spPr>
          <a:xfrm>
            <a:off x="0" y="6320135"/>
            <a:ext cx="9144000" cy="461665"/>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itchFamily="34" charset="0"/>
              </a:rPr>
              <a:t>Typical</a:t>
            </a:r>
            <a:r>
              <a:rPr kumimoji="0" lang="en-US" sz="2400" b="1" i="0" u="none" strike="noStrike" kern="0" cap="none" spc="0" normalizeH="0" noProof="0" dirty="0" smtClean="0">
                <a:ln>
                  <a:noFill/>
                </a:ln>
                <a:solidFill>
                  <a:prstClr val="white"/>
                </a:solidFill>
                <a:effectLst/>
                <a:uLnTx/>
                <a:uFillTx/>
                <a:latin typeface="Calibri" pitchFamily="34" charset="0"/>
              </a:rPr>
              <a:t> Stair Stepping of Facades</a:t>
            </a:r>
            <a:endParaRPr kumimoji="0" lang="en-US" sz="2400" b="1" i="0" u="none" strike="noStrike" kern="0" cap="none" spc="0" normalizeH="0" baseline="0" noProof="0" dirty="0">
              <a:ln>
                <a:noFill/>
              </a:ln>
              <a:solidFill>
                <a:prstClr val="white"/>
              </a:solidFill>
              <a:effectLst/>
              <a:uLnTx/>
              <a:uFillTx/>
              <a:latin typeface="Calibri" pitchFamily="34"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286000" y="2967335"/>
            <a:ext cx="4572000" cy="923330"/>
          </a:xfrm>
          <a:prstGeom prst="rect">
            <a:avLst/>
          </a:prstGeom>
        </p:spPr>
        <p:txBody>
          <a:bodyPr>
            <a:spAutoFit/>
          </a:bodyPr>
          <a:lstStyle/>
          <a:p>
            <a:pPr defTabSz="457200"/>
            <a:r>
              <a:rPr lang="en-US" dirty="0">
                <a:solidFill>
                  <a:srgbClr val="FFFFFF"/>
                </a:solidFill>
                <a:latin typeface=""/>
              </a:rPr>
              <a:t>Gaines</a:t>
            </a:r>
          </a:p>
          <a:p>
            <a:pPr defTabSz="457200"/>
            <a:r>
              <a:rPr lang="en-US" dirty="0">
                <a:solidFill>
                  <a:srgbClr val="FFFFFF"/>
                </a:solidFill>
                <a:latin typeface=""/>
              </a:rPr>
              <a:t>Street</a:t>
            </a:r>
          </a:p>
          <a:p>
            <a:pPr defTabSz="457200"/>
            <a:r>
              <a:rPr lang="en-US" dirty="0">
                <a:solidFill>
                  <a:srgbClr val="FFFFFF"/>
                </a:solidFill>
                <a:latin typeface=""/>
              </a:rPr>
              <a:t>Facade</a:t>
            </a:r>
            <a:endParaRPr lang="en-US" dirty="0">
              <a:solidFill>
                <a:prstClr val="black"/>
              </a:solidFill>
            </a:endParaRPr>
          </a:p>
        </p:txBody>
      </p:sp>
      <p:pic>
        <p:nvPicPr>
          <p:cNvPr id="6" name="Picture 5"/>
          <p:cNvPicPr>
            <a:picLocks noChangeAspect="1"/>
          </p:cNvPicPr>
          <p:nvPr/>
        </p:nvPicPr>
        <p:blipFill rotWithShape="1">
          <a:blip r:embed="rId2" cstate="print"/>
          <a:srcRect l="3186" t="-1" r="6723" b="5650"/>
          <a:stretch/>
        </p:blipFill>
        <p:spPr>
          <a:xfrm>
            <a:off x="0" y="381000"/>
            <a:ext cx="9205889" cy="6019800"/>
          </a:xfrm>
          <a:prstGeom prst="rect">
            <a:avLst/>
          </a:prstGeom>
        </p:spPr>
      </p:pic>
      <p:sp>
        <p:nvSpPr>
          <p:cNvPr id="42" name="Parallelogram 41"/>
          <p:cNvSpPr/>
          <p:nvPr/>
        </p:nvSpPr>
        <p:spPr>
          <a:xfrm rot="21369485">
            <a:off x="-20592" y="2822090"/>
            <a:ext cx="321611" cy="736515"/>
          </a:xfrm>
          <a:prstGeom prst="parallelogram">
            <a:avLst>
              <a:gd name="adj" fmla="val 20039"/>
            </a:avLst>
          </a:prstGeom>
          <a:solidFill>
            <a:srgbClr val="1D497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3" name="Parallelogram 42"/>
          <p:cNvSpPr/>
          <p:nvPr/>
        </p:nvSpPr>
        <p:spPr>
          <a:xfrm rot="926122" flipH="1">
            <a:off x="8072590" y="1822124"/>
            <a:ext cx="479643" cy="1104087"/>
          </a:xfrm>
          <a:prstGeom prst="parallelogram">
            <a:avLst>
              <a:gd name="adj" fmla="val 58538"/>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TextBox 7"/>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 Vertical expression with  stucco/panels/vinyl windows</a:t>
            </a:r>
            <a:endParaRPr lang="en-US" sz="2400" b="1" dirty="0">
              <a:solidFill>
                <a:prstClr val="white"/>
              </a:solidFill>
            </a:endParaRPr>
          </a:p>
        </p:txBody>
      </p:sp>
    </p:spTree>
    <p:extLst>
      <p:ext uri="{BB962C8B-B14F-4D97-AF65-F5344CB8AC3E}">
        <p14:creationId xmlns:p14="http://schemas.microsoft.com/office/powerpoint/2010/main" xmlns="" val="23520352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286000" y="2967335"/>
            <a:ext cx="4572000" cy="923330"/>
          </a:xfrm>
          <a:prstGeom prst="rect">
            <a:avLst/>
          </a:prstGeom>
        </p:spPr>
        <p:txBody>
          <a:bodyPr>
            <a:spAutoFit/>
          </a:bodyPr>
          <a:lstStyle/>
          <a:p>
            <a:pPr defTabSz="457200"/>
            <a:r>
              <a:rPr lang="en-US" dirty="0">
                <a:solidFill>
                  <a:srgbClr val="FFFFFF"/>
                </a:solidFill>
                <a:latin typeface=""/>
              </a:rPr>
              <a:t>Gaines</a:t>
            </a:r>
          </a:p>
          <a:p>
            <a:pPr defTabSz="457200"/>
            <a:r>
              <a:rPr lang="en-US" dirty="0">
                <a:solidFill>
                  <a:srgbClr val="FFFFFF"/>
                </a:solidFill>
                <a:latin typeface=""/>
              </a:rPr>
              <a:t>Street</a:t>
            </a:r>
          </a:p>
          <a:p>
            <a:pPr defTabSz="457200"/>
            <a:r>
              <a:rPr lang="en-US" dirty="0">
                <a:solidFill>
                  <a:srgbClr val="FFFFFF"/>
                </a:solidFill>
                <a:latin typeface=""/>
              </a:rPr>
              <a:t>Facade</a:t>
            </a:r>
            <a:endParaRPr lang="en-US" dirty="0">
              <a:solidFill>
                <a:prstClr val="black"/>
              </a:solidFill>
            </a:endParaRPr>
          </a:p>
        </p:txBody>
      </p:sp>
      <p:pic>
        <p:nvPicPr>
          <p:cNvPr id="6" name="Picture 5"/>
          <p:cNvPicPr>
            <a:picLocks noChangeAspect="1"/>
          </p:cNvPicPr>
          <p:nvPr/>
        </p:nvPicPr>
        <p:blipFill rotWithShape="1">
          <a:blip r:embed="rId2" cstate="print"/>
          <a:srcRect l="3186" t="-1" r="6723" b="5650"/>
          <a:stretch/>
        </p:blipFill>
        <p:spPr>
          <a:xfrm>
            <a:off x="0" y="381000"/>
            <a:ext cx="9205889" cy="6019800"/>
          </a:xfrm>
          <a:prstGeom prst="rect">
            <a:avLst/>
          </a:prstGeom>
        </p:spPr>
      </p:pic>
      <p:sp>
        <p:nvSpPr>
          <p:cNvPr id="43" name="Parallelogram 42"/>
          <p:cNvSpPr/>
          <p:nvPr/>
        </p:nvSpPr>
        <p:spPr>
          <a:xfrm rot="926122" flipH="1">
            <a:off x="8072590" y="1822124"/>
            <a:ext cx="479643" cy="1104087"/>
          </a:xfrm>
          <a:prstGeom prst="parallelogram">
            <a:avLst>
              <a:gd name="adj" fmla="val 58538"/>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TextBox 7"/>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Gaines Facade </a:t>
            </a:r>
            <a:endParaRPr lang="en-US" sz="2400" b="1" dirty="0">
              <a:solidFill>
                <a:prstClr val="white"/>
              </a:solidFill>
            </a:endParaRPr>
          </a:p>
        </p:txBody>
      </p:sp>
      <p:sp>
        <p:nvSpPr>
          <p:cNvPr id="7" name="Text Box 6"/>
          <p:cNvSpPr txBox="1">
            <a:spLocks noChangeArrowheads="1"/>
          </p:cNvSpPr>
          <p:nvPr/>
        </p:nvSpPr>
        <p:spPr bwMode="auto">
          <a:xfrm rot="-1908701">
            <a:off x="509154" y="1810636"/>
            <a:ext cx="7164065" cy="2597634"/>
          </a:xfrm>
          <a:prstGeom prst="rect">
            <a:avLst/>
          </a:prstGeom>
          <a:solidFill>
            <a:schemeClr val="bg1"/>
          </a:solidFill>
          <a:ln w="57150" cmpd="thinThick">
            <a:solidFill>
              <a:srgbClr val="FF3300"/>
            </a:solidFill>
            <a:miter lim="800000"/>
            <a:headEnd/>
            <a:tailEnd/>
          </a:ln>
        </p:spPr>
        <p:txBody>
          <a:bodyPr wrap="square">
            <a:spAutoFit/>
          </a:bodyPr>
          <a:lstStyle/>
          <a:p>
            <a:pPr fontAlgn="base">
              <a:lnSpc>
                <a:spcPct val="110000"/>
              </a:lnSpc>
              <a:spcAft>
                <a:spcPct val="0"/>
              </a:spcAft>
            </a:pPr>
            <a:r>
              <a:rPr lang="en-US" sz="800" b="1" dirty="0" smtClean="0">
                <a:solidFill>
                  <a:srgbClr val="FF0000"/>
                </a:solidFill>
                <a:latin typeface="Century Gothic" pitchFamily="34" charset="0"/>
                <a:cs typeface="Arial" pitchFamily="34" charset="0"/>
              </a:rPr>
              <a:t>     </a:t>
            </a:r>
          </a:p>
          <a:p>
            <a:pPr marL="515938" indent="-465138" fontAlgn="base">
              <a:lnSpc>
                <a:spcPct val="110000"/>
              </a:lnSpc>
              <a:spcAft>
                <a:spcPct val="0"/>
              </a:spcAft>
            </a:pPr>
            <a:r>
              <a:rPr lang="en-US" sz="2800" b="1" dirty="0" smtClean="0">
                <a:solidFill>
                  <a:srgbClr val="FF0000"/>
                </a:solidFill>
                <a:latin typeface="Century Gothic" pitchFamily="34" charset="0"/>
                <a:cs typeface="Arial" pitchFamily="34" charset="0"/>
              </a:rPr>
              <a:t>             A Brutal Massing</a:t>
            </a:r>
          </a:p>
          <a:p>
            <a:pPr marL="515938" indent="-465138" fontAlgn="base">
              <a:lnSpc>
                <a:spcPct val="110000"/>
              </a:lnSpc>
              <a:spcAft>
                <a:spcPct val="0"/>
              </a:spcAft>
              <a:buFont typeface="Wingdings" pitchFamily="2" charset="2"/>
              <a:buChar char="§"/>
            </a:pPr>
            <a:r>
              <a:rPr lang="en-US" sz="2800" b="1" dirty="0" smtClean="0">
                <a:solidFill>
                  <a:srgbClr val="FF0000"/>
                </a:solidFill>
                <a:latin typeface="Century Gothic" pitchFamily="34" charset="0"/>
                <a:cs typeface="Arial" pitchFamily="34" charset="0"/>
              </a:rPr>
              <a:t>Building Length  - 325’</a:t>
            </a:r>
          </a:p>
          <a:p>
            <a:pPr marL="515938" indent="-465138" fontAlgn="base">
              <a:lnSpc>
                <a:spcPct val="110000"/>
              </a:lnSpc>
              <a:spcAft>
                <a:spcPct val="0"/>
              </a:spcAft>
              <a:buFont typeface="Wingdings" pitchFamily="2" charset="2"/>
              <a:buChar char="§"/>
            </a:pPr>
            <a:r>
              <a:rPr lang="en-US" sz="2800" b="1" dirty="0" smtClean="0">
                <a:solidFill>
                  <a:srgbClr val="FF0000"/>
                </a:solidFill>
                <a:latin typeface="Century Gothic" pitchFamily="34" charset="0"/>
                <a:cs typeface="Arial" pitchFamily="34" charset="0"/>
              </a:rPr>
              <a:t>A Flat Façade</a:t>
            </a:r>
          </a:p>
          <a:p>
            <a:pPr marL="515938" indent="-465138" fontAlgn="base">
              <a:lnSpc>
                <a:spcPct val="110000"/>
              </a:lnSpc>
              <a:spcAft>
                <a:spcPct val="0"/>
              </a:spcAft>
              <a:buFont typeface="Wingdings" pitchFamily="2" charset="2"/>
              <a:buChar char="§"/>
            </a:pPr>
            <a:r>
              <a:rPr lang="en-US" sz="2800" b="1" dirty="0" smtClean="0">
                <a:solidFill>
                  <a:srgbClr val="FF0000"/>
                </a:solidFill>
                <a:latin typeface="Century Gothic" pitchFamily="34" charset="0"/>
                <a:cs typeface="Arial" pitchFamily="34" charset="0"/>
              </a:rPr>
              <a:t>No Segmentation /Articulation</a:t>
            </a:r>
          </a:p>
          <a:p>
            <a:pPr marL="515938" indent="-465138" fontAlgn="base">
              <a:lnSpc>
                <a:spcPct val="110000"/>
              </a:lnSpc>
              <a:spcAft>
                <a:spcPct val="0"/>
              </a:spcAft>
              <a:buFont typeface="Wingdings" pitchFamily="2" charset="2"/>
              <a:buChar char="§"/>
            </a:pPr>
            <a:r>
              <a:rPr lang="en-US" sz="2800" b="1" dirty="0" smtClean="0">
                <a:solidFill>
                  <a:srgbClr val="FF0000"/>
                </a:solidFill>
                <a:latin typeface="Century Gothic" pitchFamily="34" charset="0"/>
                <a:cs typeface="Arial" pitchFamily="34" charset="0"/>
              </a:rPr>
              <a:t>White Color Accentuates Mass</a:t>
            </a:r>
          </a:p>
        </p:txBody>
      </p:sp>
    </p:spTree>
    <p:extLst>
      <p:ext uri="{BB962C8B-B14F-4D97-AF65-F5344CB8AC3E}">
        <p14:creationId xmlns:p14="http://schemas.microsoft.com/office/powerpoint/2010/main" xmlns="" val="2352035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outh Waterfront.jpg"/>
          <p:cNvPicPr>
            <a:picLocks noChangeAspect="1"/>
          </p:cNvPicPr>
          <p:nvPr/>
        </p:nvPicPr>
        <p:blipFill rotWithShape="1">
          <a:blip r:embed="rId3" cstate="print">
            <a:extLst>
              <a:ext uri="{28A0092B-C50C-407E-A947-70E740481C1C}">
                <a14:useLocalDpi xmlns:a14="http://schemas.microsoft.com/office/drawing/2010/main" xmlns="" val="0"/>
              </a:ext>
            </a:extLst>
          </a:blip>
          <a:srcRect l="4776" r="17599" b="2530"/>
          <a:stretch/>
        </p:blipFill>
        <p:spPr>
          <a:xfrm>
            <a:off x="1371600" y="1"/>
            <a:ext cx="6608340" cy="6418684"/>
          </a:xfrm>
          <a:prstGeom prst="rect">
            <a:avLst/>
          </a:prstGeom>
        </p:spPr>
      </p:pic>
      <p:sp>
        <p:nvSpPr>
          <p:cNvPr id="5" name="Rectangle 4"/>
          <p:cNvSpPr/>
          <p:nvPr/>
        </p:nvSpPr>
        <p:spPr>
          <a:xfrm>
            <a:off x="5287029" y="3477855"/>
            <a:ext cx="973493" cy="716182"/>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TextBox 31"/>
          <p:cNvSpPr txBox="1"/>
          <p:nvPr/>
        </p:nvSpPr>
        <p:spPr>
          <a:xfrm>
            <a:off x="35149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44597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54115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5404373"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7" name="TextBox 36"/>
          <p:cNvSpPr txBox="1"/>
          <p:nvPr/>
        </p:nvSpPr>
        <p:spPr>
          <a:xfrm>
            <a:off x="43264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43" name="TextBox 42"/>
          <p:cNvSpPr txBox="1"/>
          <p:nvPr/>
        </p:nvSpPr>
        <p:spPr>
          <a:xfrm>
            <a:off x="4324961" y="2759938"/>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44" name="TextBox 43"/>
          <p:cNvSpPr txBox="1"/>
          <p:nvPr/>
        </p:nvSpPr>
        <p:spPr>
          <a:xfrm>
            <a:off x="5170064" y="3623479"/>
            <a:ext cx="1308269" cy="461665"/>
          </a:xfrm>
          <a:prstGeom prst="rect">
            <a:avLst/>
          </a:prstGeom>
          <a:noFill/>
        </p:spPr>
        <p:txBody>
          <a:bodyPr wrap="square" rtlCol="0">
            <a:spAutoFit/>
          </a:bodyPr>
          <a:lstStyle/>
          <a:p>
            <a:pPr algn="ctr" defTabSz="457200"/>
            <a:r>
              <a:rPr lang="en-US" sz="1200" b="1" dirty="0">
                <a:solidFill>
                  <a:prstClr val="white">
                    <a:lumMod val="95000"/>
                  </a:prstClr>
                </a:solidFill>
              </a:rPr>
              <a:t>Block 37  </a:t>
            </a:r>
          </a:p>
          <a:p>
            <a:pPr algn="ctr" defTabSz="457200"/>
            <a:r>
              <a:rPr lang="en-US" sz="1200" b="1" dirty="0">
                <a:solidFill>
                  <a:prstClr val="white">
                    <a:lumMod val="95000"/>
                  </a:prstClr>
                </a:solidFill>
              </a:rPr>
              <a:t>281 Units</a:t>
            </a:r>
          </a:p>
        </p:txBody>
      </p:sp>
      <p:sp>
        <p:nvSpPr>
          <p:cNvPr id="36" name="Rectangle 35"/>
          <p:cNvSpPr/>
          <p:nvPr/>
        </p:nvSpPr>
        <p:spPr>
          <a:xfrm flipV="1">
            <a:off x="3323773" y="3496198"/>
            <a:ext cx="842773" cy="9269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38" name="Rectangle 37"/>
          <p:cNvSpPr/>
          <p:nvPr/>
        </p:nvSpPr>
        <p:spPr>
          <a:xfrm flipV="1">
            <a:off x="4306791" y="3477855"/>
            <a:ext cx="842773" cy="9269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1" name="Rectangle 40"/>
          <p:cNvSpPr/>
          <p:nvPr/>
        </p:nvSpPr>
        <p:spPr>
          <a:xfrm flipV="1">
            <a:off x="4305263" y="3179900"/>
            <a:ext cx="842773" cy="9269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2" name="Rectangle 41"/>
          <p:cNvSpPr/>
          <p:nvPr/>
        </p:nvSpPr>
        <p:spPr>
          <a:xfrm flipV="1">
            <a:off x="5300436" y="3186494"/>
            <a:ext cx="1058833" cy="9733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0" name="Rectangular Callout 39"/>
          <p:cNvSpPr/>
          <p:nvPr/>
        </p:nvSpPr>
        <p:spPr>
          <a:xfrm>
            <a:off x="907520" y="838200"/>
            <a:ext cx="2061939" cy="1339826"/>
          </a:xfrm>
          <a:prstGeom prst="wedgeRectCallout">
            <a:avLst>
              <a:gd name="adj1" fmla="val 118769"/>
              <a:gd name="adj2" fmla="val 13087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Code Compliant</a:t>
            </a:r>
          </a:p>
          <a:p>
            <a:pPr algn="ctr" defTabSz="457200"/>
            <a:r>
              <a:rPr lang="en-US" dirty="0" smtClean="0">
                <a:solidFill>
                  <a:prstClr val="black"/>
                </a:solidFill>
              </a:rPr>
              <a:t>20</a:t>
            </a:r>
            <a:r>
              <a:rPr lang="en-US" dirty="0">
                <a:solidFill>
                  <a:prstClr val="black"/>
                </a:solidFill>
              </a:rPr>
              <a:t>’ setback </a:t>
            </a:r>
            <a:r>
              <a:rPr lang="en-US" dirty="0" smtClean="0">
                <a:solidFill>
                  <a:prstClr val="black"/>
                </a:solidFill>
              </a:rPr>
              <a:t>above 4th floor along Gaines</a:t>
            </a:r>
            <a:endParaRPr lang="en-US" dirty="0">
              <a:solidFill>
                <a:prstClr val="black"/>
              </a:solidFill>
            </a:endParaRPr>
          </a:p>
        </p:txBody>
      </p:sp>
      <p:sp>
        <p:nvSpPr>
          <p:cNvPr id="45" name="Rectangle 44"/>
          <p:cNvSpPr/>
          <p:nvPr/>
        </p:nvSpPr>
        <p:spPr>
          <a:xfrm flipV="1">
            <a:off x="5300437" y="3474414"/>
            <a:ext cx="960086" cy="9733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63" name="Rectangular Callout 62"/>
          <p:cNvSpPr/>
          <p:nvPr/>
        </p:nvSpPr>
        <p:spPr>
          <a:xfrm>
            <a:off x="6629400" y="1905000"/>
            <a:ext cx="2215728" cy="1241393"/>
          </a:xfrm>
          <a:prstGeom prst="wedgeRectCallout">
            <a:avLst>
              <a:gd name="adj1" fmla="val -76991"/>
              <a:gd name="adj2" fmla="val 78879"/>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Not Code Compliant </a:t>
            </a:r>
            <a:r>
              <a:rPr lang="en-US" dirty="0" smtClean="0">
                <a:solidFill>
                  <a:prstClr val="black"/>
                </a:solidFill>
              </a:rPr>
              <a:t> above 4th floor along Gaines  </a:t>
            </a:r>
            <a:endParaRPr lang="en-US" dirty="0">
              <a:solidFill>
                <a:prstClr val="black"/>
              </a:solidFill>
            </a:endParaRPr>
          </a:p>
        </p:txBody>
      </p:sp>
      <p:sp>
        <p:nvSpPr>
          <p:cNvPr id="26" name="Right Arrow 25"/>
          <p:cNvSpPr/>
          <p:nvPr/>
        </p:nvSpPr>
        <p:spPr>
          <a:xfrm>
            <a:off x="1513494" y="2624650"/>
            <a:ext cx="1889109" cy="1460494"/>
          </a:xfrm>
          <a:prstGeom prst="righ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rPr>
              <a:t>Gaines View Corridor</a:t>
            </a:r>
          </a:p>
        </p:txBody>
      </p:sp>
      <p:sp>
        <p:nvSpPr>
          <p:cNvPr id="27" name="TextBox 26"/>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Gaines Special Height Corridor</a:t>
            </a:r>
            <a:endParaRPr lang="en-US" sz="2400" b="1" dirty="0">
              <a:solidFill>
                <a:prstClr val="white"/>
              </a:solidFill>
            </a:endParaRPr>
          </a:p>
        </p:txBody>
      </p:sp>
    </p:spTree>
    <p:extLst>
      <p:ext uri="{BB962C8B-B14F-4D97-AF65-F5344CB8AC3E}">
        <p14:creationId xmlns:p14="http://schemas.microsoft.com/office/powerpoint/2010/main" xmlns="" val="31553511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04800" y="762000"/>
            <a:ext cx="8077200" cy="2339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FUNDAMENTAL DESIGN GUIDELINE </a:t>
            </a:r>
            <a:r>
              <a:rPr lang="en-US" sz="1400" b="1" dirty="0" smtClean="0">
                <a:solidFill>
                  <a:schemeClr val="bg1"/>
                </a:solidFill>
                <a:latin typeface="Calibri" pitchFamily="34" charset="0"/>
                <a:ea typeface="Calibri" pitchFamily="34" charset="0"/>
                <a:cs typeface="Times New Roman" pitchFamily="18" charset="0"/>
              </a:rPr>
              <a:t>- </a:t>
            </a: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A 4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Use Unifying Elements</a:t>
            </a:r>
            <a:endParaRPr kumimoji="0" lang="en-US" sz="36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i="1" dirty="0">
              <a:solidFill>
                <a:schemeClr val="bg1"/>
              </a:solidFill>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Block 37 does not attempt to integrate design features, colors or materials from adjacent buildings.  </a:t>
            </a:r>
            <a:endParaRPr kumimoji="0" lang="en-US" sz="2400" b="0" u="none" strike="noStrike" cap="none" normalizeH="0" baseline="0" dirty="0" smtClean="0">
              <a:ln>
                <a:noFill/>
              </a:ln>
              <a:solidFill>
                <a:srgbClr val="FFFF00"/>
              </a:solidFill>
              <a:effectLst/>
              <a:latin typeface="Arial" pitchFamily="34" charset="0"/>
              <a:cs typeface="Arial" pitchFamily="34" charset="0"/>
            </a:endParaRPr>
          </a:p>
        </p:txBody>
      </p:sp>
      <p:cxnSp>
        <p:nvCxnSpPr>
          <p:cNvPr id="3" name="Straight Connector 2"/>
          <p:cNvCxnSpPr/>
          <p:nvPr/>
        </p:nvCxnSpPr>
        <p:spPr bwMode="auto">
          <a:xfrm>
            <a:off x="381000" y="1600200"/>
            <a:ext cx="78486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228600" y="762000"/>
            <a:ext cx="8153400" cy="22775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FUNDAMENTAL DESIGN GUIDELINE - C 4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Complement the Context of Existing Buildings</a:t>
            </a:r>
            <a:endParaRPr kumimoji="0" lang="en-US" sz="32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i="1" dirty="0">
              <a:solidFill>
                <a:schemeClr val="bg1"/>
              </a:solidFill>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The Block 37 massing and design vocabulary are foreign to the neighborhood.</a:t>
            </a:r>
            <a:endParaRPr kumimoji="0" lang="en-US" sz="2400" b="0" u="none" strike="noStrike" cap="none" normalizeH="0" baseline="0" dirty="0" smtClean="0">
              <a:ln>
                <a:noFill/>
              </a:ln>
              <a:solidFill>
                <a:srgbClr val="FFFF00"/>
              </a:solidFill>
              <a:effectLst/>
              <a:latin typeface="Arial" pitchFamily="34" charset="0"/>
              <a:cs typeface="Arial" pitchFamily="34" charset="0"/>
            </a:endParaRPr>
          </a:p>
        </p:txBody>
      </p:sp>
      <p:cxnSp>
        <p:nvCxnSpPr>
          <p:cNvPr id="3" name="Straight Connector 2"/>
          <p:cNvCxnSpPr/>
          <p:nvPr/>
        </p:nvCxnSpPr>
        <p:spPr bwMode="auto">
          <a:xfrm>
            <a:off x="381000" y="1600200"/>
            <a:ext cx="78486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304800" y="773430"/>
            <a:ext cx="8001000" cy="19697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b="1" dirty="0" smtClean="0">
                <a:solidFill>
                  <a:srgbClr val="FFFFFF"/>
                </a:solidFill>
                <a:latin typeface="Calibri" pitchFamily="34" charset="0"/>
                <a:ea typeface="Calibri" pitchFamily="34" charset="0"/>
                <a:cs typeface="Times New Roman" pitchFamily="18" charset="0"/>
              </a:rPr>
              <a:t>FUNDAMENTAL DESIGN GUIDELINE - C 2   </a:t>
            </a:r>
          </a:p>
          <a:p>
            <a:pPr fontAlgn="base">
              <a:spcBef>
                <a:spcPct val="0"/>
              </a:spcBef>
              <a:spcAft>
                <a:spcPct val="0"/>
              </a:spcAft>
            </a:pPr>
            <a:r>
              <a:rPr lang="en-US" sz="3600" b="1" dirty="0" smtClean="0">
                <a:solidFill>
                  <a:srgbClr val="FFFF00"/>
                </a:solidFill>
                <a:latin typeface="Calibri" pitchFamily="34" charset="0"/>
                <a:ea typeface="Calibri" pitchFamily="34" charset="0"/>
                <a:cs typeface="Times New Roman" pitchFamily="18" charset="0"/>
              </a:rPr>
              <a:t>Promote Permanence and Quality</a:t>
            </a:r>
            <a:endParaRPr lang="en-US" sz="3600" dirty="0" smtClean="0">
              <a:solidFill>
                <a:srgbClr val="FFFF00"/>
              </a:solidFill>
              <a:latin typeface="Arial" pitchFamily="34" charset="0"/>
              <a:cs typeface="Arial" pitchFamily="34" charset="0"/>
            </a:endParaRPr>
          </a:p>
          <a:p>
            <a:pPr eaLnBrk="0" fontAlgn="base" hangingPunct="0">
              <a:spcBef>
                <a:spcPct val="0"/>
              </a:spcBef>
              <a:spcAft>
                <a:spcPct val="0"/>
              </a:spcAft>
            </a:pPr>
            <a:endParaRPr lang="en-US" sz="2400" b="1" i="1" dirty="0" smtClean="0">
              <a:solidFill>
                <a:srgbClr val="FFFFFF"/>
              </a:solidFill>
              <a:latin typeface="Calibri" pitchFamily="34" charset="0"/>
              <a:ea typeface="Calibri" pitchFamily="34" charset="0"/>
              <a:cs typeface="Times New Roman" pitchFamily="18" charset="0"/>
            </a:endParaRPr>
          </a:p>
          <a:p>
            <a:pPr eaLnBrk="0" fontAlgn="base" hangingPunct="0">
              <a:spcBef>
                <a:spcPct val="0"/>
              </a:spcBef>
              <a:spcAft>
                <a:spcPct val="0"/>
              </a:spcAft>
            </a:pPr>
            <a:endParaRPr lang="en-US" sz="2400" b="1" dirty="0" smtClean="0">
              <a:solidFill>
                <a:srgbClr val="FFFF00"/>
              </a:solidFill>
              <a:latin typeface="Calibri" pitchFamily="34" charset="0"/>
              <a:ea typeface="Calibri" pitchFamily="34" charset="0"/>
              <a:cs typeface="Times New Roman" pitchFamily="18" charset="0"/>
            </a:endParaRPr>
          </a:p>
          <a:p>
            <a:pPr eaLnBrk="0" fontAlgn="base" hangingPunct="0">
              <a:spcBef>
                <a:spcPct val="0"/>
              </a:spcBef>
              <a:spcAft>
                <a:spcPct val="0"/>
              </a:spcAft>
            </a:pPr>
            <a:r>
              <a:rPr lang="en-US" sz="2400" b="1" dirty="0" smtClean="0">
                <a:solidFill>
                  <a:srgbClr val="FFFF00"/>
                </a:solidFill>
                <a:latin typeface="Calibri" pitchFamily="34" charset="0"/>
                <a:ea typeface="Calibri" pitchFamily="34" charset="0"/>
                <a:cs typeface="Times New Roman" pitchFamily="18" charset="0"/>
              </a:rPr>
              <a:t>Block 37 materials do not promote quality or permanence.</a:t>
            </a:r>
            <a:endParaRPr lang="en-US" sz="2400" dirty="0" smtClean="0">
              <a:solidFill>
                <a:srgbClr val="FFFF00"/>
              </a:solidFill>
              <a:latin typeface="Arial" pitchFamily="34" charset="0"/>
              <a:cs typeface="Arial" pitchFamily="34" charset="0"/>
            </a:endParaRPr>
          </a:p>
        </p:txBody>
      </p:sp>
      <p:cxnSp>
        <p:nvCxnSpPr>
          <p:cNvPr id="3" name="Straight Connector 2"/>
          <p:cNvCxnSpPr/>
          <p:nvPr/>
        </p:nvCxnSpPr>
        <p:spPr bwMode="auto">
          <a:xfrm>
            <a:off x="381000" y="1600200"/>
            <a:ext cx="78486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304800" y="796766"/>
            <a:ext cx="8001000"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FUNDAMENTAL DESIGN GUIDELINE - C 1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Enhance View Opportunities</a:t>
            </a:r>
            <a:endParaRPr kumimoji="0" lang="en-US" sz="36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Size and place new buildings to protect existing views and view corridors.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i="1" dirty="0">
              <a:solidFill>
                <a:schemeClr val="bg1"/>
              </a:solidFill>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p:txBody>
      </p:sp>
      <p:cxnSp>
        <p:nvCxnSpPr>
          <p:cNvPr id="3" name="Straight Connector 2"/>
          <p:cNvCxnSpPr/>
          <p:nvPr/>
        </p:nvCxnSpPr>
        <p:spPr bwMode="auto">
          <a:xfrm>
            <a:off x="381000" y="1600200"/>
            <a:ext cx="78486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286000" y="2967335"/>
            <a:ext cx="4572000" cy="923330"/>
          </a:xfrm>
          <a:prstGeom prst="rect">
            <a:avLst/>
          </a:prstGeom>
        </p:spPr>
        <p:txBody>
          <a:bodyPr>
            <a:spAutoFit/>
          </a:bodyPr>
          <a:lstStyle/>
          <a:p>
            <a:pPr defTabSz="457200"/>
            <a:r>
              <a:rPr lang="en-US" dirty="0">
                <a:solidFill>
                  <a:srgbClr val="FFFFFF"/>
                </a:solidFill>
                <a:latin typeface=""/>
              </a:rPr>
              <a:t>Gaines</a:t>
            </a:r>
          </a:p>
          <a:p>
            <a:pPr defTabSz="457200"/>
            <a:r>
              <a:rPr lang="en-US" dirty="0">
                <a:solidFill>
                  <a:srgbClr val="FFFFFF"/>
                </a:solidFill>
                <a:latin typeface=""/>
              </a:rPr>
              <a:t>Street</a:t>
            </a:r>
          </a:p>
          <a:p>
            <a:pPr defTabSz="457200"/>
            <a:r>
              <a:rPr lang="en-US" dirty="0">
                <a:solidFill>
                  <a:srgbClr val="FFFFFF"/>
                </a:solidFill>
                <a:latin typeface=""/>
              </a:rPr>
              <a:t>Facade</a:t>
            </a:r>
            <a:endParaRPr lang="en-US" dirty="0">
              <a:solidFill>
                <a:prstClr val="black"/>
              </a:solidFill>
            </a:endParaRPr>
          </a:p>
        </p:txBody>
      </p:sp>
      <p:pic>
        <p:nvPicPr>
          <p:cNvPr id="6" name="Picture 5"/>
          <p:cNvPicPr>
            <a:picLocks noChangeAspect="1"/>
          </p:cNvPicPr>
          <p:nvPr/>
        </p:nvPicPr>
        <p:blipFill rotWithShape="1">
          <a:blip r:embed="rId2" cstate="print"/>
          <a:srcRect l="29286" t="6346" r="6723" b="21995"/>
          <a:stretch/>
        </p:blipFill>
        <p:spPr>
          <a:xfrm>
            <a:off x="1" y="-1"/>
            <a:ext cx="9144000" cy="6393497"/>
          </a:xfrm>
          <a:prstGeom prst="rect">
            <a:avLst/>
          </a:prstGeom>
        </p:spPr>
      </p:pic>
      <p:sp>
        <p:nvSpPr>
          <p:cNvPr id="7" name="TextBox 6"/>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a:solidFill>
                  <a:prstClr val="white"/>
                </a:solidFill>
              </a:rPr>
              <a:t>Gaines </a:t>
            </a:r>
            <a:r>
              <a:rPr lang="en-US" sz="2400" b="1" dirty="0" smtClean="0">
                <a:solidFill>
                  <a:prstClr val="white"/>
                </a:solidFill>
              </a:rPr>
              <a:t>Street/Parkway Corner</a:t>
            </a:r>
            <a:endParaRPr lang="en-US" sz="2400" b="1" dirty="0">
              <a:solidFill>
                <a:prstClr val="white"/>
              </a:solidFill>
            </a:endParaRPr>
          </a:p>
        </p:txBody>
      </p:sp>
      <p:sp>
        <p:nvSpPr>
          <p:cNvPr id="8" name="Left Arrow 7"/>
          <p:cNvSpPr/>
          <p:nvPr/>
        </p:nvSpPr>
        <p:spPr>
          <a:xfrm>
            <a:off x="7467600" y="1066800"/>
            <a:ext cx="1295400" cy="1932432"/>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2 Floors In View</a:t>
            </a:r>
          </a:p>
          <a:p>
            <a:pPr algn="ctr"/>
            <a:r>
              <a:rPr lang="en-US" b="1" dirty="0" smtClean="0">
                <a:solidFill>
                  <a:schemeClr val="tx1"/>
                </a:solidFill>
              </a:rPr>
              <a:t>Corridor</a:t>
            </a:r>
            <a:endParaRPr lang="en-US" b="1" dirty="0">
              <a:solidFill>
                <a:schemeClr val="tx1"/>
              </a:solidFill>
            </a:endParaRPr>
          </a:p>
        </p:txBody>
      </p:sp>
    </p:spTree>
    <p:extLst>
      <p:ext uri="{BB962C8B-B14F-4D97-AF65-F5344CB8AC3E}">
        <p14:creationId xmlns:p14="http://schemas.microsoft.com/office/powerpoint/2010/main" xmlns="" val="23520352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304800" y="762000"/>
            <a:ext cx="8001000" cy="45550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FUNDAMENTAL DESIGN GUIDELINE - C 1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Enhance View Opportunities</a:t>
            </a:r>
            <a:endParaRPr lang="en-US" sz="3600" dirty="0" smtClean="0">
              <a:solidFill>
                <a:srgbClr val="FFFF00"/>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400" b="1" i="1" dirty="0" smtClean="0">
              <a:solidFill>
                <a:schemeClr val="bg1"/>
              </a:solidFill>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400" b="1" i="1" dirty="0" smtClean="0">
                <a:solidFill>
                  <a:srgbClr val="FFFF00"/>
                </a:solidFill>
                <a:latin typeface="Calibri" pitchFamily="34" charset="0"/>
                <a:ea typeface="Calibri" pitchFamily="34" charset="0"/>
                <a:cs typeface="Times New Roman" pitchFamily="18" charset="0"/>
              </a:rPr>
              <a:t>The six floor corner on Gaines </a:t>
            </a:r>
            <a:r>
              <a:rPr kumimoji="0" lang="en-US" sz="2400" b="1" i="1"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degrades the view corridor and</a:t>
            </a:r>
            <a:r>
              <a:rPr kumimoji="0" lang="en-US" sz="2400" b="1" i="1" u="none" strike="noStrike" cap="none" normalizeH="0" dirty="0" smtClean="0">
                <a:ln>
                  <a:noFill/>
                </a:ln>
                <a:solidFill>
                  <a:srgbClr val="FFFF00"/>
                </a:solidFill>
                <a:effectLst/>
                <a:latin typeface="Calibri" pitchFamily="34" charset="0"/>
                <a:ea typeface="Calibri" pitchFamily="34" charset="0"/>
                <a:cs typeface="Times New Roman" pitchFamily="18" charset="0"/>
              </a:rPr>
              <a:t> the reason for the additional floors has nothing to do with retail.</a:t>
            </a:r>
            <a:endParaRPr kumimoji="0" lang="en-US" sz="2400" b="1" i="1" u="none" strike="noStrike" cap="none" normalizeH="0" baseline="0" dirty="0" smtClean="0">
              <a:ln>
                <a:noFill/>
              </a:ln>
              <a:solidFill>
                <a:srgbClr val="FFFF00"/>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i="1" dirty="0" smtClean="0">
              <a:solidFill>
                <a:srgbClr val="FFFF00"/>
              </a:solidFill>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i="1" dirty="0">
              <a:solidFill>
                <a:schemeClr val="bg1"/>
              </a:solidFill>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p:txBody>
      </p:sp>
      <p:cxnSp>
        <p:nvCxnSpPr>
          <p:cNvPr id="3" name="Straight Connector 2"/>
          <p:cNvCxnSpPr/>
          <p:nvPr/>
        </p:nvCxnSpPr>
        <p:spPr bwMode="auto">
          <a:xfrm>
            <a:off x="381000" y="1600200"/>
            <a:ext cx="78486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304800" y="838200"/>
            <a:ext cx="7924800"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FUNDAMENTAL DESIGN GUIDELINE - C 11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Integrate Roofs and Use Rooftops </a:t>
            </a:r>
            <a:endParaRPr kumimoji="0" lang="en-US" sz="36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Size and place rooftop mechanical equipment, penthouses, other components, and related screening elements to enhance views of the Central City’s skyline as well as </a:t>
            </a:r>
            <a:r>
              <a:rPr kumimoji="0" lang="en-US" sz="2400" b="1" i="1"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views from other buildings</a:t>
            </a:r>
            <a:r>
              <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or vantage points. This guideline may be accomplished by incorporating stormwater management or </a:t>
            </a:r>
            <a:r>
              <a:rPr kumimoji="0" lang="en-US" sz="2400" b="1" i="1"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gardens (eco-roofs).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i="1" dirty="0">
              <a:solidFill>
                <a:schemeClr val="bg1"/>
              </a:solidFill>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p:txBody>
      </p:sp>
      <p:cxnSp>
        <p:nvCxnSpPr>
          <p:cNvPr id="3" name="Straight Connector 2"/>
          <p:cNvCxnSpPr/>
          <p:nvPr/>
        </p:nvCxnSpPr>
        <p:spPr bwMode="auto">
          <a:xfrm>
            <a:off x="381000" y="1600200"/>
            <a:ext cx="78486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533400" y="609600"/>
            <a:ext cx="8229600" cy="5287963"/>
          </a:xfrm>
          <a:prstGeom prst="rect">
            <a:avLst/>
          </a:prstGeom>
        </p:spPr>
        <p:txBody>
          <a:bodyPr vert="horz" lIns="91440" tIns="45720" rIns="91440" bIns="45720" rtlCol="0">
            <a:normAutofit/>
          </a:bodyPr>
          <a:lstStyle/>
          <a:p>
            <a:pPr marL="342900" indent="-342900" algn="ctr" defTabSz="457200">
              <a:spcBef>
                <a:spcPct val="20000"/>
              </a:spcBef>
              <a:buFont typeface="Arial"/>
              <a:buNone/>
              <a:defRPr/>
            </a:pPr>
            <a:endParaRPr lang="en-US" sz="2800" b="1" dirty="0" smtClean="0">
              <a:solidFill>
                <a:srgbClr val="FFFF00"/>
              </a:solidFill>
              <a:latin typeface="Calibri"/>
            </a:endParaRPr>
          </a:p>
          <a:p>
            <a:pPr marL="342900" indent="-342900" algn="ctr" defTabSz="457200">
              <a:spcBef>
                <a:spcPct val="20000"/>
              </a:spcBef>
              <a:buFont typeface="Arial"/>
              <a:buNone/>
              <a:defRPr/>
            </a:pPr>
            <a:endParaRPr lang="en-US" sz="3200" b="1" dirty="0">
              <a:solidFill>
                <a:sysClr val="windowText" lastClr="000000"/>
              </a:solidFill>
              <a:latin typeface="Calibri"/>
            </a:endParaRPr>
          </a:p>
        </p:txBody>
      </p:sp>
      <p:pic>
        <p:nvPicPr>
          <p:cNvPr id="3074" name="Picture 2"/>
          <p:cNvPicPr>
            <a:picLocks noChangeAspect="1" noChangeArrowheads="1"/>
          </p:cNvPicPr>
          <p:nvPr/>
        </p:nvPicPr>
        <p:blipFill>
          <a:blip r:embed="rId3" cstate="print"/>
          <a:srcRect/>
          <a:stretch>
            <a:fillRect/>
          </a:stretch>
        </p:blipFill>
        <p:spPr bwMode="auto">
          <a:xfrm>
            <a:off x="304800" y="152400"/>
            <a:ext cx="8509000" cy="6477000"/>
          </a:xfrm>
          <a:prstGeom prst="rect">
            <a:avLst/>
          </a:prstGeom>
          <a:noFill/>
          <a:ln w="9525">
            <a:noFill/>
            <a:miter lim="800000"/>
            <a:headEnd/>
            <a:tailEnd/>
          </a:ln>
          <a:effectLst/>
        </p:spPr>
      </p:pic>
      <p:sp>
        <p:nvSpPr>
          <p:cNvPr id="5" name="TextBox 4"/>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latin typeface="Calibri" pitchFamily="34" charset="0"/>
              </a:rPr>
              <a:t>Typical Roof Treatment</a:t>
            </a:r>
            <a:endParaRPr lang="en-US" sz="2400" b="1" dirty="0">
              <a:solidFill>
                <a:prstClr val="white"/>
              </a:solidFill>
              <a:latin typeface="Calibri"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t="16374"/>
          <a:stretch>
            <a:fillRect/>
          </a:stretch>
        </p:blipFill>
        <p:spPr bwMode="auto">
          <a:xfrm>
            <a:off x="0" y="380999"/>
            <a:ext cx="9144000" cy="5735053"/>
          </a:xfrm>
          <a:prstGeom prst="rect">
            <a:avLst/>
          </a:prstGeom>
          <a:noFill/>
          <a:ln w="9525">
            <a:noFill/>
            <a:miter lim="800000"/>
            <a:headEnd/>
            <a:tailEnd/>
          </a:ln>
          <a:effectLst/>
        </p:spPr>
      </p:pic>
      <p:sp>
        <p:nvSpPr>
          <p:cNvPr id="4" name="TextBox 3"/>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latin typeface="Calibri" pitchFamily="34" charset="0"/>
              </a:rPr>
              <a:t>Typical Roof Treatment</a:t>
            </a:r>
            <a:endParaRPr lang="en-US" sz="2400" b="1" dirty="0">
              <a:solidFill>
                <a:prstClr val="white"/>
              </a:solidFill>
              <a:latin typeface="Calibri" pitchFamily="34"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304800" y="762000"/>
            <a:ext cx="7924800"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FUNDAMENTAL DESIGN GUIDELINE - C 11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Integrate Roofs and Use Rooftops </a:t>
            </a:r>
            <a:endParaRPr kumimoji="0" lang="en-US" sz="36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i="1" dirty="0">
              <a:solidFill>
                <a:schemeClr val="bg1"/>
              </a:solidFill>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The Block 37 proposal for colored gravel on the roof is a temporary solution.</a:t>
            </a:r>
            <a:endParaRPr kumimoji="0" lang="en-US" sz="2400" b="0" u="none" strike="noStrike" cap="none" normalizeH="0" baseline="0" dirty="0" smtClean="0">
              <a:ln>
                <a:noFill/>
              </a:ln>
              <a:solidFill>
                <a:srgbClr val="FFFF00"/>
              </a:solidFill>
              <a:effectLst/>
              <a:latin typeface="Arial" pitchFamily="34" charset="0"/>
              <a:cs typeface="Arial" pitchFamily="34" charset="0"/>
            </a:endParaRPr>
          </a:p>
        </p:txBody>
      </p:sp>
      <p:cxnSp>
        <p:nvCxnSpPr>
          <p:cNvPr id="3" name="Straight Connector 2"/>
          <p:cNvCxnSpPr/>
          <p:nvPr/>
        </p:nvCxnSpPr>
        <p:spPr bwMode="auto">
          <a:xfrm>
            <a:off x="381000" y="1600200"/>
            <a:ext cx="78486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00238" y="5621912"/>
            <a:ext cx="532411" cy="320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8" name="Straight Connector 7"/>
          <p:cNvCxnSpPr/>
          <p:nvPr/>
        </p:nvCxnSpPr>
        <p:spPr>
          <a:xfrm>
            <a:off x="3797559" y="5605312"/>
            <a:ext cx="578496"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803886" y="5581359"/>
            <a:ext cx="50077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351311" y="5643572"/>
            <a:ext cx="146491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View Corridor – Code Compliant Building </a:t>
            </a:r>
            <a:endParaRPr lang="en-US" sz="2400" b="1" dirty="0">
              <a:solidFill>
                <a:prstClr val="white"/>
              </a:solidFill>
            </a:endParaRPr>
          </a:p>
        </p:txBody>
      </p:sp>
      <p:sp>
        <p:nvSpPr>
          <p:cNvPr id="13" name="TextBox 12"/>
          <p:cNvSpPr txBox="1"/>
          <p:nvPr/>
        </p:nvSpPr>
        <p:spPr>
          <a:xfrm>
            <a:off x="5246911" y="3974068"/>
            <a:ext cx="1763489" cy="461665"/>
          </a:xfrm>
          <a:prstGeom prst="rect">
            <a:avLst/>
          </a:prstGeom>
          <a:noFill/>
        </p:spPr>
        <p:txBody>
          <a:bodyPr wrap="square" rtlCol="0">
            <a:spAutoFit/>
          </a:bodyPr>
          <a:lstStyle/>
          <a:p>
            <a:pPr defTabSz="457200"/>
            <a:r>
              <a:rPr lang="en-US" sz="2400" b="1" dirty="0">
                <a:solidFill>
                  <a:prstClr val="black"/>
                </a:solidFill>
              </a:rPr>
              <a:t>Block 37 </a:t>
            </a:r>
          </a:p>
        </p:txBody>
      </p:sp>
      <p:sp>
        <p:nvSpPr>
          <p:cNvPr id="14" name="TextBox 13"/>
          <p:cNvSpPr txBox="1"/>
          <p:nvPr/>
        </p:nvSpPr>
        <p:spPr>
          <a:xfrm>
            <a:off x="304800" y="3962400"/>
            <a:ext cx="1295400" cy="461665"/>
          </a:xfrm>
          <a:prstGeom prst="rect">
            <a:avLst/>
          </a:prstGeom>
          <a:noFill/>
        </p:spPr>
        <p:txBody>
          <a:bodyPr wrap="square" rtlCol="0">
            <a:spAutoFit/>
          </a:bodyPr>
          <a:lstStyle/>
          <a:p>
            <a:pPr defTabSz="457200"/>
            <a:r>
              <a:rPr lang="en-US" sz="2400" b="1" dirty="0">
                <a:solidFill>
                  <a:prstClr val="black"/>
                </a:solidFill>
              </a:rPr>
              <a:t>Atwater </a:t>
            </a:r>
          </a:p>
        </p:txBody>
      </p:sp>
      <p:cxnSp>
        <p:nvCxnSpPr>
          <p:cNvPr id="15" name="Straight Connector 14"/>
          <p:cNvCxnSpPr/>
          <p:nvPr/>
        </p:nvCxnSpPr>
        <p:spPr>
          <a:xfrm flipV="1">
            <a:off x="945630" y="914400"/>
            <a:ext cx="0" cy="266700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914400" y="3550170"/>
            <a:ext cx="91440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389620" y="3488960"/>
            <a:ext cx="914400"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5304020" y="2514600"/>
            <a:ext cx="1706380"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2362200" y="5638800"/>
            <a:ext cx="144780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813810" y="3505200"/>
            <a:ext cx="0" cy="205740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389620" y="3475220"/>
            <a:ext cx="0" cy="214859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289030" y="2499610"/>
            <a:ext cx="0" cy="100559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3793760" y="5592580"/>
            <a:ext cx="62584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1752600" y="5562600"/>
            <a:ext cx="62584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724400" y="3486090"/>
            <a:ext cx="990600" cy="400110"/>
          </a:xfrm>
          <a:prstGeom prst="rect">
            <a:avLst/>
          </a:prstGeom>
          <a:noFill/>
        </p:spPr>
        <p:txBody>
          <a:bodyPr wrap="square" rtlCol="0">
            <a:spAutoFit/>
          </a:bodyPr>
          <a:lstStyle/>
          <a:p>
            <a:r>
              <a:rPr lang="en-US" sz="2000" b="1" dirty="0" smtClean="0">
                <a:solidFill>
                  <a:prstClr val="black"/>
                </a:solidFill>
              </a:rPr>
              <a:t>20’</a:t>
            </a:r>
            <a:endParaRPr lang="en-US" sz="2000" b="1" dirty="0">
              <a:solidFill>
                <a:prstClr val="black"/>
              </a:solidFill>
            </a:endParaRPr>
          </a:p>
        </p:txBody>
      </p:sp>
      <p:sp>
        <p:nvSpPr>
          <p:cNvPr id="27" name="TextBox 26"/>
          <p:cNvSpPr txBox="1"/>
          <p:nvPr/>
        </p:nvSpPr>
        <p:spPr>
          <a:xfrm rot="16200000">
            <a:off x="4329067" y="4338622"/>
            <a:ext cx="542955" cy="400110"/>
          </a:xfrm>
          <a:prstGeom prst="rect">
            <a:avLst/>
          </a:prstGeom>
          <a:noFill/>
        </p:spPr>
        <p:txBody>
          <a:bodyPr wrap="square" rtlCol="0">
            <a:spAutoFit/>
          </a:bodyPr>
          <a:lstStyle/>
          <a:p>
            <a:r>
              <a:rPr lang="en-US" sz="2000" b="1" dirty="0" smtClean="0">
                <a:solidFill>
                  <a:prstClr val="black"/>
                </a:solidFill>
              </a:rPr>
              <a:t>50’</a:t>
            </a:r>
            <a:endParaRPr lang="en-US" sz="2000" b="1" dirty="0">
              <a:solidFill>
                <a:prstClr val="black"/>
              </a:solidFill>
            </a:endParaRPr>
          </a:p>
        </p:txBody>
      </p:sp>
      <p:sp>
        <p:nvSpPr>
          <p:cNvPr id="26" name="TextBox 25"/>
          <p:cNvSpPr txBox="1"/>
          <p:nvPr/>
        </p:nvSpPr>
        <p:spPr>
          <a:xfrm>
            <a:off x="2427511" y="914400"/>
            <a:ext cx="1763489" cy="369332"/>
          </a:xfrm>
          <a:prstGeom prst="rect">
            <a:avLst/>
          </a:prstGeom>
          <a:noFill/>
        </p:spPr>
        <p:txBody>
          <a:bodyPr wrap="square" rtlCol="0">
            <a:spAutoFit/>
          </a:bodyPr>
          <a:lstStyle/>
          <a:p>
            <a:pPr defTabSz="457200"/>
            <a:r>
              <a:rPr lang="en-US" b="1" dirty="0">
                <a:solidFill>
                  <a:prstClr val="black"/>
                </a:solidFill>
              </a:rPr>
              <a:t>Gaines Street </a:t>
            </a:r>
          </a:p>
        </p:txBody>
      </p:sp>
      <p:cxnSp>
        <p:nvCxnSpPr>
          <p:cNvPr id="29" name="Straight Connector 28"/>
          <p:cNvCxnSpPr/>
          <p:nvPr/>
        </p:nvCxnSpPr>
        <p:spPr>
          <a:xfrm flipV="1">
            <a:off x="1828800" y="762000"/>
            <a:ext cx="0" cy="2667000"/>
          </a:xfrm>
          <a:prstGeom prst="line">
            <a:avLst/>
          </a:prstGeom>
          <a:ln w="9525">
            <a:solidFill>
              <a:schemeClr val="tx1"/>
            </a:solidFill>
            <a:prstDash val="lgDashDot"/>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389620" y="762000"/>
            <a:ext cx="0" cy="4800600"/>
          </a:xfrm>
          <a:prstGeom prst="line">
            <a:avLst/>
          </a:prstGeom>
          <a:ln w="9525">
            <a:solidFill>
              <a:schemeClr val="tx1"/>
            </a:solidFill>
            <a:prstDash val="lgDashDot"/>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828800" y="1295400"/>
            <a:ext cx="25908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971800" y="1276290"/>
            <a:ext cx="990600" cy="400110"/>
          </a:xfrm>
          <a:prstGeom prst="rect">
            <a:avLst/>
          </a:prstGeom>
          <a:noFill/>
        </p:spPr>
        <p:txBody>
          <a:bodyPr wrap="square" rtlCol="0">
            <a:spAutoFit/>
          </a:bodyPr>
          <a:lstStyle/>
          <a:p>
            <a:r>
              <a:rPr lang="en-US" sz="2000" b="1" dirty="0" smtClean="0">
                <a:solidFill>
                  <a:prstClr val="black"/>
                </a:solidFill>
              </a:rPr>
              <a:t>60’</a:t>
            </a:r>
            <a:endParaRPr lang="en-US" sz="2000" b="1" dirty="0">
              <a:solidFill>
                <a:prstClr val="black"/>
              </a:solidFill>
            </a:endParaRPr>
          </a:p>
        </p:txBody>
      </p:sp>
      <p:sp>
        <p:nvSpPr>
          <p:cNvPr id="28" name="Rectangular Callout 27"/>
          <p:cNvSpPr/>
          <p:nvPr/>
        </p:nvSpPr>
        <p:spPr>
          <a:xfrm>
            <a:off x="2209800" y="1981200"/>
            <a:ext cx="1791360" cy="702097"/>
          </a:xfrm>
          <a:prstGeom prst="wedgeRectCallout">
            <a:avLst>
              <a:gd name="adj1" fmla="val 115888"/>
              <a:gd name="adj2" fmla="val 9444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Required Zoning  Profile</a:t>
            </a:r>
            <a:endParaRPr lang="en-US" b="1" dirty="0">
              <a:solidFill>
                <a:prstClr val="black"/>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685800" y="729734"/>
            <a:ext cx="8001000" cy="30777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1400" b="1" dirty="0" smtClean="0">
              <a:solidFill>
                <a:srgbClr val="FFFFFF"/>
              </a:solidFill>
              <a:latin typeface="Calibri" pitchFamily="34" charset="0"/>
              <a:ea typeface="Calibri" pitchFamily="34" charset="0"/>
              <a:cs typeface="Times New Roman" pitchFamily="18" charset="0"/>
            </a:endParaRPr>
          </a:p>
          <a:p>
            <a:pPr fontAlgn="base">
              <a:spcBef>
                <a:spcPct val="0"/>
              </a:spcBef>
              <a:spcAft>
                <a:spcPct val="0"/>
              </a:spcAft>
            </a:pPr>
            <a:r>
              <a:rPr lang="en-US" sz="3600" b="1" dirty="0" smtClean="0">
                <a:solidFill>
                  <a:srgbClr val="FFFF00"/>
                </a:solidFill>
                <a:latin typeface="Calibri" pitchFamily="34" charset="0"/>
                <a:cs typeface="Times New Roman" pitchFamily="18" charset="0"/>
              </a:rPr>
              <a:t>BLOCK 37</a:t>
            </a:r>
            <a:endParaRPr lang="en-US" sz="3600" dirty="0" smtClean="0">
              <a:solidFill>
                <a:srgbClr val="FFFF00"/>
              </a:solidFill>
              <a:latin typeface="Arial" pitchFamily="34" charset="0"/>
              <a:cs typeface="Arial" pitchFamily="34" charset="0"/>
            </a:endParaRPr>
          </a:p>
          <a:p>
            <a:pPr eaLnBrk="0" fontAlgn="base" hangingPunct="0">
              <a:spcBef>
                <a:spcPct val="0"/>
              </a:spcBef>
              <a:spcAft>
                <a:spcPct val="0"/>
              </a:spcAft>
            </a:pPr>
            <a:endParaRPr lang="en-US" sz="2400" b="1" i="1" dirty="0" smtClean="0">
              <a:solidFill>
                <a:srgbClr val="FFFFFF"/>
              </a:solidFill>
              <a:latin typeface="Calibri" pitchFamily="34" charset="0"/>
              <a:ea typeface="Calibri" pitchFamily="34" charset="0"/>
              <a:cs typeface="Times New Roman" pitchFamily="18" charset="0"/>
            </a:endParaRPr>
          </a:p>
          <a:p>
            <a:pPr marL="457200" indent="-457200" eaLnBrk="0" fontAlgn="base" hangingPunct="0">
              <a:spcBef>
                <a:spcPct val="0"/>
              </a:spcBef>
              <a:spcAft>
                <a:spcPct val="0"/>
              </a:spcAft>
              <a:buFontTx/>
              <a:buAutoNum type="arabicParenR"/>
            </a:pPr>
            <a:r>
              <a:rPr lang="en-US" sz="3200" b="1" dirty="0" smtClean="0">
                <a:solidFill>
                  <a:schemeClr val="bg1"/>
                </a:solidFill>
                <a:latin typeface="Calibri" pitchFamily="34" charset="0"/>
                <a:ea typeface="Calibri" pitchFamily="34" charset="0"/>
                <a:cs typeface="Times New Roman" pitchFamily="18" charset="0"/>
              </a:rPr>
              <a:t>Zoning</a:t>
            </a:r>
          </a:p>
          <a:p>
            <a:pPr marL="457200" indent="-457200" eaLnBrk="0" fontAlgn="base" hangingPunct="0">
              <a:spcBef>
                <a:spcPct val="0"/>
              </a:spcBef>
              <a:spcAft>
                <a:spcPct val="0"/>
              </a:spcAft>
              <a:buFontTx/>
              <a:buAutoNum type="arabicParenR"/>
            </a:pPr>
            <a:r>
              <a:rPr lang="en-US" sz="3200" b="1" dirty="0" smtClean="0">
                <a:solidFill>
                  <a:srgbClr val="FFFFFF"/>
                </a:solidFill>
                <a:latin typeface="Calibri" pitchFamily="34" charset="0"/>
                <a:ea typeface="Calibri" pitchFamily="34" charset="0"/>
                <a:cs typeface="Times New Roman" pitchFamily="18" charset="0"/>
              </a:rPr>
              <a:t>Design Guidelines</a:t>
            </a:r>
            <a:endParaRPr lang="en-US" sz="3200" b="1" dirty="0" smtClean="0">
              <a:solidFill>
                <a:srgbClr val="FFFFFF"/>
              </a:solidFill>
              <a:latin typeface="Calibri" pitchFamily="34" charset="0"/>
              <a:ea typeface="Calibri" pitchFamily="34" charset="0"/>
              <a:cs typeface="Times New Roman" pitchFamily="18" charset="0"/>
            </a:endParaRPr>
          </a:p>
          <a:p>
            <a:pPr marL="457200" indent="-457200" eaLnBrk="0" fontAlgn="base" hangingPunct="0">
              <a:spcBef>
                <a:spcPct val="0"/>
              </a:spcBef>
              <a:spcAft>
                <a:spcPct val="0"/>
              </a:spcAft>
              <a:buFontTx/>
              <a:buAutoNum type="arabicParenR"/>
            </a:pPr>
            <a:r>
              <a:rPr lang="en-US" sz="3200" b="1" dirty="0" smtClean="0">
                <a:solidFill>
                  <a:srgbClr val="FFFF00"/>
                </a:solidFill>
                <a:latin typeface="Calibri" pitchFamily="34" charset="0"/>
                <a:ea typeface="Calibri" pitchFamily="34" charset="0"/>
                <a:cs typeface="Times New Roman" pitchFamily="18" charset="0"/>
              </a:rPr>
              <a:t>Essential Issues</a:t>
            </a:r>
          </a:p>
          <a:p>
            <a:pPr eaLnBrk="0" fontAlgn="base" hangingPunct="0">
              <a:spcBef>
                <a:spcPct val="0"/>
              </a:spcBef>
              <a:spcAft>
                <a:spcPct val="0"/>
              </a:spcAft>
            </a:pPr>
            <a:endParaRPr lang="en-US" sz="2400" b="1" i="1" dirty="0">
              <a:solidFill>
                <a:srgbClr val="FF0000"/>
              </a:solidFill>
              <a:latin typeface="Calibri" pitchFamily="34" charset="0"/>
              <a:ea typeface="Calibri" pitchFamily="34" charset="0"/>
              <a:cs typeface="Times New Roman" pitchFamily="18" charset="0"/>
            </a:endParaRPr>
          </a:p>
        </p:txBody>
      </p:sp>
      <p:cxnSp>
        <p:nvCxnSpPr>
          <p:cNvPr id="5" name="Straight Connector 4"/>
          <p:cNvCxnSpPr/>
          <p:nvPr/>
        </p:nvCxnSpPr>
        <p:spPr bwMode="auto">
          <a:xfrm>
            <a:off x="838200" y="1676400"/>
            <a:ext cx="784860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304800" y="990600"/>
            <a:ext cx="8001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PARKING</a:t>
            </a:r>
            <a:endParaRPr kumimoji="0" lang="en-US" sz="36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All eight buildings adjacent to Block 37 provide on-site parking for tenants and owners. Existing on-street parking is limited.</a:t>
            </a:r>
            <a:r>
              <a:rPr kumimoji="0" lang="en-US" sz="2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dirty="0">
              <a:solidFill>
                <a:schemeClr val="bg1"/>
              </a:solidFill>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p:txBody>
      </p:sp>
      <p:cxnSp>
        <p:nvCxnSpPr>
          <p:cNvPr id="4" name="Straight Connector 3"/>
          <p:cNvCxnSpPr/>
          <p:nvPr/>
        </p:nvCxnSpPr>
        <p:spPr bwMode="auto">
          <a:xfrm>
            <a:off x="381000" y="1600200"/>
            <a:ext cx="78486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outh Waterfront.jpg"/>
          <p:cNvPicPr>
            <a:picLocks noChangeAspect="1"/>
          </p:cNvPicPr>
          <p:nvPr/>
        </p:nvPicPr>
        <p:blipFill rotWithShape="1">
          <a:blip r:embed="rId2" cstate="print">
            <a:extLst>
              <a:ext uri="{28A0092B-C50C-407E-A947-70E740481C1C}">
                <a14:useLocalDpi xmlns:a14="http://schemas.microsoft.com/office/drawing/2010/main" xmlns="" val="0"/>
              </a:ext>
            </a:extLst>
          </a:blip>
          <a:srcRect l="4776" r="17599" b="2530"/>
          <a:stretch/>
        </p:blipFill>
        <p:spPr>
          <a:xfrm>
            <a:off x="1371600" y="1"/>
            <a:ext cx="6608340" cy="6418684"/>
          </a:xfrm>
          <a:prstGeom prst="rect">
            <a:avLst/>
          </a:prstGeom>
        </p:spPr>
      </p:pic>
      <p:sp>
        <p:nvSpPr>
          <p:cNvPr id="5" name="Rectangle 4"/>
          <p:cNvSpPr/>
          <p:nvPr/>
        </p:nvSpPr>
        <p:spPr>
          <a:xfrm>
            <a:off x="5265480" y="3507178"/>
            <a:ext cx="965646" cy="733614"/>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ectangle 18"/>
          <p:cNvSpPr/>
          <p:nvPr/>
        </p:nvSpPr>
        <p:spPr>
          <a:xfrm>
            <a:off x="3350957" y="3325663"/>
            <a:ext cx="2946374" cy="8026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p:nvSpPr>
        <p:spPr>
          <a:xfrm rot="5400000">
            <a:off x="3909552" y="2976876"/>
            <a:ext cx="2598301" cy="7727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Rectangle 20"/>
          <p:cNvSpPr/>
          <p:nvPr/>
        </p:nvSpPr>
        <p:spPr>
          <a:xfrm rot="5400000" flipV="1">
            <a:off x="2954299" y="3852524"/>
            <a:ext cx="2596547" cy="6735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Oval 13"/>
          <p:cNvSpPr/>
          <p:nvPr/>
        </p:nvSpPr>
        <p:spPr>
          <a:xfrm>
            <a:off x="3639668" y="3230966"/>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8" name="Oval 7"/>
          <p:cNvSpPr/>
          <p:nvPr/>
        </p:nvSpPr>
        <p:spPr>
          <a:xfrm>
            <a:off x="5059031" y="279918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6" name="Oval 5"/>
          <p:cNvSpPr/>
          <p:nvPr/>
        </p:nvSpPr>
        <p:spPr>
          <a:xfrm>
            <a:off x="5725975" y="3217786"/>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1" name="Oval 10"/>
          <p:cNvSpPr/>
          <p:nvPr/>
        </p:nvSpPr>
        <p:spPr>
          <a:xfrm>
            <a:off x="5059031" y="363724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3" name="Oval 12"/>
          <p:cNvSpPr/>
          <p:nvPr/>
        </p:nvSpPr>
        <p:spPr>
          <a:xfrm>
            <a:off x="4594046" y="3237592"/>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5" name="Oval 14"/>
          <p:cNvSpPr/>
          <p:nvPr/>
        </p:nvSpPr>
        <p:spPr>
          <a:xfrm>
            <a:off x="4086141" y="3691780"/>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6" name="Oval 15"/>
          <p:cNvSpPr/>
          <p:nvPr/>
        </p:nvSpPr>
        <p:spPr>
          <a:xfrm>
            <a:off x="4086141" y="4545268"/>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2" name="Oval 11"/>
          <p:cNvSpPr/>
          <p:nvPr/>
        </p:nvSpPr>
        <p:spPr>
          <a:xfrm>
            <a:off x="4086141" y="279918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23" name="TextBox 22"/>
          <p:cNvSpPr txBox="1"/>
          <p:nvPr/>
        </p:nvSpPr>
        <p:spPr>
          <a:xfrm>
            <a:off x="4048737" y="2799181"/>
            <a:ext cx="427511" cy="276999"/>
          </a:xfrm>
          <a:prstGeom prst="rect">
            <a:avLst/>
          </a:prstGeom>
          <a:noFill/>
        </p:spPr>
        <p:txBody>
          <a:bodyPr wrap="square" rtlCol="0">
            <a:spAutoFit/>
          </a:bodyPr>
          <a:lstStyle/>
          <a:p>
            <a:pPr defTabSz="457200"/>
            <a:r>
              <a:rPr lang="en-US" sz="1200" b="1" dirty="0">
                <a:solidFill>
                  <a:prstClr val="black"/>
                </a:solidFill>
              </a:rPr>
              <a:t>12</a:t>
            </a:r>
          </a:p>
        </p:txBody>
      </p:sp>
      <p:sp>
        <p:nvSpPr>
          <p:cNvPr id="25" name="TextBox 24"/>
          <p:cNvSpPr txBox="1"/>
          <p:nvPr/>
        </p:nvSpPr>
        <p:spPr>
          <a:xfrm>
            <a:off x="5002709" y="2798742"/>
            <a:ext cx="427511" cy="276999"/>
          </a:xfrm>
          <a:prstGeom prst="rect">
            <a:avLst/>
          </a:prstGeom>
          <a:noFill/>
        </p:spPr>
        <p:txBody>
          <a:bodyPr wrap="square" rtlCol="0">
            <a:spAutoFit/>
          </a:bodyPr>
          <a:lstStyle/>
          <a:p>
            <a:pPr defTabSz="457200"/>
            <a:r>
              <a:rPr lang="en-US" sz="1200" b="1" dirty="0">
                <a:solidFill>
                  <a:prstClr val="black"/>
                </a:solidFill>
              </a:rPr>
              <a:t> 11</a:t>
            </a:r>
          </a:p>
        </p:txBody>
      </p:sp>
      <p:sp>
        <p:nvSpPr>
          <p:cNvPr id="26" name="TextBox 25"/>
          <p:cNvSpPr txBox="1"/>
          <p:nvPr/>
        </p:nvSpPr>
        <p:spPr>
          <a:xfrm>
            <a:off x="5699322" y="3230179"/>
            <a:ext cx="427511" cy="276999"/>
          </a:xfrm>
          <a:prstGeom prst="rect">
            <a:avLst/>
          </a:prstGeom>
          <a:noFill/>
        </p:spPr>
        <p:txBody>
          <a:bodyPr wrap="square" rtlCol="0">
            <a:spAutoFit/>
          </a:bodyPr>
          <a:lstStyle/>
          <a:p>
            <a:pPr defTabSz="457200"/>
            <a:r>
              <a:rPr lang="en-US" sz="1200" b="1" dirty="0">
                <a:solidFill>
                  <a:prstClr val="black"/>
                </a:solidFill>
              </a:rPr>
              <a:t> 6</a:t>
            </a:r>
          </a:p>
        </p:txBody>
      </p:sp>
      <p:sp>
        <p:nvSpPr>
          <p:cNvPr id="27" name="TextBox 26"/>
          <p:cNvSpPr txBox="1"/>
          <p:nvPr/>
        </p:nvSpPr>
        <p:spPr>
          <a:xfrm>
            <a:off x="4575198" y="3250223"/>
            <a:ext cx="427511" cy="276999"/>
          </a:xfrm>
          <a:prstGeom prst="rect">
            <a:avLst/>
          </a:prstGeom>
          <a:noFill/>
        </p:spPr>
        <p:txBody>
          <a:bodyPr wrap="square" rtlCol="0">
            <a:spAutoFit/>
          </a:bodyPr>
          <a:lstStyle/>
          <a:p>
            <a:pPr defTabSz="457200"/>
            <a:r>
              <a:rPr lang="en-US" sz="1200" b="1" dirty="0">
                <a:solidFill>
                  <a:prstClr val="black"/>
                </a:solidFill>
              </a:rPr>
              <a:t> 4</a:t>
            </a:r>
          </a:p>
        </p:txBody>
      </p:sp>
      <p:sp>
        <p:nvSpPr>
          <p:cNvPr id="28" name="TextBox 27"/>
          <p:cNvSpPr txBox="1"/>
          <p:nvPr/>
        </p:nvSpPr>
        <p:spPr>
          <a:xfrm>
            <a:off x="3593065" y="3230966"/>
            <a:ext cx="427511" cy="276999"/>
          </a:xfrm>
          <a:prstGeom prst="rect">
            <a:avLst/>
          </a:prstGeom>
          <a:noFill/>
        </p:spPr>
        <p:txBody>
          <a:bodyPr wrap="square" rtlCol="0">
            <a:spAutoFit/>
          </a:bodyPr>
          <a:lstStyle/>
          <a:p>
            <a:pPr defTabSz="457200"/>
            <a:r>
              <a:rPr lang="en-US" sz="1200" b="1" dirty="0">
                <a:solidFill>
                  <a:prstClr val="black"/>
                </a:solidFill>
              </a:rPr>
              <a:t>  7</a:t>
            </a:r>
          </a:p>
        </p:txBody>
      </p:sp>
      <p:sp>
        <p:nvSpPr>
          <p:cNvPr id="29" name="TextBox 28"/>
          <p:cNvSpPr txBox="1"/>
          <p:nvPr/>
        </p:nvSpPr>
        <p:spPr>
          <a:xfrm>
            <a:off x="4048737" y="3681859"/>
            <a:ext cx="427511" cy="276999"/>
          </a:xfrm>
          <a:prstGeom prst="rect">
            <a:avLst/>
          </a:prstGeom>
          <a:noFill/>
        </p:spPr>
        <p:txBody>
          <a:bodyPr wrap="square" rtlCol="0">
            <a:spAutoFit/>
          </a:bodyPr>
          <a:lstStyle/>
          <a:p>
            <a:pPr defTabSz="457200"/>
            <a:r>
              <a:rPr lang="en-US" sz="1200" b="1" dirty="0">
                <a:solidFill>
                  <a:prstClr val="black"/>
                </a:solidFill>
              </a:rPr>
              <a:t>10</a:t>
            </a:r>
          </a:p>
        </p:txBody>
      </p:sp>
      <p:sp>
        <p:nvSpPr>
          <p:cNvPr id="30" name="TextBox 29"/>
          <p:cNvSpPr txBox="1"/>
          <p:nvPr/>
        </p:nvSpPr>
        <p:spPr>
          <a:xfrm>
            <a:off x="5043507" y="3637327"/>
            <a:ext cx="427511" cy="276999"/>
          </a:xfrm>
          <a:prstGeom prst="rect">
            <a:avLst/>
          </a:prstGeom>
          <a:noFill/>
        </p:spPr>
        <p:txBody>
          <a:bodyPr wrap="square" rtlCol="0">
            <a:spAutoFit/>
          </a:bodyPr>
          <a:lstStyle/>
          <a:p>
            <a:pPr defTabSz="457200"/>
            <a:r>
              <a:rPr lang="en-US" sz="1200" b="1" dirty="0">
                <a:solidFill>
                  <a:prstClr val="black"/>
                </a:solidFill>
              </a:rPr>
              <a:t> 9</a:t>
            </a:r>
          </a:p>
        </p:txBody>
      </p:sp>
      <p:sp>
        <p:nvSpPr>
          <p:cNvPr id="31" name="TextBox 30"/>
          <p:cNvSpPr txBox="1"/>
          <p:nvPr/>
        </p:nvSpPr>
        <p:spPr>
          <a:xfrm>
            <a:off x="4067634" y="4538057"/>
            <a:ext cx="427511" cy="276999"/>
          </a:xfrm>
          <a:prstGeom prst="rect">
            <a:avLst/>
          </a:prstGeom>
          <a:noFill/>
        </p:spPr>
        <p:txBody>
          <a:bodyPr wrap="square" rtlCol="0">
            <a:spAutoFit/>
          </a:bodyPr>
          <a:lstStyle/>
          <a:p>
            <a:pPr defTabSz="457200"/>
            <a:r>
              <a:rPr lang="en-US" sz="1200" b="1" dirty="0">
                <a:solidFill>
                  <a:prstClr val="black"/>
                </a:solidFill>
              </a:rPr>
              <a:t>12</a:t>
            </a:r>
          </a:p>
        </p:txBody>
      </p:sp>
      <p:sp>
        <p:nvSpPr>
          <p:cNvPr id="32" name="TextBox 31"/>
          <p:cNvSpPr txBox="1"/>
          <p:nvPr/>
        </p:nvSpPr>
        <p:spPr>
          <a:xfrm>
            <a:off x="35149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44597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54115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5311157"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6" name="TextBox 35"/>
          <p:cNvSpPr txBox="1"/>
          <p:nvPr/>
        </p:nvSpPr>
        <p:spPr>
          <a:xfrm>
            <a:off x="4252571" y="2827366"/>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37" name="TextBox 36"/>
          <p:cNvSpPr txBox="1"/>
          <p:nvPr/>
        </p:nvSpPr>
        <p:spPr>
          <a:xfrm>
            <a:off x="43264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39" name="TextBox 38"/>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a:solidFill>
                  <a:prstClr val="white"/>
                </a:solidFill>
              </a:rPr>
              <a:t>On-street Parking within 2 Blocks of Block 37 – 87 Spaces</a:t>
            </a:r>
          </a:p>
        </p:txBody>
      </p:sp>
      <p:sp>
        <p:nvSpPr>
          <p:cNvPr id="40" name="Rectangular Callout 39"/>
          <p:cNvSpPr/>
          <p:nvPr/>
        </p:nvSpPr>
        <p:spPr>
          <a:xfrm>
            <a:off x="428263" y="2127642"/>
            <a:ext cx="2058203" cy="920572"/>
          </a:xfrm>
          <a:prstGeom prst="wedgeRectCallout">
            <a:avLst>
              <a:gd name="adj1" fmla="val 100698"/>
              <a:gd name="adj2" fmla="val 8075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Existing </a:t>
            </a:r>
          </a:p>
          <a:p>
            <a:pPr algn="ctr" defTabSz="457200"/>
            <a:r>
              <a:rPr lang="en-US" b="1" dirty="0">
                <a:solidFill>
                  <a:prstClr val="black"/>
                </a:solidFill>
              </a:rPr>
              <a:t>On-street Parking 87 Spaces</a:t>
            </a:r>
          </a:p>
        </p:txBody>
      </p:sp>
      <p:sp>
        <p:nvSpPr>
          <p:cNvPr id="41" name="Oval 40"/>
          <p:cNvSpPr/>
          <p:nvPr/>
        </p:nvSpPr>
        <p:spPr>
          <a:xfrm>
            <a:off x="5059031" y="203321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42" name="TextBox 41"/>
          <p:cNvSpPr txBox="1"/>
          <p:nvPr/>
        </p:nvSpPr>
        <p:spPr>
          <a:xfrm>
            <a:off x="5002709" y="2045842"/>
            <a:ext cx="427511" cy="276999"/>
          </a:xfrm>
          <a:prstGeom prst="rect">
            <a:avLst/>
          </a:prstGeom>
          <a:noFill/>
        </p:spPr>
        <p:txBody>
          <a:bodyPr wrap="square" rtlCol="0">
            <a:spAutoFit/>
          </a:bodyPr>
          <a:lstStyle/>
          <a:p>
            <a:pPr defTabSz="457200"/>
            <a:r>
              <a:rPr lang="en-US" sz="1200" b="1" dirty="0">
                <a:solidFill>
                  <a:prstClr val="black"/>
                </a:solidFill>
              </a:rPr>
              <a:t> 16</a:t>
            </a:r>
          </a:p>
        </p:txBody>
      </p:sp>
      <p:sp>
        <p:nvSpPr>
          <p:cNvPr id="2" name="Rectangle 1"/>
          <p:cNvSpPr/>
          <p:nvPr/>
        </p:nvSpPr>
        <p:spPr>
          <a:xfrm flipV="1">
            <a:off x="4314818" y="4240792"/>
            <a:ext cx="833218"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3" name="Rectangle 42"/>
          <p:cNvSpPr/>
          <p:nvPr/>
        </p:nvSpPr>
        <p:spPr>
          <a:xfrm flipV="1">
            <a:off x="5265480" y="4252737"/>
            <a:ext cx="1093789" cy="80748"/>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4" name="Rectangle 43"/>
          <p:cNvSpPr/>
          <p:nvPr/>
        </p:nvSpPr>
        <p:spPr>
          <a:xfrm flipV="1">
            <a:off x="5263725" y="2453823"/>
            <a:ext cx="1191304"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5" name="Rectangle 44"/>
          <p:cNvSpPr/>
          <p:nvPr/>
        </p:nvSpPr>
        <p:spPr>
          <a:xfrm flipV="1">
            <a:off x="4273074" y="2453823"/>
            <a:ext cx="883813"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6" name="Rectangle 45"/>
          <p:cNvSpPr/>
          <p:nvPr/>
        </p:nvSpPr>
        <p:spPr>
          <a:xfrm flipV="1">
            <a:off x="3350957" y="4240792"/>
            <a:ext cx="842773"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50" name="TextBox 49"/>
          <p:cNvSpPr txBox="1"/>
          <p:nvPr/>
        </p:nvSpPr>
        <p:spPr>
          <a:xfrm>
            <a:off x="5105400" y="3657600"/>
            <a:ext cx="1308269" cy="646331"/>
          </a:xfrm>
          <a:prstGeom prst="rect">
            <a:avLst/>
          </a:prstGeom>
          <a:noFill/>
        </p:spPr>
        <p:txBody>
          <a:bodyPr wrap="square" rtlCol="0">
            <a:spAutoFit/>
          </a:bodyPr>
          <a:lstStyle/>
          <a:p>
            <a:pPr algn="ctr" defTabSz="457200"/>
            <a:r>
              <a:rPr lang="en-US" b="1" dirty="0">
                <a:solidFill>
                  <a:prstClr val="white">
                    <a:lumMod val="95000"/>
                  </a:prstClr>
                </a:solidFill>
              </a:rPr>
              <a:t>Block 37  </a:t>
            </a:r>
          </a:p>
          <a:p>
            <a:pPr algn="ctr" defTabSz="457200"/>
            <a:endParaRPr lang="en-US" b="1" dirty="0">
              <a:solidFill>
                <a:srgbClr val="FFFF00"/>
              </a:solidFill>
            </a:endParaRPr>
          </a:p>
        </p:txBody>
      </p:sp>
    </p:spTree>
    <p:extLst>
      <p:ext uri="{BB962C8B-B14F-4D97-AF65-F5344CB8AC3E}">
        <p14:creationId xmlns:p14="http://schemas.microsoft.com/office/powerpoint/2010/main" xmlns="" val="28404611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outh Waterfront.jpg"/>
          <p:cNvPicPr>
            <a:picLocks noChangeAspect="1"/>
          </p:cNvPicPr>
          <p:nvPr/>
        </p:nvPicPr>
        <p:blipFill rotWithShape="1">
          <a:blip r:embed="rId2" cstate="print">
            <a:extLst>
              <a:ext uri="{28A0092B-C50C-407E-A947-70E740481C1C}">
                <a14:useLocalDpi xmlns:a14="http://schemas.microsoft.com/office/drawing/2010/main" xmlns="" val="0"/>
              </a:ext>
            </a:extLst>
          </a:blip>
          <a:srcRect l="4776" r="17599" b="2530"/>
          <a:stretch/>
        </p:blipFill>
        <p:spPr>
          <a:xfrm>
            <a:off x="1371600" y="1"/>
            <a:ext cx="6608340" cy="6418684"/>
          </a:xfrm>
          <a:prstGeom prst="rect">
            <a:avLst/>
          </a:prstGeom>
        </p:spPr>
      </p:pic>
      <p:sp>
        <p:nvSpPr>
          <p:cNvPr id="5" name="Rectangle 4"/>
          <p:cNvSpPr/>
          <p:nvPr/>
        </p:nvSpPr>
        <p:spPr>
          <a:xfrm>
            <a:off x="5265480" y="3507178"/>
            <a:ext cx="965646" cy="733614"/>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ectangle 18"/>
          <p:cNvSpPr/>
          <p:nvPr/>
        </p:nvSpPr>
        <p:spPr>
          <a:xfrm>
            <a:off x="3350957" y="3325663"/>
            <a:ext cx="2946374" cy="8026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p:nvSpPr>
        <p:spPr>
          <a:xfrm rot="5400000">
            <a:off x="3909552" y="2976876"/>
            <a:ext cx="2598301" cy="7727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Rectangle 20"/>
          <p:cNvSpPr/>
          <p:nvPr/>
        </p:nvSpPr>
        <p:spPr>
          <a:xfrm rot="5400000" flipV="1">
            <a:off x="2954299" y="3852524"/>
            <a:ext cx="2596547" cy="6735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Oval 13"/>
          <p:cNvSpPr/>
          <p:nvPr/>
        </p:nvSpPr>
        <p:spPr>
          <a:xfrm>
            <a:off x="3639668" y="3230966"/>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8" name="Oval 7"/>
          <p:cNvSpPr/>
          <p:nvPr/>
        </p:nvSpPr>
        <p:spPr>
          <a:xfrm>
            <a:off x="5059031" y="279918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6" name="Oval 5"/>
          <p:cNvSpPr/>
          <p:nvPr/>
        </p:nvSpPr>
        <p:spPr>
          <a:xfrm>
            <a:off x="5725975" y="3217786"/>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1" name="Oval 10"/>
          <p:cNvSpPr/>
          <p:nvPr/>
        </p:nvSpPr>
        <p:spPr>
          <a:xfrm>
            <a:off x="5059031" y="363724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3" name="Oval 12"/>
          <p:cNvSpPr/>
          <p:nvPr/>
        </p:nvSpPr>
        <p:spPr>
          <a:xfrm>
            <a:off x="4594046" y="3237592"/>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5" name="Oval 14"/>
          <p:cNvSpPr/>
          <p:nvPr/>
        </p:nvSpPr>
        <p:spPr>
          <a:xfrm>
            <a:off x="4086141" y="3691780"/>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6" name="Oval 15"/>
          <p:cNvSpPr/>
          <p:nvPr/>
        </p:nvSpPr>
        <p:spPr>
          <a:xfrm>
            <a:off x="4086141" y="4545268"/>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2" name="Oval 11"/>
          <p:cNvSpPr/>
          <p:nvPr/>
        </p:nvSpPr>
        <p:spPr>
          <a:xfrm>
            <a:off x="4086141" y="279918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23" name="TextBox 22"/>
          <p:cNvSpPr txBox="1"/>
          <p:nvPr/>
        </p:nvSpPr>
        <p:spPr>
          <a:xfrm>
            <a:off x="4048737" y="2799181"/>
            <a:ext cx="427511" cy="276999"/>
          </a:xfrm>
          <a:prstGeom prst="rect">
            <a:avLst/>
          </a:prstGeom>
          <a:noFill/>
        </p:spPr>
        <p:txBody>
          <a:bodyPr wrap="square" rtlCol="0">
            <a:spAutoFit/>
          </a:bodyPr>
          <a:lstStyle/>
          <a:p>
            <a:pPr defTabSz="457200"/>
            <a:r>
              <a:rPr lang="en-US" sz="1200" b="1" dirty="0">
                <a:solidFill>
                  <a:prstClr val="black"/>
                </a:solidFill>
              </a:rPr>
              <a:t>12</a:t>
            </a:r>
          </a:p>
        </p:txBody>
      </p:sp>
      <p:sp>
        <p:nvSpPr>
          <p:cNvPr id="25" name="TextBox 24"/>
          <p:cNvSpPr txBox="1"/>
          <p:nvPr/>
        </p:nvSpPr>
        <p:spPr>
          <a:xfrm>
            <a:off x="5002709" y="2798742"/>
            <a:ext cx="427511" cy="276999"/>
          </a:xfrm>
          <a:prstGeom prst="rect">
            <a:avLst/>
          </a:prstGeom>
          <a:noFill/>
        </p:spPr>
        <p:txBody>
          <a:bodyPr wrap="square" rtlCol="0">
            <a:spAutoFit/>
          </a:bodyPr>
          <a:lstStyle/>
          <a:p>
            <a:pPr defTabSz="457200"/>
            <a:r>
              <a:rPr lang="en-US" sz="1200" b="1" dirty="0">
                <a:solidFill>
                  <a:prstClr val="black"/>
                </a:solidFill>
              </a:rPr>
              <a:t> 11</a:t>
            </a:r>
          </a:p>
        </p:txBody>
      </p:sp>
      <p:sp>
        <p:nvSpPr>
          <p:cNvPr id="26" name="TextBox 25"/>
          <p:cNvSpPr txBox="1"/>
          <p:nvPr/>
        </p:nvSpPr>
        <p:spPr>
          <a:xfrm>
            <a:off x="5699322" y="3230179"/>
            <a:ext cx="427511" cy="276999"/>
          </a:xfrm>
          <a:prstGeom prst="rect">
            <a:avLst/>
          </a:prstGeom>
          <a:noFill/>
        </p:spPr>
        <p:txBody>
          <a:bodyPr wrap="square" rtlCol="0">
            <a:spAutoFit/>
          </a:bodyPr>
          <a:lstStyle/>
          <a:p>
            <a:pPr defTabSz="457200"/>
            <a:r>
              <a:rPr lang="en-US" sz="1200" b="1" dirty="0">
                <a:solidFill>
                  <a:prstClr val="black"/>
                </a:solidFill>
              </a:rPr>
              <a:t> 6</a:t>
            </a:r>
          </a:p>
        </p:txBody>
      </p:sp>
      <p:sp>
        <p:nvSpPr>
          <p:cNvPr id="27" name="TextBox 26"/>
          <p:cNvSpPr txBox="1"/>
          <p:nvPr/>
        </p:nvSpPr>
        <p:spPr>
          <a:xfrm>
            <a:off x="4575198" y="3250223"/>
            <a:ext cx="427511" cy="276999"/>
          </a:xfrm>
          <a:prstGeom prst="rect">
            <a:avLst/>
          </a:prstGeom>
          <a:noFill/>
        </p:spPr>
        <p:txBody>
          <a:bodyPr wrap="square" rtlCol="0">
            <a:spAutoFit/>
          </a:bodyPr>
          <a:lstStyle/>
          <a:p>
            <a:pPr defTabSz="457200"/>
            <a:r>
              <a:rPr lang="en-US" sz="1200" b="1" dirty="0">
                <a:solidFill>
                  <a:prstClr val="black"/>
                </a:solidFill>
              </a:rPr>
              <a:t> 4</a:t>
            </a:r>
          </a:p>
        </p:txBody>
      </p:sp>
      <p:sp>
        <p:nvSpPr>
          <p:cNvPr id="28" name="TextBox 27"/>
          <p:cNvSpPr txBox="1"/>
          <p:nvPr/>
        </p:nvSpPr>
        <p:spPr>
          <a:xfrm>
            <a:off x="3593065" y="3230966"/>
            <a:ext cx="427511" cy="276999"/>
          </a:xfrm>
          <a:prstGeom prst="rect">
            <a:avLst/>
          </a:prstGeom>
          <a:noFill/>
        </p:spPr>
        <p:txBody>
          <a:bodyPr wrap="square" rtlCol="0">
            <a:spAutoFit/>
          </a:bodyPr>
          <a:lstStyle/>
          <a:p>
            <a:pPr defTabSz="457200"/>
            <a:r>
              <a:rPr lang="en-US" sz="1200" b="1" dirty="0">
                <a:solidFill>
                  <a:prstClr val="black"/>
                </a:solidFill>
              </a:rPr>
              <a:t>  7</a:t>
            </a:r>
          </a:p>
        </p:txBody>
      </p:sp>
      <p:sp>
        <p:nvSpPr>
          <p:cNvPr id="29" name="TextBox 28"/>
          <p:cNvSpPr txBox="1"/>
          <p:nvPr/>
        </p:nvSpPr>
        <p:spPr>
          <a:xfrm>
            <a:off x="4048737" y="3681859"/>
            <a:ext cx="427511" cy="276999"/>
          </a:xfrm>
          <a:prstGeom prst="rect">
            <a:avLst/>
          </a:prstGeom>
          <a:noFill/>
        </p:spPr>
        <p:txBody>
          <a:bodyPr wrap="square" rtlCol="0">
            <a:spAutoFit/>
          </a:bodyPr>
          <a:lstStyle/>
          <a:p>
            <a:pPr defTabSz="457200"/>
            <a:r>
              <a:rPr lang="en-US" sz="1200" b="1" dirty="0">
                <a:solidFill>
                  <a:prstClr val="black"/>
                </a:solidFill>
              </a:rPr>
              <a:t>10</a:t>
            </a:r>
          </a:p>
        </p:txBody>
      </p:sp>
      <p:sp>
        <p:nvSpPr>
          <p:cNvPr id="30" name="TextBox 29"/>
          <p:cNvSpPr txBox="1"/>
          <p:nvPr/>
        </p:nvSpPr>
        <p:spPr>
          <a:xfrm>
            <a:off x="5043507" y="3637327"/>
            <a:ext cx="427511" cy="276999"/>
          </a:xfrm>
          <a:prstGeom prst="rect">
            <a:avLst/>
          </a:prstGeom>
          <a:noFill/>
        </p:spPr>
        <p:txBody>
          <a:bodyPr wrap="square" rtlCol="0">
            <a:spAutoFit/>
          </a:bodyPr>
          <a:lstStyle/>
          <a:p>
            <a:pPr defTabSz="457200"/>
            <a:r>
              <a:rPr lang="en-US" sz="1200" b="1" dirty="0">
                <a:solidFill>
                  <a:prstClr val="black"/>
                </a:solidFill>
              </a:rPr>
              <a:t> 9</a:t>
            </a:r>
          </a:p>
        </p:txBody>
      </p:sp>
      <p:sp>
        <p:nvSpPr>
          <p:cNvPr id="31" name="TextBox 30"/>
          <p:cNvSpPr txBox="1"/>
          <p:nvPr/>
        </p:nvSpPr>
        <p:spPr>
          <a:xfrm>
            <a:off x="4067634" y="4538057"/>
            <a:ext cx="427511" cy="276999"/>
          </a:xfrm>
          <a:prstGeom prst="rect">
            <a:avLst/>
          </a:prstGeom>
          <a:noFill/>
        </p:spPr>
        <p:txBody>
          <a:bodyPr wrap="square" rtlCol="0">
            <a:spAutoFit/>
          </a:bodyPr>
          <a:lstStyle/>
          <a:p>
            <a:pPr defTabSz="457200"/>
            <a:r>
              <a:rPr lang="en-US" sz="1200" b="1" dirty="0">
                <a:solidFill>
                  <a:prstClr val="black"/>
                </a:solidFill>
              </a:rPr>
              <a:t>12</a:t>
            </a:r>
          </a:p>
        </p:txBody>
      </p:sp>
      <p:sp>
        <p:nvSpPr>
          <p:cNvPr id="32" name="TextBox 31"/>
          <p:cNvSpPr txBox="1"/>
          <p:nvPr/>
        </p:nvSpPr>
        <p:spPr>
          <a:xfrm>
            <a:off x="35149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44597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54115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5311157"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6" name="TextBox 35"/>
          <p:cNvSpPr txBox="1"/>
          <p:nvPr/>
        </p:nvSpPr>
        <p:spPr>
          <a:xfrm>
            <a:off x="4252571" y="2827366"/>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37" name="TextBox 36"/>
          <p:cNvSpPr txBox="1"/>
          <p:nvPr/>
        </p:nvSpPr>
        <p:spPr>
          <a:xfrm>
            <a:off x="43264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38" name="TextBox 37"/>
          <p:cNvSpPr txBox="1"/>
          <p:nvPr/>
        </p:nvSpPr>
        <p:spPr>
          <a:xfrm>
            <a:off x="5105400" y="3657600"/>
            <a:ext cx="1308269" cy="646331"/>
          </a:xfrm>
          <a:prstGeom prst="rect">
            <a:avLst/>
          </a:prstGeom>
          <a:noFill/>
        </p:spPr>
        <p:txBody>
          <a:bodyPr wrap="square" rtlCol="0">
            <a:spAutoFit/>
          </a:bodyPr>
          <a:lstStyle/>
          <a:p>
            <a:pPr algn="ctr" defTabSz="457200"/>
            <a:r>
              <a:rPr lang="en-US" b="1" dirty="0">
                <a:solidFill>
                  <a:prstClr val="white">
                    <a:lumMod val="95000"/>
                  </a:prstClr>
                </a:solidFill>
              </a:rPr>
              <a:t>Block 37  </a:t>
            </a:r>
          </a:p>
          <a:p>
            <a:pPr algn="ctr" defTabSz="457200"/>
            <a:endParaRPr lang="en-US" b="1" dirty="0">
              <a:solidFill>
                <a:srgbClr val="FFFF00"/>
              </a:solidFill>
            </a:endParaRPr>
          </a:p>
        </p:txBody>
      </p:sp>
      <p:sp>
        <p:nvSpPr>
          <p:cNvPr id="39" name="TextBox 38"/>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a:solidFill>
                  <a:prstClr val="white"/>
                </a:solidFill>
              </a:rPr>
              <a:t>On-street Parking within 2 Blocks of Block 37 – 87 Spaces</a:t>
            </a:r>
          </a:p>
        </p:txBody>
      </p:sp>
      <p:sp>
        <p:nvSpPr>
          <p:cNvPr id="40" name="Rectangular Callout 39"/>
          <p:cNvSpPr/>
          <p:nvPr/>
        </p:nvSpPr>
        <p:spPr>
          <a:xfrm>
            <a:off x="428263" y="2127642"/>
            <a:ext cx="2058203" cy="920572"/>
          </a:xfrm>
          <a:prstGeom prst="wedgeRectCallout">
            <a:avLst>
              <a:gd name="adj1" fmla="val 100698"/>
              <a:gd name="adj2" fmla="val 8075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Existing </a:t>
            </a:r>
          </a:p>
          <a:p>
            <a:pPr algn="ctr" defTabSz="457200"/>
            <a:r>
              <a:rPr lang="en-US" b="1" dirty="0">
                <a:solidFill>
                  <a:prstClr val="black"/>
                </a:solidFill>
              </a:rPr>
              <a:t>On-street Parking 87 Spaces</a:t>
            </a:r>
          </a:p>
        </p:txBody>
      </p:sp>
      <p:sp>
        <p:nvSpPr>
          <p:cNvPr id="41" name="Oval 40"/>
          <p:cNvSpPr/>
          <p:nvPr/>
        </p:nvSpPr>
        <p:spPr>
          <a:xfrm>
            <a:off x="5059031" y="203321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42" name="TextBox 41"/>
          <p:cNvSpPr txBox="1"/>
          <p:nvPr/>
        </p:nvSpPr>
        <p:spPr>
          <a:xfrm>
            <a:off x="5002709" y="2045842"/>
            <a:ext cx="427511" cy="276999"/>
          </a:xfrm>
          <a:prstGeom prst="rect">
            <a:avLst/>
          </a:prstGeom>
          <a:noFill/>
        </p:spPr>
        <p:txBody>
          <a:bodyPr wrap="square" rtlCol="0">
            <a:spAutoFit/>
          </a:bodyPr>
          <a:lstStyle/>
          <a:p>
            <a:pPr defTabSz="457200"/>
            <a:r>
              <a:rPr lang="en-US" sz="1200" b="1" dirty="0">
                <a:solidFill>
                  <a:prstClr val="black"/>
                </a:solidFill>
              </a:rPr>
              <a:t> 16</a:t>
            </a:r>
          </a:p>
        </p:txBody>
      </p:sp>
      <p:sp>
        <p:nvSpPr>
          <p:cNvPr id="2" name="Rectangle 1"/>
          <p:cNvSpPr/>
          <p:nvPr/>
        </p:nvSpPr>
        <p:spPr>
          <a:xfrm flipV="1">
            <a:off x="4314818" y="4240792"/>
            <a:ext cx="833218"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3" name="Rectangle 42"/>
          <p:cNvSpPr/>
          <p:nvPr/>
        </p:nvSpPr>
        <p:spPr>
          <a:xfrm flipV="1">
            <a:off x="5265480" y="4252737"/>
            <a:ext cx="1093789" cy="80748"/>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4" name="Rectangle 43"/>
          <p:cNvSpPr/>
          <p:nvPr/>
        </p:nvSpPr>
        <p:spPr>
          <a:xfrm flipV="1">
            <a:off x="5263725" y="2453823"/>
            <a:ext cx="1191304"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5" name="Rectangle 44"/>
          <p:cNvSpPr/>
          <p:nvPr/>
        </p:nvSpPr>
        <p:spPr>
          <a:xfrm flipV="1">
            <a:off x="4273074" y="2453823"/>
            <a:ext cx="883813"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6" name="Rectangle 45"/>
          <p:cNvSpPr/>
          <p:nvPr/>
        </p:nvSpPr>
        <p:spPr>
          <a:xfrm flipV="1">
            <a:off x="3350957" y="4240792"/>
            <a:ext cx="842773"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7" name="Rectangular Callout 46"/>
          <p:cNvSpPr/>
          <p:nvPr/>
        </p:nvSpPr>
        <p:spPr>
          <a:xfrm>
            <a:off x="6581361" y="4862613"/>
            <a:ext cx="1886673" cy="646419"/>
          </a:xfrm>
          <a:prstGeom prst="wedgeRectCallout">
            <a:avLst>
              <a:gd name="adj1" fmla="val -75281"/>
              <a:gd name="adj2" fmla="val -13915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Pedestrian “Green Street”</a:t>
            </a:r>
          </a:p>
        </p:txBody>
      </p:sp>
    </p:spTree>
    <p:extLst>
      <p:ext uri="{BB962C8B-B14F-4D97-AF65-F5344CB8AC3E}">
        <p14:creationId xmlns:p14="http://schemas.microsoft.com/office/powerpoint/2010/main" xmlns="" val="28404611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outh Waterfront.jpg"/>
          <p:cNvPicPr>
            <a:picLocks noChangeAspect="1"/>
          </p:cNvPicPr>
          <p:nvPr/>
        </p:nvPicPr>
        <p:blipFill rotWithShape="1">
          <a:blip r:embed="rId2" cstate="print">
            <a:extLst>
              <a:ext uri="{28A0092B-C50C-407E-A947-70E740481C1C}">
                <a14:useLocalDpi xmlns:a14="http://schemas.microsoft.com/office/drawing/2010/main" xmlns="" val="0"/>
              </a:ext>
            </a:extLst>
          </a:blip>
          <a:srcRect l="4776" r="17599" b="2530"/>
          <a:stretch/>
        </p:blipFill>
        <p:spPr>
          <a:xfrm>
            <a:off x="1371600" y="1"/>
            <a:ext cx="6608340" cy="6418684"/>
          </a:xfrm>
          <a:prstGeom prst="rect">
            <a:avLst/>
          </a:prstGeom>
        </p:spPr>
      </p:pic>
      <p:sp>
        <p:nvSpPr>
          <p:cNvPr id="5" name="Rectangle 4"/>
          <p:cNvSpPr/>
          <p:nvPr/>
        </p:nvSpPr>
        <p:spPr>
          <a:xfrm>
            <a:off x="5265480" y="3507178"/>
            <a:ext cx="965646" cy="733614"/>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ectangle 18"/>
          <p:cNvSpPr/>
          <p:nvPr/>
        </p:nvSpPr>
        <p:spPr>
          <a:xfrm>
            <a:off x="3350957" y="3325663"/>
            <a:ext cx="2946374" cy="8026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p:nvSpPr>
        <p:spPr>
          <a:xfrm rot="5400000">
            <a:off x="3909552" y="2976876"/>
            <a:ext cx="2598301" cy="7727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Rectangle 20"/>
          <p:cNvSpPr/>
          <p:nvPr/>
        </p:nvSpPr>
        <p:spPr>
          <a:xfrm rot="5400000" flipV="1">
            <a:off x="2954299" y="3852524"/>
            <a:ext cx="2596547" cy="6735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Oval 13"/>
          <p:cNvSpPr/>
          <p:nvPr/>
        </p:nvSpPr>
        <p:spPr>
          <a:xfrm>
            <a:off x="3639668" y="3230966"/>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8" name="Oval 7"/>
          <p:cNvSpPr/>
          <p:nvPr/>
        </p:nvSpPr>
        <p:spPr>
          <a:xfrm>
            <a:off x="5059031" y="279918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6" name="Oval 5"/>
          <p:cNvSpPr/>
          <p:nvPr/>
        </p:nvSpPr>
        <p:spPr>
          <a:xfrm>
            <a:off x="5725975" y="3217786"/>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1" name="Oval 10"/>
          <p:cNvSpPr/>
          <p:nvPr/>
        </p:nvSpPr>
        <p:spPr>
          <a:xfrm>
            <a:off x="5059031" y="363724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3" name="Oval 12"/>
          <p:cNvSpPr/>
          <p:nvPr/>
        </p:nvSpPr>
        <p:spPr>
          <a:xfrm>
            <a:off x="4594046" y="3237592"/>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5" name="Oval 14"/>
          <p:cNvSpPr/>
          <p:nvPr/>
        </p:nvSpPr>
        <p:spPr>
          <a:xfrm>
            <a:off x="4086141" y="3691780"/>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6" name="Oval 15"/>
          <p:cNvSpPr/>
          <p:nvPr/>
        </p:nvSpPr>
        <p:spPr>
          <a:xfrm>
            <a:off x="4086141" y="4545268"/>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2" name="Oval 11"/>
          <p:cNvSpPr/>
          <p:nvPr/>
        </p:nvSpPr>
        <p:spPr>
          <a:xfrm>
            <a:off x="4086141" y="279918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23" name="TextBox 22"/>
          <p:cNvSpPr txBox="1"/>
          <p:nvPr/>
        </p:nvSpPr>
        <p:spPr>
          <a:xfrm>
            <a:off x="4048737" y="2799181"/>
            <a:ext cx="427511" cy="276999"/>
          </a:xfrm>
          <a:prstGeom prst="rect">
            <a:avLst/>
          </a:prstGeom>
          <a:noFill/>
        </p:spPr>
        <p:txBody>
          <a:bodyPr wrap="square" rtlCol="0">
            <a:spAutoFit/>
          </a:bodyPr>
          <a:lstStyle/>
          <a:p>
            <a:pPr defTabSz="457200"/>
            <a:r>
              <a:rPr lang="en-US" sz="1200" b="1" dirty="0">
                <a:solidFill>
                  <a:prstClr val="black"/>
                </a:solidFill>
              </a:rPr>
              <a:t>12</a:t>
            </a:r>
          </a:p>
        </p:txBody>
      </p:sp>
      <p:sp>
        <p:nvSpPr>
          <p:cNvPr id="25" name="TextBox 24"/>
          <p:cNvSpPr txBox="1"/>
          <p:nvPr/>
        </p:nvSpPr>
        <p:spPr>
          <a:xfrm>
            <a:off x="5002709" y="2798742"/>
            <a:ext cx="427511" cy="276999"/>
          </a:xfrm>
          <a:prstGeom prst="rect">
            <a:avLst/>
          </a:prstGeom>
          <a:noFill/>
        </p:spPr>
        <p:txBody>
          <a:bodyPr wrap="square" rtlCol="0">
            <a:spAutoFit/>
          </a:bodyPr>
          <a:lstStyle/>
          <a:p>
            <a:pPr defTabSz="457200"/>
            <a:r>
              <a:rPr lang="en-US" sz="1200" b="1" dirty="0">
                <a:solidFill>
                  <a:prstClr val="black"/>
                </a:solidFill>
              </a:rPr>
              <a:t> 11</a:t>
            </a:r>
          </a:p>
        </p:txBody>
      </p:sp>
      <p:sp>
        <p:nvSpPr>
          <p:cNvPr id="26" name="TextBox 25"/>
          <p:cNvSpPr txBox="1"/>
          <p:nvPr/>
        </p:nvSpPr>
        <p:spPr>
          <a:xfrm>
            <a:off x="5699322" y="3230179"/>
            <a:ext cx="427511" cy="276999"/>
          </a:xfrm>
          <a:prstGeom prst="rect">
            <a:avLst/>
          </a:prstGeom>
          <a:noFill/>
        </p:spPr>
        <p:txBody>
          <a:bodyPr wrap="square" rtlCol="0">
            <a:spAutoFit/>
          </a:bodyPr>
          <a:lstStyle/>
          <a:p>
            <a:pPr defTabSz="457200"/>
            <a:r>
              <a:rPr lang="en-US" sz="1200" b="1" dirty="0">
                <a:solidFill>
                  <a:prstClr val="black"/>
                </a:solidFill>
              </a:rPr>
              <a:t> 6</a:t>
            </a:r>
          </a:p>
        </p:txBody>
      </p:sp>
      <p:sp>
        <p:nvSpPr>
          <p:cNvPr id="27" name="TextBox 26"/>
          <p:cNvSpPr txBox="1"/>
          <p:nvPr/>
        </p:nvSpPr>
        <p:spPr>
          <a:xfrm>
            <a:off x="4575198" y="3250223"/>
            <a:ext cx="427511" cy="276999"/>
          </a:xfrm>
          <a:prstGeom prst="rect">
            <a:avLst/>
          </a:prstGeom>
          <a:noFill/>
        </p:spPr>
        <p:txBody>
          <a:bodyPr wrap="square" rtlCol="0">
            <a:spAutoFit/>
          </a:bodyPr>
          <a:lstStyle/>
          <a:p>
            <a:pPr defTabSz="457200"/>
            <a:r>
              <a:rPr lang="en-US" sz="1200" b="1" dirty="0">
                <a:solidFill>
                  <a:prstClr val="black"/>
                </a:solidFill>
              </a:rPr>
              <a:t> 4</a:t>
            </a:r>
          </a:p>
        </p:txBody>
      </p:sp>
      <p:sp>
        <p:nvSpPr>
          <p:cNvPr id="28" name="TextBox 27"/>
          <p:cNvSpPr txBox="1"/>
          <p:nvPr/>
        </p:nvSpPr>
        <p:spPr>
          <a:xfrm>
            <a:off x="3593065" y="3230966"/>
            <a:ext cx="427511" cy="276999"/>
          </a:xfrm>
          <a:prstGeom prst="rect">
            <a:avLst/>
          </a:prstGeom>
          <a:noFill/>
        </p:spPr>
        <p:txBody>
          <a:bodyPr wrap="square" rtlCol="0">
            <a:spAutoFit/>
          </a:bodyPr>
          <a:lstStyle/>
          <a:p>
            <a:pPr defTabSz="457200"/>
            <a:r>
              <a:rPr lang="en-US" sz="1200" b="1" dirty="0">
                <a:solidFill>
                  <a:prstClr val="black"/>
                </a:solidFill>
              </a:rPr>
              <a:t>  7</a:t>
            </a:r>
          </a:p>
        </p:txBody>
      </p:sp>
      <p:sp>
        <p:nvSpPr>
          <p:cNvPr id="29" name="TextBox 28"/>
          <p:cNvSpPr txBox="1"/>
          <p:nvPr/>
        </p:nvSpPr>
        <p:spPr>
          <a:xfrm>
            <a:off x="4048737" y="3681859"/>
            <a:ext cx="427511" cy="276999"/>
          </a:xfrm>
          <a:prstGeom prst="rect">
            <a:avLst/>
          </a:prstGeom>
          <a:noFill/>
        </p:spPr>
        <p:txBody>
          <a:bodyPr wrap="square" rtlCol="0">
            <a:spAutoFit/>
          </a:bodyPr>
          <a:lstStyle/>
          <a:p>
            <a:pPr defTabSz="457200"/>
            <a:r>
              <a:rPr lang="en-US" sz="1200" b="1" dirty="0">
                <a:solidFill>
                  <a:prstClr val="black"/>
                </a:solidFill>
              </a:rPr>
              <a:t>10</a:t>
            </a:r>
          </a:p>
        </p:txBody>
      </p:sp>
      <p:sp>
        <p:nvSpPr>
          <p:cNvPr id="30" name="TextBox 29"/>
          <p:cNvSpPr txBox="1"/>
          <p:nvPr/>
        </p:nvSpPr>
        <p:spPr>
          <a:xfrm>
            <a:off x="5043507" y="3637327"/>
            <a:ext cx="427511" cy="276999"/>
          </a:xfrm>
          <a:prstGeom prst="rect">
            <a:avLst/>
          </a:prstGeom>
          <a:noFill/>
        </p:spPr>
        <p:txBody>
          <a:bodyPr wrap="square" rtlCol="0">
            <a:spAutoFit/>
          </a:bodyPr>
          <a:lstStyle/>
          <a:p>
            <a:pPr defTabSz="457200"/>
            <a:r>
              <a:rPr lang="en-US" sz="1200" b="1" dirty="0">
                <a:solidFill>
                  <a:prstClr val="black"/>
                </a:solidFill>
              </a:rPr>
              <a:t> 9</a:t>
            </a:r>
          </a:p>
        </p:txBody>
      </p:sp>
      <p:sp>
        <p:nvSpPr>
          <p:cNvPr id="31" name="TextBox 30"/>
          <p:cNvSpPr txBox="1"/>
          <p:nvPr/>
        </p:nvSpPr>
        <p:spPr>
          <a:xfrm>
            <a:off x="4067634" y="4538057"/>
            <a:ext cx="427511" cy="276999"/>
          </a:xfrm>
          <a:prstGeom prst="rect">
            <a:avLst/>
          </a:prstGeom>
          <a:noFill/>
        </p:spPr>
        <p:txBody>
          <a:bodyPr wrap="square" rtlCol="0">
            <a:spAutoFit/>
          </a:bodyPr>
          <a:lstStyle/>
          <a:p>
            <a:pPr defTabSz="457200"/>
            <a:r>
              <a:rPr lang="en-US" sz="1200" b="1" dirty="0">
                <a:solidFill>
                  <a:prstClr val="black"/>
                </a:solidFill>
              </a:rPr>
              <a:t>12</a:t>
            </a:r>
          </a:p>
        </p:txBody>
      </p:sp>
      <p:sp>
        <p:nvSpPr>
          <p:cNvPr id="32" name="TextBox 31"/>
          <p:cNvSpPr txBox="1"/>
          <p:nvPr/>
        </p:nvSpPr>
        <p:spPr>
          <a:xfrm>
            <a:off x="35149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44597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54115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5311157"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6" name="TextBox 35"/>
          <p:cNvSpPr txBox="1"/>
          <p:nvPr/>
        </p:nvSpPr>
        <p:spPr>
          <a:xfrm>
            <a:off x="4252571" y="2827366"/>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37" name="TextBox 36"/>
          <p:cNvSpPr txBox="1"/>
          <p:nvPr/>
        </p:nvSpPr>
        <p:spPr>
          <a:xfrm>
            <a:off x="43264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38" name="TextBox 37"/>
          <p:cNvSpPr txBox="1"/>
          <p:nvPr/>
        </p:nvSpPr>
        <p:spPr>
          <a:xfrm>
            <a:off x="5104747" y="3460416"/>
            <a:ext cx="1308269" cy="827032"/>
          </a:xfrm>
          <a:prstGeom prst="rect">
            <a:avLst/>
          </a:prstGeom>
          <a:noFill/>
        </p:spPr>
        <p:txBody>
          <a:bodyPr wrap="square" rtlCol="0">
            <a:spAutoFit/>
          </a:bodyPr>
          <a:lstStyle/>
          <a:p>
            <a:pPr algn="ctr" defTabSz="457200"/>
            <a:r>
              <a:rPr lang="en-US" sz="1200" b="1" dirty="0">
                <a:solidFill>
                  <a:prstClr val="white">
                    <a:lumMod val="95000"/>
                  </a:prstClr>
                </a:solidFill>
              </a:rPr>
              <a:t>Block 37  </a:t>
            </a:r>
          </a:p>
          <a:p>
            <a:pPr algn="ctr" defTabSz="457200"/>
            <a:r>
              <a:rPr lang="en-US" sz="1200" b="1" dirty="0">
                <a:solidFill>
                  <a:prstClr val="white">
                    <a:lumMod val="95000"/>
                  </a:prstClr>
                </a:solidFill>
              </a:rPr>
              <a:t>281 Units</a:t>
            </a:r>
          </a:p>
          <a:p>
            <a:pPr algn="ctr" defTabSz="457200"/>
            <a:r>
              <a:rPr lang="en-US" sz="1200" b="1" dirty="0">
                <a:solidFill>
                  <a:srgbClr val="FFFF00"/>
                </a:solidFill>
              </a:rPr>
              <a:t>Parking for </a:t>
            </a:r>
          </a:p>
          <a:p>
            <a:pPr algn="ctr" defTabSz="457200"/>
            <a:r>
              <a:rPr lang="en-US" sz="1200" b="1" dirty="0">
                <a:solidFill>
                  <a:srgbClr val="FFFF00"/>
                </a:solidFill>
              </a:rPr>
              <a:t>201 Units</a:t>
            </a:r>
          </a:p>
        </p:txBody>
      </p:sp>
      <p:sp>
        <p:nvSpPr>
          <p:cNvPr id="39" name="TextBox 38"/>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a:solidFill>
                  <a:prstClr val="white"/>
                </a:solidFill>
              </a:rPr>
              <a:t>On-street Parking within 2 Blocks of Block 37 – 87 Spaces</a:t>
            </a:r>
          </a:p>
        </p:txBody>
      </p:sp>
      <p:sp>
        <p:nvSpPr>
          <p:cNvPr id="40" name="Rectangular Callout 39"/>
          <p:cNvSpPr/>
          <p:nvPr/>
        </p:nvSpPr>
        <p:spPr>
          <a:xfrm>
            <a:off x="428263" y="2127642"/>
            <a:ext cx="2058203" cy="920572"/>
          </a:xfrm>
          <a:prstGeom prst="wedgeRectCallout">
            <a:avLst>
              <a:gd name="adj1" fmla="val 100698"/>
              <a:gd name="adj2" fmla="val 8075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Existing </a:t>
            </a:r>
          </a:p>
          <a:p>
            <a:pPr algn="ctr" defTabSz="457200"/>
            <a:r>
              <a:rPr lang="en-US" b="1" dirty="0">
                <a:solidFill>
                  <a:prstClr val="black"/>
                </a:solidFill>
              </a:rPr>
              <a:t>On-street Parking 87 Spaces</a:t>
            </a:r>
          </a:p>
        </p:txBody>
      </p:sp>
      <p:sp>
        <p:nvSpPr>
          <p:cNvPr id="41" name="Oval 40"/>
          <p:cNvSpPr/>
          <p:nvPr/>
        </p:nvSpPr>
        <p:spPr>
          <a:xfrm>
            <a:off x="5059031" y="203321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42" name="TextBox 41"/>
          <p:cNvSpPr txBox="1"/>
          <p:nvPr/>
        </p:nvSpPr>
        <p:spPr>
          <a:xfrm>
            <a:off x="5002709" y="2045842"/>
            <a:ext cx="427511" cy="276999"/>
          </a:xfrm>
          <a:prstGeom prst="rect">
            <a:avLst/>
          </a:prstGeom>
          <a:noFill/>
        </p:spPr>
        <p:txBody>
          <a:bodyPr wrap="square" rtlCol="0">
            <a:spAutoFit/>
          </a:bodyPr>
          <a:lstStyle/>
          <a:p>
            <a:pPr defTabSz="457200"/>
            <a:r>
              <a:rPr lang="en-US" sz="1200" b="1" dirty="0">
                <a:solidFill>
                  <a:prstClr val="black"/>
                </a:solidFill>
              </a:rPr>
              <a:t> 16</a:t>
            </a:r>
          </a:p>
        </p:txBody>
      </p:sp>
      <p:sp>
        <p:nvSpPr>
          <p:cNvPr id="2" name="Rectangle 1"/>
          <p:cNvSpPr/>
          <p:nvPr/>
        </p:nvSpPr>
        <p:spPr>
          <a:xfrm flipV="1">
            <a:off x="4314818" y="4240792"/>
            <a:ext cx="833218"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3" name="Rectangle 42"/>
          <p:cNvSpPr/>
          <p:nvPr/>
        </p:nvSpPr>
        <p:spPr>
          <a:xfrm flipV="1">
            <a:off x="5265480" y="4252737"/>
            <a:ext cx="1093789" cy="80748"/>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4" name="Rectangle 43"/>
          <p:cNvSpPr/>
          <p:nvPr/>
        </p:nvSpPr>
        <p:spPr>
          <a:xfrm flipV="1">
            <a:off x="5263725" y="2453823"/>
            <a:ext cx="1191304"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5" name="Rectangle 44"/>
          <p:cNvSpPr/>
          <p:nvPr/>
        </p:nvSpPr>
        <p:spPr>
          <a:xfrm flipV="1">
            <a:off x="4273074" y="2453823"/>
            <a:ext cx="883813"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6" name="Rectangle 45"/>
          <p:cNvSpPr/>
          <p:nvPr/>
        </p:nvSpPr>
        <p:spPr>
          <a:xfrm flipV="1">
            <a:off x="3350957" y="4240792"/>
            <a:ext cx="842773"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7" name="Rectangular Callout 46"/>
          <p:cNvSpPr/>
          <p:nvPr/>
        </p:nvSpPr>
        <p:spPr>
          <a:xfrm>
            <a:off x="6581361" y="4862613"/>
            <a:ext cx="1886673" cy="646419"/>
          </a:xfrm>
          <a:prstGeom prst="wedgeRectCallout">
            <a:avLst>
              <a:gd name="adj1" fmla="val -75281"/>
              <a:gd name="adj2" fmla="val -13915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Pedestrian “Green Street”</a:t>
            </a:r>
          </a:p>
        </p:txBody>
      </p:sp>
      <p:sp>
        <p:nvSpPr>
          <p:cNvPr id="48" name="Rectangular Callout 47"/>
          <p:cNvSpPr/>
          <p:nvPr/>
        </p:nvSpPr>
        <p:spPr>
          <a:xfrm>
            <a:off x="6743298" y="2033211"/>
            <a:ext cx="2058203" cy="920572"/>
          </a:xfrm>
          <a:prstGeom prst="wedgeRectCallout">
            <a:avLst>
              <a:gd name="adj1" fmla="val -80765"/>
              <a:gd name="adj2" fmla="val 12272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Block 37 </a:t>
            </a:r>
          </a:p>
          <a:p>
            <a:pPr algn="ctr" defTabSz="457200"/>
            <a:r>
              <a:rPr lang="en-US" b="1" dirty="0">
                <a:solidFill>
                  <a:prstClr val="black"/>
                </a:solidFill>
              </a:rPr>
              <a:t>Parking Shortage</a:t>
            </a:r>
          </a:p>
          <a:p>
            <a:pPr algn="ctr" defTabSz="457200"/>
            <a:r>
              <a:rPr lang="en-US" b="1" dirty="0">
                <a:solidFill>
                  <a:prstClr val="black"/>
                </a:solidFill>
              </a:rPr>
              <a:t>80 Spaces</a:t>
            </a:r>
          </a:p>
        </p:txBody>
      </p:sp>
    </p:spTree>
    <p:extLst>
      <p:ext uri="{BB962C8B-B14F-4D97-AF65-F5344CB8AC3E}">
        <p14:creationId xmlns:p14="http://schemas.microsoft.com/office/powerpoint/2010/main" xmlns="" val="28404611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outh Waterfront.jpg"/>
          <p:cNvPicPr>
            <a:picLocks noChangeAspect="1"/>
          </p:cNvPicPr>
          <p:nvPr/>
        </p:nvPicPr>
        <p:blipFill rotWithShape="1">
          <a:blip r:embed="rId2" cstate="print">
            <a:extLst>
              <a:ext uri="{28A0092B-C50C-407E-A947-70E740481C1C}">
                <a14:useLocalDpi xmlns:a14="http://schemas.microsoft.com/office/drawing/2010/main" xmlns="" val="0"/>
              </a:ext>
            </a:extLst>
          </a:blip>
          <a:srcRect l="4776" r="17599" b="2530"/>
          <a:stretch/>
        </p:blipFill>
        <p:spPr>
          <a:xfrm>
            <a:off x="1371600" y="1"/>
            <a:ext cx="6608340" cy="6418684"/>
          </a:xfrm>
          <a:prstGeom prst="rect">
            <a:avLst/>
          </a:prstGeom>
        </p:spPr>
      </p:pic>
      <p:sp>
        <p:nvSpPr>
          <p:cNvPr id="5" name="Rectangle 4"/>
          <p:cNvSpPr/>
          <p:nvPr/>
        </p:nvSpPr>
        <p:spPr>
          <a:xfrm>
            <a:off x="5265480" y="3507178"/>
            <a:ext cx="965646" cy="733614"/>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ectangle 18"/>
          <p:cNvSpPr/>
          <p:nvPr/>
        </p:nvSpPr>
        <p:spPr>
          <a:xfrm>
            <a:off x="3350957" y="3325663"/>
            <a:ext cx="2946374" cy="8026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p:nvSpPr>
        <p:spPr>
          <a:xfrm rot="5400000">
            <a:off x="3909552" y="2976876"/>
            <a:ext cx="2598301" cy="7727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Rectangle 20"/>
          <p:cNvSpPr/>
          <p:nvPr/>
        </p:nvSpPr>
        <p:spPr>
          <a:xfrm rot="5400000" flipV="1">
            <a:off x="2954299" y="3852524"/>
            <a:ext cx="2596547" cy="6735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Oval 13"/>
          <p:cNvSpPr/>
          <p:nvPr/>
        </p:nvSpPr>
        <p:spPr>
          <a:xfrm>
            <a:off x="3639668" y="3230966"/>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8" name="Oval 7"/>
          <p:cNvSpPr/>
          <p:nvPr/>
        </p:nvSpPr>
        <p:spPr>
          <a:xfrm>
            <a:off x="5059031" y="279918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6" name="Oval 5"/>
          <p:cNvSpPr/>
          <p:nvPr/>
        </p:nvSpPr>
        <p:spPr>
          <a:xfrm>
            <a:off x="5725975" y="3217786"/>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1" name="Oval 10"/>
          <p:cNvSpPr/>
          <p:nvPr/>
        </p:nvSpPr>
        <p:spPr>
          <a:xfrm>
            <a:off x="5059031" y="363724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3" name="Oval 12"/>
          <p:cNvSpPr/>
          <p:nvPr/>
        </p:nvSpPr>
        <p:spPr>
          <a:xfrm>
            <a:off x="4594046" y="3237592"/>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5" name="Oval 14"/>
          <p:cNvSpPr/>
          <p:nvPr/>
        </p:nvSpPr>
        <p:spPr>
          <a:xfrm>
            <a:off x="4086141" y="3691780"/>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6" name="Oval 15"/>
          <p:cNvSpPr/>
          <p:nvPr/>
        </p:nvSpPr>
        <p:spPr>
          <a:xfrm>
            <a:off x="4086141" y="4545268"/>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12" name="Oval 11"/>
          <p:cNvSpPr/>
          <p:nvPr/>
        </p:nvSpPr>
        <p:spPr>
          <a:xfrm>
            <a:off x="4086141" y="279918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23" name="TextBox 22"/>
          <p:cNvSpPr txBox="1"/>
          <p:nvPr/>
        </p:nvSpPr>
        <p:spPr>
          <a:xfrm>
            <a:off x="4048737" y="2799181"/>
            <a:ext cx="427511" cy="276999"/>
          </a:xfrm>
          <a:prstGeom prst="rect">
            <a:avLst/>
          </a:prstGeom>
          <a:noFill/>
        </p:spPr>
        <p:txBody>
          <a:bodyPr wrap="square" rtlCol="0">
            <a:spAutoFit/>
          </a:bodyPr>
          <a:lstStyle/>
          <a:p>
            <a:pPr defTabSz="457200"/>
            <a:r>
              <a:rPr lang="en-US" sz="1200" b="1" dirty="0">
                <a:solidFill>
                  <a:prstClr val="black"/>
                </a:solidFill>
              </a:rPr>
              <a:t>12</a:t>
            </a:r>
          </a:p>
        </p:txBody>
      </p:sp>
      <p:sp>
        <p:nvSpPr>
          <p:cNvPr id="25" name="TextBox 24"/>
          <p:cNvSpPr txBox="1"/>
          <p:nvPr/>
        </p:nvSpPr>
        <p:spPr>
          <a:xfrm>
            <a:off x="5002709" y="2798742"/>
            <a:ext cx="427511" cy="276999"/>
          </a:xfrm>
          <a:prstGeom prst="rect">
            <a:avLst/>
          </a:prstGeom>
          <a:noFill/>
        </p:spPr>
        <p:txBody>
          <a:bodyPr wrap="square" rtlCol="0">
            <a:spAutoFit/>
          </a:bodyPr>
          <a:lstStyle/>
          <a:p>
            <a:pPr defTabSz="457200"/>
            <a:r>
              <a:rPr lang="en-US" sz="1200" b="1" dirty="0">
                <a:solidFill>
                  <a:prstClr val="black"/>
                </a:solidFill>
              </a:rPr>
              <a:t> 11</a:t>
            </a:r>
          </a:p>
        </p:txBody>
      </p:sp>
      <p:sp>
        <p:nvSpPr>
          <p:cNvPr id="26" name="TextBox 25"/>
          <p:cNvSpPr txBox="1"/>
          <p:nvPr/>
        </p:nvSpPr>
        <p:spPr>
          <a:xfrm>
            <a:off x="5699322" y="3230179"/>
            <a:ext cx="427511" cy="276999"/>
          </a:xfrm>
          <a:prstGeom prst="rect">
            <a:avLst/>
          </a:prstGeom>
          <a:noFill/>
        </p:spPr>
        <p:txBody>
          <a:bodyPr wrap="square" rtlCol="0">
            <a:spAutoFit/>
          </a:bodyPr>
          <a:lstStyle/>
          <a:p>
            <a:pPr defTabSz="457200"/>
            <a:r>
              <a:rPr lang="en-US" sz="1200" b="1" dirty="0">
                <a:solidFill>
                  <a:prstClr val="black"/>
                </a:solidFill>
              </a:rPr>
              <a:t> 6</a:t>
            </a:r>
          </a:p>
        </p:txBody>
      </p:sp>
      <p:sp>
        <p:nvSpPr>
          <p:cNvPr id="27" name="TextBox 26"/>
          <p:cNvSpPr txBox="1"/>
          <p:nvPr/>
        </p:nvSpPr>
        <p:spPr>
          <a:xfrm>
            <a:off x="4575198" y="3250223"/>
            <a:ext cx="427511" cy="276999"/>
          </a:xfrm>
          <a:prstGeom prst="rect">
            <a:avLst/>
          </a:prstGeom>
          <a:noFill/>
        </p:spPr>
        <p:txBody>
          <a:bodyPr wrap="square" rtlCol="0">
            <a:spAutoFit/>
          </a:bodyPr>
          <a:lstStyle/>
          <a:p>
            <a:pPr defTabSz="457200"/>
            <a:r>
              <a:rPr lang="en-US" sz="1200" b="1" dirty="0">
                <a:solidFill>
                  <a:prstClr val="black"/>
                </a:solidFill>
              </a:rPr>
              <a:t> 4</a:t>
            </a:r>
          </a:p>
        </p:txBody>
      </p:sp>
      <p:sp>
        <p:nvSpPr>
          <p:cNvPr id="28" name="TextBox 27"/>
          <p:cNvSpPr txBox="1"/>
          <p:nvPr/>
        </p:nvSpPr>
        <p:spPr>
          <a:xfrm>
            <a:off x="3593065" y="3230966"/>
            <a:ext cx="427511" cy="276999"/>
          </a:xfrm>
          <a:prstGeom prst="rect">
            <a:avLst/>
          </a:prstGeom>
          <a:noFill/>
        </p:spPr>
        <p:txBody>
          <a:bodyPr wrap="square" rtlCol="0">
            <a:spAutoFit/>
          </a:bodyPr>
          <a:lstStyle/>
          <a:p>
            <a:pPr defTabSz="457200"/>
            <a:r>
              <a:rPr lang="en-US" sz="1200" b="1" dirty="0">
                <a:solidFill>
                  <a:prstClr val="black"/>
                </a:solidFill>
              </a:rPr>
              <a:t>  7</a:t>
            </a:r>
          </a:p>
        </p:txBody>
      </p:sp>
      <p:sp>
        <p:nvSpPr>
          <p:cNvPr id="29" name="TextBox 28"/>
          <p:cNvSpPr txBox="1"/>
          <p:nvPr/>
        </p:nvSpPr>
        <p:spPr>
          <a:xfrm>
            <a:off x="4048737" y="3681859"/>
            <a:ext cx="427511" cy="276999"/>
          </a:xfrm>
          <a:prstGeom prst="rect">
            <a:avLst/>
          </a:prstGeom>
          <a:noFill/>
        </p:spPr>
        <p:txBody>
          <a:bodyPr wrap="square" rtlCol="0">
            <a:spAutoFit/>
          </a:bodyPr>
          <a:lstStyle/>
          <a:p>
            <a:pPr defTabSz="457200"/>
            <a:r>
              <a:rPr lang="en-US" sz="1200" b="1" dirty="0">
                <a:solidFill>
                  <a:prstClr val="black"/>
                </a:solidFill>
              </a:rPr>
              <a:t>10</a:t>
            </a:r>
          </a:p>
        </p:txBody>
      </p:sp>
      <p:sp>
        <p:nvSpPr>
          <p:cNvPr id="30" name="TextBox 29"/>
          <p:cNvSpPr txBox="1"/>
          <p:nvPr/>
        </p:nvSpPr>
        <p:spPr>
          <a:xfrm>
            <a:off x="5043507" y="3637327"/>
            <a:ext cx="427511" cy="276999"/>
          </a:xfrm>
          <a:prstGeom prst="rect">
            <a:avLst/>
          </a:prstGeom>
          <a:noFill/>
        </p:spPr>
        <p:txBody>
          <a:bodyPr wrap="square" rtlCol="0">
            <a:spAutoFit/>
          </a:bodyPr>
          <a:lstStyle/>
          <a:p>
            <a:pPr defTabSz="457200"/>
            <a:r>
              <a:rPr lang="en-US" sz="1200" b="1" dirty="0">
                <a:solidFill>
                  <a:prstClr val="black"/>
                </a:solidFill>
              </a:rPr>
              <a:t> 9</a:t>
            </a:r>
          </a:p>
        </p:txBody>
      </p:sp>
      <p:sp>
        <p:nvSpPr>
          <p:cNvPr id="31" name="TextBox 30"/>
          <p:cNvSpPr txBox="1"/>
          <p:nvPr/>
        </p:nvSpPr>
        <p:spPr>
          <a:xfrm>
            <a:off x="4067634" y="4538057"/>
            <a:ext cx="427511" cy="276999"/>
          </a:xfrm>
          <a:prstGeom prst="rect">
            <a:avLst/>
          </a:prstGeom>
          <a:noFill/>
        </p:spPr>
        <p:txBody>
          <a:bodyPr wrap="square" rtlCol="0">
            <a:spAutoFit/>
          </a:bodyPr>
          <a:lstStyle/>
          <a:p>
            <a:pPr defTabSz="457200"/>
            <a:r>
              <a:rPr lang="en-US" sz="1200" b="1" dirty="0">
                <a:solidFill>
                  <a:prstClr val="black"/>
                </a:solidFill>
              </a:rPr>
              <a:t>12</a:t>
            </a:r>
          </a:p>
        </p:txBody>
      </p:sp>
      <p:sp>
        <p:nvSpPr>
          <p:cNvPr id="32" name="TextBox 31"/>
          <p:cNvSpPr txBox="1"/>
          <p:nvPr/>
        </p:nvSpPr>
        <p:spPr>
          <a:xfrm>
            <a:off x="35149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44597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54115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5311157"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6" name="TextBox 35"/>
          <p:cNvSpPr txBox="1"/>
          <p:nvPr/>
        </p:nvSpPr>
        <p:spPr>
          <a:xfrm>
            <a:off x="4252571" y="2827366"/>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37" name="TextBox 36"/>
          <p:cNvSpPr txBox="1"/>
          <p:nvPr/>
        </p:nvSpPr>
        <p:spPr>
          <a:xfrm>
            <a:off x="43264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38" name="TextBox 37"/>
          <p:cNvSpPr txBox="1"/>
          <p:nvPr/>
        </p:nvSpPr>
        <p:spPr>
          <a:xfrm>
            <a:off x="5104747" y="3460416"/>
            <a:ext cx="1308269" cy="827032"/>
          </a:xfrm>
          <a:prstGeom prst="rect">
            <a:avLst/>
          </a:prstGeom>
          <a:noFill/>
        </p:spPr>
        <p:txBody>
          <a:bodyPr wrap="square" rtlCol="0">
            <a:spAutoFit/>
          </a:bodyPr>
          <a:lstStyle/>
          <a:p>
            <a:pPr algn="ctr" defTabSz="457200"/>
            <a:r>
              <a:rPr lang="en-US" sz="1200" b="1" dirty="0">
                <a:solidFill>
                  <a:prstClr val="white">
                    <a:lumMod val="95000"/>
                  </a:prstClr>
                </a:solidFill>
              </a:rPr>
              <a:t>Block 37  </a:t>
            </a:r>
          </a:p>
          <a:p>
            <a:pPr algn="ctr" defTabSz="457200"/>
            <a:r>
              <a:rPr lang="en-US" sz="1200" b="1" dirty="0">
                <a:solidFill>
                  <a:prstClr val="white">
                    <a:lumMod val="95000"/>
                  </a:prstClr>
                </a:solidFill>
              </a:rPr>
              <a:t>281 Units</a:t>
            </a:r>
          </a:p>
          <a:p>
            <a:pPr algn="ctr" defTabSz="457200"/>
            <a:r>
              <a:rPr lang="en-US" sz="1200" b="1" dirty="0">
                <a:solidFill>
                  <a:srgbClr val="FFFF00"/>
                </a:solidFill>
              </a:rPr>
              <a:t>Parking for </a:t>
            </a:r>
          </a:p>
          <a:p>
            <a:pPr algn="ctr" defTabSz="457200"/>
            <a:r>
              <a:rPr lang="en-US" sz="1200" b="1" dirty="0">
                <a:solidFill>
                  <a:srgbClr val="FFFF00"/>
                </a:solidFill>
              </a:rPr>
              <a:t>201 Units</a:t>
            </a:r>
          </a:p>
        </p:txBody>
      </p:sp>
      <p:sp>
        <p:nvSpPr>
          <p:cNvPr id="39" name="TextBox 38"/>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a:solidFill>
                  <a:prstClr val="white"/>
                </a:solidFill>
              </a:rPr>
              <a:t>On-street Parking within 2 Blocks of Block 37 – 87 Spaces</a:t>
            </a:r>
          </a:p>
        </p:txBody>
      </p:sp>
      <p:sp>
        <p:nvSpPr>
          <p:cNvPr id="40" name="Rectangular Callout 39"/>
          <p:cNvSpPr/>
          <p:nvPr/>
        </p:nvSpPr>
        <p:spPr>
          <a:xfrm>
            <a:off x="428263" y="2127642"/>
            <a:ext cx="2058203" cy="920572"/>
          </a:xfrm>
          <a:prstGeom prst="wedgeRectCallout">
            <a:avLst>
              <a:gd name="adj1" fmla="val 100698"/>
              <a:gd name="adj2" fmla="val 8075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Existing </a:t>
            </a:r>
          </a:p>
          <a:p>
            <a:pPr algn="ctr" defTabSz="457200"/>
            <a:r>
              <a:rPr lang="en-US" b="1" dirty="0">
                <a:solidFill>
                  <a:prstClr val="black"/>
                </a:solidFill>
              </a:rPr>
              <a:t>On-street Parking 87 Spaces</a:t>
            </a:r>
          </a:p>
        </p:txBody>
      </p:sp>
      <p:sp>
        <p:nvSpPr>
          <p:cNvPr id="41" name="Oval 40"/>
          <p:cNvSpPr/>
          <p:nvPr/>
        </p:nvSpPr>
        <p:spPr>
          <a:xfrm>
            <a:off x="5059031" y="2033211"/>
            <a:ext cx="289630" cy="28963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00" b="1" dirty="0">
              <a:solidFill>
                <a:prstClr val="black"/>
              </a:solidFill>
            </a:endParaRPr>
          </a:p>
        </p:txBody>
      </p:sp>
      <p:sp>
        <p:nvSpPr>
          <p:cNvPr id="42" name="TextBox 41"/>
          <p:cNvSpPr txBox="1"/>
          <p:nvPr/>
        </p:nvSpPr>
        <p:spPr>
          <a:xfrm>
            <a:off x="5002709" y="2045842"/>
            <a:ext cx="427511" cy="276999"/>
          </a:xfrm>
          <a:prstGeom prst="rect">
            <a:avLst/>
          </a:prstGeom>
          <a:noFill/>
        </p:spPr>
        <p:txBody>
          <a:bodyPr wrap="square" rtlCol="0">
            <a:spAutoFit/>
          </a:bodyPr>
          <a:lstStyle/>
          <a:p>
            <a:pPr defTabSz="457200"/>
            <a:r>
              <a:rPr lang="en-US" sz="1200" b="1" dirty="0">
                <a:solidFill>
                  <a:prstClr val="black"/>
                </a:solidFill>
              </a:rPr>
              <a:t> 16</a:t>
            </a:r>
          </a:p>
        </p:txBody>
      </p:sp>
      <p:sp>
        <p:nvSpPr>
          <p:cNvPr id="2" name="Rectangle 1"/>
          <p:cNvSpPr/>
          <p:nvPr/>
        </p:nvSpPr>
        <p:spPr>
          <a:xfrm flipV="1">
            <a:off x="4314818" y="4240792"/>
            <a:ext cx="833218"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3" name="Rectangle 42"/>
          <p:cNvSpPr/>
          <p:nvPr/>
        </p:nvSpPr>
        <p:spPr>
          <a:xfrm flipV="1">
            <a:off x="5265480" y="4252737"/>
            <a:ext cx="1093789" cy="80748"/>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4" name="Rectangle 43"/>
          <p:cNvSpPr/>
          <p:nvPr/>
        </p:nvSpPr>
        <p:spPr>
          <a:xfrm flipV="1">
            <a:off x="5263725" y="2453823"/>
            <a:ext cx="1191304"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5" name="Rectangle 44"/>
          <p:cNvSpPr/>
          <p:nvPr/>
        </p:nvSpPr>
        <p:spPr>
          <a:xfrm flipV="1">
            <a:off x="4273074" y="2453823"/>
            <a:ext cx="883813"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6" name="Rectangle 45"/>
          <p:cNvSpPr/>
          <p:nvPr/>
        </p:nvSpPr>
        <p:spPr>
          <a:xfrm flipV="1">
            <a:off x="3350957" y="4240792"/>
            <a:ext cx="842773"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7" name="Rectangular Callout 46"/>
          <p:cNvSpPr/>
          <p:nvPr/>
        </p:nvSpPr>
        <p:spPr>
          <a:xfrm>
            <a:off x="6581361" y="4862613"/>
            <a:ext cx="1886673" cy="646419"/>
          </a:xfrm>
          <a:prstGeom prst="wedgeRectCallout">
            <a:avLst>
              <a:gd name="adj1" fmla="val -75281"/>
              <a:gd name="adj2" fmla="val -13915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Pedestrian “Green Street”</a:t>
            </a:r>
          </a:p>
        </p:txBody>
      </p:sp>
      <p:sp>
        <p:nvSpPr>
          <p:cNvPr id="49" name="Rectangle 48"/>
          <p:cNvSpPr/>
          <p:nvPr/>
        </p:nvSpPr>
        <p:spPr>
          <a:xfrm>
            <a:off x="3424147" y="4400948"/>
            <a:ext cx="661994" cy="646913"/>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1" name="Rectangular Callout 50"/>
          <p:cNvSpPr/>
          <p:nvPr/>
        </p:nvSpPr>
        <p:spPr>
          <a:xfrm>
            <a:off x="428263" y="4400948"/>
            <a:ext cx="1886673" cy="917501"/>
          </a:xfrm>
          <a:prstGeom prst="wedgeRectCallout">
            <a:avLst>
              <a:gd name="adj1" fmla="val 125895"/>
              <a:gd name="adj2" fmla="val -2132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 </a:t>
            </a:r>
            <a:r>
              <a:rPr lang="en-US" b="1" dirty="0" smtClean="0">
                <a:solidFill>
                  <a:prstClr val="black"/>
                </a:solidFill>
              </a:rPr>
              <a:t>Abernethy</a:t>
            </a:r>
            <a:endParaRPr lang="en-US" b="1" dirty="0">
              <a:solidFill>
                <a:prstClr val="black"/>
              </a:solidFill>
            </a:endParaRPr>
          </a:p>
          <a:p>
            <a:pPr algn="ctr" defTabSz="457200"/>
            <a:r>
              <a:rPr lang="en-US" sz="1400" b="1" dirty="0">
                <a:solidFill>
                  <a:prstClr val="black"/>
                </a:solidFill>
              </a:rPr>
              <a:t>199 Apartments</a:t>
            </a:r>
          </a:p>
          <a:p>
            <a:pPr algn="ctr" defTabSz="457200"/>
            <a:r>
              <a:rPr lang="en-US" sz="1400" b="1" dirty="0">
                <a:solidFill>
                  <a:prstClr val="black"/>
                </a:solidFill>
              </a:rPr>
              <a:t>196 Parking Spaces</a:t>
            </a:r>
          </a:p>
        </p:txBody>
      </p:sp>
      <p:sp>
        <p:nvSpPr>
          <p:cNvPr id="48" name="Rectangular Callout 47"/>
          <p:cNvSpPr/>
          <p:nvPr/>
        </p:nvSpPr>
        <p:spPr>
          <a:xfrm>
            <a:off x="6743298" y="2033211"/>
            <a:ext cx="2058203" cy="920572"/>
          </a:xfrm>
          <a:prstGeom prst="wedgeRectCallout">
            <a:avLst>
              <a:gd name="adj1" fmla="val -80765"/>
              <a:gd name="adj2" fmla="val 12272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Block 37 </a:t>
            </a:r>
          </a:p>
          <a:p>
            <a:pPr algn="ctr" defTabSz="457200"/>
            <a:r>
              <a:rPr lang="en-US" b="1" dirty="0">
                <a:solidFill>
                  <a:prstClr val="black"/>
                </a:solidFill>
              </a:rPr>
              <a:t>Parking Shortage</a:t>
            </a:r>
          </a:p>
          <a:p>
            <a:pPr algn="ctr" defTabSz="457200"/>
            <a:r>
              <a:rPr lang="en-US" b="1" dirty="0">
                <a:solidFill>
                  <a:prstClr val="black"/>
                </a:solidFill>
              </a:rPr>
              <a:t>80 Spaces</a:t>
            </a:r>
          </a:p>
        </p:txBody>
      </p:sp>
    </p:spTree>
    <p:extLst>
      <p:ext uri="{BB962C8B-B14F-4D97-AF65-F5344CB8AC3E}">
        <p14:creationId xmlns:p14="http://schemas.microsoft.com/office/powerpoint/2010/main" xmlns="" val="28404611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outh Waterfront.jpg"/>
          <p:cNvPicPr>
            <a:picLocks noChangeAspect="1"/>
          </p:cNvPicPr>
          <p:nvPr/>
        </p:nvPicPr>
        <p:blipFill rotWithShape="1">
          <a:blip r:embed="rId2" cstate="print">
            <a:extLst>
              <a:ext uri="{28A0092B-C50C-407E-A947-70E740481C1C}">
                <a14:useLocalDpi xmlns:a14="http://schemas.microsoft.com/office/drawing/2010/main" xmlns="" val="0"/>
              </a:ext>
            </a:extLst>
          </a:blip>
          <a:srcRect l="4776" r="17599" b="2530"/>
          <a:stretch/>
        </p:blipFill>
        <p:spPr>
          <a:xfrm>
            <a:off x="1371600" y="1"/>
            <a:ext cx="6608340" cy="6418684"/>
          </a:xfrm>
          <a:prstGeom prst="rect">
            <a:avLst/>
          </a:prstGeom>
        </p:spPr>
      </p:pic>
      <p:sp>
        <p:nvSpPr>
          <p:cNvPr id="5" name="Rectangle 4"/>
          <p:cNvSpPr/>
          <p:nvPr/>
        </p:nvSpPr>
        <p:spPr>
          <a:xfrm>
            <a:off x="5287029" y="3445613"/>
            <a:ext cx="973493" cy="748424"/>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p:nvSpPr>
        <p:spPr>
          <a:xfrm rot="5400000" flipV="1">
            <a:off x="5243108" y="1800512"/>
            <a:ext cx="345844" cy="17754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TextBox 31"/>
          <p:cNvSpPr txBox="1"/>
          <p:nvPr/>
        </p:nvSpPr>
        <p:spPr>
          <a:xfrm>
            <a:off x="35149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44597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54115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5404373"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7" name="TextBox 36"/>
          <p:cNvSpPr txBox="1"/>
          <p:nvPr/>
        </p:nvSpPr>
        <p:spPr>
          <a:xfrm>
            <a:off x="43264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39" name="TextBox 38"/>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a:solidFill>
                  <a:prstClr val="white"/>
                </a:solidFill>
              </a:rPr>
              <a:t>Retail/Commercial Parking Need @ 3 Spaces/1,000 SF = 120 Spaces   </a:t>
            </a:r>
          </a:p>
        </p:txBody>
      </p:sp>
      <p:sp>
        <p:nvSpPr>
          <p:cNvPr id="43" name="TextBox 42"/>
          <p:cNvSpPr txBox="1"/>
          <p:nvPr/>
        </p:nvSpPr>
        <p:spPr>
          <a:xfrm>
            <a:off x="4392395" y="2827366"/>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44" name="TextBox 43"/>
          <p:cNvSpPr txBox="1"/>
          <p:nvPr/>
        </p:nvSpPr>
        <p:spPr>
          <a:xfrm>
            <a:off x="5170064" y="3576935"/>
            <a:ext cx="1308269" cy="461665"/>
          </a:xfrm>
          <a:prstGeom prst="rect">
            <a:avLst/>
          </a:prstGeom>
          <a:noFill/>
        </p:spPr>
        <p:txBody>
          <a:bodyPr wrap="square" rtlCol="0">
            <a:spAutoFit/>
          </a:bodyPr>
          <a:lstStyle/>
          <a:p>
            <a:pPr algn="ctr" defTabSz="457200"/>
            <a:r>
              <a:rPr lang="en-US" sz="1200" b="1" dirty="0" smtClean="0">
                <a:solidFill>
                  <a:prstClr val="white">
                    <a:lumMod val="95000"/>
                  </a:prstClr>
                </a:solidFill>
              </a:rPr>
              <a:t>Block 37  </a:t>
            </a:r>
          </a:p>
          <a:p>
            <a:pPr algn="ctr" defTabSz="457200"/>
            <a:r>
              <a:rPr lang="en-US" sz="1200" b="1" dirty="0" smtClean="0">
                <a:solidFill>
                  <a:prstClr val="white">
                    <a:lumMod val="95000"/>
                  </a:prstClr>
                </a:solidFill>
              </a:rPr>
              <a:t>281 Units</a:t>
            </a:r>
          </a:p>
        </p:txBody>
      </p:sp>
      <p:sp>
        <p:nvSpPr>
          <p:cNvPr id="46" name="Rectangle 45"/>
          <p:cNvSpPr/>
          <p:nvPr/>
        </p:nvSpPr>
        <p:spPr>
          <a:xfrm rot="5400000" flipV="1">
            <a:off x="5265970" y="2203042"/>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7" name="Rectangle 46"/>
          <p:cNvSpPr/>
          <p:nvPr/>
        </p:nvSpPr>
        <p:spPr>
          <a:xfrm rot="5400000" flipV="1">
            <a:off x="5252475" y="2655561"/>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8" name="Rectangle 47"/>
          <p:cNvSpPr/>
          <p:nvPr/>
        </p:nvSpPr>
        <p:spPr>
          <a:xfrm rot="5400000" flipV="1">
            <a:off x="5247668" y="3026896"/>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9" name="Rectangle 48"/>
          <p:cNvSpPr/>
          <p:nvPr/>
        </p:nvSpPr>
        <p:spPr>
          <a:xfrm rot="10800000" flipV="1">
            <a:off x="4745939" y="3475351"/>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0" name="Rectangle 49"/>
          <p:cNvSpPr/>
          <p:nvPr/>
        </p:nvSpPr>
        <p:spPr>
          <a:xfrm rot="10800000" flipV="1">
            <a:off x="4338122" y="3475352"/>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1" name="Rectangle 50"/>
          <p:cNvSpPr/>
          <p:nvPr/>
        </p:nvSpPr>
        <p:spPr>
          <a:xfrm rot="10800000" flipV="1">
            <a:off x="3848274" y="3492188"/>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2" name="Rectangle 51"/>
          <p:cNvSpPr/>
          <p:nvPr/>
        </p:nvSpPr>
        <p:spPr>
          <a:xfrm rot="10800000" flipV="1">
            <a:off x="3364925" y="3501418"/>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3" name="Rectangle 52"/>
          <p:cNvSpPr/>
          <p:nvPr/>
        </p:nvSpPr>
        <p:spPr>
          <a:xfrm rot="5400000" flipV="1">
            <a:off x="4185804" y="2792281"/>
            <a:ext cx="476178"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4" name="Rectangle 53"/>
          <p:cNvSpPr/>
          <p:nvPr/>
        </p:nvSpPr>
        <p:spPr>
          <a:xfrm rot="10800000" flipV="1">
            <a:off x="4338122" y="3119144"/>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5" name="Rectangle 54"/>
          <p:cNvSpPr/>
          <p:nvPr/>
        </p:nvSpPr>
        <p:spPr>
          <a:xfrm rot="5400000" flipV="1">
            <a:off x="4223578" y="1819440"/>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6" name="Rectangle 55"/>
          <p:cNvSpPr/>
          <p:nvPr/>
        </p:nvSpPr>
        <p:spPr>
          <a:xfrm rot="5400000" flipV="1">
            <a:off x="5250965" y="3506899"/>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7" name="Rectangle 56"/>
          <p:cNvSpPr/>
          <p:nvPr/>
        </p:nvSpPr>
        <p:spPr>
          <a:xfrm rot="5400000" flipV="1">
            <a:off x="5249047" y="3931902"/>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8" name="Rectangle 57"/>
          <p:cNvSpPr/>
          <p:nvPr/>
        </p:nvSpPr>
        <p:spPr>
          <a:xfrm flipV="1">
            <a:off x="4314818" y="4240792"/>
            <a:ext cx="833218" cy="92694"/>
          </a:xfrm>
          <a:prstGeom prst="rect">
            <a:avLst/>
          </a:prstGeom>
          <a:solidFill>
            <a:srgbClr val="5BFF1A">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59" name="Rectangle 58"/>
          <p:cNvSpPr/>
          <p:nvPr/>
        </p:nvSpPr>
        <p:spPr>
          <a:xfrm flipV="1">
            <a:off x="5265480" y="4252737"/>
            <a:ext cx="1093789" cy="80748"/>
          </a:xfrm>
          <a:prstGeom prst="rect">
            <a:avLst/>
          </a:prstGeom>
          <a:solidFill>
            <a:srgbClr val="5BFF1A">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60" name="Rectangle 59"/>
          <p:cNvSpPr/>
          <p:nvPr/>
        </p:nvSpPr>
        <p:spPr>
          <a:xfrm flipV="1">
            <a:off x="5263725" y="2453823"/>
            <a:ext cx="1191304" cy="92694"/>
          </a:xfrm>
          <a:prstGeom prst="rect">
            <a:avLst/>
          </a:prstGeom>
          <a:solidFill>
            <a:srgbClr val="5BFF1A">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61" name="Rectangle 60"/>
          <p:cNvSpPr/>
          <p:nvPr/>
        </p:nvSpPr>
        <p:spPr>
          <a:xfrm flipV="1">
            <a:off x="4273074" y="2453823"/>
            <a:ext cx="883813" cy="92694"/>
          </a:xfrm>
          <a:prstGeom prst="rect">
            <a:avLst/>
          </a:prstGeom>
          <a:solidFill>
            <a:srgbClr val="5BFF1A">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62" name="Rectangle 61"/>
          <p:cNvSpPr/>
          <p:nvPr/>
        </p:nvSpPr>
        <p:spPr>
          <a:xfrm flipV="1">
            <a:off x="3350957" y="4240792"/>
            <a:ext cx="842773" cy="92694"/>
          </a:xfrm>
          <a:prstGeom prst="rect">
            <a:avLst/>
          </a:prstGeom>
          <a:solidFill>
            <a:srgbClr val="5BFF1A">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0" name="Rectangular Callout 39"/>
          <p:cNvSpPr/>
          <p:nvPr/>
        </p:nvSpPr>
        <p:spPr>
          <a:xfrm>
            <a:off x="466085" y="2086230"/>
            <a:ext cx="2061939" cy="879379"/>
          </a:xfrm>
          <a:prstGeom prst="wedgeRectCallout">
            <a:avLst>
              <a:gd name="adj1" fmla="val 140184"/>
              <a:gd name="adj2" fmla="val 5060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Retail/Commercial Space</a:t>
            </a:r>
          </a:p>
          <a:p>
            <a:pPr algn="ctr" defTabSz="457200"/>
            <a:r>
              <a:rPr lang="en-US" b="1" dirty="0">
                <a:solidFill>
                  <a:prstClr val="black"/>
                </a:solidFill>
              </a:rPr>
              <a:t>40,000 SF</a:t>
            </a:r>
          </a:p>
        </p:txBody>
      </p:sp>
      <p:sp>
        <p:nvSpPr>
          <p:cNvPr id="38" name="Rectangle 37"/>
          <p:cNvSpPr/>
          <p:nvPr/>
        </p:nvSpPr>
        <p:spPr>
          <a:xfrm>
            <a:off x="3424147" y="4400948"/>
            <a:ext cx="661994" cy="646913"/>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1" name="TextBox 40"/>
          <p:cNvSpPr txBox="1"/>
          <p:nvPr/>
        </p:nvSpPr>
        <p:spPr>
          <a:xfrm>
            <a:off x="3505654" y="4466265"/>
            <a:ext cx="571156" cy="461665"/>
          </a:xfrm>
          <a:prstGeom prst="rect">
            <a:avLst/>
          </a:prstGeom>
          <a:noFill/>
        </p:spPr>
        <p:txBody>
          <a:bodyPr wrap="square" rtlCol="0">
            <a:spAutoFit/>
          </a:bodyPr>
          <a:lstStyle/>
          <a:p>
            <a:pPr defTabSz="457200"/>
            <a:r>
              <a:rPr lang="en-US" sz="1200" b="1" dirty="0">
                <a:solidFill>
                  <a:prstClr val="white">
                    <a:lumMod val="95000"/>
                  </a:prstClr>
                </a:solidFill>
              </a:rPr>
              <a:t>  294 Units</a:t>
            </a:r>
          </a:p>
        </p:txBody>
      </p:sp>
    </p:spTree>
    <p:extLst>
      <p:ext uri="{BB962C8B-B14F-4D97-AF65-F5344CB8AC3E}">
        <p14:creationId xmlns:p14="http://schemas.microsoft.com/office/powerpoint/2010/main" xmlns="" val="16263690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outh Waterfront.jpg"/>
          <p:cNvPicPr>
            <a:picLocks noChangeAspect="1"/>
          </p:cNvPicPr>
          <p:nvPr/>
        </p:nvPicPr>
        <p:blipFill rotWithShape="1">
          <a:blip r:embed="rId2" cstate="print">
            <a:extLst>
              <a:ext uri="{28A0092B-C50C-407E-A947-70E740481C1C}">
                <a14:useLocalDpi xmlns:a14="http://schemas.microsoft.com/office/drawing/2010/main" xmlns="" val="0"/>
              </a:ext>
            </a:extLst>
          </a:blip>
          <a:srcRect l="4776" r="17599" b="2530"/>
          <a:stretch/>
        </p:blipFill>
        <p:spPr>
          <a:xfrm>
            <a:off x="1371600" y="1"/>
            <a:ext cx="6608340" cy="6418684"/>
          </a:xfrm>
          <a:prstGeom prst="rect">
            <a:avLst/>
          </a:prstGeom>
        </p:spPr>
      </p:pic>
      <p:sp>
        <p:nvSpPr>
          <p:cNvPr id="5" name="Rectangle 4"/>
          <p:cNvSpPr/>
          <p:nvPr/>
        </p:nvSpPr>
        <p:spPr>
          <a:xfrm>
            <a:off x="5287029" y="3445613"/>
            <a:ext cx="973493" cy="748424"/>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p:nvSpPr>
        <p:spPr>
          <a:xfrm rot="5400000" flipV="1">
            <a:off x="5243108" y="1800512"/>
            <a:ext cx="345844" cy="17754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TextBox 31"/>
          <p:cNvSpPr txBox="1"/>
          <p:nvPr/>
        </p:nvSpPr>
        <p:spPr>
          <a:xfrm>
            <a:off x="35149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44597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54115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5404373"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7" name="TextBox 36"/>
          <p:cNvSpPr txBox="1"/>
          <p:nvPr/>
        </p:nvSpPr>
        <p:spPr>
          <a:xfrm>
            <a:off x="43264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39" name="TextBox 38"/>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a:solidFill>
                  <a:prstClr val="white"/>
                </a:solidFill>
              </a:rPr>
              <a:t>Retail/Commercial Parking Need @ 3 Spaces/1,000 SF = 120 Spaces   </a:t>
            </a:r>
          </a:p>
        </p:txBody>
      </p:sp>
      <p:sp>
        <p:nvSpPr>
          <p:cNvPr id="43" name="TextBox 42"/>
          <p:cNvSpPr txBox="1"/>
          <p:nvPr/>
        </p:nvSpPr>
        <p:spPr>
          <a:xfrm>
            <a:off x="4392395" y="2827366"/>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44" name="TextBox 43"/>
          <p:cNvSpPr txBox="1"/>
          <p:nvPr/>
        </p:nvSpPr>
        <p:spPr>
          <a:xfrm>
            <a:off x="5170064" y="3576935"/>
            <a:ext cx="1308269" cy="461665"/>
          </a:xfrm>
          <a:prstGeom prst="rect">
            <a:avLst/>
          </a:prstGeom>
          <a:noFill/>
        </p:spPr>
        <p:txBody>
          <a:bodyPr wrap="square" rtlCol="0">
            <a:spAutoFit/>
          </a:bodyPr>
          <a:lstStyle/>
          <a:p>
            <a:pPr algn="ctr" defTabSz="457200"/>
            <a:r>
              <a:rPr lang="en-US" sz="1200" b="1" dirty="0" smtClean="0">
                <a:solidFill>
                  <a:prstClr val="white">
                    <a:lumMod val="95000"/>
                  </a:prstClr>
                </a:solidFill>
              </a:rPr>
              <a:t>Block 37  </a:t>
            </a:r>
          </a:p>
          <a:p>
            <a:pPr algn="ctr" defTabSz="457200"/>
            <a:r>
              <a:rPr lang="en-US" sz="1200" b="1" dirty="0" smtClean="0">
                <a:solidFill>
                  <a:prstClr val="white">
                    <a:lumMod val="95000"/>
                  </a:prstClr>
                </a:solidFill>
              </a:rPr>
              <a:t>281 Units</a:t>
            </a:r>
          </a:p>
        </p:txBody>
      </p:sp>
      <p:sp>
        <p:nvSpPr>
          <p:cNvPr id="46" name="Rectangle 45"/>
          <p:cNvSpPr/>
          <p:nvPr/>
        </p:nvSpPr>
        <p:spPr>
          <a:xfrm rot="5400000" flipV="1">
            <a:off x="5265970" y="2203042"/>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7" name="Rectangle 46"/>
          <p:cNvSpPr/>
          <p:nvPr/>
        </p:nvSpPr>
        <p:spPr>
          <a:xfrm rot="5400000" flipV="1">
            <a:off x="5252475" y="2655561"/>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8" name="Rectangle 47"/>
          <p:cNvSpPr/>
          <p:nvPr/>
        </p:nvSpPr>
        <p:spPr>
          <a:xfrm rot="5400000" flipV="1">
            <a:off x="5247668" y="3026896"/>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9" name="Rectangle 48"/>
          <p:cNvSpPr/>
          <p:nvPr/>
        </p:nvSpPr>
        <p:spPr>
          <a:xfrm rot="10800000" flipV="1">
            <a:off x="4745939" y="3475351"/>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0" name="Rectangle 49"/>
          <p:cNvSpPr/>
          <p:nvPr/>
        </p:nvSpPr>
        <p:spPr>
          <a:xfrm rot="10800000" flipV="1">
            <a:off x="4338122" y="3475352"/>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1" name="Rectangle 50"/>
          <p:cNvSpPr/>
          <p:nvPr/>
        </p:nvSpPr>
        <p:spPr>
          <a:xfrm rot="10800000" flipV="1">
            <a:off x="3848274" y="3492188"/>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2" name="Rectangle 51"/>
          <p:cNvSpPr/>
          <p:nvPr/>
        </p:nvSpPr>
        <p:spPr>
          <a:xfrm rot="10800000" flipV="1">
            <a:off x="3364925" y="3501418"/>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3" name="Rectangle 52"/>
          <p:cNvSpPr/>
          <p:nvPr/>
        </p:nvSpPr>
        <p:spPr>
          <a:xfrm rot="5400000" flipV="1">
            <a:off x="4185804" y="2792281"/>
            <a:ext cx="476178"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4" name="Rectangle 53"/>
          <p:cNvSpPr/>
          <p:nvPr/>
        </p:nvSpPr>
        <p:spPr>
          <a:xfrm rot="10800000" flipV="1">
            <a:off x="4338122" y="3119144"/>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5" name="Rectangle 54"/>
          <p:cNvSpPr/>
          <p:nvPr/>
        </p:nvSpPr>
        <p:spPr>
          <a:xfrm rot="5400000" flipV="1">
            <a:off x="4223578" y="1819440"/>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6" name="Rectangle 55"/>
          <p:cNvSpPr/>
          <p:nvPr/>
        </p:nvSpPr>
        <p:spPr>
          <a:xfrm rot="5400000" flipV="1">
            <a:off x="5250965" y="3506899"/>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7" name="Rectangle 56"/>
          <p:cNvSpPr/>
          <p:nvPr/>
        </p:nvSpPr>
        <p:spPr>
          <a:xfrm rot="5400000" flipV="1">
            <a:off x="5249047" y="3931902"/>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8" name="Rectangle 57"/>
          <p:cNvSpPr/>
          <p:nvPr/>
        </p:nvSpPr>
        <p:spPr>
          <a:xfrm flipV="1">
            <a:off x="4314818" y="4240792"/>
            <a:ext cx="833218" cy="92694"/>
          </a:xfrm>
          <a:prstGeom prst="rect">
            <a:avLst/>
          </a:prstGeom>
          <a:solidFill>
            <a:srgbClr val="5BFF1A">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59" name="Rectangle 58"/>
          <p:cNvSpPr/>
          <p:nvPr/>
        </p:nvSpPr>
        <p:spPr>
          <a:xfrm flipV="1">
            <a:off x="5265480" y="4252737"/>
            <a:ext cx="1093789" cy="80748"/>
          </a:xfrm>
          <a:prstGeom prst="rect">
            <a:avLst/>
          </a:prstGeom>
          <a:solidFill>
            <a:srgbClr val="5BFF1A">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60" name="Rectangle 59"/>
          <p:cNvSpPr/>
          <p:nvPr/>
        </p:nvSpPr>
        <p:spPr>
          <a:xfrm flipV="1">
            <a:off x="5263725" y="2453823"/>
            <a:ext cx="1191304" cy="92694"/>
          </a:xfrm>
          <a:prstGeom prst="rect">
            <a:avLst/>
          </a:prstGeom>
          <a:solidFill>
            <a:srgbClr val="5BFF1A">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61" name="Rectangle 60"/>
          <p:cNvSpPr/>
          <p:nvPr/>
        </p:nvSpPr>
        <p:spPr>
          <a:xfrm flipV="1">
            <a:off x="4273074" y="2453823"/>
            <a:ext cx="883813" cy="92694"/>
          </a:xfrm>
          <a:prstGeom prst="rect">
            <a:avLst/>
          </a:prstGeom>
          <a:solidFill>
            <a:srgbClr val="5BFF1A">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62" name="Rectangle 61"/>
          <p:cNvSpPr/>
          <p:nvPr/>
        </p:nvSpPr>
        <p:spPr>
          <a:xfrm flipV="1">
            <a:off x="3350957" y="4240792"/>
            <a:ext cx="842773" cy="92694"/>
          </a:xfrm>
          <a:prstGeom prst="rect">
            <a:avLst/>
          </a:prstGeom>
          <a:solidFill>
            <a:srgbClr val="5BFF1A">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0" name="Rectangular Callout 39"/>
          <p:cNvSpPr/>
          <p:nvPr/>
        </p:nvSpPr>
        <p:spPr>
          <a:xfrm>
            <a:off x="466085" y="1981200"/>
            <a:ext cx="2061939" cy="984409"/>
          </a:xfrm>
          <a:prstGeom prst="wedgeRectCallout">
            <a:avLst>
              <a:gd name="adj1" fmla="val 140184"/>
              <a:gd name="adj2" fmla="val 5060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Retail/Commercial </a:t>
            </a:r>
            <a:r>
              <a:rPr lang="en-US" b="1" dirty="0" smtClean="0">
                <a:solidFill>
                  <a:prstClr val="black"/>
                </a:solidFill>
              </a:rPr>
              <a:t>Parking Shortage</a:t>
            </a:r>
          </a:p>
          <a:p>
            <a:pPr algn="ctr" defTabSz="457200"/>
            <a:r>
              <a:rPr lang="en-US" b="1" dirty="0" smtClean="0">
                <a:solidFill>
                  <a:prstClr val="black"/>
                </a:solidFill>
              </a:rPr>
              <a:t>3</a:t>
            </a:r>
            <a:r>
              <a:rPr lang="en-US" b="1" dirty="0" smtClean="0">
                <a:solidFill>
                  <a:prstClr val="black"/>
                </a:solidFill>
              </a:rPr>
              <a:t>0 Spaces</a:t>
            </a:r>
            <a:endParaRPr lang="en-US" b="1" dirty="0">
              <a:solidFill>
                <a:prstClr val="black"/>
              </a:solidFill>
            </a:endParaRPr>
          </a:p>
        </p:txBody>
      </p:sp>
      <p:sp>
        <p:nvSpPr>
          <p:cNvPr id="38" name="Rectangle 37"/>
          <p:cNvSpPr/>
          <p:nvPr/>
        </p:nvSpPr>
        <p:spPr>
          <a:xfrm>
            <a:off x="3424147" y="4400948"/>
            <a:ext cx="661994" cy="646913"/>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1" name="TextBox 40"/>
          <p:cNvSpPr txBox="1"/>
          <p:nvPr/>
        </p:nvSpPr>
        <p:spPr>
          <a:xfrm>
            <a:off x="3505654" y="4466265"/>
            <a:ext cx="571156" cy="461665"/>
          </a:xfrm>
          <a:prstGeom prst="rect">
            <a:avLst/>
          </a:prstGeom>
          <a:noFill/>
        </p:spPr>
        <p:txBody>
          <a:bodyPr wrap="square" rtlCol="0">
            <a:spAutoFit/>
          </a:bodyPr>
          <a:lstStyle/>
          <a:p>
            <a:pPr defTabSz="457200"/>
            <a:r>
              <a:rPr lang="en-US" sz="1200" b="1" dirty="0">
                <a:solidFill>
                  <a:prstClr val="white">
                    <a:lumMod val="95000"/>
                  </a:prstClr>
                </a:solidFill>
              </a:rPr>
              <a:t>  294 Units</a:t>
            </a:r>
          </a:p>
        </p:txBody>
      </p:sp>
      <p:sp>
        <p:nvSpPr>
          <p:cNvPr id="36" name="Rectangular Callout 35"/>
          <p:cNvSpPr/>
          <p:nvPr/>
        </p:nvSpPr>
        <p:spPr>
          <a:xfrm>
            <a:off x="6743298" y="2033211"/>
            <a:ext cx="2058203" cy="920572"/>
          </a:xfrm>
          <a:prstGeom prst="wedgeRectCallout">
            <a:avLst>
              <a:gd name="adj1" fmla="val -80765"/>
              <a:gd name="adj2" fmla="val 12272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Block 37 </a:t>
            </a:r>
          </a:p>
          <a:p>
            <a:pPr algn="ctr" defTabSz="457200"/>
            <a:r>
              <a:rPr lang="en-US" b="1" dirty="0">
                <a:solidFill>
                  <a:prstClr val="black"/>
                </a:solidFill>
              </a:rPr>
              <a:t>Parking Shortage</a:t>
            </a:r>
          </a:p>
          <a:p>
            <a:pPr algn="ctr" defTabSz="457200"/>
            <a:r>
              <a:rPr lang="en-US" b="1" dirty="0">
                <a:solidFill>
                  <a:prstClr val="black"/>
                </a:solidFill>
              </a:rPr>
              <a:t>80 Spaces</a:t>
            </a:r>
          </a:p>
        </p:txBody>
      </p:sp>
    </p:spTree>
    <p:extLst>
      <p:ext uri="{BB962C8B-B14F-4D97-AF65-F5344CB8AC3E}">
        <p14:creationId xmlns:p14="http://schemas.microsoft.com/office/powerpoint/2010/main" xmlns="" val="16263690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8000" y="3886200"/>
            <a:ext cx="6400800" cy="1752600"/>
          </a:xfrm>
        </p:spPr>
        <p:txBody>
          <a:bodyPr/>
          <a:lstStyle/>
          <a:p>
            <a:endParaRPr lang="en-US" dirty="0"/>
          </a:p>
        </p:txBody>
      </p:sp>
      <p:pic>
        <p:nvPicPr>
          <p:cNvPr id="4" name="Picture 3" descr="South Waterfront.jpg"/>
          <p:cNvPicPr>
            <a:picLocks noChangeAspect="1"/>
          </p:cNvPicPr>
          <p:nvPr/>
        </p:nvPicPr>
        <p:blipFill rotWithShape="1">
          <a:blip r:embed="rId2" cstate="print">
            <a:extLst>
              <a:ext uri="{28A0092B-C50C-407E-A947-70E740481C1C}">
                <a14:useLocalDpi xmlns:a14="http://schemas.microsoft.com/office/drawing/2010/main" xmlns="" val="0"/>
              </a:ext>
            </a:extLst>
          </a:blip>
          <a:srcRect l="4776" r="226" b="9744"/>
          <a:stretch/>
        </p:blipFill>
        <p:spPr>
          <a:xfrm>
            <a:off x="508000" y="1"/>
            <a:ext cx="8087360" cy="5943599"/>
          </a:xfrm>
          <a:prstGeom prst="rect">
            <a:avLst/>
          </a:prstGeom>
        </p:spPr>
      </p:pic>
      <p:sp>
        <p:nvSpPr>
          <p:cNvPr id="5" name="Rectangle 4"/>
          <p:cNvSpPr/>
          <p:nvPr/>
        </p:nvSpPr>
        <p:spPr>
          <a:xfrm>
            <a:off x="4423429" y="3445613"/>
            <a:ext cx="973493" cy="748424"/>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p:nvSpPr>
        <p:spPr>
          <a:xfrm rot="5400000" flipV="1">
            <a:off x="4379508" y="1800512"/>
            <a:ext cx="345844" cy="17754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TextBox 31"/>
          <p:cNvSpPr txBox="1"/>
          <p:nvPr/>
        </p:nvSpPr>
        <p:spPr>
          <a:xfrm>
            <a:off x="2651385"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3596158"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4547984"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4540773"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7" name="TextBox 36"/>
          <p:cNvSpPr txBox="1"/>
          <p:nvPr/>
        </p:nvSpPr>
        <p:spPr>
          <a:xfrm>
            <a:off x="3462870"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39" name="TextBox 38"/>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South Waterfront Retail/Commercial Core   </a:t>
            </a:r>
            <a:endParaRPr lang="en-US" sz="2400" b="1" dirty="0">
              <a:solidFill>
                <a:prstClr val="white"/>
              </a:solidFill>
            </a:endParaRPr>
          </a:p>
        </p:txBody>
      </p:sp>
      <p:sp>
        <p:nvSpPr>
          <p:cNvPr id="43" name="TextBox 42"/>
          <p:cNvSpPr txBox="1"/>
          <p:nvPr/>
        </p:nvSpPr>
        <p:spPr>
          <a:xfrm>
            <a:off x="3528795" y="2827366"/>
            <a:ext cx="917493" cy="461665"/>
          </a:xfrm>
          <a:prstGeom prst="rect">
            <a:avLst/>
          </a:prstGeom>
          <a:noFill/>
        </p:spPr>
        <p:txBody>
          <a:bodyPr wrap="square" rtlCol="0">
            <a:spAutoFit/>
          </a:bodyPr>
          <a:lstStyle/>
          <a:p>
            <a:pPr algn="ctr" defTabSz="457200"/>
            <a:r>
              <a:rPr lang="en-US" sz="1200" b="1" dirty="0">
                <a:solidFill>
                  <a:prstClr val="white">
                    <a:lumMod val="95000"/>
                  </a:prstClr>
                </a:solidFill>
              </a:rPr>
              <a:t>John Ross </a:t>
            </a:r>
          </a:p>
          <a:p>
            <a:pPr algn="ctr" defTabSz="457200"/>
            <a:r>
              <a:rPr lang="en-US" sz="1200" b="1" dirty="0">
                <a:solidFill>
                  <a:prstClr val="white">
                    <a:lumMod val="95000"/>
                  </a:prstClr>
                </a:solidFill>
              </a:rPr>
              <a:t> 294</a:t>
            </a:r>
          </a:p>
        </p:txBody>
      </p:sp>
      <p:sp>
        <p:nvSpPr>
          <p:cNvPr id="44" name="TextBox 43"/>
          <p:cNvSpPr txBox="1"/>
          <p:nvPr/>
        </p:nvSpPr>
        <p:spPr>
          <a:xfrm>
            <a:off x="4306464" y="3576935"/>
            <a:ext cx="1308269" cy="461665"/>
          </a:xfrm>
          <a:prstGeom prst="rect">
            <a:avLst/>
          </a:prstGeom>
          <a:noFill/>
        </p:spPr>
        <p:txBody>
          <a:bodyPr wrap="square" rtlCol="0">
            <a:spAutoFit/>
          </a:bodyPr>
          <a:lstStyle/>
          <a:p>
            <a:pPr algn="ctr" defTabSz="457200"/>
            <a:r>
              <a:rPr lang="en-US" sz="1200" b="1" dirty="0" smtClean="0">
                <a:solidFill>
                  <a:prstClr val="white">
                    <a:lumMod val="95000"/>
                  </a:prstClr>
                </a:solidFill>
              </a:rPr>
              <a:t>Block 37  </a:t>
            </a:r>
          </a:p>
          <a:p>
            <a:pPr algn="ctr" defTabSz="457200"/>
            <a:r>
              <a:rPr lang="en-US" sz="1200" b="1" dirty="0" smtClean="0">
                <a:solidFill>
                  <a:prstClr val="white">
                    <a:lumMod val="95000"/>
                  </a:prstClr>
                </a:solidFill>
              </a:rPr>
              <a:t>281 Units</a:t>
            </a:r>
          </a:p>
        </p:txBody>
      </p:sp>
      <p:sp>
        <p:nvSpPr>
          <p:cNvPr id="46" name="Rectangle 45"/>
          <p:cNvSpPr/>
          <p:nvPr/>
        </p:nvSpPr>
        <p:spPr>
          <a:xfrm rot="5400000" flipV="1">
            <a:off x="4402370" y="2203042"/>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7" name="Rectangle 46"/>
          <p:cNvSpPr/>
          <p:nvPr/>
        </p:nvSpPr>
        <p:spPr>
          <a:xfrm rot="5400000" flipV="1">
            <a:off x="4388875" y="2655561"/>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8" name="Rectangle 47"/>
          <p:cNvSpPr/>
          <p:nvPr/>
        </p:nvSpPr>
        <p:spPr>
          <a:xfrm rot="5400000" flipV="1">
            <a:off x="4384068" y="3026896"/>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9" name="Rectangle 48"/>
          <p:cNvSpPr/>
          <p:nvPr/>
        </p:nvSpPr>
        <p:spPr>
          <a:xfrm rot="10800000" flipV="1">
            <a:off x="3882339" y="3475351"/>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0" name="Rectangle 49"/>
          <p:cNvSpPr/>
          <p:nvPr/>
        </p:nvSpPr>
        <p:spPr>
          <a:xfrm rot="10800000" flipV="1">
            <a:off x="3474522" y="3475352"/>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1" name="Rectangle 50"/>
          <p:cNvSpPr/>
          <p:nvPr/>
        </p:nvSpPr>
        <p:spPr>
          <a:xfrm rot="10800000" flipV="1">
            <a:off x="2984674" y="3492188"/>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2" name="Rectangle 51"/>
          <p:cNvSpPr/>
          <p:nvPr/>
        </p:nvSpPr>
        <p:spPr>
          <a:xfrm rot="10800000" flipV="1">
            <a:off x="2501325" y="3501418"/>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3" name="Rectangle 52"/>
          <p:cNvSpPr/>
          <p:nvPr/>
        </p:nvSpPr>
        <p:spPr>
          <a:xfrm rot="5400000" flipV="1">
            <a:off x="3322204" y="2792281"/>
            <a:ext cx="476178"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4" name="Rectangle 53"/>
          <p:cNvSpPr/>
          <p:nvPr/>
        </p:nvSpPr>
        <p:spPr>
          <a:xfrm rot="10800000" flipV="1">
            <a:off x="3474522" y="3119144"/>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5" name="Rectangle 54"/>
          <p:cNvSpPr/>
          <p:nvPr/>
        </p:nvSpPr>
        <p:spPr>
          <a:xfrm rot="5400000" flipV="1">
            <a:off x="3359978" y="1819440"/>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6" name="Rectangle 55"/>
          <p:cNvSpPr/>
          <p:nvPr/>
        </p:nvSpPr>
        <p:spPr>
          <a:xfrm rot="5400000" flipV="1">
            <a:off x="4387365" y="3506899"/>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7" name="Rectangle 56"/>
          <p:cNvSpPr/>
          <p:nvPr/>
        </p:nvSpPr>
        <p:spPr>
          <a:xfrm rot="5400000" flipV="1">
            <a:off x="4385447" y="3931902"/>
            <a:ext cx="300119" cy="17754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0" name="Rectangular Callout 39"/>
          <p:cNvSpPr/>
          <p:nvPr/>
        </p:nvSpPr>
        <p:spPr>
          <a:xfrm>
            <a:off x="299969" y="456819"/>
            <a:ext cx="2061939" cy="758671"/>
          </a:xfrm>
          <a:prstGeom prst="wedgeRectCallout">
            <a:avLst>
              <a:gd name="adj1" fmla="val 86395"/>
              <a:gd name="adj2" fmla="val 16172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Retail/Commercial </a:t>
            </a:r>
            <a:r>
              <a:rPr lang="en-US" b="1" dirty="0" smtClean="0">
                <a:solidFill>
                  <a:prstClr val="black"/>
                </a:solidFill>
              </a:rPr>
              <a:t>Core</a:t>
            </a:r>
            <a:endParaRPr lang="en-US" b="1" dirty="0">
              <a:solidFill>
                <a:prstClr val="black"/>
              </a:solidFill>
            </a:endParaRPr>
          </a:p>
        </p:txBody>
      </p:sp>
      <p:sp>
        <p:nvSpPr>
          <p:cNvPr id="38" name="Rectangle 37"/>
          <p:cNvSpPr/>
          <p:nvPr/>
        </p:nvSpPr>
        <p:spPr>
          <a:xfrm>
            <a:off x="2560547" y="4400948"/>
            <a:ext cx="661994" cy="646913"/>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1" name="TextBox 40"/>
          <p:cNvSpPr txBox="1"/>
          <p:nvPr/>
        </p:nvSpPr>
        <p:spPr>
          <a:xfrm>
            <a:off x="2642054" y="4466265"/>
            <a:ext cx="571156" cy="461665"/>
          </a:xfrm>
          <a:prstGeom prst="rect">
            <a:avLst/>
          </a:prstGeom>
          <a:noFill/>
        </p:spPr>
        <p:txBody>
          <a:bodyPr wrap="square" rtlCol="0">
            <a:spAutoFit/>
          </a:bodyPr>
          <a:lstStyle/>
          <a:p>
            <a:pPr defTabSz="457200"/>
            <a:r>
              <a:rPr lang="en-US" sz="1200" b="1" dirty="0">
                <a:solidFill>
                  <a:prstClr val="white">
                    <a:lumMod val="95000"/>
                  </a:prstClr>
                </a:solidFill>
              </a:rPr>
              <a:t>  294 Units</a:t>
            </a:r>
          </a:p>
        </p:txBody>
      </p:sp>
      <p:sp>
        <p:nvSpPr>
          <p:cNvPr id="2" name="Oval 1"/>
          <p:cNvSpPr/>
          <p:nvPr/>
        </p:nvSpPr>
        <p:spPr>
          <a:xfrm>
            <a:off x="2984673" y="1516070"/>
            <a:ext cx="1901494" cy="2724722"/>
          </a:xfrm>
          <a:prstGeom prst="ellipse">
            <a:avLst/>
          </a:prstGeom>
          <a:noFill/>
          <a:ln w="571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xmlns="" val="37685437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5395" y="3886200"/>
            <a:ext cx="6400800" cy="1752600"/>
          </a:xfrm>
        </p:spPr>
        <p:txBody>
          <a:bodyPr/>
          <a:lstStyle/>
          <a:p>
            <a:endParaRPr lang="en-US" dirty="0"/>
          </a:p>
        </p:txBody>
      </p:sp>
      <p:pic>
        <p:nvPicPr>
          <p:cNvPr id="4" name="Picture 3" descr="South Waterfront.jpg"/>
          <p:cNvPicPr>
            <a:picLocks noChangeAspect="1"/>
          </p:cNvPicPr>
          <p:nvPr/>
        </p:nvPicPr>
        <p:blipFill rotWithShape="1">
          <a:blip r:embed="rId2" cstate="print">
            <a:extLst>
              <a:ext uri="{28A0092B-C50C-407E-A947-70E740481C1C}">
                <a14:useLocalDpi xmlns:a14="http://schemas.microsoft.com/office/drawing/2010/main" xmlns="" val="0"/>
              </a:ext>
            </a:extLst>
          </a:blip>
          <a:srcRect l="4776" r="195" b="8587"/>
          <a:stretch/>
        </p:blipFill>
        <p:spPr>
          <a:xfrm>
            <a:off x="495394" y="1"/>
            <a:ext cx="8089917" cy="6019799"/>
          </a:xfrm>
          <a:prstGeom prst="rect">
            <a:avLst/>
          </a:prstGeom>
        </p:spPr>
      </p:pic>
      <p:sp>
        <p:nvSpPr>
          <p:cNvPr id="5" name="Rectangle 4"/>
          <p:cNvSpPr/>
          <p:nvPr/>
        </p:nvSpPr>
        <p:spPr>
          <a:xfrm>
            <a:off x="4389275" y="3507178"/>
            <a:ext cx="965646" cy="733614"/>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ectangle 18"/>
          <p:cNvSpPr/>
          <p:nvPr/>
        </p:nvSpPr>
        <p:spPr>
          <a:xfrm>
            <a:off x="2474752" y="3325663"/>
            <a:ext cx="3046502" cy="8026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p:nvSpPr>
        <p:spPr>
          <a:xfrm rot="5400000">
            <a:off x="3033347" y="2976876"/>
            <a:ext cx="2598301" cy="7727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Rectangle 20"/>
          <p:cNvSpPr/>
          <p:nvPr/>
        </p:nvSpPr>
        <p:spPr>
          <a:xfrm rot="5400000" flipV="1">
            <a:off x="2078094" y="3852524"/>
            <a:ext cx="2596547" cy="6735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TextBox 31"/>
          <p:cNvSpPr txBox="1"/>
          <p:nvPr/>
        </p:nvSpPr>
        <p:spPr>
          <a:xfrm>
            <a:off x="2638780" y="3678965"/>
            <a:ext cx="571156" cy="461665"/>
          </a:xfrm>
          <a:prstGeom prst="rect">
            <a:avLst/>
          </a:prstGeom>
          <a:noFill/>
        </p:spPr>
        <p:txBody>
          <a:bodyPr wrap="square" rtlCol="0">
            <a:spAutoFit/>
          </a:bodyPr>
          <a:lstStyle/>
          <a:p>
            <a:pPr defTabSz="457200"/>
            <a:r>
              <a:rPr lang="en-US" sz="1200" b="1" dirty="0">
                <a:solidFill>
                  <a:prstClr val="white">
                    <a:lumMod val="95000"/>
                  </a:prstClr>
                </a:solidFill>
              </a:rPr>
              <a:t>Riva </a:t>
            </a:r>
          </a:p>
          <a:p>
            <a:pPr defTabSz="457200"/>
            <a:r>
              <a:rPr lang="en-US" sz="1200" b="1" dirty="0">
                <a:solidFill>
                  <a:prstClr val="white">
                    <a:lumMod val="95000"/>
                  </a:prstClr>
                </a:solidFill>
              </a:rPr>
              <a:t> 294</a:t>
            </a:r>
          </a:p>
        </p:txBody>
      </p:sp>
      <p:sp>
        <p:nvSpPr>
          <p:cNvPr id="33" name="TextBox 32"/>
          <p:cNvSpPr txBox="1"/>
          <p:nvPr/>
        </p:nvSpPr>
        <p:spPr>
          <a:xfrm>
            <a:off x="3583553" y="3646433"/>
            <a:ext cx="571156" cy="461665"/>
          </a:xfrm>
          <a:prstGeom prst="rect">
            <a:avLst/>
          </a:prstGeom>
          <a:noFill/>
        </p:spPr>
        <p:txBody>
          <a:bodyPr wrap="square" rtlCol="0">
            <a:spAutoFit/>
          </a:bodyPr>
          <a:lstStyle/>
          <a:p>
            <a:pPr defTabSz="457200"/>
            <a:r>
              <a:rPr lang="en-US" sz="1200" b="1" dirty="0">
                <a:solidFill>
                  <a:prstClr val="white">
                    <a:lumMod val="95000"/>
                  </a:prstClr>
                </a:solidFill>
              </a:rPr>
              <a:t>Ardea </a:t>
            </a:r>
          </a:p>
          <a:p>
            <a:pPr defTabSz="457200"/>
            <a:r>
              <a:rPr lang="en-US" sz="1200" b="1" dirty="0">
                <a:solidFill>
                  <a:prstClr val="white">
                    <a:lumMod val="95000"/>
                  </a:prstClr>
                </a:solidFill>
              </a:rPr>
              <a:t>  356</a:t>
            </a:r>
          </a:p>
        </p:txBody>
      </p:sp>
      <p:sp>
        <p:nvSpPr>
          <p:cNvPr id="34" name="TextBox 33"/>
          <p:cNvSpPr txBox="1"/>
          <p:nvPr/>
        </p:nvSpPr>
        <p:spPr>
          <a:xfrm>
            <a:off x="4535379" y="2718235"/>
            <a:ext cx="848938" cy="461665"/>
          </a:xfrm>
          <a:prstGeom prst="rect">
            <a:avLst/>
          </a:prstGeom>
          <a:noFill/>
        </p:spPr>
        <p:txBody>
          <a:bodyPr wrap="square" rtlCol="0">
            <a:spAutoFit/>
          </a:bodyPr>
          <a:lstStyle/>
          <a:p>
            <a:pPr algn="ctr" defTabSz="457200"/>
            <a:r>
              <a:rPr lang="en-US" sz="1200" b="1" dirty="0">
                <a:solidFill>
                  <a:prstClr val="white">
                    <a:lumMod val="95000"/>
                  </a:prstClr>
                </a:solidFill>
              </a:rPr>
              <a:t>Atwater </a:t>
            </a:r>
            <a:r>
              <a:rPr lang="en-US" sz="1200" b="1" dirty="0" smtClean="0">
                <a:solidFill>
                  <a:prstClr val="white">
                    <a:lumMod val="95000"/>
                  </a:prstClr>
                </a:solidFill>
              </a:rPr>
              <a:t>214 </a:t>
            </a:r>
            <a:r>
              <a:rPr lang="en-US" sz="1200" b="1" dirty="0">
                <a:solidFill>
                  <a:prstClr val="white">
                    <a:lumMod val="95000"/>
                  </a:prstClr>
                </a:solidFill>
              </a:rPr>
              <a:t>Units</a:t>
            </a:r>
          </a:p>
        </p:txBody>
      </p:sp>
      <p:sp>
        <p:nvSpPr>
          <p:cNvPr id="35" name="TextBox 34"/>
          <p:cNvSpPr txBox="1"/>
          <p:nvPr/>
        </p:nvSpPr>
        <p:spPr>
          <a:xfrm>
            <a:off x="4434952" y="1980210"/>
            <a:ext cx="1048112" cy="461665"/>
          </a:xfrm>
          <a:prstGeom prst="rect">
            <a:avLst/>
          </a:prstGeom>
          <a:noFill/>
        </p:spPr>
        <p:txBody>
          <a:bodyPr wrap="square" rtlCol="0">
            <a:spAutoFit/>
          </a:bodyPr>
          <a:lstStyle/>
          <a:p>
            <a:pPr algn="ctr" defTabSz="457200"/>
            <a:r>
              <a:rPr lang="en-US" sz="1200" b="1" dirty="0">
                <a:solidFill>
                  <a:prstClr val="white">
                    <a:lumMod val="95000"/>
                  </a:prstClr>
                </a:solidFill>
              </a:rPr>
              <a:t>Meriwether </a:t>
            </a:r>
          </a:p>
          <a:p>
            <a:pPr algn="ctr" defTabSz="457200"/>
            <a:r>
              <a:rPr lang="en-US" sz="1200" b="1" dirty="0">
                <a:solidFill>
                  <a:prstClr val="white">
                    <a:lumMod val="95000"/>
                  </a:prstClr>
                </a:solidFill>
              </a:rPr>
              <a:t> 245</a:t>
            </a:r>
          </a:p>
        </p:txBody>
      </p:sp>
      <p:sp>
        <p:nvSpPr>
          <p:cNvPr id="37" name="TextBox 36"/>
          <p:cNvSpPr txBox="1"/>
          <p:nvPr/>
        </p:nvSpPr>
        <p:spPr>
          <a:xfrm>
            <a:off x="3450265" y="1716361"/>
            <a:ext cx="853517" cy="461665"/>
          </a:xfrm>
          <a:prstGeom prst="rect">
            <a:avLst/>
          </a:prstGeom>
          <a:noFill/>
        </p:spPr>
        <p:txBody>
          <a:bodyPr wrap="square" rtlCol="0">
            <a:spAutoFit/>
          </a:bodyPr>
          <a:lstStyle/>
          <a:p>
            <a:pPr algn="ctr" defTabSz="457200"/>
            <a:r>
              <a:rPr lang="en-US" sz="1200" b="1" dirty="0">
                <a:solidFill>
                  <a:prstClr val="white">
                    <a:lumMod val="95000"/>
                  </a:prstClr>
                </a:solidFill>
              </a:rPr>
              <a:t>Mirabella</a:t>
            </a:r>
          </a:p>
          <a:p>
            <a:pPr algn="ctr" defTabSz="457200"/>
            <a:r>
              <a:rPr lang="en-US" sz="1200" b="1" dirty="0">
                <a:solidFill>
                  <a:prstClr val="white">
                    <a:lumMod val="95000"/>
                  </a:prstClr>
                </a:solidFill>
              </a:rPr>
              <a:t> 220</a:t>
            </a:r>
          </a:p>
        </p:txBody>
      </p:sp>
      <p:sp>
        <p:nvSpPr>
          <p:cNvPr id="39" name="TextBox 38"/>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Streets Within </a:t>
            </a:r>
            <a:r>
              <a:rPr lang="en-US" sz="2400" b="1" dirty="0">
                <a:solidFill>
                  <a:prstClr val="white"/>
                </a:solidFill>
              </a:rPr>
              <a:t>2 Blocks of Block </a:t>
            </a:r>
            <a:r>
              <a:rPr lang="en-US" sz="2400" b="1" dirty="0" smtClean="0">
                <a:solidFill>
                  <a:prstClr val="white"/>
                </a:solidFill>
              </a:rPr>
              <a:t>37</a:t>
            </a:r>
            <a:endParaRPr lang="en-US" sz="2400" b="1" dirty="0">
              <a:solidFill>
                <a:prstClr val="white"/>
              </a:solidFill>
            </a:endParaRPr>
          </a:p>
        </p:txBody>
      </p:sp>
      <p:sp>
        <p:nvSpPr>
          <p:cNvPr id="2" name="Rectangle 1"/>
          <p:cNvSpPr/>
          <p:nvPr/>
        </p:nvSpPr>
        <p:spPr>
          <a:xfrm flipV="1">
            <a:off x="3438613" y="4240792"/>
            <a:ext cx="833218"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3" name="Rectangle 42"/>
          <p:cNvSpPr/>
          <p:nvPr/>
        </p:nvSpPr>
        <p:spPr>
          <a:xfrm flipV="1">
            <a:off x="4389275" y="4252737"/>
            <a:ext cx="1093789" cy="80748"/>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4" name="Rectangle 43"/>
          <p:cNvSpPr/>
          <p:nvPr/>
        </p:nvSpPr>
        <p:spPr>
          <a:xfrm flipV="1">
            <a:off x="4387520" y="2453823"/>
            <a:ext cx="1191304"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5" name="Rectangle 44"/>
          <p:cNvSpPr/>
          <p:nvPr/>
        </p:nvSpPr>
        <p:spPr>
          <a:xfrm flipV="1">
            <a:off x="3396869" y="2453823"/>
            <a:ext cx="883813"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sp>
        <p:nvSpPr>
          <p:cNvPr id="46" name="Rectangle 45"/>
          <p:cNvSpPr/>
          <p:nvPr/>
        </p:nvSpPr>
        <p:spPr>
          <a:xfrm flipV="1">
            <a:off x="2474752" y="4240792"/>
            <a:ext cx="842773" cy="92694"/>
          </a:xfrm>
          <a:prstGeom prst="rect">
            <a:avLst/>
          </a:prstGeom>
          <a:solidFill>
            <a:srgbClr val="5BFF1A">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BFF1A"/>
              </a:solidFill>
            </a:endParaRPr>
          </a:p>
        </p:txBody>
      </p:sp>
      <p:cxnSp>
        <p:nvCxnSpPr>
          <p:cNvPr id="9" name="Straight Connector 8"/>
          <p:cNvCxnSpPr/>
          <p:nvPr/>
        </p:nvCxnSpPr>
        <p:spPr>
          <a:xfrm>
            <a:off x="5578824" y="1679729"/>
            <a:ext cx="0" cy="4355016"/>
          </a:xfrm>
          <a:prstGeom prst="line">
            <a:avLst/>
          </a:prstGeom>
          <a:ln w="76200" cmpd="sng">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331756" y="4386138"/>
            <a:ext cx="0" cy="1648611"/>
          </a:xfrm>
          <a:prstGeom prst="line">
            <a:avLst/>
          </a:prstGeom>
          <a:ln w="76200" cmpd="sng">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619081" y="4314665"/>
            <a:ext cx="2269851" cy="0"/>
          </a:xfrm>
          <a:prstGeom prst="line">
            <a:avLst/>
          </a:prstGeom>
          <a:ln w="76200" cmpd="sng">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5619081" y="3374008"/>
            <a:ext cx="2269851" cy="0"/>
          </a:xfrm>
          <a:prstGeom prst="line">
            <a:avLst/>
          </a:prstGeom>
          <a:ln w="76200" cmpd="sng">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46" idx="1"/>
          </p:cNvCxnSpPr>
          <p:nvPr/>
        </p:nvCxnSpPr>
        <p:spPr>
          <a:xfrm flipH="1" flipV="1">
            <a:off x="2474752" y="4287139"/>
            <a:ext cx="3012233" cy="14425"/>
          </a:xfrm>
          <a:prstGeom prst="line">
            <a:avLst/>
          </a:prstGeom>
          <a:ln w="76200" cmpd="sng">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flipV="1">
            <a:off x="3317527" y="5227106"/>
            <a:ext cx="3490165" cy="14424"/>
          </a:xfrm>
          <a:prstGeom prst="line">
            <a:avLst/>
          </a:prstGeom>
          <a:ln w="76200" cmpd="sng">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807692" y="2575137"/>
            <a:ext cx="0" cy="2745153"/>
          </a:xfrm>
          <a:prstGeom prst="line">
            <a:avLst/>
          </a:prstGeom>
          <a:ln w="76200" cmpd="sng">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flipV="1">
            <a:off x="3410047" y="2481953"/>
            <a:ext cx="3397645" cy="14424"/>
          </a:xfrm>
          <a:prstGeom prst="line">
            <a:avLst/>
          </a:prstGeom>
          <a:ln w="76200" cmpd="sng">
            <a:solidFill>
              <a:srgbClr val="FF6600"/>
            </a:solidFill>
            <a:prstDash val="sysDash"/>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2984673" y="1516070"/>
            <a:ext cx="1901494" cy="2724722"/>
          </a:xfrm>
          <a:prstGeom prst="ellipse">
            <a:avLst/>
          </a:prstGeom>
          <a:noFill/>
          <a:ln w="571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0" name="TextBox 49"/>
          <p:cNvSpPr txBox="1"/>
          <p:nvPr/>
        </p:nvSpPr>
        <p:spPr>
          <a:xfrm>
            <a:off x="4293859" y="3657600"/>
            <a:ext cx="1243605" cy="646331"/>
          </a:xfrm>
          <a:prstGeom prst="rect">
            <a:avLst/>
          </a:prstGeom>
          <a:noFill/>
        </p:spPr>
        <p:txBody>
          <a:bodyPr wrap="square" rtlCol="0">
            <a:spAutoFit/>
          </a:bodyPr>
          <a:lstStyle/>
          <a:p>
            <a:pPr algn="ctr" defTabSz="457200"/>
            <a:r>
              <a:rPr lang="en-US" b="1" dirty="0">
                <a:solidFill>
                  <a:prstClr val="white">
                    <a:lumMod val="95000"/>
                  </a:prstClr>
                </a:solidFill>
              </a:rPr>
              <a:t>Block 37  </a:t>
            </a:r>
          </a:p>
          <a:p>
            <a:pPr algn="ctr" defTabSz="457200"/>
            <a:endParaRPr lang="en-US" b="1" dirty="0">
              <a:solidFill>
                <a:srgbClr val="FFFF00"/>
              </a:solidFill>
            </a:endParaRPr>
          </a:p>
        </p:txBody>
      </p:sp>
      <p:sp>
        <p:nvSpPr>
          <p:cNvPr id="29" name="Rectangular Callout 28"/>
          <p:cNvSpPr/>
          <p:nvPr/>
        </p:nvSpPr>
        <p:spPr>
          <a:xfrm>
            <a:off x="457200" y="1905000"/>
            <a:ext cx="2061939" cy="758671"/>
          </a:xfrm>
          <a:prstGeom prst="wedgeRectCallout">
            <a:avLst>
              <a:gd name="adj1" fmla="val 55907"/>
              <a:gd name="adj2" fmla="val 13912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Existing Streets</a:t>
            </a:r>
            <a:endParaRPr lang="en-US" b="1" dirty="0">
              <a:solidFill>
                <a:prstClr val="black"/>
              </a:solidFill>
            </a:endParaRPr>
          </a:p>
        </p:txBody>
      </p:sp>
      <p:sp>
        <p:nvSpPr>
          <p:cNvPr id="30" name="Rectangular Callout 29"/>
          <p:cNvSpPr/>
          <p:nvPr/>
        </p:nvSpPr>
        <p:spPr>
          <a:xfrm>
            <a:off x="6019800" y="685800"/>
            <a:ext cx="2061939" cy="758671"/>
          </a:xfrm>
          <a:prstGeom prst="wedgeRectCallout">
            <a:avLst>
              <a:gd name="adj1" fmla="val -38330"/>
              <a:gd name="adj2" fmla="val 18432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black"/>
                </a:solidFill>
              </a:rPr>
              <a:t>Missing Streets</a:t>
            </a:r>
            <a:endParaRPr lang="en-US" b="1" dirty="0">
              <a:solidFill>
                <a:prstClr val="black"/>
              </a:solidFill>
            </a:endParaRPr>
          </a:p>
        </p:txBody>
      </p:sp>
      <p:sp>
        <p:nvSpPr>
          <p:cNvPr id="31" name="Rectangle 30"/>
          <p:cNvSpPr/>
          <p:nvPr/>
        </p:nvSpPr>
        <p:spPr>
          <a:xfrm>
            <a:off x="2560547" y="4400948"/>
            <a:ext cx="661994" cy="646913"/>
          </a:xfrm>
          <a:prstGeom prst="rect">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6" name="TextBox 35"/>
          <p:cNvSpPr txBox="1"/>
          <p:nvPr/>
        </p:nvSpPr>
        <p:spPr>
          <a:xfrm>
            <a:off x="2642054" y="4466265"/>
            <a:ext cx="571156" cy="461665"/>
          </a:xfrm>
          <a:prstGeom prst="rect">
            <a:avLst/>
          </a:prstGeom>
          <a:noFill/>
        </p:spPr>
        <p:txBody>
          <a:bodyPr wrap="square" rtlCol="0">
            <a:spAutoFit/>
          </a:bodyPr>
          <a:lstStyle/>
          <a:p>
            <a:pPr defTabSz="457200"/>
            <a:r>
              <a:rPr lang="en-US" sz="1200" b="1" dirty="0">
                <a:solidFill>
                  <a:prstClr val="white">
                    <a:lumMod val="95000"/>
                  </a:prstClr>
                </a:solidFill>
              </a:rPr>
              <a:t>  294 Units</a:t>
            </a:r>
          </a:p>
        </p:txBody>
      </p:sp>
    </p:spTree>
    <p:extLst>
      <p:ext uri="{BB962C8B-B14F-4D97-AF65-F5344CB8AC3E}">
        <p14:creationId xmlns:p14="http://schemas.microsoft.com/office/powerpoint/2010/main" xmlns="" val="1073573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00238" y="5621912"/>
            <a:ext cx="532411" cy="320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8" name="Straight Connector 7"/>
          <p:cNvCxnSpPr/>
          <p:nvPr/>
        </p:nvCxnSpPr>
        <p:spPr>
          <a:xfrm>
            <a:off x="3797559" y="5605312"/>
            <a:ext cx="578496"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803886" y="5581359"/>
            <a:ext cx="50077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351311" y="5643572"/>
            <a:ext cx="146491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0" y="63963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rPr>
              <a:t>Block 37 – Not Code Compliant </a:t>
            </a:r>
            <a:endParaRPr lang="en-US" sz="2400" b="1" dirty="0">
              <a:solidFill>
                <a:prstClr val="white"/>
              </a:solidFill>
            </a:endParaRPr>
          </a:p>
        </p:txBody>
      </p:sp>
      <p:sp>
        <p:nvSpPr>
          <p:cNvPr id="13" name="TextBox 12"/>
          <p:cNvSpPr txBox="1"/>
          <p:nvPr/>
        </p:nvSpPr>
        <p:spPr>
          <a:xfrm>
            <a:off x="5246911" y="3974068"/>
            <a:ext cx="1763489" cy="461665"/>
          </a:xfrm>
          <a:prstGeom prst="rect">
            <a:avLst/>
          </a:prstGeom>
          <a:noFill/>
        </p:spPr>
        <p:txBody>
          <a:bodyPr wrap="square" rtlCol="0">
            <a:spAutoFit/>
          </a:bodyPr>
          <a:lstStyle/>
          <a:p>
            <a:pPr defTabSz="457200"/>
            <a:r>
              <a:rPr lang="en-US" sz="2400" b="1" dirty="0">
                <a:solidFill>
                  <a:prstClr val="black"/>
                </a:solidFill>
              </a:rPr>
              <a:t>Block 37 </a:t>
            </a:r>
          </a:p>
        </p:txBody>
      </p:sp>
      <p:sp>
        <p:nvSpPr>
          <p:cNvPr id="14" name="TextBox 13"/>
          <p:cNvSpPr txBox="1"/>
          <p:nvPr/>
        </p:nvSpPr>
        <p:spPr>
          <a:xfrm>
            <a:off x="304800" y="3962400"/>
            <a:ext cx="1295400" cy="461665"/>
          </a:xfrm>
          <a:prstGeom prst="rect">
            <a:avLst/>
          </a:prstGeom>
          <a:noFill/>
        </p:spPr>
        <p:txBody>
          <a:bodyPr wrap="square" rtlCol="0">
            <a:spAutoFit/>
          </a:bodyPr>
          <a:lstStyle/>
          <a:p>
            <a:pPr defTabSz="457200"/>
            <a:r>
              <a:rPr lang="en-US" sz="2400" b="1" dirty="0">
                <a:solidFill>
                  <a:prstClr val="black"/>
                </a:solidFill>
              </a:rPr>
              <a:t>Atwater </a:t>
            </a:r>
          </a:p>
        </p:txBody>
      </p:sp>
      <p:cxnSp>
        <p:nvCxnSpPr>
          <p:cNvPr id="15" name="Straight Connector 14"/>
          <p:cNvCxnSpPr/>
          <p:nvPr/>
        </p:nvCxnSpPr>
        <p:spPr>
          <a:xfrm flipV="1">
            <a:off x="945630" y="914400"/>
            <a:ext cx="0" cy="266700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914400" y="3550170"/>
            <a:ext cx="91440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389620" y="3488960"/>
            <a:ext cx="914400"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5304020" y="2514600"/>
            <a:ext cx="1706380"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2362200" y="5638800"/>
            <a:ext cx="144780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813810" y="3505200"/>
            <a:ext cx="0" cy="205740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389620" y="3475220"/>
            <a:ext cx="0" cy="214859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289030" y="2499610"/>
            <a:ext cx="0" cy="100559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3793760" y="5592580"/>
            <a:ext cx="85444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1752600" y="5562600"/>
            <a:ext cx="625840"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724400" y="3486090"/>
            <a:ext cx="990600" cy="400110"/>
          </a:xfrm>
          <a:prstGeom prst="rect">
            <a:avLst/>
          </a:prstGeom>
          <a:noFill/>
        </p:spPr>
        <p:txBody>
          <a:bodyPr wrap="square" rtlCol="0">
            <a:spAutoFit/>
          </a:bodyPr>
          <a:lstStyle/>
          <a:p>
            <a:r>
              <a:rPr lang="en-US" sz="2000" b="1" dirty="0" smtClean="0">
                <a:solidFill>
                  <a:prstClr val="black"/>
                </a:solidFill>
              </a:rPr>
              <a:t>20’</a:t>
            </a:r>
            <a:endParaRPr lang="en-US" sz="2000" b="1" dirty="0">
              <a:solidFill>
                <a:prstClr val="black"/>
              </a:solidFill>
            </a:endParaRPr>
          </a:p>
        </p:txBody>
      </p:sp>
      <p:cxnSp>
        <p:nvCxnSpPr>
          <p:cNvPr id="26" name="Straight Connector 25"/>
          <p:cNvCxnSpPr/>
          <p:nvPr/>
        </p:nvCxnSpPr>
        <p:spPr>
          <a:xfrm flipV="1">
            <a:off x="4616970" y="2514600"/>
            <a:ext cx="0" cy="3124200"/>
          </a:xfrm>
          <a:prstGeom prst="line">
            <a:avLst/>
          </a:prstGeom>
          <a:ln w="762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4572000" y="2514600"/>
            <a:ext cx="685800" cy="0"/>
          </a:xfrm>
          <a:prstGeom prst="line">
            <a:avLst/>
          </a:prstGeom>
          <a:ln w="762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427511" y="914400"/>
            <a:ext cx="1763489" cy="369332"/>
          </a:xfrm>
          <a:prstGeom prst="rect">
            <a:avLst/>
          </a:prstGeom>
          <a:noFill/>
        </p:spPr>
        <p:txBody>
          <a:bodyPr wrap="square" rtlCol="0">
            <a:spAutoFit/>
          </a:bodyPr>
          <a:lstStyle/>
          <a:p>
            <a:pPr defTabSz="457200"/>
            <a:r>
              <a:rPr lang="en-US" b="1" dirty="0">
                <a:solidFill>
                  <a:prstClr val="black"/>
                </a:solidFill>
              </a:rPr>
              <a:t>Gaines Street </a:t>
            </a:r>
          </a:p>
        </p:txBody>
      </p:sp>
      <p:cxnSp>
        <p:nvCxnSpPr>
          <p:cNvPr id="34" name="Straight Connector 33"/>
          <p:cNvCxnSpPr/>
          <p:nvPr/>
        </p:nvCxnSpPr>
        <p:spPr>
          <a:xfrm flipV="1">
            <a:off x="1828800" y="762000"/>
            <a:ext cx="0" cy="2667000"/>
          </a:xfrm>
          <a:prstGeom prst="line">
            <a:avLst/>
          </a:prstGeom>
          <a:ln w="9525">
            <a:solidFill>
              <a:schemeClr val="tx1"/>
            </a:solidFill>
            <a:prstDash val="lgDashDot"/>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389620" y="762000"/>
            <a:ext cx="0" cy="4800600"/>
          </a:xfrm>
          <a:prstGeom prst="line">
            <a:avLst/>
          </a:prstGeom>
          <a:ln w="9525">
            <a:solidFill>
              <a:schemeClr val="tx1"/>
            </a:solidFill>
            <a:prstDash val="lgDashDot"/>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828800" y="1295400"/>
            <a:ext cx="25908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971800" y="1276290"/>
            <a:ext cx="990600" cy="400110"/>
          </a:xfrm>
          <a:prstGeom prst="rect">
            <a:avLst/>
          </a:prstGeom>
          <a:noFill/>
        </p:spPr>
        <p:txBody>
          <a:bodyPr wrap="square" rtlCol="0">
            <a:spAutoFit/>
          </a:bodyPr>
          <a:lstStyle/>
          <a:p>
            <a:r>
              <a:rPr lang="en-US" sz="2000" b="1" dirty="0" smtClean="0">
                <a:solidFill>
                  <a:prstClr val="black"/>
                </a:solidFill>
              </a:rPr>
              <a:t>60’</a:t>
            </a:r>
            <a:endParaRPr lang="en-US" sz="2000" b="1" dirty="0">
              <a:solidFill>
                <a:prstClr val="black"/>
              </a:solidFill>
            </a:endParaRPr>
          </a:p>
        </p:txBody>
      </p:sp>
      <p:sp>
        <p:nvSpPr>
          <p:cNvPr id="38" name="Rectangular Callout 37"/>
          <p:cNvSpPr/>
          <p:nvPr/>
        </p:nvSpPr>
        <p:spPr>
          <a:xfrm>
            <a:off x="6096000" y="838200"/>
            <a:ext cx="2292251" cy="1219200"/>
          </a:xfrm>
          <a:prstGeom prst="wedgeRectCallout">
            <a:avLst>
              <a:gd name="adj1" fmla="val -111758"/>
              <a:gd name="adj2" fmla="val 128799"/>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rPr>
              <a:t> Block 37 Profile</a:t>
            </a:r>
          </a:p>
          <a:p>
            <a:pPr algn="ctr" defTabSz="457200"/>
            <a:r>
              <a:rPr lang="en-US" dirty="0" smtClean="0">
                <a:solidFill>
                  <a:prstClr val="black"/>
                </a:solidFill>
              </a:rPr>
              <a:t>14’ Encroachment into view corridor above 4</a:t>
            </a:r>
            <a:r>
              <a:rPr lang="en-US" baseline="30000" dirty="0" smtClean="0">
                <a:solidFill>
                  <a:prstClr val="black"/>
                </a:solidFill>
              </a:rPr>
              <a:t>th</a:t>
            </a:r>
            <a:r>
              <a:rPr lang="en-US" dirty="0" smtClean="0">
                <a:solidFill>
                  <a:prstClr val="black"/>
                </a:solidFill>
              </a:rPr>
              <a:t> floor</a:t>
            </a:r>
            <a:endParaRPr lang="en-US" dirty="0">
              <a:solidFill>
                <a:prstClr val="black"/>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Oval 2"/>
          <p:cNvSpPr>
            <a:spLocks noChangeArrowheads="1"/>
          </p:cNvSpPr>
          <p:nvPr/>
        </p:nvSpPr>
        <p:spPr bwMode="auto">
          <a:xfrm>
            <a:off x="3378200" y="2794000"/>
            <a:ext cx="2470150" cy="2393950"/>
          </a:xfrm>
          <a:prstGeom prst="ellipse">
            <a:avLst/>
          </a:prstGeom>
          <a:solidFill>
            <a:schemeClr val="bg1"/>
          </a:solidFill>
          <a:ln w="19050">
            <a:solidFill>
              <a:srgbClr val="00FF00"/>
            </a:solidFill>
            <a:round/>
            <a:headEnd/>
            <a:tailEnd/>
          </a:ln>
        </p:spPr>
        <p:txBody>
          <a:bodyPr wrap="none" anchor="ctr"/>
          <a:lstStyle/>
          <a:p>
            <a:pPr algn="ctr"/>
            <a:r>
              <a:rPr lang="en-US" sz="2800" b="1" dirty="0" smtClean="0">
                <a:solidFill>
                  <a:srgbClr val="000000"/>
                </a:solidFill>
                <a:latin typeface="Century Gothic" pitchFamily="34" charset="0"/>
              </a:rPr>
              <a:t>Retail</a:t>
            </a:r>
          </a:p>
          <a:p>
            <a:pPr algn="ctr"/>
            <a:r>
              <a:rPr lang="en-US" sz="2800" b="1" dirty="0" smtClean="0">
                <a:solidFill>
                  <a:srgbClr val="000000"/>
                </a:solidFill>
                <a:latin typeface="Century Gothic" pitchFamily="34" charset="0"/>
              </a:rPr>
              <a:t>Success</a:t>
            </a:r>
            <a:endParaRPr lang="en-US" sz="2800" b="1" dirty="0">
              <a:solidFill>
                <a:srgbClr val="000000"/>
              </a:solidFill>
              <a:latin typeface="Century Gothic" pitchFamily="34" charset="0"/>
            </a:endParaRPr>
          </a:p>
        </p:txBody>
      </p:sp>
      <p:sp>
        <p:nvSpPr>
          <p:cNvPr id="183299" name="AutoShape 3"/>
          <p:cNvSpPr>
            <a:spLocks noChangeArrowheads="1"/>
          </p:cNvSpPr>
          <p:nvPr/>
        </p:nvSpPr>
        <p:spPr bwMode="auto">
          <a:xfrm rot="5400000">
            <a:off x="3962400" y="685800"/>
            <a:ext cx="1314450" cy="2228850"/>
          </a:xfrm>
          <a:prstGeom prst="rightArrow">
            <a:avLst>
              <a:gd name="adj1" fmla="val 59731"/>
              <a:gd name="adj2" fmla="val 25000"/>
            </a:avLst>
          </a:prstGeom>
          <a:solidFill>
            <a:schemeClr val="bg1"/>
          </a:solidFill>
          <a:ln w="12700">
            <a:solidFill>
              <a:srgbClr val="00FF00"/>
            </a:solidFill>
            <a:miter lim="800000"/>
            <a:headEnd/>
            <a:tailEnd/>
          </a:ln>
        </p:spPr>
        <p:txBody>
          <a:bodyPr rot="10800000" vert="eaVert" wrap="none" anchor="ctr"/>
          <a:lstStyle/>
          <a:p>
            <a:pPr algn="ctr"/>
            <a:r>
              <a:rPr lang="en-US" sz="1400" b="1" dirty="0" smtClean="0">
                <a:latin typeface="Century Gothic" pitchFamily="34" charset="0"/>
              </a:rPr>
              <a:t>Configuration</a:t>
            </a:r>
          </a:p>
          <a:p>
            <a:pPr algn="ctr"/>
            <a:r>
              <a:rPr lang="en-US" sz="1200" b="1" i="1" dirty="0" smtClean="0">
                <a:solidFill>
                  <a:srgbClr val="C00000"/>
                </a:solidFill>
                <a:latin typeface="Century Gothic" pitchFamily="34" charset="0"/>
              </a:rPr>
              <a:t>Disciplined</a:t>
            </a:r>
            <a:endParaRPr lang="en-US" sz="1200" b="1" i="1" dirty="0">
              <a:solidFill>
                <a:srgbClr val="C00000"/>
              </a:solidFill>
              <a:latin typeface="Century Gothic" pitchFamily="34" charset="0"/>
            </a:endParaRPr>
          </a:p>
        </p:txBody>
      </p:sp>
      <p:sp>
        <p:nvSpPr>
          <p:cNvPr id="183301" name="AutoShape 6"/>
          <p:cNvSpPr>
            <a:spLocks noChangeArrowheads="1"/>
          </p:cNvSpPr>
          <p:nvPr/>
        </p:nvSpPr>
        <p:spPr bwMode="auto">
          <a:xfrm rot="-5400000">
            <a:off x="3921125" y="5089525"/>
            <a:ext cx="1308100" cy="2228850"/>
          </a:xfrm>
          <a:prstGeom prst="rightArrow">
            <a:avLst>
              <a:gd name="adj1" fmla="val 50000"/>
              <a:gd name="adj2" fmla="val 25000"/>
            </a:avLst>
          </a:prstGeom>
          <a:solidFill>
            <a:schemeClr val="bg1"/>
          </a:solidFill>
          <a:ln w="12700">
            <a:solidFill>
              <a:srgbClr val="00FF00"/>
            </a:solidFill>
            <a:miter lim="800000"/>
            <a:headEnd/>
            <a:tailEnd/>
          </a:ln>
        </p:spPr>
        <p:txBody>
          <a:bodyPr vert="eaVert" wrap="none" anchor="ctr"/>
          <a:lstStyle/>
          <a:p>
            <a:pPr algn="ctr"/>
            <a:r>
              <a:rPr lang="en-US" sz="1400" b="1" dirty="0">
                <a:solidFill>
                  <a:srgbClr val="000000"/>
                </a:solidFill>
                <a:latin typeface="Century Gothic" pitchFamily="34" charset="0"/>
              </a:rPr>
              <a:t>Pedestrian</a:t>
            </a:r>
          </a:p>
          <a:p>
            <a:pPr algn="ctr"/>
            <a:r>
              <a:rPr lang="en-US" sz="1400" b="1" dirty="0">
                <a:solidFill>
                  <a:srgbClr val="000000"/>
                </a:solidFill>
                <a:latin typeface="Century Gothic" pitchFamily="34" charset="0"/>
              </a:rPr>
              <a:t>Crossings</a:t>
            </a:r>
          </a:p>
          <a:p>
            <a:pPr algn="ctr"/>
            <a:r>
              <a:rPr lang="en-US" sz="1200" b="1" i="1" dirty="0">
                <a:solidFill>
                  <a:srgbClr val="C00000"/>
                </a:solidFill>
                <a:latin typeface="Century Gothic" pitchFamily="34" charset="0"/>
              </a:rPr>
              <a:t>Safe &amp;</a:t>
            </a:r>
          </a:p>
          <a:p>
            <a:pPr algn="ctr"/>
            <a:r>
              <a:rPr lang="en-US" sz="1200" b="1" i="1" dirty="0">
                <a:solidFill>
                  <a:srgbClr val="C00000"/>
                </a:solidFill>
                <a:latin typeface="Century Gothic" pitchFamily="34" charset="0"/>
              </a:rPr>
              <a:t>Special</a:t>
            </a:r>
          </a:p>
        </p:txBody>
      </p:sp>
      <p:sp>
        <p:nvSpPr>
          <p:cNvPr id="183302" name="AutoShape 7"/>
          <p:cNvSpPr>
            <a:spLocks noChangeArrowheads="1"/>
          </p:cNvSpPr>
          <p:nvPr/>
        </p:nvSpPr>
        <p:spPr bwMode="auto">
          <a:xfrm rot="8946107">
            <a:off x="5906869" y="1765953"/>
            <a:ext cx="1432562" cy="2228850"/>
          </a:xfrm>
          <a:prstGeom prst="rightArrow">
            <a:avLst>
              <a:gd name="adj1" fmla="val 50000"/>
              <a:gd name="adj2" fmla="val 25000"/>
            </a:avLst>
          </a:prstGeom>
          <a:solidFill>
            <a:schemeClr val="bg1"/>
          </a:solidFill>
          <a:ln w="12700">
            <a:solidFill>
              <a:srgbClr val="00FF00"/>
            </a:solidFill>
            <a:miter lim="800000"/>
            <a:headEnd/>
            <a:tailEnd/>
          </a:ln>
        </p:spPr>
        <p:txBody>
          <a:bodyPr rot="10800000" wrap="none" anchor="ctr"/>
          <a:lstStyle/>
          <a:p>
            <a:pPr algn="ctr"/>
            <a:r>
              <a:rPr lang="en-US" sz="1400" b="1" dirty="0" smtClean="0">
                <a:solidFill>
                  <a:srgbClr val="000000"/>
                </a:solidFill>
                <a:latin typeface="Century Gothic" pitchFamily="34" charset="0"/>
              </a:rPr>
              <a:t>Presentation </a:t>
            </a:r>
          </a:p>
          <a:p>
            <a:pPr algn="ctr"/>
            <a:r>
              <a:rPr lang="en-US" sz="1200" b="1" i="1" dirty="0" smtClean="0">
                <a:solidFill>
                  <a:srgbClr val="C00000"/>
                </a:solidFill>
                <a:latin typeface="Century Gothic" pitchFamily="34" charset="0"/>
              </a:rPr>
              <a:t>Attractive</a:t>
            </a:r>
            <a:endParaRPr lang="en-US" sz="1200" b="1" i="1" dirty="0">
              <a:solidFill>
                <a:srgbClr val="C00000"/>
              </a:solidFill>
              <a:latin typeface="Century Gothic" pitchFamily="34" charset="0"/>
            </a:endParaRPr>
          </a:p>
        </p:txBody>
      </p:sp>
      <p:sp>
        <p:nvSpPr>
          <p:cNvPr id="183303" name="AutoShape 8"/>
          <p:cNvSpPr>
            <a:spLocks noChangeArrowheads="1"/>
          </p:cNvSpPr>
          <p:nvPr/>
        </p:nvSpPr>
        <p:spPr bwMode="auto">
          <a:xfrm rot="-8778224">
            <a:off x="5889625" y="4030663"/>
            <a:ext cx="1339850" cy="2228850"/>
          </a:xfrm>
          <a:prstGeom prst="rightArrow">
            <a:avLst>
              <a:gd name="adj1" fmla="val 50000"/>
              <a:gd name="adj2" fmla="val 25000"/>
            </a:avLst>
          </a:prstGeom>
          <a:solidFill>
            <a:schemeClr val="bg1"/>
          </a:solidFill>
          <a:ln w="12700">
            <a:solidFill>
              <a:srgbClr val="00FF00"/>
            </a:solidFill>
            <a:miter lim="800000"/>
            <a:headEnd/>
            <a:tailEnd/>
          </a:ln>
        </p:spPr>
        <p:txBody>
          <a:bodyPr rot="10800000" wrap="none" anchor="ctr"/>
          <a:lstStyle/>
          <a:p>
            <a:pPr algn="ctr"/>
            <a:r>
              <a:rPr lang="en-US" sz="1400" b="1" dirty="0">
                <a:solidFill>
                  <a:srgbClr val="000000"/>
                </a:solidFill>
                <a:latin typeface="Century Gothic" pitchFamily="34" charset="0"/>
              </a:rPr>
              <a:t>Pedestrian</a:t>
            </a:r>
          </a:p>
          <a:p>
            <a:pPr algn="ctr"/>
            <a:r>
              <a:rPr lang="en-US" sz="1400" b="1" dirty="0">
                <a:solidFill>
                  <a:srgbClr val="000000"/>
                </a:solidFill>
                <a:latin typeface="Century Gothic" pitchFamily="34" charset="0"/>
              </a:rPr>
              <a:t>Environment</a:t>
            </a:r>
          </a:p>
          <a:p>
            <a:pPr algn="ctr"/>
            <a:r>
              <a:rPr lang="en-US" sz="1200" b="1" i="1" dirty="0">
                <a:solidFill>
                  <a:srgbClr val="C00000"/>
                </a:solidFill>
                <a:latin typeface="Century Gothic" pitchFamily="34" charset="0"/>
              </a:rPr>
              <a:t>Comfortable</a:t>
            </a:r>
          </a:p>
          <a:p>
            <a:pPr algn="ctr"/>
            <a:r>
              <a:rPr lang="en-US" sz="1200" b="1" i="1" dirty="0">
                <a:solidFill>
                  <a:srgbClr val="C00000"/>
                </a:solidFill>
                <a:latin typeface="Century Gothic" pitchFamily="34" charset="0"/>
              </a:rPr>
              <a:t> &amp;High Quality</a:t>
            </a:r>
          </a:p>
        </p:txBody>
      </p:sp>
      <p:sp>
        <p:nvSpPr>
          <p:cNvPr id="183304" name="AutoShape 9"/>
          <p:cNvSpPr>
            <a:spLocks noChangeArrowheads="1"/>
          </p:cNvSpPr>
          <p:nvPr/>
        </p:nvSpPr>
        <p:spPr bwMode="auto">
          <a:xfrm rot="1963830">
            <a:off x="1985963" y="1736725"/>
            <a:ext cx="1308100" cy="2228850"/>
          </a:xfrm>
          <a:prstGeom prst="rightArrow">
            <a:avLst>
              <a:gd name="adj1" fmla="val 50000"/>
              <a:gd name="adj2" fmla="val 25000"/>
            </a:avLst>
          </a:prstGeom>
          <a:solidFill>
            <a:srgbClr val="FFFF00"/>
          </a:solidFill>
          <a:ln w="12700">
            <a:solidFill>
              <a:srgbClr val="00FF00"/>
            </a:solidFill>
            <a:miter lim="800000"/>
            <a:headEnd/>
            <a:tailEnd/>
          </a:ln>
        </p:spPr>
        <p:txBody>
          <a:bodyPr wrap="none" anchor="ctr"/>
          <a:lstStyle/>
          <a:p>
            <a:pPr algn="ctr"/>
            <a:endParaRPr lang="en-US" sz="1400" b="1" dirty="0">
              <a:solidFill>
                <a:srgbClr val="000000"/>
              </a:solidFill>
              <a:latin typeface="Century Gothic" pitchFamily="34" charset="0"/>
            </a:endParaRPr>
          </a:p>
          <a:p>
            <a:pPr algn="ctr"/>
            <a:r>
              <a:rPr lang="en-US" sz="1400" b="1" dirty="0">
                <a:solidFill>
                  <a:srgbClr val="000000"/>
                </a:solidFill>
                <a:latin typeface="Century Gothic" pitchFamily="34" charset="0"/>
              </a:rPr>
              <a:t>Auto</a:t>
            </a:r>
          </a:p>
          <a:p>
            <a:pPr algn="ctr"/>
            <a:r>
              <a:rPr lang="en-US" sz="1400" b="1" dirty="0">
                <a:solidFill>
                  <a:srgbClr val="000000"/>
                </a:solidFill>
                <a:latin typeface="Century Gothic" pitchFamily="34" charset="0"/>
              </a:rPr>
              <a:t>Access</a:t>
            </a:r>
          </a:p>
          <a:p>
            <a:pPr algn="ctr"/>
            <a:r>
              <a:rPr lang="en-US" sz="1200" b="1" i="1" dirty="0">
                <a:solidFill>
                  <a:srgbClr val="C00000"/>
                </a:solidFill>
                <a:latin typeface="Century Gothic" pitchFamily="34" charset="0"/>
              </a:rPr>
              <a:t>Convenient</a:t>
            </a:r>
          </a:p>
          <a:p>
            <a:pPr algn="ctr"/>
            <a:endParaRPr lang="en-US" sz="1600" b="1" dirty="0">
              <a:solidFill>
                <a:srgbClr val="C00000"/>
              </a:solidFill>
              <a:latin typeface="Century Gothic" pitchFamily="34" charset="0"/>
            </a:endParaRPr>
          </a:p>
        </p:txBody>
      </p:sp>
      <p:sp>
        <p:nvSpPr>
          <p:cNvPr id="183305" name="AutoShape 10"/>
          <p:cNvSpPr>
            <a:spLocks noChangeArrowheads="1"/>
          </p:cNvSpPr>
          <p:nvPr/>
        </p:nvSpPr>
        <p:spPr bwMode="auto">
          <a:xfrm rot="-1797554">
            <a:off x="1911350" y="3990975"/>
            <a:ext cx="1366838" cy="2228850"/>
          </a:xfrm>
          <a:prstGeom prst="rightArrow">
            <a:avLst>
              <a:gd name="adj1" fmla="val 50000"/>
              <a:gd name="adj2" fmla="val 25000"/>
            </a:avLst>
          </a:prstGeom>
          <a:solidFill>
            <a:srgbClr val="FFFF00"/>
          </a:solidFill>
          <a:ln w="12700">
            <a:solidFill>
              <a:srgbClr val="00FF00"/>
            </a:solidFill>
            <a:miter lim="800000"/>
            <a:headEnd/>
            <a:tailEnd/>
          </a:ln>
        </p:spPr>
        <p:txBody>
          <a:bodyPr wrap="none" anchor="ctr"/>
          <a:lstStyle/>
          <a:p>
            <a:pPr algn="ctr"/>
            <a:r>
              <a:rPr lang="en-US" sz="1400" b="1" dirty="0">
                <a:solidFill>
                  <a:srgbClr val="000000"/>
                </a:solidFill>
                <a:latin typeface="Century Gothic" pitchFamily="34" charset="0"/>
              </a:rPr>
              <a:t>Parking</a:t>
            </a:r>
          </a:p>
          <a:p>
            <a:pPr algn="ctr"/>
            <a:r>
              <a:rPr lang="en-US" sz="1200" b="1" i="1" dirty="0" smtClean="0">
                <a:solidFill>
                  <a:srgbClr val="C00000"/>
                </a:solidFill>
                <a:latin typeface="Century Gothic" pitchFamily="34" charset="0"/>
              </a:rPr>
              <a:t>Grandma</a:t>
            </a:r>
            <a:endParaRPr lang="en-US" sz="1200" b="1" i="1" dirty="0">
              <a:solidFill>
                <a:srgbClr val="C00000"/>
              </a:solidFill>
              <a:latin typeface="Century Gothic" pitchFamily="34" charset="0"/>
            </a:endParaRPr>
          </a:p>
          <a:p>
            <a:pPr algn="ctr"/>
            <a:r>
              <a:rPr lang="en-US" sz="1200" b="1" i="1" dirty="0">
                <a:solidFill>
                  <a:srgbClr val="C00000"/>
                </a:solidFill>
                <a:latin typeface="Century Gothic" pitchFamily="34" charset="0"/>
              </a:rPr>
              <a:t>Friendly</a:t>
            </a:r>
          </a:p>
        </p:txBody>
      </p:sp>
      <p:sp>
        <p:nvSpPr>
          <p:cNvPr id="17" name="Line 29"/>
          <p:cNvSpPr>
            <a:spLocks noChangeShapeType="1"/>
          </p:cNvSpPr>
          <p:nvPr/>
        </p:nvSpPr>
        <p:spPr bwMode="auto">
          <a:xfrm>
            <a:off x="304800" y="1019175"/>
            <a:ext cx="8458200" cy="0"/>
          </a:xfrm>
          <a:prstGeom prst="line">
            <a:avLst/>
          </a:prstGeom>
          <a:noFill/>
          <a:ln w="28575">
            <a:solidFill>
              <a:srgbClr val="FFFF00"/>
            </a:solidFill>
            <a:round/>
            <a:headEnd/>
            <a:tailEnd/>
          </a:ln>
        </p:spPr>
        <p:txBody>
          <a:bodyPr anchor="ctr"/>
          <a:lstStyle/>
          <a:p>
            <a:pPr fontAlgn="base">
              <a:lnSpc>
                <a:spcPct val="130000"/>
              </a:lnSpc>
              <a:spcBef>
                <a:spcPct val="50000"/>
              </a:spcBef>
              <a:spcAft>
                <a:spcPct val="0"/>
              </a:spcAft>
            </a:pPr>
            <a:endParaRPr lang="en-US" sz="1200" smtClean="0">
              <a:solidFill>
                <a:srgbClr val="DDDDDD"/>
              </a:solidFill>
              <a:latin typeface="Helvetica" pitchFamily="34" charset="0"/>
            </a:endParaRPr>
          </a:p>
        </p:txBody>
      </p:sp>
      <p:sp>
        <p:nvSpPr>
          <p:cNvPr id="18" name="Rectangle 30"/>
          <p:cNvSpPr>
            <a:spLocks noChangeArrowheads="1"/>
          </p:cNvSpPr>
          <p:nvPr/>
        </p:nvSpPr>
        <p:spPr bwMode="auto">
          <a:xfrm>
            <a:off x="228600" y="482600"/>
            <a:ext cx="8915400" cy="1143000"/>
          </a:xfrm>
          <a:prstGeom prst="rect">
            <a:avLst/>
          </a:prstGeom>
          <a:noFill/>
          <a:ln w="9525">
            <a:noFill/>
            <a:miter lim="800000"/>
            <a:headEnd/>
            <a:tailEnd/>
          </a:ln>
        </p:spPr>
        <p:txBody>
          <a:bodyPr anchor="ctr"/>
          <a:lstStyle/>
          <a:p>
            <a:pPr fontAlgn="base">
              <a:spcBef>
                <a:spcPct val="0"/>
              </a:spcBef>
              <a:spcAft>
                <a:spcPct val="0"/>
              </a:spcAft>
            </a:pPr>
            <a:r>
              <a:rPr lang="en-US" sz="4000" b="1" dirty="0" smtClean="0">
                <a:solidFill>
                  <a:srgbClr val="FFFF66"/>
                </a:solidFill>
                <a:latin typeface="Century Gothic" pitchFamily="34" charset="0"/>
              </a:rPr>
              <a:t>Retail Fundamentals </a:t>
            </a:r>
            <a:r>
              <a:rPr lang="en-US" sz="4000" dirty="0" smtClean="0">
                <a:solidFill>
                  <a:srgbClr val="EAEAEA"/>
                </a:solidFill>
                <a:latin typeface="Felix Titling" pitchFamily="82" charset="0"/>
              </a:rPr>
              <a:t/>
            </a:r>
            <a:br>
              <a:rPr lang="en-US" sz="4000" dirty="0" smtClean="0">
                <a:solidFill>
                  <a:srgbClr val="EAEAEA"/>
                </a:solidFill>
                <a:latin typeface="Felix Titling" pitchFamily="82" charset="0"/>
              </a:rPr>
            </a:br>
            <a:endParaRPr lang="en-US" sz="4000" dirty="0" smtClean="0">
              <a:solidFill>
                <a:srgbClr val="EAEAEA"/>
              </a:solidFill>
              <a:latin typeface="Felix Titling" pitchFamily="82" charset="0"/>
            </a:endParaRPr>
          </a:p>
        </p:txBody>
      </p:sp>
      <p:sp>
        <p:nvSpPr>
          <p:cNvPr id="19" name="Rectangle 31"/>
          <p:cNvSpPr>
            <a:spLocks noChangeArrowheads="1"/>
          </p:cNvSpPr>
          <p:nvPr/>
        </p:nvSpPr>
        <p:spPr bwMode="auto">
          <a:xfrm>
            <a:off x="228600" y="990600"/>
            <a:ext cx="1754188" cy="244475"/>
          </a:xfrm>
          <a:prstGeom prst="rect">
            <a:avLst/>
          </a:prstGeom>
          <a:noFill/>
          <a:ln w="9525" algn="ctr">
            <a:noFill/>
            <a:miter lim="800000"/>
            <a:headEnd/>
            <a:tailEnd/>
          </a:ln>
        </p:spPr>
        <p:txBody>
          <a:bodyPr wrap="none">
            <a:spAutoFit/>
          </a:bodyPr>
          <a:lstStyle/>
          <a:p>
            <a:pPr fontAlgn="base">
              <a:spcBef>
                <a:spcPct val="20000"/>
              </a:spcBef>
              <a:spcAft>
                <a:spcPct val="0"/>
              </a:spcAft>
            </a:pPr>
            <a:r>
              <a:rPr lang="en-US" sz="1000" b="1" smtClean="0">
                <a:solidFill>
                  <a:srgbClr val="FF0000"/>
                </a:solidFill>
                <a:latin typeface="Century Gothic" pitchFamily="34" charset="0"/>
              </a:rPr>
              <a:t>CRANDALL ARAMBULA PC</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57204"/>
          <a:ext cx="9144000" cy="5715393"/>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1061609">
                <a:tc>
                  <a:txBody>
                    <a:bodyPr/>
                    <a:lstStyle/>
                    <a:p>
                      <a:r>
                        <a:rPr lang="en-US" dirty="0" smtClean="0">
                          <a:latin typeface="Calibri" pitchFamily="34" charset="0"/>
                        </a:rPr>
                        <a:t>Residential</a:t>
                      </a:r>
                    </a:p>
                    <a:p>
                      <a:r>
                        <a:rPr lang="en-US" dirty="0" smtClean="0">
                          <a:latin typeface="Calibri" pitchFamily="34" charset="0"/>
                        </a:rPr>
                        <a:t>Buildings</a:t>
                      </a:r>
                      <a:endParaRPr lang="en-US" dirty="0">
                        <a:latin typeface="Calibri" pitchFamily="34" charset="0"/>
                      </a:endParaRPr>
                    </a:p>
                  </a:txBody>
                  <a:tcPr>
                    <a:solidFill>
                      <a:srgbClr val="C00000"/>
                    </a:solidFill>
                  </a:tcPr>
                </a:tc>
                <a:tc>
                  <a:txBody>
                    <a:bodyPr/>
                    <a:lstStyle/>
                    <a:p>
                      <a:r>
                        <a:rPr lang="en-US" dirty="0" smtClean="0">
                          <a:latin typeface="Calibri" pitchFamily="34" charset="0"/>
                        </a:rPr>
                        <a:t>Number of Units</a:t>
                      </a:r>
                      <a:endParaRPr lang="en-US" dirty="0">
                        <a:latin typeface="Calibri" pitchFamily="34" charset="0"/>
                      </a:endParaRPr>
                    </a:p>
                  </a:txBody>
                  <a:tcPr>
                    <a:solidFill>
                      <a:srgbClr val="C00000"/>
                    </a:solidFill>
                  </a:tcPr>
                </a:tc>
                <a:tc>
                  <a:txBody>
                    <a:bodyPr/>
                    <a:lstStyle/>
                    <a:p>
                      <a:r>
                        <a:rPr lang="en-US" dirty="0" smtClean="0">
                          <a:latin typeface="Calibri" pitchFamily="34" charset="0"/>
                        </a:rPr>
                        <a:t>Built Parking Stalls</a:t>
                      </a:r>
                      <a:endParaRPr lang="en-US" dirty="0">
                        <a:latin typeface="Calibri" pitchFamily="34" charset="0"/>
                      </a:endParaRPr>
                    </a:p>
                  </a:txBody>
                  <a:tcPr>
                    <a:solidFill>
                      <a:srgbClr val="C00000"/>
                    </a:solidFill>
                  </a:tcPr>
                </a:tc>
                <a:tc>
                  <a:txBody>
                    <a:bodyPr/>
                    <a:lstStyle/>
                    <a:p>
                      <a:r>
                        <a:rPr lang="en-US" dirty="0" smtClean="0">
                          <a:latin typeface="Calibri" pitchFamily="34" charset="0"/>
                        </a:rPr>
                        <a:t>Stalls Per Unit</a:t>
                      </a:r>
                      <a:endParaRPr lang="en-US" dirty="0">
                        <a:latin typeface="Calibri" pitchFamily="34" charset="0"/>
                      </a:endParaRPr>
                    </a:p>
                  </a:txBody>
                  <a:tcPr>
                    <a:solidFill>
                      <a:srgbClr val="C00000"/>
                    </a:solidFill>
                  </a:tcPr>
                </a:tc>
                <a:tc>
                  <a:txBody>
                    <a:bodyPr/>
                    <a:lstStyle/>
                    <a:p>
                      <a:r>
                        <a:rPr lang="en-US" dirty="0" smtClean="0">
                          <a:latin typeface="Calibri" pitchFamily="34" charset="0"/>
                        </a:rPr>
                        <a:t>Parking</a:t>
                      </a:r>
                      <a:r>
                        <a:rPr lang="en-US" baseline="0" dirty="0" smtClean="0">
                          <a:latin typeface="Calibri" pitchFamily="34" charset="0"/>
                        </a:rPr>
                        <a:t> </a:t>
                      </a:r>
                    </a:p>
                    <a:p>
                      <a:r>
                        <a:rPr lang="en-US" baseline="0" dirty="0" smtClean="0">
                          <a:latin typeface="Calibri" pitchFamily="34" charset="0"/>
                        </a:rPr>
                        <a:t>Deficit</a:t>
                      </a:r>
                      <a:endParaRPr lang="en-US" dirty="0" smtClean="0">
                        <a:latin typeface="Calibri" pitchFamily="34" charset="0"/>
                      </a:endParaRPr>
                    </a:p>
                    <a:p>
                      <a:endParaRPr lang="en-US" dirty="0">
                        <a:latin typeface="Calibri" pitchFamily="34" charset="0"/>
                      </a:endParaRPr>
                    </a:p>
                  </a:txBody>
                  <a:tcPr>
                    <a:solidFill>
                      <a:srgbClr val="C00000"/>
                    </a:solidFill>
                  </a:tcPr>
                </a:tc>
              </a:tr>
              <a:tr h="743126">
                <a:tc>
                  <a:txBody>
                    <a:bodyPr/>
                    <a:lstStyle/>
                    <a:p>
                      <a:r>
                        <a:rPr lang="en-US" b="1" dirty="0" smtClean="0">
                          <a:solidFill>
                            <a:schemeClr val="tx1"/>
                          </a:solidFill>
                          <a:latin typeface="Calibri" pitchFamily="34" charset="0"/>
                        </a:rPr>
                        <a:t>Meriwether East/West</a:t>
                      </a:r>
                      <a:endParaRPr lang="en-US" b="1" dirty="0">
                        <a:solidFill>
                          <a:schemeClr val="tx1"/>
                        </a:solidFill>
                        <a:latin typeface="Calibri" pitchFamily="34" charset="0"/>
                      </a:endParaRPr>
                    </a:p>
                  </a:txBody>
                  <a:tcPr>
                    <a:solidFill>
                      <a:srgbClr val="C00000"/>
                    </a:solidFill>
                  </a:tcPr>
                </a:tc>
                <a:tc>
                  <a:txBody>
                    <a:bodyPr/>
                    <a:lstStyle/>
                    <a:p>
                      <a:endParaRPr lang="en-US" b="1" dirty="0" smtClean="0">
                        <a:solidFill>
                          <a:schemeClr val="tx1"/>
                        </a:solidFill>
                        <a:latin typeface="Calibri" pitchFamily="34" charset="0"/>
                      </a:endParaRPr>
                    </a:p>
                    <a:p>
                      <a:r>
                        <a:rPr lang="en-US" b="1" dirty="0" smtClean="0">
                          <a:solidFill>
                            <a:schemeClr val="tx1"/>
                          </a:solidFill>
                          <a:latin typeface="Calibri" pitchFamily="34" charset="0"/>
                        </a:rPr>
                        <a:t>245</a:t>
                      </a:r>
                      <a:endParaRPr lang="en-US" b="1" dirty="0">
                        <a:solidFill>
                          <a:schemeClr val="tx1"/>
                        </a:solidFill>
                        <a:latin typeface="Calibri" pitchFamily="34" charset="0"/>
                      </a:endParaRPr>
                    </a:p>
                  </a:txBody>
                  <a:tcPr>
                    <a:solidFill>
                      <a:srgbClr val="C00000"/>
                    </a:solidFill>
                  </a:tcPr>
                </a:tc>
                <a:tc>
                  <a:txBody>
                    <a:bodyPr/>
                    <a:lstStyle/>
                    <a:p>
                      <a:endParaRPr lang="en-US" b="1" dirty="0" smtClean="0">
                        <a:solidFill>
                          <a:schemeClr val="tx1"/>
                        </a:solidFill>
                        <a:latin typeface="Calibri" pitchFamily="34" charset="0"/>
                      </a:endParaRPr>
                    </a:p>
                    <a:p>
                      <a:r>
                        <a:rPr lang="en-US" b="1" dirty="0" smtClean="0">
                          <a:solidFill>
                            <a:schemeClr val="tx1"/>
                          </a:solidFill>
                          <a:latin typeface="Calibri" pitchFamily="34" charset="0"/>
                        </a:rPr>
                        <a:t>382</a:t>
                      </a:r>
                      <a:endParaRPr lang="en-US" b="1" dirty="0">
                        <a:solidFill>
                          <a:schemeClr val="tx1"/>
                        </a:solidFill>
                        <a:latin typeface="Calibri" pitchFamily="34" charset="0"/>
                      </a:endParaRPr>
                    </a:p>
                  </a:txBody>
                  <a:tcPr>
                    <a:solidFill>
                      <a:srgbClr val="C00000"/>
                    </a:solidFill>
                  </a:tcPr>
                </a:tc>
                <a:tc>
                  <a:txBody>
                    <a:bodyPr/>
                    <a:lstStyle/>
                    <a:p>
                      <a:endParaRPr lang="en-US" b="1" dirty="0" smtClean="0">
                        <a:solidFill>
                          <a:schemeClr val="tx1"/>
                        </a:solidFill>
                        <a:latin typeface="Calibri" pitchFamily="34" charset="0"/>
                      </a:endParaRPr>
                    </a:p>
                    <a:p>
                      <a:r>
                        <a:rPr lang="en-US" b="1" dirty="0" smtClean="0">
                          <a:solidFill>
                            <a:schemeClr val="tx1"/>
                          </a:solidFill>
                          <a:latin typeface="Calibri" pitchFamily="34" charset="0"/>
                        </a:rPr>
                        <a:t>1.6</a:t>
                      </a:r>
                      <a:endParaRPr lang="en-US" b="1" dirty="0">
                        <a:solidFill>
                          <a:schemeClr val="tx1"/>
                        </a:solidFill>
                        <a:latin typeface="Calibri" pitchFamily="34" charset="0"/>
                      </a:endParaRPr>
                    </a:p>
                  </a:txBody>
                  <a:tcPr>
                    <a:solidFill>
                      <a:srgbClr val="C00000"/>
                    </a:solidFill>
                  </a:tcPr>
                </a:tc>
                <a:tc>
                  <a:txBody>
                    <a:bodyPr/>
                    <a:lstStyle/>
                    <a:p>
                      <a:endParaRPr lang="en-US" b="1" dirty="0" smtClean="0">
                        <a:solidFill>
                          <a:schemeClr val="tx1"/>
                        </a:solidFill>
                        <a:latin typeface="Calibri" pitchFamily="34" charset="0"/>
                      </a:endParaRPr>
                    </a:p>
                    <a:p>
                      <a:r>
                        <a:rPr lang="en-US" b="1" dirty="0" smtClean="0">
                          <a:solidFill>
                            <a:schemeClr val="tx1"/>
                          </a:solidFill>
                          <a:latin typeface="Calibri" pitchFamily="34" charset="0"/>
                        </a:rPr>
                        <a:t>0</a:t>
                      </a:r>
                      <a:endParaRPr lang="en-US" b="1" dirty="0">
                        <a:solidFill>
                          <a:schemeClr val="tx1"/>
                        </a:solidFill>
                        <a:latin typeface="Calibri" pitchFamily="34" charset="0"/>
                      </a:endParaRPr>
                    </a:p>
                  </a:txBody>
                  <a:tcPr>
                    <a:solidFill>
                      <a:srgbClr val="C00000"/>
                    </a:solidFill>
                  </a:tcPr>
                </a:tc>
              </a:tr>
              <a:tr h="441562">
                <a:tc>
                  <a:txBody>
                    <a:bodyPr/>
                    <a:lstStyle/>
                    <a:p>
                      <a:r>
                        <a:rPr lang="en-US" b="1" dirty="0" smtClean="0">
                          <a:solidFill>
                            <a:schemeClr val="tx1"/>
                          </a:solidFill>
                          <a:latin typeface="Calibri" pitchFamily="34" charset="0"/>
                        </a:rPr>
                        <a:t>John Ross</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303</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394</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1.3</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0</a:t>
                      </a:r>
                      <a:endParaRPr lang="en-US" b="1" dirty="0">
                        <a:solidFill>
                          <a:schemeClr val="tx1"/>
                        </a:solidFill>
                        <a:latin typeface="Calibri" pitchFamily="34" charset="0"/>
                      </a:endParaRPr>
                    </a:p>
                  </a:txBody>
                  <a:tcPr>
                    <a:solidFill>
                      <a:srgbClr val="C00000"/>
                    </a:solidFill>
                  </a:tcPr>
                </a:tc>
              </a:tr>
              <a:tr h="441562">
                <a:tc>
                  <a:txBody>
                    <a:bodyPr/>
                    <a:lstStyle/>
                    <a:p>
                      <a:r>
                        <a:rPr lang="en-US" b="1" dirty="0" smtClean="0">
                          <a:solidFill>
                            <a:schemeClr val="tx1"/>
                          </a:solidFill>
                          <a:latin typeface="Calibri" pitchFamily="34" charset="0"/>
                        </a:rPr>
                        <a:t>Atwater</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214</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300</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1.4</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0</a:t>
                      </a:r>
                      <a:endParaRPr lang="en-US" b="1" dirty="0">
                        <a:solidFill>
                          <a:schemeClr val="tx1"/>
                        </a:solidFill>
                        <a:latin typeface="Calibri" pitchFamily="34" charset="0"/>
                      </a:endParaRPr>
                    </a:p>
                  </a:txBody>
                  <a:tcPr>
                    <a:solidFill>
                      <a:srgbClr val="C00000"/>
                    </a:solidFill>
                  </a:tcPr>
                </a:tc>
              </a:tr>
              <a:tr h="441562">
                <a:tc>
                  <a:txBody>
                    <a:bodyPr/>
                    <a:lstStyle/>
                    <a:p>
                      <a:r>
                        <a:rPr lang="en-US" b="1" dirty="0" smtClean="0">
                          <a:solidFill>
                            <a:schemeClr val="tx1"/>
                          </a:solidFill>
                          <a:latin typeface="Calibri" pitchFamily="34" charset="0"/>
                        </a:rPr>
                        <a:t>Mirabella</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220</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275</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1.49</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0</a:t>
                      </a:r>
                      <a:endParaRPr lang="en-US" b="1" dirty="0">
                        <a:solidFill>
                          <a:schemeClr val="tx1"/>
                        </a:solidFill>
                        <a:latin typeface="Calibri" pitchFamily="34" charset="0"/>
                      </a:endParaRPr>
                    </a:p>
                  </a:txBody>
                  <a:tcPr>
                    <a:solidFill>
                      <a:srgbClr val="C00000"/>
                    </a:solidFill>
                  </a:tcPr>
                </a:tc>
              </a:tr>
              <a:tr h="441562">
                <a:tc>
                  <a:txBody>
                    <a:bodyPr/>
                    <a:lstStyle/>
                    <a:p>
                      <a:r>
                        <a:rPr lang="en-US" b="1" dirty="0" smtClean="0">
                          <a:solidFill>
                            <a:schemeClr val="tx1"/>
                          </a:solidFill>
                          <a:latin typeface="Calibri" pitchFamily="34" charset="0"/>
                        </a:rPr>
                        <a:t>Matisse</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274</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282</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1.03</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0</a:t>
                      </a:r>
                      <a:endParaRPr lang="en-US" b="1" dirty="0">
                        <a:solidFill>
                          <a:schemeClr val="tx1"/>
                        </a:solidFill>
                        <a:latin typeface="Calibri" pitchFamily="34" charset="0"/>
                      </a:endParaRPr>
                    </a:p>
                  </a:txBody>
                  <a:tcPr>
                    <a:solidFill>
                      <a:srgbClr val="C00000"/>
                    </a:solidFill>
                  </a:tcPr>
                </a:tc>
              </a:tr>
              <a:tr h="441562">
                <a:tc>
                  <a:txBody>
                    <a:bodyPr/>
                    <a:lstStyle/>
                    <a:p>
                      <a:r>
                        <a:rPr lang="en-US" b="1" dirty="0" smtClean="0">
                          <a:solidFill>
                            <a:schemeClr val="tx1"/>
                          </a:solidFill>
                          <a:latin typeface="Calibri" pitchFamily="34" charset="0"/>
                        </a:rPr>
                        <a:t>Ardea</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323</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382</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1.3</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0</a:t>
                      </a:r>
                      <a:endParaRPr lang="en-US" b="1" dirty="0">
                        <a:solidFill>
                          <a:schemeClr val="tx1"/>
                        </a:solidFill>
                        <a:latin typeface="Calibri" pitchFamily="34" charset="0"/>
                      </a:endParaRPr>
                    </a:p>
                  </a:txBody>
                  <a:tcPr>
                    <a:solidFill>
                      <a:srgbClr val="C00000"/>
                    </a:solidFill>
                  </a:tcPr>
                </a:tc>
              </a:tr>
              <a:tr h="743126">
                <a:tc>
                  <a:txBody>
                    <a:bodyPr/>
                    <a:lstStyle/>
                    <a:p>
                      <a:r>
                        <a:rPr lang="en-US" b="1" dirty="0" smtClean="0">
                          <a:solidFill>
                            <a:schemeClr val="tx1"/>
                          </a:solidFill>
                          <a:latin typeface="Calibri" pitchFamily="34" charset="0"/>
                        </a:rPr>
                        <a:t>Riva On The Park</a:t>
                      </a:r>
                      <a:endParaRPr lang="en-US" b="1" dirty="0">
                        <a:solidFill>
                          <a:schemeClr val="tx1"/>
                        </a:solidFill>
                        <a:latin typeface="Calibri" pitchFamily="34" charset="0"/>
                      </a:endParaRPr>
                    </a:p>
                  </a:txBody>
                  <a:tcPr>
                    <a:solidFill>
                      <a:srgbClr val="C00000"/>
                    </a:solidFill>
                  </a:tcPr>
                </a:tc>
                <a:tc>
                  <a:txBody>
                    <a:bodyPr/>
                    <a:lstStyle/>
                    <a:p>
                      <a:endParaRPr lang="en-US" b="1" dirty="0" smtClean="0">
                        <a:solidFill>
                          <a:schemeClr val="tx1"/>
                        </a:solidFill>
                        <a:latin typeface="Calibri" pitchFamily="34" charset="0"/>
                      </a:endParaRPr>
                    </a:p>
                    <a:p>
                      <a:r>
                        <a:rPr lang="en-US" b="1" dirty="0" smtClean="0">
                          <a:solidFill>
                            <a:schemeClr val="tx1"/>
                          </a:solidFill>
                          <a:latin typeface="Calibri" pitchFamily="34" charset="0"/>
                        </a:rPr>
                        <a:t>294</a:t>
                      </a:r>
                      <a:endParaRPr lang="en-US" b="1" dirty="0">
                        <a:solidFill>
                          <a:schemeClr val="tx1"/>
                        </a:solidFill>
                        <a:latin typeface="Calibri" pitchFamily="34" charset="0"/>
                      </a:endParaRPr>
                    </a:p>
                  </a:txBody>
                  <a:tcPr>
                    <a:solidFill>
                      <a:srgbClr val="C00000"/>
                    </a:solidFill>
                  </a:tcPr>
                </a:tc>
                <a:tc>
                  <a:txBody>
                    <a:bodyPr/>
                    <a:lstStyle/>
                    <a:p>
                      <a:endParaRPr lang="en-US" b="1" dirty="0" smtClean="0">
                        <a:solidFill>
                          <a:schemeClr val="tx1"/>
                        </a:solidFill>
                        <a:latin typeface="Calibri" pitchFamily="34" charset="0"/>
                      </a:endParaRPr>
                    </a:p>
                    <a:p>
                      <a:r>
                        <a:rPr lang="en-US" b="1" dirty="0" smtClean="0">
                          <a:solidFill>
                            <a:schemeClr val="tx1"/>
                          </a:solidFill>
                          <a:latin typeface="Calibri" pitchFamily="34" charset="0"/>
                        </a:rPr>
                        <a:t>304</a:t>
                      </a:r>
                      <a:endParaRPr lang="en-US" b="1" dirty="0">
                        <a:solidFill>
                          <a:schemeClr val="tx1"/>
                        </a:solidFill>
                        <a:latin typeface="Calibri" pitchFamily="34" charset="0"/>
                      </a:endParaRPr>
                    </a:p>
                  </a:txBody>
                  <a:tcPr>
                    <a:solidFill>
                      <a:srgbClr val="C00000"/>
                    </a:solidFill>
                  </a:tcPr>
                </a:tc>
                <a:tc>
                  <a:txBody>
                    <a:bodyPr/>
                    <a:lstStyle/>
                    <a:p>
                      <a:endParaRPr lang="en-US" b="1" dirty="0" smtClean="0">
                        <a:solidFill>
                          <a:schemeClr val="tx1"/>
                        </a:solidFill>
                        <a:latin typeface="Calibri" pitchFamily="34" charset="0"/>
                      </a:endParaRPr>
                    </a:p>
                    <a:p>
                      <a:r>
                        <a:rPr lang="en-US" b="1" dirty="0" smtClean="0">
                          <a:solidFill>
                            <a:schemeClr val="tx1"/>
                          </a:solidFill>
                          <a:latin typeface="Calibri" pitchFamily="34" charset="0"/>
                        </a:rPr>
                        <a:t>1.03</a:t>
                      </a:r>
                      <a:endParaRPr lang="en-US" b="1" dirty="0">
                        <a:solidFill>
                          <a:schemeClr val="tx1"/>
                        </a:solidFill>
                        <a:latin typeface="Calibri" pitchFamily="34" charset="0"/>
                      </a:endParaRPr>
                    </a:p>
                  </a:txBody>
                  <a:tcPr>
                    <a:solidFill>
                      <a:srgbClr val="C00000"/>
                    </a:solidFill>
                  </a:tcPr>
                </a:tc>
                <a:tc>
                  <a:txBody>
                    <a:bodyPr/>
                    <a:lstStyle/>
                    <a:p>
                      <a:endParaRPr lang="en-US" b="1" dirty="0" smtClean="0">
                        <a:solidFill>
                          <a:schemeClr val="tx1"/>
                        </a:solidFill>
                        <a:latin typeface="Calibri" pitchFamily="34" charset="0"/>
                      </a:endParaRPr>
                    </a:p>
                    <a:p>
                      <a:r>
                        <a:rPr lang="en-US" b="1" dirty="0" smtClean="0">
                          <a:solidFill>
                            <a:schemeClr val="tx1"/>
                          </a:solidFill>
                          <a:latin typeface="Calibri" pitchFamily="34" charset="0"/>
                        </a:rPr>
                        <a:t>0</a:t>
                      </a:r>
                      <a:endParaRPr lang="en-US" b="1" dirty="0">
                        <a:solidFill>
                          <a:schemeClr val="tx1"/>
                        </a:solidFill>
                        <a:latin typeface="Calibri" pitchFamily="34" charset="0"/>
                      </a:endParaRPr>
                    </a:p>
                  </a:txBody>
                  <a:tcPr>
                    <a:solidFill>
                      <a:srgbClr val="C00000"/>
                    </a:solidFill>
                  </a:tcPr>
                </a:tc>
              </a:tr>
              <a:tr h="441562">
                <a:tc>
                  <a:txBody>
                    <a:bodyPr/>
                    <a:lstStyle/>
                    <a:p>
                      <a:r>
                        <a:rPr lang="en-US" sz="2800" b="1" dirty="0" smtClean="0">
                          <a:solidFill>
                            <a:srgbClr val="FFFF00"/>
                          </a:solidFill>
                          <a:latin typeface="Calibri" pitchFamily="34" charset="0"/>
                        </a:rPr>
                        <a:t>Block 37</a:t>
                      </a:r>
                      <a:endParaRPr lang="en-US" sz="2800" b="1" dirty="0">
                        <a:solidFill>
                          <a:srgbClr val="FFFF00"/>
                        </a:solidFill>
                        <a:latin typeface="Calibri" pitchFamily="34" charset="0"/>
                      </a:endParaRPr>
                    </a:p>
                  </a:txBody>
                  <a:tcPr>
                    <a:solidFill>
                      <a:srgbClr val="C00000"/>
                    </a:solidFill>
                  </a:tcPr>
                </a:tc>
                <a:tc>
                  <a:txBody>
                    <a:bodyPr/>
                    <a:lstStyle/>
                    <a:p>
                      <a:r>
                        <a:rPr lang="en-US" sz="2800" b="1" dirty="0" smtClean="0">
                          <a:solidFill>
                            <a:srgbClr val="FFFF00"/>
                          </a:solidFill>
                          <a:latin typeface="Calibri" pitchFamily="34" charset="0"/>
                        </a:rPr>
                        <a:t>281</a:t>
                      </a:r>
                      <a:endParaRPr lang="en-US" sz="2800" b="1" dirty="0">
                        <a:solidFill>
                          <a:srgbClr val="FFFF00"/>
                        </a:solidFill>
                        <a:latin typeface="Calibri" pitchFamily="34" charset="0"/>
                      </a:endParaRPr>
                    </a:p>
                  </a:txBody>
                  <a:tcPr>
                    <a:solidFill>
                      <a:srgbClr val="C00000"/>
                    </a:solidFill>
                  </a:tcPr>
                </a:tc>
                <a:tc>
                  <a:txBody>
                    <a:bodyPr/>
                    <a:lstStyle/>
                    <a:p>
                      <a:r>
                        <a:rPr lang="en-US" sz="2800" b="1" dirty="0" smtClean="0">
                          <a:solidFill>
                            <a:srgbClr val="FFFF00"/>
                          </a:solidFill>
                          <a:latin typeface="Calibri" pitchFamily="34" charset="0"/>
                        </a:rPr>
                        <a:t>201</a:t>
                      </a:r>
                      <a:endParaRPr lang="en-US" sz="2800" b="1" dirty="0">
                        <a:solidFill>
                          <a:srgbClr val="FFFF00"/>
                        </a:solidFill>
                        <a:latin typeface="Calibri" pitchFamily="34" charset="0"/>
                      </a:endParaRPr>
                    </a:p>
                  </a:txBody>
                  <a:tcPr>
                    <a:solidFill>
                      <a:srgbClr val="C00000"/>
                    </a:solidFill>
                  </a:tcPr>
                </a:tc>
                <a:tc>
                  <a:txBody>
                    <a:bodyPr/>
                    <a:lstStyle/>
                    <a:p>
                      <a:r>
                        <a:rPr lang="en-US" sz="2800" b="1" dirty="0" smtClean="0">
                          <a:solidFill>
                            <a:srgbClr val="FFFF00"/>
                          </a:solidFill>
                          <a:latin typeface="Calibri" pitchFamily="34" charset="0"/>
                        </a:rPr>
                        <a:t>0.7</a:t>
                      </a:r>
                      <a:endParaRPr lang="en-US" sz="2800" b="1" dirty="0">
                        <a:solidFill>
                          <a:srgbClr val="FFFF00"/>
                        </a:solidFill>
                        <a:latin typeface="Calibri" pitchFamily="34" charset="0"/>
                      </a:endParaRPr>
                    </a:p>
                  </a:txBody>
                  <a:tcPr>
                    <a:solidFill>
                      <a:srgbClr val="C00000"/>
                    </a:solidFill>
                  </a:tcPr>
                </a:tc>
                <a:tc>
                  <a:txBody>
                    <a:bodyPr/>
                    <a:lstStyle/>
                    <a:p>
                      <a:r>
                        <a:rPr lang="en-US" sz="2800" b="1" dirty="0" smtClean="0">
                          <a:solidFill>
                            <a:srgbClr val="FFFF00"/>
                          </a:solidFill>
                          <a:latin typeface="Calibri" pitchFamily="34" charset="0"/>
                        </a:rPr>
                        <a:t>(80)</a:t>
                      </a:r>
                      <a:endParaRPr lang="en-US" sz="2800" b="1" dirty="0">
                        <a:solidFill>
                          <a:srgbClr val="FFFF00"/>
                        </a:solidFill>
                        <a:latin typeface="Calibri" pitchFamily="34" charset="0"/>
                      </a:endParaRPr>
                    </a:p>
                  </a:txBody>
                  <a:tcPr>
                    <a:solidFill>
                      <a:srgbClr val="C00000"/>
                    </a:solidFill>
                  </a:tcPr>
                </a:tc>
              </a:tr>
              <a:tr h="441562">
                <a:tc>
                  <a:txBody>
                    <a:bodyPr/>
                    <a:lstStyle/>
                    <a:p>
                      <a:r>
                        <a:rPr lang="en-US" b="1" dirty="0" smtClean="0">
                          <a:solidFill>
                            <a:schemeClr val="tx1"/>
                          </a:solidFill>
                          <a:latin typeface="Calibri" pitchFamily="34" charset="0"/>
                        </a:rPr>
                        <a:t>Abernathy</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199</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196</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0.985</a:t>
                      </a:r>
                      <a:endParaRPr lang="en-US" b="1" dirty="0">
                        <a:solidFill>
                          <a:schemeClr val="tx1"/>
                        </a:solidFill>
                        <a:latin typeface="Calibri" pitchFamily="34" charset="0"/>
                      </a:endParaRPr>
                    </a:p>
                  </a:txBody>
                  <a:tcPr>
                    <a:solidFill>
                      <a:srgbClr val="C00000"/>
                    </a:solidFill>
                  </a:tcPr>
                </a:tc>
                <a:tc>
                  <a:txBody>
                    <a:bodyPr/>
                    <a:lstStyle/>
                    <a:p>
                      <a:r>
                        <a:rPr lang="en-US" b="1" dirty="0" smtClean="0">
                          <a:solidFill>
                            <a:schemeClr val="tx1"/>
                          </a:solidFill>
                          <a:latin typeface="Calibri" pitchFamily="34" charset="0"/>
                        </a:rPr>
                        <a:t>(3)</a:t>
                      </a:r>
                      <a:endParaRPr lang="en-US" b="1" dirty="0">
                        <a:solidFill>
                          <a:schemeClr val="tx1"/>
                        </a:solidFill>
                        <a:latin typeface="Calibri" pitchFamily="34" charset="0"/>
                      </a:endParaRPr>
                    </a:p>
                  </a:txBody>
                  <a:tcPr>
                    <a:solidFill>
                      <a:srgbClr val="C00000"/>
                    </a:solidFill>
                  </a:tcPr>
                </a:tc>
              </a:tr>
            </a:tbl>
          </a:graphicData>
        </a:graphic>
      </p:graphicFrame>
      <p:sp>
        <p:nvSpPr>
          <p:cNvPr id="5" name="TextBox 4"/>
          <p:cNvSpPr txBox="1"/>
          <p:nvPr/>
        </p:nvSpPr>
        <p:spPr>
          <a:xfrm>
            <a:off x="0" y="6324600"/>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latin typeface="Calibri" pitchFamily="34" charset="0"/>
              </a:rPr>
              <a:t>South Waterfront Parking</a:t>
            </a:r>
            <a:endParaRPr lang="en-US" sz="2400" b="1" dirty="0">
              <a:solidFill>
                <a:prstClr val="white"/>
              </a:solidFill>
              <a:latin typeface="Calibri" pitchFamily="34"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304800" y="914400"/>
            <a:ext cx="8001000" cy="43396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PARKING</a:t>
            </a:r>
            <a:endParaRPr kumimoji="0" lang="en-US" sz="36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FF00"/>
              </a:solidFill>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400" b="1" dirty="0" smtClean="0">
                <a:solidFill>
                  <a:srgbClr val="FFFF00"/>
                </a:solidFill>
                <a:latin typeface="Calibri" pitchFamily="34" charset="0"/>
                <a:ea typeface="Calibri" pitchFamily="34" charset="0"/>
                <a:cs typeface="Times New Roman" pitchFamily="18" charset="0"/>
              </a:rPr>
              <a:t>Block 37 parking shortage will:</a:t>
            </a:r>
          </a:p>
          <a:p>
            <a:pPr marL="457200" marR="0" lvl="0" indent="-457200" algn="l" defTabSz="914400" rtl="0" eaLnBrk="0" fontAlgn="base" latinLnBrk="0" hangingPunct="0">
              <a:lnSpc>
                <a:spcPct val="100000"/>
              </a:lnSpc>
              <a:spcBef>
                <a:spcPct val="0"/>
              </a:spcBef>
              <a:spcAft>
                <a:spcPct val="0"/>
              </a:spcAft>
              <a:buClrTx/>
              <a:buSzTx/>
              <a:buFontTx/>
              <a:buAutoNum type="arabicParenR"/>
              <a:tabLst/>
            </a:pPr>
            <a:r>
              <a:rPr lang="en-US" sz="2400" b="1" dirty="0" smtClean="0">
                <a:solidFill>
                  <a:srgbClr val="FFFF00"/>
                </a:solidFill>
                <a:latin typeface="Calibri" pitchFamily="34" charset="0"/>
                <a:ea typeface="Calibri" pitchFamily="34" charset="0"/>
                <a:cs typeface="Times New Roman" pitchFamily="18" charset="0"/>
              </a:rPr>
              <a:t>Severely restrict potential for future neighborhood retail and commercial services</a:t>
            </a:r>
          </a:p>
          <a:p>
            <a:pPr marL="457200" marR="0" lvl="0" indent="-457200" algn="l" defTabSz="914400" rtl="0" eaLnBrk="0" fontAlgn="base" latinLnBrk="0" hangingPunct="0">
              <a:lnSpc>
                <a:spcPct val="100000"/>
              </a:lnSpc>
              <a:spcBef>
                <a:spcPct val="0"/>
              </a:spcBef>
              <a:spcAft>
                <a:spcPct val="0"/>
              </a:spcAft>
              <a:buClrTx/>
              <a:buSzTx/>
              <a:buFontTx/>
              <a:buAutoNum type="arabicParenR"/>
              <a:tabLst/>
            </a:pPr>
            <a:r>
              <a:rPr lang="en-US" sz="2400" b="1" dirty="0" smtClean="0">
                <a:solidFill>
                  <a:srgbClr val="FFFF00"/>
                </a:solidFill>
                <a:latin typeface="Calibri" pitchFamily="34" charset="0"/>
                <a:ea typeface="Calibri" pitchFamily="34" charset="0"/>
                <a:cs typeface="Times New Roman" pitchFamily="18" charset="0"/>
              </a:rPr>
              <a:t>Degrade values of existing buildings because of on-street  parking shortage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smtClean="0">
              <a:ln>
                <a:noFill/>
              </a:ln>
              <a:solidFill>
                <a:srgbClr val="FFFF00"/>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FF00"/>
              </a:solidFill>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u="none" strike="noStrike" cap="none" normalizeH="0" baseline="0" dirty="0" smtClean="0">
              <a:ln>
                <a:noFill/>
              </a:ln>
              <a:solidFill>
                <a:srgbClr val="FFFF00"/>
              </a:solidFill>
              <a:effectLst/>
              <a:latin typeface="Arial" pitchFamily="34" charset="0"/>
              <a:cs typeface="Arial" pitchFamily="34" charset="0"/>
            </a:endParaRPr>
          </a:p>
        </p:txBody>
      </p:sp>
      <p:cxnSp>
        <p:nvCxnSpPr>
          <p:cNvPr id="4" name="Straight Connector 3"/>
          <p:cNvCxnSpPr/>
          <p:nvPr/>
        </p:nvCxnSpPr>
        <p:spPr bwMode="auto">
          <a:xfrm>
            <a:off x="381000" y="1600200"/>
            <a:ext cx="78486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4400" y="838200"/>
            <a:ext cx="184731" cy="369332"/>
          </a:xfrm>
          <a:prstGeom prst="rect">
            <a:avLst/>
          </a:prstGeom>
          <a:noFill/>
        </p:spPr>
        <p:txBody>
          <a:bodyPr wrap="none" rtlCol="0">
            <a:spAutoFit/>
          </a:bodyPr>
          <a:lstStyle/>
          <a:p>
            <a:endParaRPr lang="en-US" dirty="0"/>
          </a:p>
        </p:txBody>
      </p:sp>
      <p:sp>
        <p:nvSpPr>
          <p:cNvPr id="3" name="TextBox 2"/>
          <p:cNvSpPr txBox="1"/>
          <p:nvPr/>
        </p:nvSpPr>
        <p:spPr>
          <a:xfrm>
            <a:off x="762000" y="838200"/>
            <a:ext cx="7467600" cy="646331"/>
          </a:xfrm>
          <a:prstGeom prst="rect">
            <a:avLst/>
          </a:prstGeom>
          <a:noFill/>
        </p:spPr>
        <p:txBody>
          <a:bodyPr wrap="square" rtlCol="0">
            <a:spAutoFit/>
          </a:bodyPr>
          <a:lstStyle/>
          <a:p>
            <a:r>
              <a:rPr lang="en-US" sz="3600" b="1" dirty="0" smtClean="0">
                <a:solidFill>
                  <a:srgbClr val="FFFF00"/>
                </a:solidFill>
                <a:latin typeface="Calibri" pitchFamily="34" charset="0"/>
              </a:rPr>
              <a:t>GARAGE ACCESS</a:t>
            </a:r>
            <a:endParaRPr lang="en-US" sz="3600" b="1" dirty="0">
              <a:solidFill>
                <a:srgbClr val="FFFF00"/>
              </a:solidFill>
              <a:latin typeface="Calibri" pitchFamily="34" charset="0"/>
            </a:endParaRPr>
          </a:p>
        </p:txBody>
      </p:sp>
      <p:cxnSp>
        <p:nvCxnSpPr>
          <p:cNvPr id="5" name="Straight Connector 4"/>
          <p:cNvCxnSpPr/>
          <p:nvPr/>
        </p:nvCxnSpPr>
        <p:spPr bwMode="auto">
          <a:xfrm>
            <a:off x="762000" y="1600200"/>
            <a:ext cx="79248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7" name="TextBox 6"/>
          <p:cNvSpPr txBox="1"/>
          <p:nvPr/>
        </p:nvSpPr>
        <p:spPr>
          <a:xfrm>
            <a:off x="838201" y="1600201"/>
            <a:ext cx="7315199" cy="3785652"/>
          </a:xfrm>
          <a:prstGeom prst="rect">
            <a:avLst/>
          </a:prstGeom>
          <a:noFill/>
        </p:spPr>
        <p:txBody>
          <a:bodyPr wrap="square" rtlCol="0">
            <a:spAutoFit/>
          </a:bodyPr>
          <a:lstStyle/>
          <a:p>
            <a:r>
              <a:rPr lang="en-US" sz="2400" i="1" dirty="0" smtClean="0">
                <a:solidFill>
                  <a:schemeClr val="bg1"/>
                </a:solidFill>
                <a:latin typeface="Calibri" pitchFamily="34" charset="0"/>
              </a:rPr>
              <a:t>The current design places Block 37’s automobile garage entrance on the eastern edge of SW Gaines Street, immediately adjacent to the cul-de-sac and Greenway. This brings garage traffic in close proximity to what is expected to be high pedestrian and bicycle traffic. </a:t>
            </a:r>
          </a:p>
          <a:p>
            <a:endParaRPr lang="en-US" sz="2400" b="1" i="1" dirty="0" smtClean="0">
              <a:solidFill>
                <a:schemeClr val="bg1"/>
              </a:solidFill>
              <a:latin typeface="Calibri" pitchFamily="34" charset="0"/>
            </a:endParaRPr>
          </a:p>
          <a:p>
            <a:endParaRPr lang="en-US" sz="2400" b="1" i="1" dirty="0" smtClean="0">
              <a:solidFill>
                <a:schemeClr val="bg1"/>
              </a:solidFill>
              <a:latin typeface="Calibri" pitchFamily="34" charset="0"/>
            </a:endParaRPr>
          </a:p>
          <a:p>
            <a:endParaRPr lang="en-US" sz="2400" b="1" i="1" dirty="0" smtClean="0">
              <a:solidFill>
                <a:schemeClr val="bg1"/>
              </a:solidFill>
              <a:latin typeface="Calibri" pitchFamily="34" charset="0"/>
            </a:endParaRPr>
          </a:p>
          <a:p>
            <a:r>
              <a:rPr lang="en-US" sz="2400" b="1" i="1" dirty="0" smtClean="0">
                <a:solidFill>
                  <a:srgbClr val="FFFF00"/>
                </a:solidFill>
                <a:latin typeface="Calibri" pitchFamily="34" charset="0"/>
              </a:rPr>
              <a:t>The risk of pedestrian versus automobile incidents is greatly increased as a result of this altered placement</a:t>
            </a:r>
            <a:r>
              <a:rPr lang="en-US" sz="2400" b="1" i="1" dirty="0" smtClean="0">
                <a:solidFill>
                  <a:schemeClr val="bg1"/>
                </a:solidFill>
                <a:latin typeface="Calibri" pitchFamily="34" charset="0"/>
              </a:rPr>
              <a:t>. </a:t>
            </a:r>
            <a:endParaRPr lang="en-US" sz="2400" i="1" dirty="0">
              <a:solidFill>
                <a:schemeClr val="bg1"/>
              </a:solidFill>
              <a:latin typeface="Calibri" pitchFamily="34"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04800" y="1447800"/>
            <a:ext cx="8458200" cy="3048000"/>
          </a:xfrm>
          <a:prstGeom prst="rect">
            <a:avLst/>
          </a:prstGeom>
          <a:noFill/>
          <a:ln w="9525">
            <a:noFill/>
            <a:miter lim="800000"/>
            <a:headEnd/>
            <a:tailEnd/>
          </a:ln>
        </p:spPr>
      </p:pic>
      <p:sp>
        <p:nvSpPr>
          <p:cNvPr id="10" name="TextBox 9"/>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latin typeface="Calibri" pitchFamily="34" charset="0"/>
              </a:rPr>
              <a:t>Garage Access</a:t>
            </a:r>
            <a:endParaRPr lang="en-US" sz="2400" b="1" dirty="0">
              <a:solidFill>
                <a:prstClr val="white"/>
              </a:solidFill>
              <a:latin typeface="Calibri" pitchFamily="34" charset="0"/>
            </a:endParaRPr>
          </a:p>
        </p:txBody>
      </p:sp>
      <p:pic>
        <p:nvPicPr>
          <p:cNvPr id="1026" name="Picture 2"/>
          <p:cNvPicPr>
            <a:picLocks noChangeAspect="1" noChangeArrowheads="1"/>
          </p:cNvPicPr>
          <p:nvPr/>
        </p:nvPicPr>
        <p:blipFill>
          <a:blip r:embed="rId3" cstate="print"/>
          <a:srcRect l="2665" t="68582" r="11167"/>
          <a:stretch>
            <a:fillRect/>
          </a:stretch>
        </p:blipFill>
        <p:spPr bwMode="auto">
          <a:xfrm>
            <a:off x="4343400" y="3436850"/>
            <a:ext cx="4038600" cy="416060"/>
          </a:xfrm>
          <a:prstGeom prst="rect">
            <a:avLst/>
          </a:prstGeom>
          <a:noFill/>
          <a:ln w="9525">
            <a:noFill/>
            <a:miter lim="800000"/>
            <a:headEnd/>
            <a:tailEnd/>
          </a:ln>
        </p:spPr>
      </p:pic>
      <p:sp>
        <p:nvSpPr>
          <p:cNvPr id="12" name="Oval 11"/>
          <p:cNvSpPr/>
          <p:nvPr/>
        </p:nvSpPr>
        <p:spPr bwMode="auto">
          <a:xfrm>
            <a:off x="6934200" y="2895600"/>
            <a:ext cx="685800" cy="685800"/>
          </a:xfrm>
          <a:prstGeom prst="ellipse">
            <a:avLst/>
          </a:prstGeom>
          <a:solidFill>
            <a:srgbClr val="FF3399">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50000"/>
              </a:spcBef>
              <a:spcAft>
                <a:spcPct val="0"/>
              </a:spcAft>
              <a:buClrTx/>
              <a:buSzTx/>
              <a:buFontTx/>
              <a:buNone/>
              <a:tabLst/>
            </a:pPr>
            <a:endParaRPr kumimoji="0" lang="en-US" sz="1200" b="0" i="0" u="none" strike="noStrike" cap="none" normalizeH="0" baseline="0" smtClean="0">
              <a:ln>
                <a:noFill/>
              </a:ln>
              <a:solidFill>
                <a:srgbClr val="DDDDDD"/>
              </a:solidFill>
              <a:effectLst/>
              <a:latin typeface="Helvetica" pitchFamily="34"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04800" y="1447800"/>
            <a:ext cx="8458200" cy="3048000"/>
          </a:xfrm>
          <a:prstGeom prst="rect">
            <a:avLst/>
          </a:prstGeom>
          <a:noFill/>
          <a:ln w="9525">
            <a:noFill/>
            <a:miter lim="800000"/>
            <a:headEnd/>
            <a:tailEnd/>
          </a:ln>
        </p:spPr>
      </p:pic>
      <p:sp>
        <p:nvSpPr>
          <p:cNvPr id="10" name="TextBox 9"/>
          <p:cNvSpPr txBox="1"/>
          <p:nvPr/>
        </p:nvSpPr>
        <p:spPr>
          <a:xfrm>
            <a:off x="0" y="6320135"/>
            <a:ext cx="9144000" cy="461665"/>
          </a:xfrm>
          <a:prstGeom prst="rect">
            <a:avLst/>
          </a:prstGeom>
          <a:solidFill>
            <a:schemeClr val="tx1"/>
          </a:solidFill>
        </p:spPr>
        <p:txBody>
          <a:bodyPr wrap="square" rtlCol="0">
            <a:spAutoFit/>
          </a:bodyPr>
          <a:lstStyle/>
          <a:p>
            <a:pPr algn="ctr" defTabSz="457200"/>
            <a:r>
              <a:rPr lang="en-US" sz="2400" b="1" dirty="0" smtClean="0">
                <a:solidFill>
                  <a:prstClr val="white"/>
                </a:solidFill>
                <a:latin typeface="Calibri" pitchFamily="34" charset="0"/>
              </a:rPr>
              <a:t>Garage Access</a:t>
            </a:r>
            <a:endParaRPr lang="en-US" sz="2400" b="1" dirty="0">
              <a:solidFill>
                <a:prstClr val="white"/>
              </a:solidFill>
              <a:latin typeface="Calibri" pitchFamily="34" charset="0"/>
            </a:endParaRPr>
          </a:p>
        </p:txBody>
      </p:sp>
      <p:pic>
        <p:nvPicPr>
          <p:cNvPr id="1026" name="Picture 2"/>
          <p:cNvPicPr>
            <a:picLocks noChangeAspect="1" noChangeArrowheads="1"/>
          </p:cNvPicPr>
          <p:nvPr/>
        </p:nvPicPr>
        <p:blipFill>
          <a:blip r:embed="rId3" cstate="print"/>
          <a:srcRect l="2665" t="68582" r="11167"/>
          <a:stretch>
            <a:fillRect/>
          </a:stretch>
        </p:blipFill>
        <p:spPr bwMode="auto">
          <a:xfrm>
            <a:off x="4343400" y="3436850"/>
            <a:ext cx="4038600" cy="416060"/>
          </a:xfrm>
          <a:prstGeom prst="rect">
            <a:avLst/>
          </a:prstGeom>
          <a:noFill/>
          <a:ln w="9525">
            <a:noFill/>
            <a:miter lim="800000"/>
            <a:headEnd/>
            <a:tailEnd/>
          </a:ln>
        </p:spPr>
      </p:pic>
      <p:sp>
        <p:nvSpPr>
          <p:cNvPr id="12" name="Oval 11"/>
          <p:cNvSpPr/>
          <p:nvPr/>
        </p:nvSpPr>
        <p:spPr bwMode="auto">
          <a:xfrm>
            <a:off x="5029200" y="2971800"/>
            <a:ext cx="685800" cy="685800"/>
          </a:xfrm>
          <a:prstGeom prst="ellipse">
            <a:avLst/>
          </a:prstGeom>
          <a:solidFill>
            <a:srgbClr val="FF3399">
              <a:alpha val="5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lnSpc>
                <a:spcPct val="130000"/>
              </a:lnSpc>
              <a:spcBef>
                <a:spcPct val="50000"/>
              </a:spcBef>
              <a:spcAft>
                <a:spcPct val="0"/>
              </a:spcAft>
            </a:pPr>
            <a:endParaRPr lang="en-US" sz="1200" smtClean="0">
              <a:solidFill>
                <a:srgbClr val="DDDDDD"/>
              </a:solidFill>
              <a:latin typeface="Helvetica" pitchFamily="34" charset="0"/>
            </a:endParaRPr>
          </a:p>
        </p:txBody>
      </p:sp>
      <p:sp>
        <p:nvSpPr>
          <p:cNvPr id="6" name="Rectangle 5"/>
          <p:cNvSpPr/>
          <p:nvPr/>
        </p:nvSpPr>
        <p:spPr bwMode="auto">
          <a:xfrm>
            <a:off x="6934200" y="3429000"/>
            <a:ext cx="685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50000"/>
              </a:spcBef>
              <a:spcAft>
                <a:spcPct val="0"/>
              </a:spcAft>
              <a:buClrTx/>
              <a:buSzTx/>
              <a:buFontTx/>
              <a:buNone/>
              <a:tabLst/>
            </a:pPr>
            <a:endParaRPr kumimoji="0" lang="en-US" sz="1200" b="0" i="0" u="none" strike="noStrike" cap="none" normalizeH="0" baseline="0" smtClean="0">
              <a:ln>
                <a:noFill/>
              </a:ln>
              <a:solidFill>
                <a:srgbClr val="DDDDDD"/>
              </a:solidFill>
              <a:effectLst/>
              <a:latin typeface="Helvetica" pitchFamily="34"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bwMode="auto">
          <a:xfrm>
            <a:off x="304800" y="872067"/>
            <a:ext cx="784860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
        <p:nvSpPr>
          <p:cNvPr id="5" name="TextBox 4"/>
          <p:cNvSpPr txBox="1"/>
          <p:nvPr/>
        </p:nvSpPr>
        <p:spPr>
          <a:xfrm>
            <a:off x="197556" y="304800"/>
            <a:ext cx="9220200" cy="646331"/>
          </a:xfrm>
          <a:prstGeom prst="rect">
            <a:avLst/>
          </a:prstGeom>
          <a:noFill/>
        </p:spPr>
        <p:txBody>
          <a:bodyPr wrap="square" rtlCol="0">
            <a:spAutoFit/>
          </a:bodyPr>
          <a:lstStyle/>
          <a:p>
            <a:r>
              <a:rPr lang="en-US" sz="3600" b="1" dirty="0" smtClean="0">
                <a:solidFill>
                  <a:srgbClr val="FFFF00"/>
                </a:solidFill>
                <a:latin typeface="Calibri" pitchFamily="34" charset="0"/>
              </a:rPr>
              <a:t>Block 37 Approval Conditions</a:t>
            </a:r>
            <a:endParaRPr lang="en-US" sz="3600" b="1" dirty="0">
              <a:solidFill>
                <a:srgbClr val="FFFF00"/>
              </a:solidFill>
              <a:latin typeface="Calibri" pitchFamily="34" charset="0"/>
            </a:endParaRPr>
          </a:p>
        </p:txBody>
      </p:sp>
      <p:sp>
        <p:nvSpPr>
          <p:cNvPr id="6" name="TextBox 5"/>
          <p:cNvSpPr txBox="1"/>
          <p:nvPr/>
        </p:nvSpPr>
        <p:spPr>
          <a:xfrm>
            <a:off x="228600" y="1143000"/>
            <a:ext cx="9144000" cy="1785104"/>
          </a:xfrm>
          <a:prstGeom prst="rect">
            <a:avLst/>
          </a:prstGeom>
          <a:noFill/>
        </p:spPr>
        <p:txBody>
          <a:bodyPr wrap="square" rtlCol="0">
            <a:spAutoFit/>
          </a:bodyPr>
          <a:lstStyle/>
          <a:p>
            <a:r>
              <a:rPr lang="en-US" sz="2800" b="1" dirty="0" smtClean="0">
                <a:solidFill>
                  <a:srgbClr val="FFFF00"/>
                </a:solidFill>
                <a:latin typeface="Calibri" pitchFamily="34" charset="0"/>
              </a:rPr>
              <a:t>Zoning</a:t>
            </a:r>
            <a:r>
              <a:rPr lang="en-US" sz="2800" b="1" dirty="0" smtClean="0">
                <a:solidFill>
                  <a:schemeClr val="bg1"/>
                </a:solidFill>
                <a:latin typeface="Calibri" pitchFamily="34" charset="0"/>
              </a:rPr>
              <a:t> </a:t>
            </a:r>
            <a:r>
              <a:rPr lang="en-US" sz="2400" b="1" dirty="0" smtClean="0">
                <a:solidFill>
                  <a:schemeClr val="bg1"/>
                </a:solidFill>
                <a:latin typeface="Calibri" pitchFamily="34" charset="0"/>
              </a:rPr>
              <a:t>– </a:t>
            </a:r>
            <a:r>
              <a:rPr lang="en-US" sz="2800" dirty="0" smtClean="0">
                <a:solidFill>
                  <a:schemeClr val="bg1"/>
                </a:solidFill>
                <a:latin typeface="Calibri" pitchFamily="34" charset="0"/>
              </a:rPr>
              <a:t>Building to be:</a:t>
            </a:r>
          </a:p>
          <a:p>
            <a:pPr marL="457200" indent="-457200">
              <a:buAutoNum type="arabicParenR"/>
            </a:pPr>
            <a:r>
              <a:rPr lang="en-US" sz="2400" dirty="0" smtClean="0">
                <a:solidFill>
                  <a:schemeClr val="bg1"/>
                </a:solidFill>
                <a:latin typeface="Calibri" pitchFamily="34" charset="0"/>
              </a:rPr>
              <a:t>In conformance with Gaines view corridor zoning</a:t>
            </a:r>
          </a:p>
          <a:p>
            <a:pPr marL="457200" indent="-457200">
              <a:buAutoNum type="arabicParenR"/>
            </a:pPr>
            <a:r>
              <a:rPr lang="en-US" sz="2400" dirty="0" smtClean="0">
                <a:solidFill>
                  <a:schemeClr val="bg1"/>
                </a:solidFill>
                <a:latin typeface="Calibri" pitchFamily="34" charset="0"/>
              </a:rPr>
              <a:t>In conformance with SW Lane setback zoning</a:t>
            </a:r>
          </a:p>
          <a:p>
            <a:pPr marL="457200" indent="-457200"/>
            <a:endParaRPr lang="en-US" sz="1000" dirty="0" smtClean="0">
              <a:solidFill>
                <a:schemeClr val="bg1"/>
              </a:solidFill>
              <a:latin typeface="Calibri" pitchFamily="34" charset="0"/>
            </a:endParaRPr>
          </a:p>
          <a:p>
            <a:pPr marL="457200" indent="-457200"/>
            <a:endParaRPr lang="en-US" sz="2400" dirty="0" smtClean="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bwMode="auto">
          <a:xfrm>
            <a:off x="304800" y="872067"/>
            <a:ext cx="784860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
        <p:nvSpPr>
          <p:cNvPr id="5" name="TextBox 4"/>
          <p:cNvSpPr txBox="1"/>
          <p:nvPr/>
        </p:nvSpPr>
        <p:spPr>
          <a:xfrm>
            <a:off x="197556" y="304800"/>
            <a:ext cx="9220200" cy="646331"/>
          </a:xfrm>
          <a:prstGeom prst="rect">
            <a:avLst/>
          </a:prstGeom>
          <a:noFill/>
        </p:spPr>
        <p:txBody>
          <a:bodyPr wrap="square" rtlCol="0">
            <a:spAutoFit/>
          </a:bodyPr>
          <a:lstStyle/>
          <a:p>
            <a:r>
              <a:rPr lang="en-US" sz="3600" b="1" dirty="0" smtClean="0">
                <a:solidFill>
                  <a:srgbClr val="FFFF00"/>
                </a:solidFill>
                <a:latin typeface="Calibri" pitchFamily="34" charset="0"/>
              </a:rPr>
              <a:t>Block 37 Approval Conditions</a:t>
            </a:r>
            <a:endParaRPr lang="en-US" sz="3600" b="1" dirty="0">
              <a:solidFill>
                <a:srgbClr val="FFFF00"/>
              </a:solidFill>
              <a:latin typeface="Calibri" pitchFamily="34" charset="0"/>
            </a:endParaRPr>
          </a:p>
        </p:txBody>
      </p:sp>
      <p:sp>
        <p:nvSpPr>
          <p:cNvPr id="6" name="TextBox 5"/>
          <p:cNvSpPr txBox="1"/>
          <p:nvPr/>
        </p:nvSpPr>
        <p:spPr>
          <a:xfrm>
            <a:off x="228600" y="1143000"/>
            <a:ext cx="9144000" cy="4955203"/>
          </a:xfrm>
          <a:prstGeom prst="rect">
            <a:avLst/>
          </a:prstGeom>
          <a:noFill/>
        </p:spPr>
        <p:txBody>
          <a:bodyPr wrap="square" rtlCol="0">
            <a:spAutoFit/>
          </a:bodyPr>
          <a:lstStyle/>
          <a:p>
            <a:r>
              <a:rPr lang="en-US" sz="2800" b="1" dirty="0" smtClean="0">
                <a:solidFill>
                  <a:srgbClr val="FFFF00"/>
                </a:solidFill>
                <a:latin typeface="Calibri" pitchFamily="34" charset="0"/>
              </a:rPr>
              <a:t>Zoning</a:t>
            </a:r>
            <a:r>
              <a:rPr lang="en-US" sz="2800" b="1" dirty="0" smtClean="0">
                <a:solidFill>
                  <a:schemeClr val="bg1"/>
                </a:solidFill>
                <a:latin typeface="Calibri" pitchFamily="34" charset="0"/>
              </a:rPr>
              <a:t> </a:t>
            </a:r>
            <a:r>
              <a:rPr lang="en-US" sz="2400" b="1" dirty="0" smtClean="0">
                <a:solidFill>
                  <a:schemeClr val="bg1"/>
                </a:solidFill>
                <a:latin typeface="Calibri" pitchFamily="34" charset="0"/>
              </a:rPr>
              <a:t>– </a:t>
            </a:r>
            <a:r>
              <a:rPr lang="en-US" sz="2800" dirty="0" smtClean="0">
                <a:solidFill>
                  <a:schemeClr val="bg1"/>
                </a:solidFill>
                <a:latin typeface="Calibri" pitchFamily="34" charset="0"/>
              </a:rPr>
              <a:t>Building to be:</a:t>
            </a:r>
          </a:p>
          <a:p>
            <a:pPr marL="457200" indent="-457200">
              <a:buAutoNum type="arabicParenR"/>
            </a:pPr>
            <a:r>
              <a:rPr lang="en-US" sz="2400" dirty="0" smtClean="0">
                <a:solidFill>
                  <a:schemeClr val="bg1"/>
                </a:solidFill>
                <a:latin typeface="Calibri" pitchFamily="34" charset="0"/>
              </a:rPr>
              <a:t>In conformance with Gaines view corridor zoning</a:t>
            </a:r>
          </a:p>
          <a:p>
            <a:pPr marL="457200" indent="-457200">
              <a:buAutoNum type="arabicParenR"/>
            </a:pPr>
            <a:r>
              <a:rPr lang="en-US" sz="2400" dirty="0" smtClean="0">
                <a:solidFill>
                  <a:schemeClr val="bg1"/>
                </a:solidFill>
                <a:latin typeface="Calibri" pitchFamily="34" charset="0"/>
              </a:rPr>
              <a:t>In conformance with SW Lane setback zoning</a:t>
            </a:r>
          </a:p>
          <a:p>
            <a:pPr marL="457200" indent="-457200"/>
            <a:endParaRPr lang="en-US" sz="1000" dirty="0" smtClean="0">
              <a:solidFill>
                <a:schemeClr val="bg1"/>
              </a:solidFill>
              <a:latin typeface="Calibri" pitchFamily="34" charset="0"/>
            </a:endParaRPr>
          </a:p>
          <a:p>
            <a:pPr marL="457200" indent="-457200"/>
            <a:r>
              <a:rPr lang="en-US" sz="2800" b="1" dirty="0" smtClean="0">
                <a:solidFill>
                  <a:srgbClr val="FFFF00"/>
                </a:solidFill>
                <a:latin typeface="Calibri" pitchFamily="34" charset="0"/>
              </a:rPr>
              <a:t>Design Guidelines </a:t>
            </a:r>
            <a:r>
              <a:rPr lang="en-US" sz="2800" b="1" dirty="0" smtClean="0">
                <a:solidFill>
                  <a:schemeClr val="bg1"/>
                </a:solidFill>
                <a:latin typeface="Calibri" pitchFamily="34" charset="0"/>
              </a:rPr>
              <a:t>– </a:t>
            </a:r>
            <a:r>
              <a:rPr lang="en-US" sz="2800" dirty="0" smtClean="0">
                <a:solidFill>
                  <a:schemeClr val="bg1"/>
                </a:solidFill>
                <a:latin typeface="Calibri" pitchFamily="34" charset="0"/>
              </a:rPr>
              <a:t>Building to be:</a:t>
            </a:r>
          </a:p>
          <a:p>
            <a:pPr marL="457200" indent="-457200">
              <a:buAutoNum type="arabicParenR"/>
            </a:pPr>
            <a:r>
              <a:rPr lang="en-US" sz="2400" dirty="0" smtClean="0">
                <a:solidFill>
                  <a:schemeClr val="bg1"/>
                </a:solidFill>
                <a:latin typeface="Calibri" pitchFamily="34" charset="0"/>
              </a:rPr>
              <a:t>In conformance with South Waterfront Community Association Guidelines requiring </a:t>
            </a:r>
            <a:r>
              <a:rPr lang="en-US" sz="2400" dirty="0" err="1" smtClean="0">
                <a:solidFill>
                  <a:schemeClr val="bg1"/>
                </a:solidFill>
                <a:latin typeface="Calibri" pitchFamily="34" charset="0"/>
              </a:rPr>
              <a:t>Riverwalk</a:t>
            </a:r>
            <a:r>
              <a:rPr lang="en-US" sz="2400" dirty="0" smtClean="0">
                <a:solidFill>
                  <a:schemeClr val="bg1"/>
                </a:solidFill>
                <a:latin typeface="Calibri" pitchFamily="34" charset="0"/>
              </a:rPr>
              <a:t> and Universal </a:t>
            </a:r>
            <a:r>
              <a:rPr lang="en-US" sz="2400" dirty="0" err="1" smtClean="0">
                <a:solidFill>
                  <a:schemeClr val="bg1"/>
                </a:solidFill>
                <a:latin typeface="Calibri" pitchFamily="34" charset="0"/>
              </a:rPr>
              <a:t>Accessway</a:t>
            </a:r>
            <a:endParaRPr lang="en-US" sz="2400" dirty="0" smtClean="0">
              <a:solidFill>
                <a:schemeClr val="bg1"/>
              </a:solidFill>
              <a:latin typeface="Calibri" pitchFamily="34" charset="0"/>
            </a:endParaRPr>
          </a:p>
          <a:p>
            <a:pPr marL="457200" indent="-457200">
              <a:buFontTx/>
              <a:buAutoNum type="arabicParenR"/>
            </a:pPr>
            <a:r>
              <a:rPr lang="en-US" sz="2400" dirty="0" smtClean="0">
                <a:solidFill>
                  <a:schemeClr val="bg1"/>
                </a:solidFill>
                <a:latin typeface="Calibri" pitchFamily="34" charset="0"/>
              </a:rPr>
              <a:t>Pulled back from Greenway at least 20 feet</a:t>
            </a:r>
          </a:p>
          <a:p>
            <a:pPr marL="457200" indent="-457200">
              <a:buAutoNum type="arabicParenR"/>
            </a:pPr>
            <a:r>
              <a:rPr lang="en-US" sz="2400" dirty="0" smtClean="0">
                <a:solidFill>
                  <a:schemeClr val="bg1"/>
                </a:solidFill>
                <a:latin typeface="Calibri" pitchFamily="34" charset="0"/>
              </a:rPr>
              <a:t>Stepped back from Greenway</a:t>
            </a:r>
          </a:p>
          <a:p>
            <a:pPr marL="457200" indent="-457200">
              <a:buAutoNum type="arabicParenR"/>
            </a:pPr>
            <a:r>
              <a:rPr lang="en-US" sz="2400" dirty="0" smtClean="0">
                <a:solidFill>
                  <a:schemeClr val="bg1"/>
                </a:solidFill>
                <a:latin typeface="Calibri" pitchFamily="34" charset="0"/>
              </a:rPr>
              <a:t>Segmented along Gaines to break up the 325’ facade</a:t>
            </a:r>
          </a:p>
          <a:p>
            <a:pPr marL="457200" indent="-457200">
              <a:buAutoNum type="arabicParenR"/>
            </a:pPr>
            <a:r>
              <a:rPr lang="en-US" sz="2400" dirty="0" smtClean="0">
                <a:solidFill>
                  <a:schemeClr val="bg1"/>
                </a:solidFill>
                <a:latin typeface="Calibri" pitchFamily="34" charset="0"/>
              </a:rPr>
              <a:t>In character and compatible with other South Waterfront buildings</a:t>
            </a:r>
          </a:p>
          <a:p>
            <a:pPr marL="457200" indent="-457200">
              <a:buAutoNum type="arabicParenR"/>
            </a:pPr>
            <a:r>
              <a:rPr lang="en-US" sz="2400" dirty="0" smtClean="0">
                <a:solidFill>
                  <a:schemeClr val="bg1"/>
                </a:solidFill>
                <a:latin typeface="Calibri" pitchFamily="34" charset="0"/>
              </a:rPr>
              <a:t>Constructed with an eco-roof</a:t>
            </a:r>
          </a:p>
          <a:p>
            <a:pPr marL="457200" indent="-457200">
              <a:buAutoNum type="arabicParenR"/>
            </a:pPr>
            <a:endParaRPr lang="en-US" sz="1000" dirty="0" smtClean="0">
              <a:solidFill>
                <a:schemeClr val="bg1"/>
              </a:solidFill>
              <a:latin typeface="Calibri" pitchFamily="34" charset="0"/>
            </a:endParaRPr>
          </a:p>
          <a:p>
            <a:pPr marL="457200" indent="-457200"/>
            <a:endParaRPr lang="en-US" sz="2400" dirty="0" smtClean="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bwMode="auto">
          <a:xfrm>
            <a:off x="304800" y="872067"/>
            <a:ext cx="784860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
        <p:nvSpPr>
          <p:cNvPr id="5" name="TextBox 4"/>
          <p:cNvSpPr txBox="1"/>
          <p:nvPr/>
        </p:nvSpPr>
        <p:spPr>
          <a:xfrm>
            <a:off x="197556" y="304800"/>
            <a:ext cx="9220200" cy="646331"/>
          </a:xfrm>
          <a:prstGeom prst="rect">
            <a:avLst/>
          </a:prstGeom>
          <a:noFill/>
        </p:spPr>
        <p:txBody>
          <a:bodyPr wrap="square" rtlCol="0">
            <a:spAutoFit/>
          </a:bodyPr>
          <a:lstStyle/>
          <a:p>
            <a:r>
              <a:rPr lang="en-US" sz="3600" b="1" dirty="0" smtClean="0">
                <a:solidFill>
                  <a:srgbClr val="FFFF00"/>
                </a:solidFill>
                <a:latin typeface="Calibri" pitchFamily="34" charset="0"/>
              </a:rPr>
              <a:t>Block 37 Approval Conditions</a:t>
            </a:r>
            <a:endParaRPr lang="en-US" sz="3600" b="1" dirty="0">
              <a:solidFill>
                <a:srgbClr val="FFFF00"/>
              </a:solidFill>
              <a:latin typeface="Calibri" pitchFamily="34" charset="0"/>
            </a:endParaRPr>
          </a:p>
        </p:txBody>
      </p:sp>
      <p:sp>
        <p:nvSpPr>
          <p:cNvPr id="6" name="TextBox 5"/>
          <p:cNvSpPr txBox="1"/>
          <p:nvPr/>
        </p:nvSpPr>
        <p:spPr>
          <a:xfrm>
            <a:off x="228600" y="1143000"/>
            <a:ext cx="9144000" cy="6124754"/>
          </a:xfrm>
          <a:prstGeom prst="rect">
            <a:avLst/>
          </a:prstGeom>
          <a:noFill/>
        </p:spPr>
        <p:txBody>
          <a:bodyPr wrap="square" rtlCol="0">
            <a:spAutoFit/>
          </a:bodyPr>
          <a:lstStyle/>
          <a:p>
            <a:r>
              <a:rPr lang="en-US" sz="2800" b="1" dirty="0" smtClean="0">
                <a:solidFill>
                  <a:srgbClr val="FFFF00"/>
                </a:solidFill>
                <a:latin typeface="Calibri" pitchFamily="34" charset="0"/>
              </a:rPr>
              <a:t>Zoning</a:t>
            </a:r>
            <a:r>
              <a:rPr lang="en-US" sz="2800" b="1" dirty="0" smtClean="0">
                <a:solidFill>
                  <a:schemeClr val="bg1"/>
                </a:solidFill>
                <a:latin typeface="Calibri" pitchFamily="34" charset="0"/>
              </a:rPr>
              <a:t> </a:t>
            </a:r>
            <a:r>
              <a:rPr lang="en-US" sz="2400" b="1" dirty="0" smtClean="0">
                <a:solidFill>
                  <a:schemeClr val="bg1"/>
                </a:solidFill>
                <a:latin typeface="Calibri" pitchFamily="34" charset="0"/>
              </a:rPr>
              <a:t>– </a:t>
            </a:r>
            <a:r>
              <a:rPr lang="en-US" sz="2800" dirty="0" smtClean="0">
                <a:solidFill>
                  <a:schemeClr val="bg1"/>
                </a:solidFill>
                <a:latin typeface="Calibri" pitchFamily="34" charset="0"/>
              </a:rPr>
              <a:t>Building to be:</a:t>
            </a:r>
          </a:p>
          <a:p>
            <a:pPr marL="457200" indent="-457200">
              <a:buAutoNum type="arabicParenR"/>
            </a:pPr>
            <a:r>
              <a:rPr lang="en-US" sz="2400" dirty="0" smtClean="0">
                <a:solidFill>
                  <a:schemeClr val="bg1"/>
                </a:solidFill>
                <a:latin typeface="Calibri" pitchFamily="34" charset="0"/>
              </a:rPr>
              <a:t>In conformance with Gaines view corridor zoning</a:t>
            </a:r>
          </a:p>
          <a:p>
            <a:pPr marL="457200" indent="-457200">
              <a:buAutoNum type="arabicParenR"/>
            </a:pPr>
            <a:r>
              <a:rPr lang="en-US" sz="2400" dirty="0" smtClean="0">
                <a:solidFill>
                  <a:schemeClr val="bg1"/>
                </a:solidFill>
                <a:latin typeface="Calibri" pitchFamily="34" charset="0"/>
              </a:rPr>
              <a:t>In conformance with SW Lane setback zoning</a:t>
            </a:r>
          </a:p>
          <a:p>
            <a:pPr marL="457200" indent="-457200"/>
            <a:endParaRPr lang="en-US" sz="1000" dirty="0" smtClean="0">
              <a:solidFill>
                <a:schemeClr val="bg1"/>
              </a:solidFill>
              <a:latin typeface="Calibri" pitchFamily="34" charset="0"/>
            </a:endParaRPr>
          </a:p>
          <a:p>
            <a:pPr marL="457200" indent="-457200"/>
            <a:r>
              <a:rPr lang="en-US" sz="2800" b="1" dirty="0" smtClean="0">
                <a:solidFill>
                  <a:srgbClr val="FFFF00"/>
                </a:solidFill>
                <a:latin typeface="Calibri" pitchFamily="34" charset="0"/>
              </a:rPr>
              <a:t>Design Guidelines </a:t>
            </a:r>
            <a:r>
              <a:rPr lang="en-US" sz="2800" b="1" dirty="0" smtClean="0">
                <a:solidFill>
                  <a:schemeClr val="bg1"/>
                </a:solidFill>
                <a:latin typeface="Calibri" pitchFamily="34" charset="0"/>
              </a:rPr>
              <a:t>– </a:t>
            </a:r>
            <a:r>
              <a:rPr lang="en-US" sz="2800" dirty="0" smtClean="0">
                <a:solidFill>
                  <a:schemeClr val="bg1"/>
                </a:solidFill>
                <a:latin typeface="Calibri" pitchFamily="34" charset="0"/>
              </a:rPr>
              <a:t>Building to be:</a:t>
            </a:r>
          </a:p>
          <a:p>
            <a:pPr marL="457200" indent="-457200">
              <a:buAutoNum type="arabicParenR"/>
            </a:pPr>
            <a:r>
              <a:rPr lang="en-US" sz="2400" dirty="0" smtClean="0">
                <a:solidFill>
                  <a:schemeClr val="bg1"/>
                </a:solidFill>
                <a:latin typeface="Calibri" pitchFamily="34" charset="0"/>
              </a:rPr>
              <a:t>In conformance with South Waterfront Community Association Guidelines requiring </a:t>
            </a:r>
            <a:r>
              <a:rPr lang="en-US" sz="2400" dirty="0" err="1" smtClean="0">
                <a:solidFill>
                  <a:schemeClr val="bg1"/>
                </a:solidFill>
                <a:latin typeface="Calibri" pitchFamily="34" charset="0"/>
              </a:rPr>
              <a:t>Riverwalk</a:t>
            </a:r>
            <a:r>
              <a:rPr lang="en-US" sz="2400" dirty="0" smtClean="0">
                <a:solidFill>
                  <a:schemeClr val="bg1"/>
                </a:solidFill>
                <a:latin typeface="Calibri" pitchFamily="34" charset="0"/>
              </a:rPr>
              <a:t> and Universal </a:t>
            </a:r>
            <a:r>
              <a:rPr lang="en-US" sz="2400" dirty="0" err="1" smtClean="0">
                <a:solidFill>
                  <a:schemeClr val="bg1"/>
                </a:solidFill>
                <a:latin typeface="Calibri" pitchFamily="34" charset="0"/>
              </a:rPr>
              <a:t>Accessway</a:t>
            </a:r>
            <a:endParaRPr lang="en-US" sz="2400" dirty="0" smtClean="0">
              <a:solidFill>
                <a:schemeClr val="bg1"/>
              </a:solidFill>
              <a:latin typeface="Calibri" pitchFamily="34" charset="0"/>
            </a:endParaRPr>
          </a:p>
          <a:p>
            <a:pPr marL="457200" indent="-457200">
              <a:buFontTx/>
              <a:buAutoNum type="arabicParenR"/>
            </a:pPr>
            <a:r>
              <a:rPr lang="en-US" sz="2400" dirty="0" smtClean="0">
                <a:solidFill>
                  <a:schemeClr val="bg1"/>
                </a:solidFill>
                <a:latin typeface="Calibri" pitchFamily="34" charset="0"/>
              </a:rPr>
              <a:t>Pulled back from Greenway at least 20 feet</a:t>
            </a:r>
          </a:p>
          <a:p>
            <a:pPr marL="457200" indent="-457200">
              <a:buAutoNum type="arabicParenR"/>
            </a:pPr>
            <a:r>
              <a:rPr lang="en-US" sz="2400" dirty="0" smtClean="0">
                <a:solidFill>
                  <a:schemeClr val="bg1"/>
                </a:solidFill>
                <a:latin typeface="Calibri" pitchFamily="34" charset="0"/>
              </a:rPr>
              <a:t>Stepped back from Greenway</a:t>
            </a:r>
          </a:p>
          <a:p>
            <a:pPr marL="457200" indent="-457200">
              <a:buAutoNum type="arabicParenR"/>
            </a:pPr>
            <a:r>
              <a:rPr lang="en-US" sz="2400" dirty="0" smtClean="0">
                <a:solidFill>
                  <a:schemeClr val="bg1"/>
                </a:solidFill>
                <a:latin typeface="Calibri" pitchFamily="34" charset="0"/>
              </a:rPr>
              <a:t>Segmented along Gaines to break up the 325’ facade</a:t>
            </a:r>
          </a:p>
          <a:p>
            <a:pPr marL="457200" indent="-457200">
              <a:buAutoNum type="arabicParenR"/>
            </a:pPr>
            <a:r>
              <a:rPr lang="en-US" sz="2400" dirty="0" smtClean="0">
                <a:solidFill>
                  <a:schemeClr val="bg1"/>
                </a:solidFill>
                <a:latin typeface="Calibri" pitchFamily="34" charset="0"/>
              </a:rPr>
              <a:t>In character and compatible with other South Waterfront buildings</a:t>
            </a:r>
          </a:p>
          <a:p>
            <a:pPr marL="457200" indent="-457200">
              <a:buAutoNum type="arabicParenR"/>
            </a:pPr>
            <a:r>
              <a:rPr lang="en-US" sz="2400" dirty="0" smtClean="0">
                <a:solidFill>
                  <a:schemeClr val="bg1"/>
                </a:solidFill>
                <a:latin typeface="Calibri" pitchFamily="34" charset="0"/>
              </a:rPr>
              <a:t>Constructed with an eco-roof</a:t>
            </a:r>
          </a:p>
          <a:p>
            <a:pPr marL="457200" indent="-457200">
              <a:buAutoNum type="arabicParenR"/>
            </a:pPr>
            <a:endParaRPr lang="en-US" sz="1000" dirty="0" smtClean="0">
              <a:solidFill>
                <a:schemeClr val="bg1"/>
              </a:solidFill>
              <a:latin typeface="Calibri" pitchFamily="34" charset="0"/>
            </a:endParaRPr>
          </a:p>
          <a:p>
            <a:pPr marL="457200" indent="-457200"/>
            <a:r>
              <a:rPr lang="en-US" sz="2800" b="1" dirty="0" smtClean="0">
                <a:solidFill>
                  <a:srgbClr val="FFFF00"/>
                </a:solidFill>
                <a:latin typeface="Calibri" pitchFamily="34" charset="0"/>
              </a:rPr>
              <a:t>Essentials </a:t>
            </a:r>
            <a:r>
              <a:rPr lang="en-US" sz="2800" b="1" dirty="0" smtClean="0">
                <a:solidFill>
                  <a:schemeClr val="bg1"/>
                </a:solidFill>
                <a:latin typeface="Calibri" pitchFamily="34" charset="0"/>
              </a:rPr>
              <a:t>– </a:t>
            </a:r>
            <a:r>
              <a:rPr lang="en-US" sz="2800" dirty="0" smtClean="0">
                <a:solidFill>
                  <a:schemeClr val="bg1"/>
                </a:solidFill>
                <a:latin typeface="Calibri" pitchFamily="34" charset="0"/>
              </a:rPr>
              <a:t>Provide:</a:t>
            </a:r>
          </a:p>
          <a:p>
            <a:pPr marL="457200" indent="-457200">
              <a:buAutoNum type="arabicParenR"/>
            </a:pPr>
            <a:r>
              <a:rPr lang="en-US" sz="2400" dirty="0" smtClean="0">
                <a:solidFill>
                  <a:schemeClr val="bg1"/>
                </a:solidFill>
                <a:latin typeface="Calibri" pitchFamily="34" charset="0"/>
              </a:rPr>
              <a:t>One parking space for each unit</a:t>
            </a:r>
          </a:p>
          <a:p>
            <a:pPr marL="457200" indent="-457200">
              <a:buAutoNum type="arabicParenR"/>
            </a:pPr>
            <a:r>
              <a:rPr lang="en-US" sz="2400" dirty="0" smtClean="0">
                <a:solidFill>
                  <a:schemeClr val="bg1"/>
                </a:solidFill>
                <a:latin typeface="Calibri" pitchFamily="34" charset="0"/>
              </a:rPr>
              <a:t>Parking garage entry opposite Atwater garage entry</a:t>
            </a:r>
          </a:p>
          <a:p>
            <a:pPr marL="457200" indent="-457200">
              <a:buAutoNum type="arabicParenR"/>
            </a:pPr>
            <a:endParaRPr lang="en-US" sz="2400" dirty="0" smtClean="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800" b="1" i="0" u="none" strike="noStrike" kern="1200" cap="none" spc="0" normalizeH="0" baseline="0" noProof="0" dirty="0" smtClean="0">
                <a:ln>
                  <a:noFill/>
                </a:ln>
                <a:solidFill>
                  <a:schemeClr val="bg1"/>
                </a:solidFill>
                <a:effectLst/>
                <a:uLnTx/>
                <a:uFillTx/>
                <a:latin typeface="Calibri"/>
                <a:ea typeface="+mn-ea"/>
                <a:cs typeface="+mn-cs"/>
              </a:rPr>
              <a:t>Block 37 </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4800" b="1" dirty="0" smtClean="0">
                <a:solidFill>
                  <a:srgbClr val="FFFF00"/>
                </a:solidFill>
                <a:latin typeface="Calibri"/>
              </a:rPr>
              <a:t>Zoning &amp; Design Guideline Evaluation</a:t>
            </a:r>
            <a:endParaRPr kumimoji="0" lang="en-US" sz="4800" b="1" i="0" u="none" strike="noStrike" kern="1200" cap="none" spc="0" normalizeH="0" baseline="0" noProof="0" dirty="0" smtClean="0">
              <a:ln>
                <a:noFill/>
              </a:ln>
              <a:solidFill>
                <a:srgbClr val="FFFF00"/>
              </a:solidFill>
              <a:effectLst/>
              <a:uLnTx/>
              <a:uFillTx/>
              <a:latin typeface="Calibri"/>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4800" b="1" i="0" u="none" strike="noStrike" kern="1200" cap="none" spc="0" normalizeH="0" baseline="0" noProof="0" dirty="0" smtClean="0">
              <a:ln>
                <a:noFill/>
              </a:ln>
              <a:solidFill>
                <a:srgbClr val="FFFF00"/>
              </a:solidFill>
              <a:effectLst/>
              <a:uLnTx/>
              <a:uFillTx/>
              <a:latin typeface="Calibri"/>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000" b="1" dirty="0" smtClean="0">
                <a:solidFill>
                  <a:srgbClr val="FFFF00"/>
                </a:solidFill>
                <a:latin typeface="Calibri"/>
              </a:rPr>
              <a:t>May 15</a:t>
            </a:r>
            <a:r>
              <a:rPr kumimoji="0" lang="en-US" sz="2000" b="1" i="0" u="none" strike="noStrike" kern="1200" cap="none" spc="0" normalizeH="0" baseline="0" noProof="0" dirty="0" smtClean="0">
                <a:ln>
                  <a:noFill/>
                </a:ln>
                <a:solidFill>
                  <a:srgbClr val="FFFF00"/>
                </a:solidFill>
                <a:effectLst/>
                <a:uLnTx/>
                <a:uFillTx/>
                <a:latin typeface="Calibri"/>
                <a:ea typeface="+mn-ea"/>
                <a:cs typeface="+mn-cs"/>
              </a:rPr>
              <a:t>, 2014</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sysClr val="windowText" lastClr="000000"/>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6393725"/>
            <a:ext cx="9144000" cy="457200"/>
          </a:xfrm>
          <a:prstGeom prst="rect">
            <a:avLst/>
          </a:prstGeom>
          <a:solidFill>
            <a:schemeClr val="tx1"/>
          </a:solidFill>
          <a:ln w="9525">
            <a:noFill/>
            <a:miter lim="800000"/>
            <a:headEnd/>
            <a:tailEnd/>
          </a:ln>
          <a:effectLst/>
        </p:spPr>
        <p:txBody>
          <a:bodyPr wrap="square">
            <a:spAutoFit/>
          </a:bodyPr>
          <a:lstStyle/>
          <a:p>
            <a:pPr algn="ctr">
              <a:spcBef>
                <a:spcPct val="50000"/>
              </a:spcBef>
            </a:pPr>
            <a:r>
              <a:rPr lang="en-US" sz="2400" b="1" dirty="0" smtClean="0">
                <a:solidFill>
                  <a:srgbClr val="FFFFFF"/>
                </a:solidFill>
                <a:latin typeface="Century Gothic" pitchFamily="34" charset="0"/>
              </a:rPr>
              <a:t>Ground-Floor Retail on Both Sides of the Street</a:t>
            </a:r>
            <a:endParaRPr lang="en-US" sz="2400" b="1" dirty="0">
              <a:solidFill>
                <a:srgbClr val="FFFFFF"/>
              </a:solidFill>
              <a:latin typeface="Century Gothic" pitchFamily="34" charset="0"/>
            </a:endParaRPr>
          </a:p>
        </p:txBody>
      </p:sp>
      <p:sp>
        <p:nvSpPr>
          <p:cNvPr id="4" name="Text Placeholder 3"/>
          <p:cNvSpPr>
            <a:spLocks noGrp="1"/>
          </p:cNvSpPr>
          <p:nvPr>
            <p:ph type="body" sz="quarter" idx="10"/>
          </p:nvPr>
        </p:nvSpPr>
        <p:spPr/>
        <p:txBody>
          <a:bodyPr/>
          <a:lstStyle/>
          <a:p>
            <a:r>
              <a:rPr lang="en-US" dirty="0" smtClean="0"/>
              <a:t>Gaines Street View Corridor</a:t>
            </a:r>
            <a:endParaRPr lang="en-US" dirty="0"/>
          </a:p>
        </p:txBody>
      </p:sp>
      <p:pic>
        <p:nvPicPr>
          <p:cNvPr id="5" name="Picture 4" descr="orenco station 1.jpg"/>
          <p:cNvPicPr>
            <a:picLocks noChangeAspect="1"/>
          </p:cNvPicPr>
          <p:nvPr/>
        </p:nvPicPr>
        <p:blipFill>
          <a:blip r:embed="rId2" cstate="print"/>
          <a:srcRect l="29485" t="31539" r="26167" b="22142"/>
          <a:stretch>
            <a:fillRect/>
          </a:stretch>
        </p:blipFill>
        <p:spPr>
          <a:xfrm>
            <a:off x="2286000" y="0"/>
            <a:ext cx="4578178" cy="2971800"/>
          </a:xfrm>
          <a:prstGeom prst="rect">
            <a:avLst/>
          </a:prstGeom>
        </p:spPr>
      </p:pic>
      <p:sp>
        <p:nvSpPr>
          <p:cNvPr id="7" name="Left Arrow 6"/>
          <p:cNvSpPr/>
          <p:nvPr/>
        </p:nvSpPr>
        <p:spPr>
          <a:xfrm>
            <a:off x="5181600" y="304800"/>
            <a:ext cx="1371600" cy="1600200"/>
          </a:xfrm>
          <a:prstGeom prst="leftArrow">
            <a:avLst>
              <a:gd name="adj1" fmla="val 50000"/>
              <a:gd name="adj2" fmla="val 3055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prstClr val="black"/>
                </a:solidFill>
              </a:rPr>
              <a:t>Code Compliant</a:t>
            </a:r>
            <a:endParaRPr lang="en-US" sz="1600" b="1" dirty="0">
              <a:solidFill>
                <a:prstClr val="black"/>
              </a:solidFill>
            </a:endParaRPr>
          </a:p>
        </p:txBody>
      </p:sp>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30000"/>
          </a:lnSpc>
          <a:spcBef>
            <a:spcPct val="50000"/>
          </a:spcBef>
          <a:spcAft>
            <a:spcPct val="0"/>
          </a:spcAft>
          <a:buClrTx/>
          <a:buSzTx/>
          <a:buFontTx/>
          <a:buNone/>
          <a:tabLst/>
          <a:defRPr kumimoji="0" lang="en-US" sz="1200" b="0" i="0" u="none" strike="noStrike" cap="none" normalizeH="0" baseline="0" smtClean="0">
            <a:ln>
              <a:noFill/>
            </a:ln>
            <a:solidFill>
              <a:srgbClr val="DDDDDD"/>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30000"/>
          </a:lnSpc>
          <a:spcBef>
            <a:spcPct val="50000"/>
          </a:spcBef>
          <a:spcAft>
            <a:spcPct val="0"/>
          </a:spcAft>
          <a:buClrTx/>
          <a:buSzTx/>
          <a:buFontTx/>
          <a:buNone/>
          <a:tabLst/>
          <a:defRPr kumimoji="0" lang="en-US" sz="1200" b="0" i="0" u="none" strike="noStrike" cap="none" normalizeH="0" baseline="0" smtClean="0">
            <a:ln>
              <a:noFill/>
            </a:ln>
            <a:solidFill>
              <a:srgbClr val="DDDDDD"/>
            </a:solidFill>
            <a:effectLst/>
            <a:latin typeface="Helvetica" pitchFamily="34" charset="0"/>
          </a:defRPr>
        </a:defPPr>
      </a:lstStyle>
    </a:lnDef>
  </a:objectDefaults>
  <a:extraClrSchemeLst>
    <a:extraClrScheme>
      <a:clrScheme name="5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2202</TotalTime>
  <Words>2286</Words>
  <Application>Microsoft Office PowerPoint</Application>
  <PresentationFormat>On-screen Show (4:3)</PresentationFormat>
  <Paragraphs>757</Paragraphs>
  <Slides>89</Slides>
  <Notes>34</Notes>
  <HiddenSlides>0</HiddenSlides>
  <MMClips>0</MMClips>
  <ScaleCrop>false</ScaleCrop>
  <HeadingPairs>
    <vt:vector size="4" baseType="variant">
      <vt:variant>
        <vt:lpstr>Theme</vt:lpstr>
      </vt:variant>
      <vt:variant>
        <vt:i4>4</vt:i4>
      </vt:variant>
      <vt:variant>
        <vt:lpstr>Slide Titles</vt:lpstr>
      </vt:variant>
      <vt:variant>
        <vt:i4>89</vt:i4>
      </vt:variant>
    </vt:vector>
  </HeadingPairs>
  <TitlesOfParts>
    <vt:vector size="93" baseType="lpstr">
      <vt:lpstr>5_Default Design</vt:lpstr>
      <vt:lpstr>1_Office Theme</vt:lpstr>
      <vt:lpstr>Office Theme</vt:lpstr>
      <vt:lpstr>2_Office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George Crandall</dc:creator>
  <cp:lastModifiedBy>George Crandall</cp:lastModifiedBy>
  <cp:revision>243</cp:revision>
  <dcterms:created xsi:type="dcterms:W3CDTF">2014-04-09T15:56:05Z</dcterms:created>
  <dcterms:modified xsi:type="dcterms:W3CDTF">2014-05-15T19:13:53Z</dcterms:modified>
</cp:coreProperties>
</file>