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7" r:id="rId2"/>
    <p:sldId id="258" r:id="rId3"/>
    <p:sldId id="305" r:id="rId4"/>
    <p:sldId id="287" r:id="rId5"/>
    <p:sldId id="285" r:id="rId6"/>
    <p:sldId id="326" r:id="rId7"/>
    <p:sldId id="296" r:id="rId8"/>
    <p:sldId id="271" r:id="rId9"/>
    <p:sldId id="272" r:id="rId10"/>
    <p:sldId id="323" r:id="rId11"/>
    <p:sldId id="324" r:id="rId12"/>
    <p:sldId id="261" r:id="rId13"/>
    <p:sldId id="314" r:id="rId14"/>
    <p:sldId id="313" r:id="rId15"/>
    <p:sldId id="308" r:id="rId16"/>
    <p:sldId id="310" r:id="rId17"/>
    <p:sldId id="311" r:id="rId18"/>
    <p:sldId id="263" r:id="rId19"/>
    <p:sldId id="315" r:id="rId20"/>
    <p:sldId id="316" r:id="rId21"/>
    <p:sldId id="318" r:id="rId22"/>
    <p:sldId id="288" r:id="rId23"/>
    <p:sldId id="319" r:id="rId24"/>
    <p:sldId id="289" r:id="rId25"/>
    <p:sldId id="317" r:id="rId26"/>
    <p:sldId id="291" r:id="rId27"/>
    <p:sldId id="290" r:id="rId28"/>
    <p:sldId id="325" r:id="rId29"/>
    <p:sldId id="293" r:id="rId30"/>
    <p:sldId id="294" r:id="rId31"/>
    <p:sldId id="295" r:id="rId32"/>
    <p:sldId id="321" r:id="rId33"/>
    <p:sldId id="270" r:id="rId34"/>
    <p:sldId id="297" r:id="rId3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66CC"/>
    <a:srgbClr val="518CA1"/>
    <a:srgbClr val="FFE599"/>
    <a:srgbClr val="5D5686"/>
    <a:srgbClr val="5275C2"/>
    <a:srgbClr val="1C5686"/>
    <a:srgbClr val="2007B5"/>
    <a:srgbClr val="07227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7" autoAdjust="0"/>
  </p:normalViewPr>
  <p:slideViewPr>
    <p:cSldViewPr snapToGrid="0">
      <p:cViewPr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FABD828-B646-4E6F-803F-1C19B3F01AD9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8EE1B9-85DD-4DD9-9739-EDBFDE710C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E1B9-85DD-4DD9-9739-EDBFDE710C7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2DA1A8C-D707-47C0-B491-2E1456D472C7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6145D8C6-0DB2-456B-A8A6-397B2D9D9DD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39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82.jpe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533400"/>
            <a:ext cx="7772400" cy="1087438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HAZELWOOD PLAZA </a:t>
            </a:r>
            <a:r>
              <a:rPr lang="en-US" sz="1000" dirty="0" smtClean="0">
                <a:solidFill>
                  <a:srgbClr val="FF0000"/>
                </a:solidFill>
              </a:rPr>
              <a:t/>
            </a:r>
            <a:br>
              <a:rPr lang="en-US" sz="10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chemeClr val="tx2"/>
                </a:solidFill>
              </a:rPr>
              <a:t>222 NE 102</a:t>
            </a:r>
            <a:r>
              <a:rPr lang="en-US" sz="1600" baseline="30000" dirty="0" smtClean="0">
                <a:solidFill>
                  <a:schemeClr val="tx2"/>
                </a:solidFill>
              </a:rPr>
              <a:t>nd</a:t>
            </a:r>
            <a:r>
              <a:rPr lang="en-US" sz="1600" dirty="0" smtClean="0">
                <a:solidFill>
                  <a:schemeClr val="tx2"/>
                </a:solidFill>
              </a:rPr>
              <a:t> Ave. Portland, OR</a:t>
            </a:r>
            <a:br>
              <a:rPr lang="en-US" sz="16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61 RESIDENTIAL UNITS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5257800"/>
            <a:ext cx="8229600" cy="990600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ALBERTO RINKEVICH                   RICARDO  BERDICHEVSKY          </a:t>
            </a:r>
          </a:p>
          <a:p>
            <a:pPr>
              <a:spcBef>
                <a:spcPts val="0"/>
              </a:spcBef>
              <a:buNone/>
            </a:pPr>
            <a:r>
              <a:rPr lang="en-US" sz="1700" spc="1700" dirty="0" smtClean="0">
                <a:solidFill>
                  <a:srgbClr val="FF0000"/>
                </a:solidFill>
              </a:rPr>
              <a:t>ARD</a:t>
            </a:r>
            <a:r>
              <a:rPr lang="en-US" sz="1700" spc="1700" dirty="0" smtClean="0"/>
              <a:t>ESIGN          </a:t>
            </a:r>
            <a:r>
              <a:rPr lang="en-US" sz="1700" dirty="0" smtClean="0">
                <a:solidFill>
                  <a:schemeClr val="tx2"/>
                </a:solidFill>
              </a:rPr>
              <a:t>QUAIL         COURT         MANAGEMENT</a:t>
            </a:r>
            <a:endParaRPr lang="en-US" sz="1700" dirty="0" smtClean="0">
              <a:solidFill>
                <a:schemeClr val="tx2"/>
              </a:solidFill>
              <a:latin typeface="+mj-lt"/>
            </a:endParaRPr>
          </a:p>
          <a:p>
            <a:pPr>
              <a:spcBef>
                <a:spcPts val="0"/>
              </a:spcBef>
              <a:buNone/>
            </a:pPr>
            <a:r>
              <a:rPr lang="en-US" sz="900" dirty="0" smtClean="0">
                <a:solidFill>
                  <a:schemeClr val="tx2"/>
                </a:solidFill>
                <a:latin typeface="+mj-lt"/>
              </a:rPr>
              <a:t>4810 SW LOWELL CT.       PORTLAND, OR 97221                                                3570 RIVER PARKWAY                PORTLAND, OR 9729</a:t>
            </a:r>
          </a:p>
          <a:p>
            <a:pPr>
              <a:spcBef>
                <a:spcPts val="0"/>
              </a:spcBef>
              <a:buNone/>
            </a:pPr>
            <a:r>
              <a:rPr lang="en-US" sz="900" dirty="0" smtClean="0">
                <a:solidFill>
                  <a:schemeClr val="tx2"/>
                </a:solidFill>
                <a:latin typeface="+mj-lt"/>
              </a:rPr>
              <a:t>503-927-1758               FAX 503-922-2613                                                503-477-4587                       FAX 503-954-2612</a:t>
            </a:r>
            <a:endParaRPr lang="en-US" sz="9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8229600" cy="197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573" y="776168"/>
            <a:ext cx="8229600" cy="171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lberto\Work\Hazelwood Plaza\DAR3\219 NE 103.jpg"/>
          <p:cNvPicPr>
            <a:picLocks noChangeAspect="1" noChangeArrowheads="1"/>
          </p:cNvPicPr>
          <p:nvPr/>
        </p:nvPicPr>
        <p:blipFill>
          <a:blip r:embed="rId3" cstate="print"/>
          <a:srcRect l="3845" t="-745"/>
          <a:stretch>
            <a:fillRect/>
          </a:stretch>
        </p:blipFill>
        <p:spPr bwMode="auto">
          <a:xfrm>
            <a:off x="310551" y="2648309"/>
            <a:ext cx="2186991" cy="1105458"/>
          </a:xfrm>
          <a:prstGeom prst="rect">
            <a:avLst/>
          </a:prstGeom>
          <a:noFill/>
        </p:spPr>
      </p:pic>
      <p:pic>
        <p:nvPicPr>
          <p:cNvPr id="1028" name="Picture 4" descr="C:\Users\alberto\Work\Hazelwood Plaza\DAR3\239 NE 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5439" y="2663944"/>
            <a:ext cx="2311537" cy="1097280"/>
          </a:xfrm>
          <a:prstGeom prst="rect">
            <a:avLst/>
          </a:prstGeom>
          <a:noFill/>
        </p:spPr>
      </p:pic>
      <p:pic>
        <p:nvPicPr>
          <p:cNvPr id="1029" name="Picture 5" descr="C:\Users\alberto\Work\Hazelwood Plaza\DAR3\259 NE 103.jpg"/>
          <p:cNvPicPr>
            <a:picLocks noChangeAspect="1" noChangeArrowheads="1"/>
          </p:cNvPicPr>
          <p:nvPr/>
        </p:nvPicPr>
        <p:blipFill>
          <a:blip r:embed="rId5" cstate="print"/>
          <a:srcRect l="17435" t="-205"/>
          <a:stretch>
            <a:fillRect/>
          </a:stretch>
        </p:blipFill>
        <p:spPr bwMode="auto">
          <a:xfrm>
            <a:off x="4968141" y="2665563"/>
            <a:ext cx="1911097" cy="1099527"/>
          </a:xfrm>
          <a:prstGeom prst="rect">
            <a:avLst/>
          </a:prstGeom>
          <a:noFill/>
        </p:spPr>
      </p:pic>
      <p:pic>
        <p:nvPicPr>
          <p:cNvPr id="1030" name="Picture 6" descr="C:\Users\alberto\Work\Hazelwood Plaza\DAR3\309 NE 103.jpg"/>
          <p:cNvPicPr>
            <a:picLocks noChangeAspect="1" noChangeArrowheads="1"/>
          </p:cNvPicPr>
          <p:nvPr/>
        </p:nvPicPr>
        <p:blipFill>
          <a:blip r:embed="rId6" cstate="print"/>
          <a:srcRect t="147" r="17910"/>
          <a:stretch>
            <a:fillRect/>
          </a:stretch>
        </p:blipFill>
        <p:spPr bwMode="auto">
          <a:xfrm>
            <a:off x="6951813" y="2674189"/>
            <a:ext cx="1898889" cy="1095662"/>
          </a:xfrm>
          <a:prstGeom prst="rect">
            <a:avLst/>
          </a:prstGeom>
          <a:noFill/>
        </p:spPr>
      </p:pic>
      <p:sp>
        <p:nvSpPr>
          <p:cNvPr id="7" name="Down Arrow 6"/>
          <p:cNvSpPr/>
          <p:nvPr/>
        </p:nvSpPr>
        <p:spPr>
          <a:xfrm rot="12722736">
            <a:off x="1866984" y="2052354"/>
            <a:ext cx="246230" cy="10709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12722736">
            <a:off x="3830930" y="2058105"/>
            <a:ext cx="246230" cy="10709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2722736">
            <a:off x="5961655" y="2023598"/>
            <a:ext cx="246230" cy="10709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7919851" y="2083985"/>
            <a:ext cx="246230" cy="79723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32" y="4313866"/>
            <a:ext cx="426130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alberto\Work\Hazelwood Plaza\DAR3\3D - HP DARIII - Neighbors 103 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44350" y="4315065"/>
            <a:ext cx="4123319" cy="18288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41541" y="3838755"/>
            <a:ext cx="859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219                                                         239                                                             259                                                 309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2309" y="250165"/>
            <a:ext cx="671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View from NE 103 Ave. 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165" y="6203194"/>
            <a:ext cx="8660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View from the South                                                     View from the 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656" t="1242" r="3397" b="2059"/>
          <a:stretch>
            <a:fillRect/>
          </a:stretch>
        </p:blipFill>
        <p:spPr bwMode="auto">
          <a:xfrm>
            <a:off x="496019" y="1388853"/>
            <a:ext cx="8151962" cy="408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332" y="439947"/>
            <a:ext cx="6694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Aerial View 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457200"/>
            <a:ext cx="7772400" cy="914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First Floor Plan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7713" y="3405188"/>
            <a:ext cx="2857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" y="962774"/>
            <a:ext cx="8412480" cy="28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" y="3936850"/>
            <a:ext cx="8412480" cy="22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609" y="1429500"/>
            <a:ext cx="2505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484" y="1399096"/>
            <a:ext cx="203928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4306" y="1437256"/>
            <a:ext cx="152431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1479" y="4064271"/>
            <a:ext cx="5137869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984076" y="4364965"/>
            <a:ext cx="57797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3048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Building entries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599" y="762000"/>
            <a:ext cx="731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Main entrance with curtain wall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2 secondary entrances at each end of the building (Emergency exit)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20551" y="4373590"/>
            <a:ext cx="685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56871" y="4373591"/>
            <a:ext cx="533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>
            <a:off x="4314645" y="3807124"/>
            <a:ext cx="240102" cy="583721"/>
          </a:xfrm>
          <a:prstGeom prst="upArrow">
            <a:avLst>
              <a:gd name="adj1" fmla="val 42453"/>
              <a:gd name="adj2" fmla="val 50000"/>
            </a:avLst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 rot="19807179">
            <a:off x="1992311" y="3537167"/>
            <a:ext cx="228600" cy="959834"/>
          </a:xfrm>
          <a:prstGeom prst="up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Up Arrow 18"/>
          <p:cNvSpPr/>
          <p:nvPr/>
        </p:nvSpPr>
        <p:spPr>
          <a:xfrm rot="1051370">
            <a:off x="6746469" y="3661958"/>
            <a:ext cx="221887" cy="756159"/>
          </a:xfrm>
          <a:prstGeom prst="upArrow">
            <a:avLst>
              <a:gd name="adj1" fmla="val 55312"/>
              <a:gd name="adj2" fmla="val 50000"/>
            </a:avLst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4023" y="5669280"/>
            <a:ext cx="2123546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93610" y="5669280"/>
            <a:ext cx="315678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7179" y="5669280"/>
            <a:ext cx="2064233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752" y="2615034"/>
            <a:ext cx="5137869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05863" y="2881223"/>
            <a:ext cx="533400" cy="4298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304800"/>
            <a:ext cx="5290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Exterior Landscape Areas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325" y="827011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Community piazza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Public / privet use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336 sq. ft.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90777" y="2958860"/>
            <a:ext cx="6383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24’-0”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>
            <a:stCxn id="13" idx="1"/>
          </p:cNvCxnSpPr>
          <p:nvPr/>
        </p:nvCxnSpPr>
        <p:spPr>
          <a:xfrm rot="10800000" flipV="1">
            <a:off x="802257" y="3081971"/>
            <a:ext cx="888520" cy="62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73857" y="3071004"/>
            <a:ext cx="966158" cy="172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6200000">
            <a:off x="1224951" y="3312543"/>
            <a:ext cx="5175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15’-0”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>
            <a:stCxn id="18" idx="3"/>
          </p:cNvCxnSpPr>
          <p:nvPr/>
        </p:nvCxnSpPr>
        <p:spPr>
          <a:xfrm rot="16200000" flipV="1">
            <a:off x="1236721" y="2929837"/>
            <a:ext cx="494046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1"/>
          </p:cNvCxnSpPr>
          <p:nvPr/>
        </p:nvCxnSpPr>
        <p:spPr>
          <a:xfrm rot="16200000" flipH="1">
            <a:off x="1299445" y="3878745"/>
            <a:ext cx="377225" cy="8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710" y="923026"/>
            <a:ext cx="2918314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 l="6270" t="8303" r="6901" b="12610"/>
          <a:stretch>
            <a:fillRect/>
          </a:stretch>
        </p:blipFill>
        <p:spPr bwMode="auto">
          <a:xfrm>
            <a:off x="379560" y="2587924"/>
            <a:ext cx="2476000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 rot="16200000">
            <a:off x="3400965" y="2252214"/>
            <a:ext cx="228600" cy="1975447"/>
          </a:xfrm>
          <a:prstGeom prst="up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0889" y="922487"/>
            <a:ext cx="2837943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2814" y="4307905"/>
            <a:ext cx="280475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/>
          <a:srcRect l="9647" t="48"/>
          <a:stretch>
            <a:fillRect/>
          </a:stretch>
        </p:blipFill>
        <p:spPr bwMode="auto">
          <a:xfrm>
            <a:off x="379562" y="4304581"/>
            <a:ext cx="2849590" cy="155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 cstate="print"/>
          <a:srcRect t="603" r="3778"/>
          <a:stretch>
            <a:fillRect/>
          </a:stretch>
        </p:blipFill>
        <p:spPr bwMode="auto">
          <a:xfrm>
            <a:off x="3311555" y="4313206"/>
            <a:ext cx="262197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558" y="4377367"/>
            <a:ext cx="216033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5296" t="122"/>
          <a:stretch>
            <a:fillRect/>
          </a:stretch>
        </p:blipFill>
        <p:spPr bwMode="auto">
          <a:xfrm>
            <a:off x="5589917" y="2656936"/>
            <a:ext cx="1477859" cy="152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077" y="2649539"/>
            <a:ext cx="5137869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flipH="1">
            <a:off x="875967" y="318715"/>
            <a:ext cx="6278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j-lt"/>
              </a:rPr>
              <a:t>Interior Landscape Areas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483" y="3730924"/>
            <a:ext cx="533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2423" y="3637472"/>
            <a:ext cx="4572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4611" y="4366403"/>
            <a:ext cx="1512518" cy="112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Up Arrow 13"/>
          <p:cNvSpPr/>
          <p:nvPr/>
        </p:nvSpPr>
        <p:spPr>
          <a:xfrm flipV="1">
            <a:off x="550653" y="4064192"/>
            <a:ext cx="228600" cy="640080"/>
          </a:xfrm>
          <a:prstGeom prst="up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6200000" flipV="1">
            <a:off x="5414873" y="3466022"/>
            <a:ext cx="266700" cy="609600"/>
          </a:xfrm>
          <a:prstGeom prst="up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43468" y="2595114"/>
            <a:ext cx="198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2 interior           landscape areas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privet use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345 sq. ft. N area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515 sq. ft.  S area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5181" y="4371196"/>
            <a:ext cx="2154237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38832" y="5567093"/>
            <a:ext cx="216693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8777" y="4376648"/>
            <a:ext cx="18383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09676" y="5578895"/>
            <a:ext cx="18192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 cstate="print"/>
          <a:srcRect t="11" r="4537"/>
          <a:stretch>
            <a:fillRect/>
          </a:stretch>
        </p:blipFill>
        <p:spPr bwMode="auto">
          <a:xfrm>
            <a:off x="6768441" y="5589917"/>
            <a:ext cx="1521544" cy="112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 l="2858" t="-753" r="4851"/>
          <a:stretch>
            <a:fillRect/>
          </a:stretch>
        </p:blipFill>
        <p:spPr bwMode="auto">
          <a:xfrm>
            <a:off x="6331789" y="1345721"/>
            <a:ext cx="1923690" cy="113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15493" y="129276"/>
            <a:ext cx="1928813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10561" y="963133"/>
            <a:ext cx="3110230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311" y="959720"/>
            <a:ext cx="2569668" cy="152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 l="8587" t="55"/>
          <a:stretch>
            <a:fillRect/>
          </a:stretch>
        </p:blipFill>
        <p:spPr bwMode="auto">
          <a:xfrm>
            <a:off x="474453" y="5106838"/>
            <a:ext cx="2569071" cy="137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0864" t="-1114"/>
          <a:stretch>
            <a:fillRect/>
          </a:stretch>
        </p:blipFill>
        <p:spPr bwMode="auto">
          <a:xfrm>
            <a:off x="6081623" y="5080958"/>
            <a:ext cx="2603980" cy="138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89" y="2805950"/>
            <a:ext cx="8229600" cy="210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14400" y="228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Active ground floor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1000" y="2978988"/>
            <a:ext cx="32766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286000" y="4038600"/>
            <a:ext cx="304800" cy="12192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410200" y="2978988"/>
            <a:ext cx="33528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7315200" y="4038600"/>
            <a:ext cx="311888" cy="1219200"/>
          </a:xfrm>
          <a:prstGeom prst="down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946" y="788270"/>
            <a:ext cx="62410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0011" y="5097462"/>
            <a:ext cx="125500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8766" y="5127625"/>
            <a:ext cx="137520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17" y="2035054"/>
            <a:ext cx="387256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27" y="4663117"/>
            <a:ext cx="349413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90600" y="457200"/>
            <a:ext cx="7391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Live / work units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Consider making the units live / work units and having more storefront, commercial type windows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Pull the glass </a:t>
            </a:r>
            <a:r>
              <a:rPr lang="en-US" dirty="0" smtClean="0">
                <a:solidFill>
                  <a:srgbClr val="FF0000"/>
                </a:solidFill>
              </a:rPr>
              <a:t>down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58140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Covered entrance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Storefront windows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Open space adaptable to apartments or offices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2710" y="2329132"/>
            <a:ext cx="1086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725 </a:t>
            </a:r>
            <a:r>
              <a:rPr lang="en-US" sz="1400" dirty="0" err="1" smtClean="0">
                <a:solidFill>
                  <a:schemeClr val="bg1"/>
                </a:solidFill>
              </a:rPr>
              <a:t>sq.ft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.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8258" y="4865299"/>
            <a:ext cx="1009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615 </a:t>
            </a:r>
            <a:r>
              <a:rPr lang="en-US" sz="1400" dirty="0" err="1" smtClean="0">
                <a:solidFill>
                  <a:schemeClr val="bg1"/>
                </a:solidFill>
              </a:rPr>
              <a:t>sq.ft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0254" y="2040298"/>
            <a:ext cx="40988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321" y="4689474"/>
            <a:ext cx="35707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121" y="181155"/>
            <a:ext cx="7772400" cy="630237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Floor Plans (2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-3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rd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-4</a:t>
            </a:r>
            <a:r>
              <a:rPr lang="en-US" sz="2800" baseline="30000" dirty="0" smtClean="0">
                <a:solidFill>
                  <a:schemeClr val="tx2">
                    <a:lumMod val="90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8622"/>
            <a:ext cx="8229600" cy="2838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70584"/>
            <a:ext cx="8229600" cy="2868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172528"/>
            <a:ext cx="7772400" cy="630237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Fifth Floor and Roof Plans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2817"/>
            <a:ext cx="8229600" cy="288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6826"/>
            <a:ext cx="8229600" cy="287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457200"/>
            <a:ext cx="7772400" cy="4953000"/>
          </a:xfrm>
        </p:spPr>
        <p:txBody>
          <a:bodyPr/>
          <a:lstStyle/>
          <a:p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Project  location:                          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222 NE 102</a:t>
            </a:r>
            <a:r>
              <a:rPr lang="en-US" sz="2000" baseline="30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nd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. Ave. Portland, OR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Neighborhood:                             Hazelwood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Plan District:                                    Gateway  Plan district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Design Guidelines:                      Gateway regional district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Zoning:                                                </a:t>
            </a:r>
            <a:r>
              <a:rPr lang="en-US" sz="2000" dirty="0" err="1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CMd</a:t>
            </a: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, Mixed   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	                 	                   Residential/Commercial  with design Overlay             Maximum building height : 75 feet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Floor area ratio (FAR):              Max. 4:1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                                                          Min.  1:1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Parking:                                               Not  required, 52 provided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Bicycle parking:                             Long term : 80 provided,  72 required</a:t>
            </a:r>
            <a:b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</a:br>
            <a:r>
              <a:rPr lang="en-US" sz="2000" dirty="0" smtClean="0">
                <a:solidFill>
                  <a:schemeClr val="tx2">
                    <a:lumMod val="90000"/>
                  </a:schemeClr>
                </a:solidFill>
                <a:latin typeface="Corbel" pitchFamily="34" charset="0"/>
              </a:rPr>
              <a:t>                                                                   Short term:   6 provided,      6 required</a:t>
            </a:r>
            <a: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  <a:t/>
            </a:r>
            <a:b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Corbel" pitchFamily="34" charset="0"/>
              </a:rPr>
              <a:t>	     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38200" y="5181600"/>
            <a:ext cx="7772400" cy="12192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en-US" b="1" dirty="0" smtClean="0">
              <a:solidFill>
                <a:schemeClr val="tx2"/>
              </a:solidFill>
            </a:endParaRPr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6" name="Picture 2" descr="C:\Users\alberto\Work\Hazelwood Plaza\DAR3\3D Images\3D - HP DARIII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876800"/>
            <a:ext cx="2818109" cy="13716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876800"/>
            <a:ext cx="1662979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0" y="457200"/>
            <a:ext cx="7772400" cy="630237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Long term bicycle parking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64565"/>
            <a:ext cx="8229600" cy="40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4B492"/>
              </a:clrFrom>
              <a:clrTo>
                <a:srgbClr val="B4B492">
                  <a:alpha val="0"/>
                </a:srgbClr>
              </a:clrTo>
            </a:clrChange>
            <a:duotone>
              <a:prstClr val="black"/>
              <a:srgbClr val="518CA1">
                <a:tint val="45000"/>
                <a:satMod val="400000"/>
              </a:srgbClr>
            </a:duotone>
          </a:blip>
          <a:srcRect r="38778"/>
          <a:stretch>
            <a:fillRect/>
          </a:stretch>
        </p:blipFill>
        <p:spPr bwMode="auto">
          <a:xfrm>
            <a:off x="3784121" y="5551099"/>
            <a:ext cx="2057400" cy="886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46547"/>
            <a:ext cx="8229600" cy="416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alberto\Work\Hazelwood Plaza\Photos\Materials\IMGP1593.JP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E5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16200000">
            <a:off x="368205" y="5696165"/>
            <a:ext cx="838200" cy="64008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4B492"/>
              </a:clrFrom>
              <a:clrTo>
                <a:srgbClr val="B4B492">
                  <a:alpha val="0"/>
                </a:srgbClr>
              </a:clrTo>
            </a:clrChange>
            <a:duotone>
              <a:prstClr val="black"/>
              <a:srgbClr val="006699">
                <a:tint val="45000"/>
                <a:satMod val="400000"/>
              </a:srgbClr>
            </a:duotone>
          </a:blip>
          <a:srcRect r="38778"/>
          <a:stretch>
            <a:fillRect/>
          </a:stretch>
        </p:blipFill>
        <p:spPr bwMode="auto">
          <a:xfrm>
            <a:off x="5891842" y="5553974"/>
            <a:ext cx="2057400" cy="886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8785" y="5562599"/>
            <a:ext cx="1237497" cy="88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 descr="C:\Users\alberto\Work\Hazelwood Plaza\DAR2\Material color\IMGP16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7894320" y="5669280"/>
            <a:ext cx="853440" cy="640080"/>
          </a:xfrm>
          <a:prstGeom prst="rect">
            <a:avLst/>
          </a:prstGeom>
          <a:noFill/>
        </p:spPr>
      </p:pic>
      <p:pic>
        <p:nvPicPr>
          <p:cNvPr id="1036" name="Picture 12" descr="C:\Users\alberto\Work\Hazelwood Plaza\DAR2\Material color\IMGP16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020505" y="5695159"/>
            <a:ext cx="853440" cy="640080"/>
          </a:xfrm>
          <a:prstGeom prst="rect">
            <a:avLst/>
          </a:prstGeom>
          <a:noFill/>
        </p:spPr>
      </p:pic>
      <p:pic>
        <p:nvPicPr>
          <p:cNvPr id="1037" name="Picture 13" descr="C:\Users\alberto\Work\Hazelwood Plaza\DAR2\Material color\IMGP1631.JP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bg1">
                <a:lumMod val="65000"/>
                <a:lumOff val="3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1690490" y="5686532"/>
            <a:ext cx="853440" cy="640080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45720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Elevations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0857" y="6392174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PREFINISHED </a:t>
            </a:r>
          </a:p>
          <a:p>
            <a:pPr algn="ctr"/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CEMENT BOARD</a:t>
            </a:r>
            <a:endParaRPr lang="en-US" sz="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18117" y="6409426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GROUND FACE </a:t>
            </a:r>
          </a:p>
          <a:p>
            <a:pPr algn="ctr"/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BLOCK</a:t>
            </a:r>
            <a:endParaRPr lang="en-US" sz="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60033" y="6407303"/>
            <a:ext cx="153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PREPAINTED CORRUGATED METAL PANEL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7806905" y="6409427"/>
            <a:ext cx="1017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PPAINTED</a:t>
            </a:r>
          </a:p>
          <a:p>
            <a:pPr algn="ctr"/>
            <a:r>
              <a:rPr lang="en-US" sz="800" dirty="0" smtClean="0"/>
              <a:t>CEMENT BOARD</a:t>
            </a:r>
            <a:endParaRPr lang="en-US" sz="800" dirty="0"/>
          </a:p>
        </p:txBody>
      </p:sp>
      <p:cxnSp>
        <p:nvCxnSpPr>
          <p:cNvPr id="36" name="Elbow Connector 35"/>
          <p:cNvCxnSpPr/>
          <p:nvPr/>
        </p:nvCxnSpPr>
        <p:spPr>
          <a:xfrm rot="16200000" flipH="1">
            <a:off x="3314700" y="1181100"/>
            <a:ext cx="1143000" cy="1066800"/>
          </a:xfrm>
          <a:prstGeom prst="bentConnector3">
            <a:avLst>
              <a:gd name="adj1" fmla="val 833"/>
            </a:avLst>
          </a:prstGeom>
          <a:ln>
            <a:solidFill>
              <a:srgbClr val="FF0000"/>
            </a:solidFill>
            <a:tailEnd type="arrow"/>
          </a:ln>
          <a:effec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429000" y="990600"/>
            <a:ext cx="1219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CURTAIN WALL</a:t>
            </a:r>
            <a:endParaRPr lang="en-US" sz="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29200" y="990600"/>
            <a:ext cx="1828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COMPOSITE / METAL  ROOF</a:t>
            </a:r>
            <a:endParaRPr lang="en-US" sz="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5105400" y="1143000"/>
            <a:ext cx="1295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3810000" y="2438400"/>
            <a:ext cx="2590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rot="16200000" flipH="1">
            <a:off x="4381500" y="1866900"/>
            <a:ext cx="2895600" cy="1447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239000" y="1143000"/>
            <a:ext cx="762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5562600" y="2667000"/>
            <a:ext cx="3200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7239000" y="1143000"/>
            <a:ext cx="196970" cy="9445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7162800" y="990600"/>
            <a:ext cx="990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METAL  RAILING</a:t>
            </a:r>
            <a:endParaRPr lang="en-US" sz="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 flipH="1" flipV="1">
            <a:off x="2156604" y="2829464"/>
            <a:ext cx="1179129" cy="3066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16200000" flipV="1">
            <a:off x="1543507" y="4081882"/>
            <a:ext cx="3108960" cy="4901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374257" y="4546122"/>
            <a:ext cx="457201" cy="14147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693434" y="1595887"/>
            <a:ext cx="414068" cy="4364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3702804" y="2359430"/>
            <a:ext cx="1671453" cy="3627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72" y="3805836"/>
            <a:ext cx="3735387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533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Elevations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30088" y="3900312"/>
            <a:ext cx="256032" cy="19385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2978805" y="4244127"/>
            <a:ext cx="1389888" cy="1097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24801" y="4096511"/>
            <a:ext cx="1975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WALL SECTION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46950"/>
            <a:ext cx="8229600" cy="218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3721" y="127958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Elevations Comparison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241" name="Picture 1" descr="C:\Users\alberto\Work\Hazelwood Plaza\Sketchup\View6.jpg"/>
          <p:cNvPicPr>
            <a:picLocks noChangeAspect="1" noChangeArrowheads="1"/>
          </p:cNvPicPr>
          <p:nvPr/>
        </p:nvPicPr>
        <p:blipFill>
          <a:blip r:embed="rId2" cstate="print"/>
          <a:srcRect l="-105" t="10871" b="6903"/>
          <a:stretch>
            <a:fillRect/>
          </a:stretch>
        </p:blipFill>
        <p:spPr bwMode="auto">
          <a:xfrm>
            <a:off x="452887" y="4865299"/>
            <a:ext cx="8238226" cy="1794294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 t="11671" b="4054"/>
          <a:stretch>
            <a:fillRect/>
          </a:stretch>
        </p:blipFill>
        <p:spPr bwMode="auto">
          <a:xfrm>
            <a:off x="457200" y="2838090"/>
            <a:ext cx="8229600" cy="178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631526"/>
            <a:ext cx="8229600" cy="190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Wall sections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6656" y="4680461"/>
            <a:ext cx="3275788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76445" y="6392174"/>
            <a:ext cx="56675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90000"/>
                  </a:schemeClr>
                </a:solidFill>
              </a:rPr>
              <a:t>PANEL INSTALL – SCREW LOCATION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9528" y="241540"/>
            <a:ext cx="193324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55" y="709163"/>
            <a:ext cx="311632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3810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Wall sections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01200" y="2209800"/>
            <a:ext cx="68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90000"/>
                  </a:schemeClr>
                </a:solidFill>
              </a:rPr>
              <a:t>METAL SILL</a:t>
            </a:r>
            <a:endParaRPr lang="en-US" sz="11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77400" y="3962400"/>
            <a:ext cx="76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90000"/>
                  </a:schemeClr>
                </a:solidFill>
              </a:rPr>
              <a:t>METAL TRIM</a:t>
            </a:r>
            <a:endParaRPr lang="en-US" sz="11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5000" y="53340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>
                    <a:lumMod val="90000"/>
                  </a:schemeClr>
                </a:solidFill>
              </a:rPr>
              <a:t>HEADER</a:t>
            </a:r>
            <a:endParaRPr lang="en-US" sz="11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4052" y="1216325"/>
            <a:ext cx="2884802" cy="462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035" y="1217344"/>
            <a:ext cx="3200400" cy="462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477" y="297731"/>
            <a:ext cx="20208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alberto\Work\Hazelwood Plaza\Photos\Materials\IMGP1593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E5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620365" y="4402203"/>
            <a:ext cx="838200" cy="64008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600" y="1524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Axonometric view &amp; wall section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325" y="6273580"/>
            <a:ext cx="31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688" y="5080884"/>
            <a:ext cx="23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056" y="4397071"/>
            <a:ext cx="18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C:\Users\alberto\Work\Hazelwood Plaza\DAR2\Material color\IMGP1622.JPG"/>
          <p:cNvPicPr>
            <a:picLocks noChangeAspect="1" noChangeArrowheads="1"/>
          </p:cNvPicPr>
          <p:nvPr/>
        </p:nvPicPr>
        <p:blipFill>
          <a:blip r:embed="rId3" cstate="print"/>
          <a:srcRect r="725" b="3865"/>
          <a:stretch>
            <a:fillRect/>
          </a:stretch>
        </p:blipFill>
        <p:spPr bwMode="auto">
          <a:xfrm>
            <a:off x="3591553" y="5085049"/>
            <a:ext cx="2983314" cy="158231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819" y="698739"/>
            <a:ext cx="328372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7858" y="702394"/>
            <a:ext cx="3200400" cy="364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eft-Right Arrow 9"/>
          <p:cNvSpPr/>
          <p:nvPr/>
        </p:nvSpPr>
        <p:spPr>
          <a:xfrm rot="5400000">
            <a:off x="3937291" y="4610155"/>
            <a:ext cx="1716659" cy="225618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B4B492"/>
              </a:clrFrom>
              <a:clrTo>
                <a:srgbClr val="B4B492">
                  <a:alpha val="0"/>
                </a:srgbClr>
              </a:clrTo>
            </a:clrChange>
            <a:duotone>
              <a:prstClr val="black"/>
              <a:srgbClr val="518CA1">
                <a:tint val="45000"/>
                <a:satMod val="400000"/>
              </a:srgbClr>
            </a:duotone>
          </a:blip>
          <a:srcRect r="38778"/>
          <a:stretch>
            <a:fillRect/>
          </a:stretch>
        </p:blipFill>
        <p:spPr bwMode="auto">
          <a:xfrm>
            <a:off x="6941388" y="1720970"/>
            <a:ext cx="2057400" cy="886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7" name="Left-Right Arrow 26"/>
          <p:cNvSpPr/>
          <p:nvPr/>
        </p:nvSpPr>
        <p:spPr>
          <a:xfrm>
            <a:off x="6133381" y="2064231"/>
            <a:ext cx="1276709" cy="221769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B4B492"/>
              </a:clrFrom>
              <a:clrTo>
                <a:srgbClr val="B4B492">
                  <a:alpha val="0"/>
                </a:srgbClr>
              </a:clrTo>
            </a:clrChange>
            <a:duotone>
              <a:prstClr val="black"/>
              <a:srgbClr val="006699">
                <a:tint val="45000"/>
                <a:satMod val="400000"/>
              </a:srgbClr>
            </a:duotone>
          </a:blip>
          <a:srcRect r="38778"/>
          <a:stretch>
            <a:fillRect/>
          </a:stretch>
        </p:blipFill>
        <p:spPr bwMode="auto">
          <a:xfrm>
            <a:off x="6918385" y="723182"/>
            <a:ext cx="2057400" cy="886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9" name="Left-Right Arrow 28"/>
          <p:cNvSpPr/>
          <p:nvPr/>
        </p:nvSpPr>
        <p:spPr>
          <a:xfrm>
            <a:off x="2976114" y="1138329"/>
            <a:ext cx="4439728" cy="190139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-Right Arrow 31"/>
          <p:cNvSpPr/>
          <p:nvPr/>
        </p:nvSpPr>
        <p:spPr>
          <a:xfrm rot="2439628">
            <a:off x="896327" y="3466127"/>
            <a:ext cx="3412926" cy="164563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33"/>
          <p:cNvSpPr/>
          <p:nvPr/>
        </p:nvSpPr>
        <p:spPr>
          <a:xfrm>
            <a:off x="733245" y="5943600"/>
            <a:ext cx="3137139" cy="21314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4B492"/>
              </a:clrFrom>
              <a:clrTo>
                <a:srgbClr val="B4B492">
                  <a:alpha val="0"/>
                </a:srgbClr>
              </a:clrTo>
            </a:clrChange>
            <a:duotone>
              <a:prstClr val="black"/>
              <a:srgbClr val="518CA1">
                <a:tint val="45000"/>
                <a:satMod val="400000"/>
              </a:srgbClr>
            </a:duotone>
          </a:blip>
          <a:srcRect r="38778"/>
          <a:stretch>
            <a:fillRect/>
          </a:stretch>
        </p:blipFill>
        <p:spPr bwMode="auto">
          <a:xfrm>
            <a:off x="1679275" y="5016261"/>
            <a:ext cx="2057400" cy="886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205" y="1110112"/>
            <a:ext cx="510212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16291" t="84"/>
          <a:stretch>
            <a:fillRect/>
          </a:stretch>
        </p:blipFill>
        <p:spPr bwMode="auto">
          <a:xfrm>
            <a:off x="189782" y="1138687"/>
            <a:ext cx="3369443" cy="319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8574" y="350808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Wall section details + finishes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2121" y="4502990"/>
            <a:ext cx="2311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GROUND FACE CONCRETE </a:t>
            </a:r>
          </a:p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BLOCK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1766" y="5943601"/>
            <a:ext cx="16390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PREPAINTED CORRUGATED METAL PANEL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24" name="Picture 13" descr="C:\Users\alberto\Work\Hazelwood Plaza\DAR2\Material color\IMGP1631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lumMod val="65000"/>
                <a:lumOff val="3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417764" y="113869"/>
            <a:ext cx="1233865" cy="925399"/>
          </a:xfrm>
          <a:prstGeom prst="rect">
            <a:avLst/>
          </a:prstGeom>
          <a:noFill/>
        </p:spPr>
      </p:pic>
      <p:sp>
        <p:nvSpPr>
          <p:cNvPr id="25" name="Left-Right Arrow 24"/>
          <p:cNvSpPr/>
          <p:nvPr/>
        </p:nvSpPr>
        <p:spPr>
          <a:xfrm rot="5400000">
            <a:off x="2017846" y="4482135"/>
            <a:ext cx="1429497" cy="24549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86135" y="112144"/>
            <a:ext cx="1457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PREFINISHED </a:t>
            </a:r>
          </a:p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CEMENTBOARD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9729" y="3692106"/>
            <a:ext cx="65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ankGothic Md BT" pitchFamily="34" charset="0"/>
                <a:cs typeface="Arial" pitchFamily="34" charset="0"/>
              </a:rPr>
              <a:t>2</a:t>
            </a:r>
            <a:endParaRPr lang="en-US" sz="4800" dirty="0">
              <a:solidFill>
                <a:schemeClr val="bg1"/>
              </a:solidFill>
              <a:latin typeface="BankGothic Md BT" pitchFamily="34" charset="0"/>
              <a:cs typeface="Arial" pitchFamily="34" charset="0"/>
            </a:endParaRPr>
          </a:p>
        </p:txBody>
      </p:sp>
      <p:pic>
        <p:nvPicPr>
          <p:cNvPr id="22" name="Picture 4" descr="C:\Users\alberto\Work\Hazelwood Plaza\DAR2\Material color\IMGP1622.JPG"/>
          <p:cNvPicPr>
            <a:picLocks noChangeAspect="1" noChangeArrowheads="1"/>
          </p:cNvPicPr>
          <p:nvPr/>
        </p:nvPicPr>
        <p:blipFill>
          <a:blip r:embed="rId6" cstate="print"/>
          <a:srcRect r="725" b="3865"/>
          <a:stretch>
            <a:fillRect/>
          </a:stretch>
        </p:blipFill>
        <p:spPr bwMode="auto">
          <a:xfrm>
            <a:off x="6006951" y="5008272"/>
            <a:ext cx="2983314" cy="1582310"/>
          </a:xfrm>
          <a:prstGeom prst="rect">
            <a:avLst/>
          </a:prstGeom>
          <a:noFill/>
        </p:spPr>
      </p:pic>
      <p:sp>
        <p:nvSpPr>
          <p:cNvPr id="27" name="Left-Right Arrow 26"/>
          <p:cNvSpPr/>
          <p:nvPr/>
        </p:nvSpPr>
        <p:spPr>
          <a:xfrm rot="5400000">
            <a:off x="5827847" y="4413119"/>
            <a:ext cx="1429497" cy="25124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6016" y="5016500"/>
            <a:ext cx="2121891" cy="15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eft-Right Arrow 18"/>
          <p:cNvSpPr/>
          <p:nvPr/>
        </p:nvSpPr>
        <p:spPr>
          <a:xfrm rot="5400000">
            <a:off x="6858705" y="1087637"/>
            <a:ext cx="1170702" cy="242620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-Right Arrow 28"/>
          <p:cNvSpPr/>
          <p:nvPr/>
        </p:nvSpPr>
        <p:spPr>
          <a:xfrm rot="5400000">
            <a:off x="4660406" y="4427496"/>
            <a:ext cx="1429497" cy="251247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177" y="345057"/>
            <a:ext cx="590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Modular Construction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33" y="962522"/>
            <a:ext cx="305409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9971" y="962523"/>
            <a:ext cx="305409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933" y="3490062"/>
            <a:ext cx="305409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9971" y="3498688"/>
            <a:ext cx="305409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7500" y="4110669"/>
            <a:ext cx="219196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33400"/>
            <a:ext cx="7924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Modifications Request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You need to offer something in order to convince us that the modifications are justified</a:t>
            </a:r>
          </a:p>
          <a:p>
            <a:endParaRPr lang="en-US" sz="16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1600" b="1" u="sng" dirty="0" smtClean="0">
                <a:solidFill>
                  <a:schemeClr val="tx2">
                    <a:lumMod val="90000"/>
                  </a:schemeClr>
                </a:solidFill>
              </a:rPr>
              <a:t>Ground Floor Active Use Requirement (33.526.280 D.2) </a:t>
            </a:r>
          </a:p>
          <a:p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The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Ground Floor 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Active Use areas requires 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25'-0" deep in interior spaces  </a:t>
            </a:r>
            <a:r>
              <a:rPr lang="en-US" sz="1600" dirty="0" smtClean="0">
                <a:solidFill>
                  <a:schemeClr val="tx2">
                    <a:lumMod val="90000"/>
                  </a:schemeClr>
                </a:solidFill>
              </a:rPr>
              <a:t>that  front  onto a sidewalk.</a:t>
            </a:r>
          </a:p>
          <a:p>
            <a:endParaRPr lang="en-US" sz="16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1600" b="1" u="sng" dirty="0" smtClean="0">
                <a:solidFill>
                  <a:schemeClr val="tx2">
                    <a:lumMod val="90000"/>
                  </a:schemeClr>
                </a:solidFill>
              </a:rPr>
              <a:t>Request</a:t>
            </a:r>
            <a:r>
              <a:rPr lang="en-US" sz="1600" b="1" dirty="0" smtClean="0">
                <a:solidFill>
                  <a:schemeClr val="tx2">
                    <a:lumMod val="90000"/>
                  </a:schemeClr>
                </a:solidFill>
              </a:rPr>
              <a:t>: in order to allow a better screening of the parking garage from the 102nd. street and a more efficient design and operation of the parking garage we request to </a:t>
            </a:r>
            <a:r>
              <a:rPr lang="en-US" sz="1600" b="1" dirty="0" smtClean="0">
                <a:solidFill>
                  <a:srgbClr val="FF0000"/>
                </a:solidFill>
              </a:rPr>
              <a:t>reduce to 15'-0" </a:t>
            </a:r>
            <a:r>
              <a:rPr lang="en-US" sz="1600" b="1" dirty="0" smtClean="0">
                <a:solidFill>
                  <a:schemeClr val="tx2">
                    <a:lumMod val="90000"/>
                  </a:schemeClr>
                </a:solidFill>
              </a:rPr>
              <a:t>deep of the apartments located at the front of the building.</a:t>
            </a:r>
          </a:p>
          <a:p>
            <a:r>
              <a:rPr lang="en-US" sz="1600" b="1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517585" y="3329795"/>
            <a:ext cx="80570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Loading Parking Standards (33.266319 </a:t>
            </a:r>
            <a:r>
              <a:rPr kumimoji="0" lang="en-US" sz="1600" b="1" i="0" u="sng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D.b</a:t>
            </a: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Size of loading spaces.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Required loading spaces must meet the standards of this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subsection.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b. Standard B: The loading space must be at least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18 feet long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, 9 feet wide, and have a clearance of 10 feet.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Request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: A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Calibri" pitchFamily="34" charset="0"/>
              </a:rPr>
              <a:t>16 foot deep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loading space instead of the 18 feet required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200"/>
            <a:ext cx="256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Design Strategy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066800"/>
            <a:ext cx="71628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Answer to the government's social housing demands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Rigorous formal and constructive order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To articulate and break the longitudinal dimension of the building defined by the urban parameters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Emphasize the facades composition utilizing materials colors and textures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To achieve budget objectives</a:t>
            </a:r>
          </a:p>
          <a:p>
            <a:pPr>
              <a:buFont typeface="Wingdings" pitchFamily="2" charset="2"/>
              <a:buChar char="§"/>
            </a:pPr>
            <a:endParaRPr lang="en-US" sz="2400" dirty="0" smtClean="0">
              <a:solidFill>
                <a:schemeClr val="tx2">
                  <a:lumMod val="90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2">
                    <a:lumMod val="90000"/>
                  </a:schemeClr>
                </a:solidFill>
              </a:rPr>
              <a:t>Building to be easily identifiable by the end user </a:t>
            </a:r>
          </a:p>
          <a:p>
            <a:endParaRPr lang="en-US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762000"/>
            <a:ext cx="8001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chemeClr val="tx2">
                    <a:lumMod val="90000"/>
                  </a:schemeClr>
                </a:solidFill>
              </a:rPr>
              <a:t>Parking area setbacks and landscaping (33.266.130 G.3a) </a:t>
            </a:r>
          </a:p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Amount of interior landscaping required. In all zones, interior landscaping must be provided for sites where there are more than 10 parking spaces on the entire site. At least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45 square feet of interior 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landscaped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area must be provided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for each parking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space. </a:t>
            </a:r>
          </a:p>
          <a:p>
            <a:endParaRPr lang="en-US" b="1" dirty="0" smtClean="0">
              <a:solidFill>
                <a:schemeClr val="tx2">
                  <a:lumMod val="90000"/>
                </a:schemeClr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chemeClr val="tx2">
                    <a:lumMod val="90000"/>
                  </a:schemeClr>
                </a:solidFill>
              </a:rPr>
              <a:t>Request</a:t>
            </a: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28 of the parking spots located in the back side of the parking lot are partially exposed. As a result of this situation the code demand 1,260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. of interior landscape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We are providing three landscaped areas: one in the front of the building at the South of the main entrance (336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.), a second one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on the SE corner of the site (345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.) and the third one in the opposite corner of the site, NE (515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.). These 1,196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in addition to 1,300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sq.ft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planter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located on the East property line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Our request is </a:t>
            </a:r>
            <a:r>
              <a:rPr lang="en-US" dirty="0" smtClean="0">
                <a:solidFill>
                  <a:srgbClr val="FF0000"/>
                </a:solidFill>
              </a:rPr>
              <a:t>to be exempted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from fulfilling the required missing (64 sq. ft.) landscape. </a:t>
            </a:r>
          </a:p>
          <a:p>
            <a:endParaRPr lang="en-US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3000" dirty="0" smtClean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8077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 Management</a:t>
            </a:r>
          </a:p>
          <a:p>
            <a:endParaRPr lang="en-US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The proposed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management for the project will follow the City of Portland’s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Management Manual (SWMM) requirements.  The proposed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management will fall under category 2 of SWMM, total onsite infiltration with a vegetated facility that flows to a subsurface infiltration facility.  The proposed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planters are located on the east side of the site, due to their proximity to the east property line, these planters will be lined.  Disposal of the </a:t>
            </a:r>
            <a:r>
              <a:rPr lang="en-US" dirty="0" err="1" smtClean="0">
                <a:solidFill>
                  <a:schemeClr val="tx2">
                    <a:lumMod val="90000"/>
                  </a:schemeClr>
                </a:solidFill>
              </a:rPr>
              <a:t>stormwater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 runoff will infiltrate on-site using drywells.  The drywells will be places so that they meet setback requirements.  </a:t>
            </a:r>
          </a:p>
          <a:p>
            <a:r>
              <a:rPr lang="en-US" dirty="0" smtClean="0"/>
              <a:t> 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33801"/>
            <a:ext cx="3657600" cy="215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2556"/>
          <a:stretch>
            <a:fillRect/>
          </a:stretch>
        </p:blipFill>
        <p:spPr bwMode="auto">
          <a:xfrm>
            <a:off x="4800600" y="3733800"/>
            <a:ext cx="3657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General Images</a:t>
            </a:r>
            <a:endParaRPr lang="en-US" sz="2800" dirty="0">
              <a:solidFill>
                <a:schemeClr val="tx2">
                  <a:lumMod val="90000"/>
                </a:schemeClr>
              </a:solidFill>
              <a:latin typeface="+mn-l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72" y="2971621"/>
            <a:ext cx="33533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8885" y="2983393"/>
            <a:ext cx="275083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179" y="589861"/>
            <a:ext cx="697871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3993" y="4873925"/>
            <a:ext cx="372880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673" y="4847505"/>
            <a:ext cx="375684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533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  <a:latin typeface="+mn-lt"/>
              </a:rPr>
              <a:t>General Images</a:t>
            </a:r>
            <a:endParaRPr lang="en-US" sz="2800" dirty="0">
              <a:solidFill>
                <a:schemeClr val="tx2">
                  <a:lumMod val="90000"/>
                </a:schemeClr>
              </a:solidFill>
              <a:latin typeface="+mn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20" y="2923068"/>
            <a:ext cx="310846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3162" y="2928549"/>
            <a:ext cx="353827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043" y="5308569"/>
            <a:ext cx="252265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2763" y="5301951"/>
            <a:ext cx="276318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0622" y="5301950"/>
            <a:ext cx="285038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8209" y="2936787"/>
            <a:ext cx="1645920" cy="8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0639" y="3846843"/>
            <a:ext cx="1645920" cy="91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0512" y="685021"/>
            <a:ext cx="8558784" cy="194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tx2"/>
                </a:solidFill>
              </a:rPr>
              <a:t>Pedestrian Images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9" y="4761241"/>
            <a:ext cx="3234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57" y="1162889"/>
            <a:ext cx="400591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611" y="3121204"/>
            <a:ext cx="280977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306" y="1174450"/>
            <a:ext cx="39846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4227" y="4778284"/>
            <a:ext cx="234941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6075" y="4770408"/>
            <a:ext cx="229349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229600" cy="914400"/>
          </a:xfrm>
        </p:spPr>
        <p:txBody>
          <a:bodyPr/>
          <a:lstStyle/>
          <a:p>
            <a:r>
              <a:rPr lang="en-US" sz="2800" dirty="0" smtClean="0">
                <a:latin typeface="+mn-lt"/>
              </a:rPr>
              <a:t>Project Description</a:t>
            </a:r>
            <a:r>
              <a:rPr lang="en-US" sz="3000" dirty="0" smtClean="0">
                <a:latin typeface="+mn-lt"/>
              </a:rPr>
              <a:t/>
            </a:r>
            <a:br>
              <a:rPr lang="en-US" sz="3000" dirty="0" smtClean="0">
                <a:latin typeface="+mn-lt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23027" y="1219200"/>
            <a:ext cx="4038600" cy="5293743"/>
          </a:xfrm>
        </p:spPr>
        <p:txBody>
          <a:bodyPr>
            <a:normAutofit fontScale="25000" lnSpcReduction="20000"/>
          </a:bodyPr>
          <a:lstStyle/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Property Address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Residential Units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Net Rentable Area (NRSF)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Common Area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Gross Building Area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Buildings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No. of Floors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Site Area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Building Construction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Roof Type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Building Exterior</a:t>
            </a:r>
          </a:p>
          <a:p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Air Conditioning System</a:t>
            </a: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Ventilation</a:t>
            </a:r>
          </a:p>
          <a:p>
            <a:endParaRPr lang="en-US" sz="6800" dirty="0" smtClean="0">
              <a:solidFill>
                <a:schemeClr val="tx2">
                  <a:lumMod val="90000"/>
                </a:schemeClr>
              </a:solidFill>
            </a:endParaRPr>
          </a:p>
          <a:p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Green Building Goal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62399" y="1210573"/>
            <a:ext cx="4452195" cy="54231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222 NE 102</a:t>
            </a:r>
            <a:r>
              <a:rPr lang="en-US" sz="6800" baseline="30000" dirty="0" smtClean="0">
                <a:solidFill>
                  <a:schemeClr val="tx2">
                    <a:lumMod val="90000"/>
                  </a:schemeClr>
                </a:solidFill>
              </a:rPr>
              <a:t>nd</a:t>
            </a: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 Avenue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59 , 2 live/work units, 36 1BR, 23 2BR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46,696 sq. ft.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12,322 sq. ft.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59,018 sq. ft.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1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4/5 residential floors with tuck under parking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24,338 sq. ft.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Ground Fl. Concrete + Wood framing 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Composite / seamed metal</a:t>
            </a:r>
          </a:p>
          <a:p>
            <a:pPr>
              <a:buNone/>
            </a:pPr>
            <a:r>
              <a:rPr lang="en-US" sz="6800" dirty="0" err="1" smtClean="0">
                <a:solidFill>
                  <a:schemeClr val="tx2">
                    <a:lumMod val="90000"/>
                  </a:schemeClr>
                </a:solidFill>
              </a:rPr>
              <a:t>Prepainted</a:t>
            </a: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 corrugated metal panel and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Prefinished cement board siding,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Metal balcony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Split  air conditioners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Corridors Fan + Heat Recovery Ventilator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Windows @ Bike Rms. and 5</a:t>
            </a:r>
            <a:r>
              <a:rPr lang="en-US" sz="6800" baseline="30000" dirty="0" smtClean="0">
                <a:solidFill>
                  <a:schemeClr val="tx2">
                    <a:lumMod val="90000"/>
                  </a:schemeClr>
                </a:solidFill>
              </a:rPr>
              <a:t>th</a:t>
            </a: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. Fl. Corridor  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Comply and certify for Enterprise Green</a:t>
            </a:r>
          </a:p>
          <a:p>
            <a:pPr>
              <a:buNone/>
            </a:pPr>
            <a:r>
              <a:rPr lang="en-US" sz="6800" dirty="0" smtClean="0">
                <a:solidFill>
                  <a:schemeClr val="tx2">
                    <a:lumMod val="90000"/>
                  </a:schemeClr>
                </a:solidFill>
              </a:rPr>
              <a:t>Communities’ criteria for affordable housing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inkevich\Desktop\Alberto\NE 102nd\102nd NE Ave\OPTION 4\VECINITY.jpg"/>
          <p:cNvPicPr/>
          <p:nvPr/>
        </p:nvPicPr>
        <p:blipFill>
          <a:blip r:embed="rId2" cstate="print"/>
          <a:srcRect l="1282" t="4977" r="1282" b="6335"/>
          <a:stretch>
            <a:fillRect/>
          </a:stretch>
        </p:blipFill>
        <p:spPr bwMode="auto">
          <a:xfrm>
            <a:off x="457200" y="1219200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Vicinity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200" y="2133600"/>
            <a:ext cx="6858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b="1" dirty="0" smtClean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GATEWAY</a:t>
            </a:r>
          </a:p>
          <a:p>
            <a:r>
              <a:rPr lang="en-US" sz="550" b="1" dirty="0" smtClean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TRANSIT CENTER</a:t>
            </a:r>
            <a:endParaRPr lang="en-US" sz="550" b="1" dirty="0">
              <a:solidFill>
                <a:srgbClr val="2007B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5867400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" dirty="0" smtClean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i-205  SHOPPING MALL</a:t>
            </a:r>
          </a:p>
          <a:p>
            <a:r>
              <a:rPr lang="en-US" sz="550" dirty="0" smtClean="0">
                <a:solidFill>
                  <a:srgbClr val="2007B5"/>
                </a:solidFill>
                <a:latin typeface="Arial" pitchFamily="34" charset="0"/>
                <a:cs typeface="Arial" pitchFamily="34" charset="0"/>
              </a:rPr>
              <a:t>SE 102 ND / SE WASHINGTON ST</a:t>
            </a:r>
            <a:r>
              <a:rPr lang="en-US" sz="550" dirty="0" smtClean="0">
                <a:solidFill>
                  <a:srgbClr val="072277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550" dirty="0">
              <a:solidFill>
                <a:srgbClr val="07227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3886994" y="62476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>
            <a:off x="2819400" y="6096000"/>
            <a:ext cx="12192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 flipH="1">
            <a:off x="4038599" y="5791200"/>
            <a:ext cx="76198" cy="609600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lberto\Work\Hazelwood Plaza\MUTLE2013\immediate PT Stations.jpg"/>
          <p:cNvPicPr/>
          <p:nvPr/>
        </p:nvPicPr>
        <p:blipFill>
          <a:blip r:embed="rId2" cstate="print"/>
          <a:srcRect l="5074" t="1056" r="5164" b="898"/>
          <a:stretch>
            <a:fillRect/>
          </a:stretch>
        </p:blipFill>
        <p:spPr bwMode="auto">
          <a:xfrm>
            <a:off x="358961" y="598784"/>
            <a:ext cx="430265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36430" y="120141"/>
            <a:ext cx="8471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GATEWAY REGIONAL CENTER DESIGN GUIDELINES</a:t>
            </a:r>
            <a:endParaRPr lang="en-US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623757" y="1717312"/>
            <a:ext cx="44167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3-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Integrating building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setback areas that function 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extensions of the sidewalk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along main streets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4669318" y="513596"/>
            <a:ext cx="3955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1- New development adjacent to102nd should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support the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improved street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by incorporating a setback with landscape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plantings and trees between the building and sidewalk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641011" y="1130386"/>
            <a:ext cx="43994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2-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Orienting larger building volumes to the street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, creating a multistory built edge, increases opportunities for the development of quieter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private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678739" y="2093987"/>
            <a:ext cx="4465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4- Integrating building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setback areas that function as extensions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the sidewalk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along main streets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4658264" y="2533932"/>
            <a:ext cx="40959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5- Developing 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strong street orientation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along residential 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commercial streets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4675517" y="2997202"/>
            <a:ext cx="41249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6- Incorporating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large ground floor windows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facing the sidewalk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4675517" y="3290500"/>
            <a:ext cx="4251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Arial,Bold" charset="0"/>
              </a:rPr>
              <a:t>7- Orient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,Bold" charset="0"/>
              </a:rPr>
              <a:t>semi-public building spaces to the sidewalk and street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4666892" y="3575171"/>
            <a:ext cx="38606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8- Orienting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main entrances and/or lobbies to the sidewalk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4684142" y="3868470"/>
            <a:ext cx="36403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9-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Consolidating motor vehicle access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itchFamily="34" charset="0"/>
                <a:cs typeface="Arial" pitchFamily="34" charset="0"/>
              </a:rPr>
              <a:t>points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75518" y="410649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</a:rPr>
              <a:t>10-Using integrated systems of building elements to provide a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human scale at the ground level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4658264" y="4518009"/>
            <a:ext cx="40925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11-Integrate the different ground-level</a:t>
            </a:r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building elements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the building’s architecture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666891" y="4949330"/>
            <a:ext cx="42028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12-Developing residential buildings that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provide foundations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new communities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4684143" y="5363397"/>
            <a:ext cx="4466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Arial,Bold" charset="0"/>
              </a:rPr>
              <a:t>13-Incorporate building mechanical equipment and/or service areas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ea typeface="Calibri" pitchFamily="34" charset="0"/>
                <a:cs typeface="Arial,Bold" charset="0"/>
              </a:rPr>
              <a:t>in a manner that does not detract from the pedestrian environment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4658263" y="5631272"/>
            <a:ext cx="4485737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14-Incorporating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stormwater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management systems into surface parking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                            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4658263" y="6182906"/>
            <a:ext cx="4344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15-Use design principles and building materials that convey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quality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Arial,Bold" charset="0"/>
              </a:rPr>
              <a:t>and permanence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572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Vicinity photos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0962" name="Picture 2" descr="C:\Users\alberto\Work\Hazelwood Plaza\Photos\222 NE 102nd\IMG_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3251200" cy="1828800"/>
          </a:xfrm>
          <a:prstGeom prst="rect">
            <a:avLst/>
          </a:prstGeom>
          <a:noFill/>
        </p:spPr>
      </p:pic>
      <p:pic>
        <p:nvPicPr>
          <p:cNvPr id="40963" name="Picture 3" descr="C:\Users\alberto\Work\Hazelwood Plaza\Photos\222 NE 102nd\IMG_0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990600"/>
            <a:ext cx="3251200" cy="1828800"/>
          </a:xfrm>
          <a:prstGeom prst="rect">
            <a:avLst/>
          </a:prstGeom>
          <a:noFill/>
        </p:spPr>
      </p:pic>
      <p:pic>
        <p:nvPicPr>
          <p:cNvPr id="40964" name="Picture 4" descr="C:\Users\alberto\Work\Hazelwood Plaza\Photos\222 NE 102nd\IMG_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3251200" cy="1828800"/>
          </a:xfrm>
          <a:prstGeom prst="rect">
            <a:avLst/>
          </a:prstGeom>
          <a:noFill/>
        </p:spPr>
      </p:pic>
      <p:pic>
        <p:nvPicPr>
          <p:cNvPr id="40965" name="Picture 5" descr="C:\Users\alberto\Work\Hazelwood Plaza\Photos\image.jpeg"/>
          <p:cNvPicPr>
            <a:picLocks noChangeAspect="1" noChangeArrowheads="1"/>
          </p:cNvPicPr>
          <p:nvPr/>
        </p:nvPicPr>
        <p:blipFill>
          <a:blip r:embed="rId5" cstate="print"/>
          <a:srcRect l="-2341" b="24784"/>
          <a:stretch>
            <a:fillRect/>
          </a:stretch>
        </p:blipFill>
        <p:spPr bwMode="auto">
          <a:xfrm>
            <a:off x="3581400" y="4800600"/>
            <a:ext cx="3331464" cy="1828800"/>
          </a:xfrm>
          <a:prstGeom prst="rect">
            <a:avLst/>
          </a:prstGeom>
          <a:noFill/>
        </p:spPr>
      </p:pic>
      <p:pic>
        <p:nvPicPr>
          <p:cNvPr id="40967" name="Picture 7" descr="C:\Users\alberto\Work\Hazelwood Plaza\Photos\222 NE 102nd\IMG_01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800600"/>
            <a:ext cx="3251200" cy="1828800"/>
          </a:xfrm>
          <a:prstGeom prst="rect">
            <a:avLst/>
          </a:prstGeom>
          <a:noFill/>
        </p:spPr>
      </p:pic>
      <p:pic>
        <p:nvPicPr>
          <p:cNvPr id="40968" name="Picture 8" descr="C:\Users\alberto\Work\Hazelwood Plaza\Photos\222 NE 102nd\IMG_01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2895600"/>
            <a:ext cx="3251200" cy="1828800"/>
          </a:xfrm>
          <a:prstGeom prst="rect">
            <a:avLst/>
          </a:prstGeom>
          <a:noFill/>
        </p:spPr>
      </p:pic>
      <p:pic>
        <p:nvPicPr>
          <p:cNvPr id="40969" name="Picture 9" descr="C:\Users\alberto\Work\Hazelwood Plaza\Photos\222 NE 102nd\IMG_017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990600"/>
            <a:ext cx="1828800" cy="1028700"/>
          </a:xfrm>
          <a:prstGeom prst="rect">
            <a:avLst/>
          </a:prstGeom>
          <a:noFill/>
        </p:spPr>
      </p:pic>
      <p:pic>
        <p:nvPicPr>
          <p:cNvPr id="40970" name="Picture 10" descr="C:\Users\alberto\Work\Hazelwood Plaza\Photos\222 NE 102nd\IMG_019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2133600"/>
            <a:ext cx="1828800" cy="1028700"/>
          </a:xfrm>
          <a:prstGeom prst="rect">
            <a:avLst/>
          </a:prstGeom>
          <a:noFill/>
        </p:spPr>
      </p:pic>
      <p:pic>
        <p:nvPicPr>
          <p:cNvPr id="40971" name="Picture 11" descr="C:\Users\alberto\Work\Hazelwood Plaza\Photos\222 NE 102nd\IMG_019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400" y="3276600"/>
            <a:ext cx="1828800" cy="1028700"/>
          </a:xfrm>
          <a:prstGeom prst="rect">
            <a:avLst/>
          </a:prstGeom>
          <a:noFill/>
        </p:spPr>
      </p:pic>
      <p:pic>
        <p:nvPicPr>
          <p:cNvPr id="40972" name="Picture 12" descr="C:\Users\alberto\Work\Hazelwood Plaza\Photos\222 NE 102nd\IMG_019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0400" y="4419600"/>
            <a:ext cx="1828800" cy="1028700"/>
          </a:xfrm>
          <a:prstGeom prst="rect">
            <a:avLst/>
          </a:prstGeom>
          <a:noFill/>
        </p:spPr>
      </p:pic>
      <p:pic>
        <p:nvPicPr>
          <p:cNvPr id="40973" name="Picture 13" descr="C:\Users\alberto\Work\Hazelwood Plaza\Photos\222 NE 102nd\IMG_02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10400" y="5562600"/>
            <a:ext cx="1828800" cy="102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554736"/>
          </a:xfrm>
        </p:spPr>
        <p:txBody>
          <a:bodyPr/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Site</a:t>
            </a:r>
            <a:r>
              <a:rPr lang="en-US" sz="3000" dirty="0" smtClean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90000"/>
                  </a:schemeClr>
                </a:solidFill>
              </a:rPr>
              <a:t>– current photos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7" name="Picture 1" descr="C:\Users\alberto\Work\Hazelwood Plaza\Photos\222 NE 102nd\IMG_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738880" cy="2103120"/>
          </a:xfrm>
          <a:prstGeom prst="rect">
            <a:avLst/>
          </a:prstGeom>
          <a:noFill/>
        </p:spPr>
      </p:pic>
      <p:pic>
        <p:nvPicPr>
          <p:cNvPr id="9218" name="Picture 2" descr="C:\Users\alberto\Work\Hazelwood Plaza\Photos\222 NE 102nd\IMG_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738880" cy="2103120"/>
          </a:xfrm>
          <a:prstGeom prst="rect">
            <a:avLst/>
          </a:prstGeom>
          <a:noFill/>
        </p:spPr>
      </p:pic>
      <p:pic>
        <p:nvPicPr>
          <p:cNvPr id="9219" name="Picture 3" descr="C:\Users\alberto\Work\Hazelwood Plaza\Photos\222 NE 102nd\IMG_0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733800"/>
            <a:ext cx="3738880" cy="2103120"/>
          </a:xfrm>
          <a:prstGeom prst="rect">
            <a:avLst/>
          </a:prstGeom>
          <a:noFill/>
        </p:spPr>
      </p:pic>
      <p:pic>
        <p:nvPicPr>
          <p:cNvPr id="9220" name="Picture 4" descr="C:\Users\alberto\Work\Hazelwood Plaza\Photos\222 NE 102nd\IMG_0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733800"/>
            <a:ext cx="3738880" cy="210312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62000" y="3429000"/>
            <a:ext cx="807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the site is tapered, with one long side facing the street and one long side bounded by four small properties  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762000" y="5867400"/>
            <a:ext cx="807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9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the site was rezoned (consolidate 4 in 1 big lot) to replace four dilapidated townhouses with a 61-unit apartment building.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9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276600"/>
            <a:ext cx="8458200" cy="290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914400" y="838200"/>
            <a:ext cx="777240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1" y="3048000"/>
            <a:ext cx="1371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</a:rPr>
              <a:t>Site Plan</a:t>
            </a:r>
            <a:endParaRPr lang="en-US" sz="12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05400" y="3048000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</a:rPr>
              <a:t>Site + Roof Plan</a:t>
            </a:r>
            <a:endParaRPr lang="en-US" sz="12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61722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90000"/>
                  </a:schemeClr>
                </a:solidFill>
              </a:rPr>
              <a:t>Site Section</a:t>
            </a:r>
            <a:endParaRPr lang="en-US" sz="12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524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90000"/>
                  </a:schemeClr>
                </a:solidFill>
              </a:rPr>
              <a:t>Site plans &amp; section</a:t>
            </a:r>
            <a:endParaRPr lang="en-US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4572000" cy="248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4462"/>
          <a:stretch>
            <a:fillRect/>
          </a:stretch>
        </p:blipFill>
        <p:spPr bwMode="auto">
          <a:xfrm>
            <a:off x="5257800" y="609600"/>
            <a:ext cx="3733800" cy="247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33400" y="6400800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The building gently steps up in scale from the lower two story residences to the taller, denser 102</a:t>
            </a:r>
            <a:r>
              <a:rPr lang="en-US" sz="1400" baseline="30000" dirty="0" smtClean="0">
                <a:solidFill>
                  <a:schemeClr val="tx2">
                    <a:lumMod val="90000"/>
                  </a:schemeClr>
                </a:solidFill>
              </a:rPr>
              <a:t>nd</a:t>
            </a:r>
            <a:r>
              <a:rPr lang="en-US" sz="1400" dirty="0" smtClean="0">
                <a:solidFill>
                  <a:schemeClr val="tx2">
                    <a:lumMod val="90000"/>
                  </a:schemeClr>
                </a:solidFill>
              </a:rPr>
              <a:t>. Avenue</a:t>
            </a:r>
            <a:endParaRPr lang="en-US" sz="14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8781</TotalTime>
  <Words>1217</Words>
  <Application>Microsoft Office PowerPoint</Application>
  <PresentationFormat>On-screen Show (4:3)</PresentationFormat>
  <Paragraphs>205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Metro</vt:lpstr>
      <vt:lpstr>HAZELWOOD PLAZA  222 NE 102nd Ave. Portland, OR 61 RESIDENTIAL UNITS   </vt:lpstr>
      <vt:lpstr>Project  location:                          222 NE 102nd. Ave. Portland, OR Neighborhood:                             Hazelwood Plan District:                                    Gateway  Plan district Design Guidelines:                      Gateway regional district Zoning:                                                CMd, Mixed                                                   Residential/Commercial  with design Overlay             Maximum building height : 75 feet Floor area ratio (FAR):              Max. 4:1                                                                    Min.  1:1 Parking:                                               Not  required, 52 provided Bicycle parking:                             Long term : 80 provided,  72 required                                                                    Short term:   6 provided,      6 required         </vt:lpstr>
      <vt:lpstr>Slide 3</vt:lpstr>
      <vt:lpstr>Project Description  </vt:lpstr>
      <vt:lpstr>Slide 5</vt:lpstr>
      <vt:lpstr>Slide 6</vt:lpstr>
      <vt:lpstr>Slide 7</vt:lpstr>
      <vt:lpstr>Site – current photos </vt:lpstr>
      <vt:lpstr>Slide 9</vt:lpstr>
      <vt:lpstr>Slide 10</vt:lpstr>
      <vt:lpstr>Slide 11</vt:lpstr>
      <vt:lpstr>First Floor Plan </vt:lpstr>
      <vt:lpstr>Slide 13</vt:lpstr>
      <vt:lpstr>Slide 14</vt:lpstr>
      <vt:lpstr>Slide 15</vt:lpstr>
      <vt:lpstr>Slide 16</vt:lpstr>
      <vt:lpstr>Slide 17</vt:lpstr>
      <vt:lpstr>Floor Plans (2nd-3rd-4th) </vt:lpstr>
      <vt:lpstr>Fifth Floor and Roof Plans </vt:lpstr>
      <vt:lpstr>Long term bicycle parking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General Images</vt:lpstr>
      <vt:lpstr>General Images</vt:lpstr>
      <vt:lpstr>Pedestrian Images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rinkevich</dc:creator>
  <cp:lastModifiedBy>alberto</cp:lastModifiedBy>
  <cp:revision>580</cp:revision>
  <cp:lastPrinted>2011-08-15T14:57:42Z</cp:lastPrinted>
  <dcterms:created xsi:type="dcterms:W3CDTF">2011-07-20T18:22:44Z</dcterms:created>
  <dcterms:modified xsi:type="dcterms:W3CDTF">2013-10-24T17:30:45Z</dcterms:modified>
</cp:coreProperties>
</file>