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95" r:id="rId4"/>
    <p:sldId id="282" r:id="rId5"/>
    <p:sldId id="473" r:id="rId6"/>
    <p:sldId id="389" r:id="rId7"/>
    <p:sldId id="396" r:id="rId8"/>
    <p:sldId id="435" r:id="rId9"/>
    <p:sldId id="482" r:id="rId10"/>
    <p:sldId id="495" r:id="rId11"/>
    <p:sldId id="486" r:id="rId12"/>
    <p:sldId id="433" r:id="rId13"/>
    <p:sldId id="484" r:id="rId14"/>
    <p:sldId id="485" r:id="rId15"/>
    <p:sldId id="487" r:id="rId16"/>
    <p:sldId id="432" r:id="rId17"/>
    <p:sldId id="488" r:id="rId18"/>
    <p:sldId id="489" r:id="rId19"/>
    <p:sldId id="490" r:id="rId20"/>
    <p:sldId id="491" r:id="rId21"/>
    <p:sldId id="496" r:id="rId22"/>
    <p:sldId id="497" r:id="rId23"/>
    <p:sldId id="498" r:id="rId24"/>
    <p:sldId id="492" r:id="rId25"/>
    <p:sldId id="493" r:id="rId26"/>
    <p:sldId id="475" r:id="rId27"/>
    <p:sldId id="474" r:id="rId28"/>
    <p:sldId id="476" r:id="rId29"/>
    <p:sldId id="477" r:id="rId30"/>
    <p:sldId id="350" r:id="rId31"/>
    <p:sldId id="465" r:id="rId32"/>
    <p:sldId id="494" r:id="rId33"/>
    <p:sldId id="499" r:id="rId34"/>
    <p:sldId id="500" r:id="rId35"/>
    <p:sldId id="336" r:id="rId36"/>
    <p:sldId id="462" r:id="rId37"/>
    <p:sldId id="450" r:id="rId38"/>
    <p:sldId id="463" r:id="rId39"/>
    <p:sldId id="459" r:id="rId40"/>
    <p:sldId id="464" r:id="rId41"/>
    <p:sldId id="460" r:id="rId42"/>
    <p:sldId id="501" r:id="rId4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9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85" autoAdjust="0"/>
    <p:restoredTop sz="94646" autoAdjust="0"/>
  </p:normalViewPr>
  <p:slideViewPr>
    <p:cSldViewPr>
      <p:cViewPr varScale="1">
        <p:scale>
          <a:sx n="81" d="100"/>
          <a:sy n="81" d="100"/>
        </p:scale>
        <p:origin x="-1014" y="-96"/>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0EF49C-CD2E-48E4-B693-CB3498FAE418}" type="datetimeFigureOut">
              <a:rPr lang="en-US" smtClean="0"/>
              <a:pPr/>
              <a:t>8/15/2013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EF49C-CD2E-48E4-B693-CB3498FAE418}" type="datetimeFigureOut">
              <a:rPr lang="en-US" smtClean="0"/>
              <a:pPr/>
              <a:t>8/15/2013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EF49C-CD2E-48E4-B693-CB3498FAE418}" type="datetimeFigureOut">
              <a:rPr lang="en-US" smtClean="0"/>
              <a:pPr/>
              <a:t>8/15/2013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EF49C-CD2E-48E4-B693-CB3498FAE418}" type="datetimeFigureOut">
              <a:rPr lang="en-US" smtClean="0"/>
              <a:pPr/>
              <a:t>8/15/2013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0EF49C-CD2E-48E4-B693-CB3498FAE418}" type="datetimeFigureOut">
              <a:rPr lang="en-US" smtClean="0"/>
              <a:pPr/>
              <a:t>8/15/2013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0EF49C-CD2E-48E4-B693-CB3498FAE418}" type="datetimeFigureOut">
              <a:rPr lang="en-US" smtClean="0"/>
              <a:pPr/>
              <a:t>8/15/2013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0EF49C-CD2E-48E4-B693-CB3498FAE418}" type="datetimeFigureOut">
              <a:rPr lang="en-US" smtClean="0"/>
              <a:pPr/>
              <a:t>8/15/2013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0EF49C-CD2E-48E4-B693-CB3498FAE418}" type="datetimeFigureOut">
              <a:rPr lang="en-US" smtClean="0"/>
              <a:pPr/>
              <a:t>8/15/2013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0EF49C-CD2E-48E4-B693-CB3498FAE418}" type="datetimeFigureOut">
              <a:rPr lang="en-US" smtClean="0"/>
              <a:pPr/>
              <a:t>8/15/2013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0EF49C-CD2E-48E4-B693-CB3498FAE418}" type="datetimeFigureOut">
              <a:rPr lang="en-US" smtClean="0"/>
              <a:pPr/>
              <a:t>8/15/2013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0EF49C-CD2E-48E4-B693-CB3498FAE418}" type="datetimeFigureOut">
              <a:rPr lang="en-US" smtClean="0"/>
              <a:pPr/>
              <a:t>8/15/2013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E2135-2C98-4E8C-92E0-9E93CB1111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0EF49C-CD2E-48E4-B693-CB3498FAE418}" type="datetimeFigureOut">
              <a:rPr lang="en-US" smtClean="0"/>
              <a:pPr/>
              <a:t>8/15/2013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8E2135-2C98-4E8C-92E0-9E93CB11119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grpSp>
        <p:nvGrpSpPr>
          <p:cNvPr id="15" name="Group 14"/>
          <p:cNvGrpSpPr/>
          <p:nvPr/>
        </p:nvGrpSpPr>
        <p:grpSpPr>
          <a:xfrm>
            <a:off x="381000" y="2078285"/>
            <a:ext cx="3340608" cy="3833312"/>
            <a:chOff x="381000" y="2078285"/>
            <a:chExt cx="3340608" cy="3833312"/>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449069"/>
              <a:ext cx="3340608" cy="3462528"/>
            </a:xfrm>
            <a:prstGeom prst="rect">
              <a:avLst/>
            </a:prstGeom>
          </p:spPr>
        </p:pic>
        <p:sp>
          <p:nvSpPr>
            <p:cNvPr id="8" name="TextBox 7"/>
            <p:cNvSpPr txBox="1"/>
            <p:nvPr/>
          </p:nvSpPr>
          <p:spPr>
            <a:xfrm>
              <a:off x="1588008" y="2078285"/>
              <a:ext cx="2133600" cy="276999"/>
            </a:xfrm>
            <a:prstGeom prst="rect">
              <a:avLst/>
            </a:prstGeom>
            <a:solidFill>
              <a:srgbClr val="FFC000"/>
            </a:solidFill>
          </p:spPr>
          <p:txBody>
            <a:bodyPr wrap="square" rtlCol="0">
              <a:spAutoFit/>
            </a:bodyPr>
            <a:lstStyle/>
            <a:p>
              <a:pPr algn="r"/>
              <a:r>
                <a:rPr lang="en-US" sz="1200" b="1" dirty="0" smtClean="0">
                  <a:solidFill>
                    <a:srgbClr val="FF0000"/>
                  </a:solidFill>
                  <a:latin typeface="Century Gothic" pitchFamily="34" charset="0"/>
                </a:rPr>
                <a:t>AUGUST 15 REVISION</a:t>
              </a:r>
              <a:endParaRPr lang="en-US" sz="1200" b="1" dirty="0">
                <a:solidFill>
                  <a:srgbClr val="FF0000"/>
                </a:solidFill>
                <a:latin typeface="Century Gothic" pitchFamily="34" charset="0"/>
              </a:endParaRPr>
            </a:p>
          </p:txBody>
        </p:sp>
      </p:grpSp>
      <p:grpSp>
        <p:nvGrpSpPr>
          <p:cNvPr id="14" name="Group 13"/>
          <p:cNvGrpSpPr/>
          <p:nvPr/>
        </p:nvGrpSpPr>
        <p:grpSpPr>
          <a:xfrm>
            <a:off x="5029200" y="1981200"/>
            <a:ext cx="3133344" cy="4017264"/>
            <a:chOff x="5029200" y="1981200"/>
            <a:chExt cx="3133344" cy="4017264"/>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2362200"/>
              <a:ext cx="3133344" cy="3636264"/>
            </a:xfrm>
            <a:prstGeom prst="rect">
              <a:avLst/>
            </a:prstGeom>
          </p:spPr>
        </p:pic>
        <p:sp>
          <p:nvSpPr>
            <p:cNvPr id="9" name="TextBox 8"/>
            <p:cNvSpPr txBox="1"/>
            <p:nvPr/>
          </p:nvSpPr>
          <p:spPr>
            <a:xfrm>
              <a:off x="6028944" y="1981200"/>
              <a:ext cx="2133600" cy="276999"/>
            </a:xfrm>
            <a:prstGeom prst="rect">
              <a:avLst/>
            </a:prstGeom>
            <a:solidFill>
              <a:schemeClr val="accent1">
                <a:lumMod val="40000"/>
                <a:lumOff val="60000"/>
              </a:schemeClr>
            </a:solidFill>
          </p:spPr>
          <p:txBody>
            <a:bodyPr wrap="square" rtlCol="0">
              <a:spAutoFit/>
            </a:bodyPr>
            <a:lstStyle/>
            <a:p>
              <a:pPr algn="r"/>
              <a:r>
                <a:rPr lang="en-US" sz="1200" b="1" dirty="0" smtClean="0">
                  <a:solidFill>
                    <a:srgbClr val="FF0000"/>
                  </a:solidFill>
                  <a:latin typeface="Century Gothic" pitchFamily="34" charset="0"/>
                </a:rPr>
                <a:t>JULY 18 SCHEME</a:t>
              </a:r>
              <a:endParaRPr lang="en-US" sz="1200" b="1" dirty="0">
                <a:solidFill>
                  <a:srgbClr val="FF0000"/>
                </a:solidFill>
                <a:latin typeface="Century Gothic" pitchFamily="34" charset="0"/>
              </a:endParaRPr>
            </a:p>
          </p:txBody>
        </p:sp>
      </p:grpSp>
      <p:grpSp>
        <p:nvGrpSpPr>
          <p:cNvPr id="38" name="Group 37"/>
          <p:cNvGrpSpPr/>
          <p:nvPr/>
        </p:nvGrpSpPr>
        <p:grpSpPr>
          <a:xfrm>
            <a:off x="1524000" y="2743200"/>
            <a:ext cx="264698" cy="1752599"/>
            <a:chOff x="1564102" y="2743200"/>
            <a:chExt cx="264698" cy="1752599"/>
          </a:xfrm>
        </p:grpSpPr>
        <p:cxnSp>
          <p:nvCxnSpPr>
            <p:cNvPr id="31" name="Straight Connector 30"/>
            <p:cNvCxnSpPr/>
            <p:nvPr/>
          </p:nvCxnSpPr>
          <p:spPr>
            <a:xfrm>
              <a:off x="1564102" y="2743200"/>
              <a:ext cx="264698"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28800" y="2743200"/>
              <a:ext cx="0" cy="1752599"/>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5905500" y="2743200"/>
            <a:ext cx="419100" cy="1752600"/>
            <a:chOff x="5905500" y="2743200"/>
            <a:chExt cx="419100" cy="1752600"/>
          </a:xfrm>
        </p:grpSpPr>
        <p:grpSp>
          <p:nvGrpSpPr>
            <p:cNvPr id="39" name="Group 38"/>
            <p:cNvGrpSpPr/>
            <p:nvPr/>
          </p:nvGrpSpPr>
          <p:grpSpPr>
            <a:xfrm>
              <a:off x="6096000" y="2743200"/>
              <a:ext cx="228600" cy="1295400"/>
              <a:chOff x="1600200" y="2743200"/>
              <a:chExt cx="228600" cy="1295400"/>
            </a:xfrm>
          </p:grpSpPr>
          <p:cxnSp>
            <p:nvCxnSpPr>
              <p:cNvPr id="40" name="Straight Connector 39"/>
              <p:cNvCxnSpPr/>
              <p:nvPr/>
            </p:nvCxnSpPr>
            <p:spPr>
              <a:xfrm>
                <a:off x="1600200" y="2743200"/>
                <a:ext cx="22860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828800" y="2743200"/>
                <a:ext cx="0" cy="129540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a:endCxn id="26" idx="0"/>
            </p:cNvCxnSpPr>
            <p:nvPr/>
          </p:nvCxnSpPr>
          <p:spPr>
            <a:xfrm flipH="1">
              <a:off x="5905500" y="4038600"/>
              <a:ext cx="419100" cy="45720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5715000" y="4495800"/>
            <a:ext cx="381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7" name="Rectangle 56"/>
          <p:cNvSpPr/>
          <p:nvPr/>
        </p:nvSpPr>
        <p:spPr>
          <a:xfrm>
            <a:off x="1588008" y="4495799"/>
            <a:ext cx="381000"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91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down)">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85" y="457200"/>
            <a:ext cx="9141230" cy="5916706"/>
          </a:xfrm>
          <a:prstGeom prst="rect">
            <a:avLst/>
          </a:prstGeom>
          <a:noFill/>
        </p:spPr>
      </p:pic>
      <p:sp>
        <p:nvSpPr>
          <p:cNvPr id="20" name="TextBox 19"/>
          <p:cNvSpPr txBox="1"/>
          <p:nvPr/>
        </p:nvSpPr>
        <p:spPr>
          <a:xfrm>
            <a:off x="610437" y="1066800"/>
            <a:ext cx="3199563" cy="2262158"/>
          </a:xfrm>
          <a:prstGeom prst="rect">
            <a:avLst/>
          </a:prstGeom>
          <a:noFill/>
        </p:spPr>
        <p:txBody>
          <a:bodyPr wrap="square" rtlCol="0">
            <a:spAutoFit/>
          </a:bodyPr>
          <a:lstStyle/>
          <a:p>
            <a:r>
              <a:rPr lang="en-US" sz="1100" b="1" dirty="0" smtClean="0">
                <a:latin typeface="Century Gothic" pitchFamily="34" charset="0"/>
              </a:rPr>
              <a:t>THE JANEY II</a:t>
            </a: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DESIGN REVISIONS</a:t>
            </a:r>
          </a:p>
          <a:p>
            <a:endParaRPr lang="en-US" sz="1200" b="1" dirty="0" smtClean="0">
              <a:latin typeface="Century Gothic" pitchFamily="34" charset="0"/>
            </a:endParaRPr>
          </a:p>
          <a:p>
            <a:pPr marL="228600" indent="-228600">
              <a:buFont typeface="+mj-lt"/>
              <a:buAutoNum type="arabicPeriod"/>
            </a:pPr>
            <a:r>
              <a:rPr lang="en-US" sz="1200" b="1" dirty="0" smtClean="0">
                <a:solidFill>
                  <a:schemeClr val="bg1">
                    <a:lumMod val="85000"/>
                    <a:lumOff val="15000"/>
                  </a:schemeClr>
                </a:solidFill>
                <a:latin typeface="Century Gothic" pitchFamily="34" charset="0"/>
              </a:rPr>
              <a:t>SOUTH FAÇADE AND THE HORIZONTAL BAND BORROWED FROM THE JANEY</a:t>
            </a:r>
          </a:p>
          <a:p>
            <a:pPr marL="228600" indent="-228600">
              <a:buFont typeface="+mj-lt"/>
              <a:buAutoNum type="arabicPeriod"/>
            </a:pPr>
            <a:endParaRPr lang="en-US" sz="1200" b="1" dirty="0" smtClean="0">
              <a:latin typeface="Century Gothic" pitchFamily="34" charset="0"/>
            </a:endParaRPr>
          </a:p>
          <a:p>
            <a:pPr marL="228600" indent="-228600">
              <a:buFont typeface="+mj-lt"/>
              <a:buAutoNum type="arabicPeriod"/>
            </a:pPr>
            <a:r>
              <a:rPr lang="en-US" sz="1200" b="1" dirty="0">
                <a:latin typeface="Century Gothic" pitchFamily="34" charset="0"/>
              </a:rPr>
              <a:t>NORTH FAÇADE MORE CONNECTED TO DESIGN LANGUAGE ELSEWHERE</a:t>
            </a:r>
          </a:p>
          <a:p>
            <a:pPr marL="228600" indent="-228600">
              <a:buFont typeface="+mj-lt"/>
              <a:buAutoNum type="arabicPeriod"/>
            </a:pPr>
            <a:endParaRPr lang="en-US" sz="1200" b="1" dirty="0">
              <a:latin typeface="Century Gothic" pitchFamily="34" charset="0"/>
            </a:endParaRPr>
          </a:p>
          <a:p>
            <a:endParaRPr lang="en-US" sz="1200" b="1" dirty="0" smtClean="0">
              <a:latin typeface="Century Gothic"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142999"/>
            <a:ext cx="4572000" cy="4572000"/>
          </a:xfrm>
          <a:prstGeom prst="rect">
            <a:avLst/>
          </a:prstGeom>
        </p:spPr>
      </p:pic>
    </p:spTree>
    <p:extLst>
      <p:ext uri="{BB962C8B-B14F-4D97-AF65-F5344CB8AC3E}">
        <p14:creationId xmlns:p14="http://schemas.microsoft.com/office/powerpoint/2010/main" val="2677777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
        <p:nvSpPr>
          <p:cNvPr id="3" name="TextBox 2"/>
          <p:cNvSpPr txBox="1"/>
          <p:nvPr/>
        </p:nvSpPr>
        <p:spPr>
          <a:xfrm>
            <a:off x="5029200" y="3685401"/>
            <a:ext cx="2590800" cy="276999"/>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FIVE FOOT SETBACK</a:t>
            </a:r>
            <a:endParaRPr lang="en-US" sz="1200" b="1" dirty="0">
              <a:solidFill>
                <a:srgbClr val="FF0000"/>
              </a:solidFill>
              <a:latin typeface="Century Gothic" pitchFamily="34" charset="0"/>
            </a:endParaRPr>
          </a:p>
        </p:txBody>
      </p:sp>
      <p:sp>
        <p:nvSpPr>
          <p:cNvPr id="7" name="TextBox 6"/>
          <p:cNvSpPr txBox="1"/>
          <p:nvPr/>
        </p:nvSpPr>
        <p:spPr>
          <a:xfrm>
            <a:off x="7019192" y="462819"/>
            <a:ext cx="2133600" cy="276999"/>
          </a:xfrm>
          <a:prstGeom prst="rect">
            <a:avLst/>
          </a:prstGeom>
          <a:solidFill>
            <a:schemeClr val="accent1">
              <a:lumMod val="40000"/>
              <a:lumOff val="60000"/>
            </a:schemeClr>
          </a:solidFill>
        </p:spPr>
        <p:txBody>
          <a:bodyPr wrap="square" rtlCol="0">
            <a:spAutoFit/>
          </a:bodyPr>
          <a:lstStyle/>
          <a:p>
            <a:pPr algn="r"/>
            <a:r>
              <a:rPr lang="en-US" sz="1200" b="1" dirty="0" smtClean="0">
                <a:solidFill>
                  <a:srgbClr val="FF0000"/>
                </a:solidFill>
                <a:latin typeface="Century Gothic" pitchFamily="34" charset="0"/>
              </a:rPr>
              <a:t>JULY 18</a:t>
            </a:r>
            <a:r>
              <a:rPr lang="en-US" sz="1200" b="1" baseline="30000" dirty="0" smtClean="0">
                <a:solidFill>
                  <a:srgbClr val="FF0000"/>
                </a:solidFill>
                <a:latin typeface="Century Gothic" pitchFamily="34" charset="0"/>
              </a:rPr>
              <a:t>TH</a:t>
            </a:r>
            <a:r>
              <a:rPr lang="en-US" sz="1200" b="1" dirty="0" smtClean="0">
                <a:solidFill>
                  <a:srgbClr val="FF0000"/>
                </a:solidFill>
                <a:latin typeface="Century Gothic" pitchFamily="34" charset="0"/>
              </a:rPr>
              <a:t> SCHEME</a:t>
            </a:r>
            <a:endParaRPr lang="en-US" sz="1200" b="1" dirty="0">
              <a:solidFill>
                <a:srgbClr val="FF0000"/>
              </a:solidFill>
              <a:latin typeface="Century Gothic" pitchFamily="34" charset="0"/>
            </a:endParaRPr>
          </a:p>
        </p:txBody>
      </p:sp>
      <p:grpSp>
        <p:nvGrpSpPr>
          <p:cNvPr id="35" name="Group 34"/>
          <p:cNvGrpSpPr/>
          <p:nvPr/>
        </p:nvGrpSpPr>
        <p:grpSpPr>
          <a:xfrm>
            <a:off x="76200" y="1678632"/>
            <a:ext cx="4267200" cy="1597968"/>
            <a:chOff x="76200" y="1678632"/>
            <a:chExt cx="4267200" cy="1597968"/>
          </a:xfrm>
        </p:grpSpPr>
        <p:sp>
          <p:nvSpPr>
            <p:cNvPr id="8" name="TextBox 7"/>
            <p:cNvSpPr txBox="1"/>
            <p:nvPr/>
          </p:nvSpPr>
          <p:spPr>
            <a:xfrm>
              <a:off x="76200" y="1678632"/>
              <a:ext cx="1295400" cy="230832"/>
            </a:xfrm>
            <a:prstGeom prst="rect">
              <a:avLst/>
            </a:prstGeom>
            <a:noFill/>
          </p:spPr>
          <p:txBody>
            <a:bodyPr wrap="square" rtlCol="0">
              <a:spAutoFit/>
            </a:bodyPr>
            <a:lstStyle/>
            <a:p>
              <a:pPr algn="r"/>
              <a:r>
                <a:rPr lang="en-US" sz="900" b="1" dirty="0" smtClean="0">
                  <a:solidFill>
                    <a:srgbClr val="FF0000"/>
                  </a:solidFill>
                  <a:latin typeface="Century Gothic" pitchFamily="34" charset="0"/>
                </a:rPr>
                <a:t>BRICK VENEER</a:t>
              </a:r>
              <a:endParaRPr lang="en-US" sz="900" b="1" dirty="0">
                <a:solidFill>
                  <a:srgbClr val="FF0000"/>
                </a:solidFill>
                <a:latin typeface="Century Gothic" pitchFamily="34" charset="0"/>
              </a:endParaRPr>
            </a:p>
          </p:txBody>
        </p:sp>
        <p:cxnSp>
          <p:nvCxnSpPr>
            <p:cNvPr id="9" name="Straight Connector 8"/>
            <p:cNvCxnSpPr/>
            <p:nvPr/>
          </p:nvCxnSpPr>
          <p:spPr>
            <a:xfrm>
              <a:off x="1752600" y="1794048"/>
              <a:ext cx="152400" cy="1253952"/>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8" idx="3"/>
            </p:cNvCxnSpPr>
            <p:nvPr/>
          </p:nvCxnSpPr>
          <p:spPr>
            <a:xfrm>
              <a:off x="1371600" y="1794048"/>
              <a:ext cx="381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752600" y="1794048"/>
              <a:ext cx="2590800" cy="1482552"/>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78537" y="3581400"/>
            <a:ext cx="3121863" cy="1066800"/>
            <a:chOff x="78537" y="3581400"/>
            <a:chExt cx="3121863" cy="1066800"/>
          </a:xfrm>
        </p:grpSpPr>
        <p:sp>
          <p:nvSpPr>
            <p:cNvPr id="23" name="TextBox 22"/>
            <p:cNvSpPr txBox="1"/>
            <p:nvPr/>
          </p:nvSpPr>
          <p:spPr>
            <a:xfrm>
              <a:off x="78537" y="3581400"/>
              <a:ext cx="1295400" cy="230832"/>
            </a:xfrm>
            <a:prstGeom prst="rect">
              <a:avLst/>
            </a:prstGeom>
            <a:noFill/>
          </p:spPr>
          <p:txBody>
            <a:bodyPr wrap="square" rtlCol="0">
              <a:spAutoFit/>
            </a:bodyPr>
            <a:lstStyle/>
            <a:p>
              <a:pPr algn="r"/>
              <a:r>
                <a:rPr lang="en-US" sz="900" b="1" dirty="0" smtClean="0">
                  <a:solidFill>
                    <a:srgbClr val="FF0000"/>
                  </a:solidFill>
                  <a:latin typeface="Century Gothic" pitchFamily="34" charset="0"/>
                </a:rPr>
                <a:t>METAL PANEL</a:t>
              </a:r>
              <a:endParaRPr lang="en-US" sz="900" b="1" dirty="0">
                <a:solidFill>
                  <a:srgbClr val="FF0000"/>
                </a:solidFill>
                <a:latin typeface="Century Gothic" pitchFamily="34" charset="0"/>
              </a:endParaRPr>
            </a:p>
          </p:txBody>
        </p:sp>
        <p:cxnSp>
          <p:nvCxnSpPr>
            <p:cNvPr id="24" name="Straight Connector 23"/>
            <p:cNvCxnSpPr/>
            <p:nvPr/>
          </p:nvCxnSpPr>
          <p:spPr>
            <a:xfrm>
              <a:off x="1738342" y="3694137"/>
              <a:ext cx="166658" cy="954063"/>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357342" y="3694137"/>
              <a:ext cx="381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38342" y="3691602"/>
              <a:ext cx="1462058" cy="954063"/>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sp>
        <p:nvSpPr>
          <p:cNvPr id="5" name="TextBox 4"/>
          <p:cNvSpPr txBox="1"/>
          <p:nvPr/>
        </p:nvSpPr>
        <p:spPr>
          <a:xfrm>
            <a:off x="7019192" y="462819"/>
            <a:ext cx="2133600" cy="276999"/>
          </a:xfrm>
          <a:prstGeom prst="rect">
            <a:avLst/>
          </a:prstGeom>
          <a:solidFill>
            <a:srgbClr val="FFC000"/>
          </a:solidFill>
        </p:spPr>
        <p:txBody>
          <a:bodyPr wrap="square" rtlCol="0">
            <a:spAutoFit/>
          </a:bodyPr>
          <a:lstStyle/>
          <a:p>
            <a:pPr algn="r"/>
            <a:r>
              <a:rPr lang="en-US" sz="1200" b="1" dirty="0" smtClean="0">
                <a:solidFill>
                  <a:srgbClr val="FF0000"/>
                </a:solidFill>
                <a:latin typeface="Century Gothic" pitchFamily="34" charset="0"/>
              </a:rPr>
              <a:t>AUGUST 15 REVISION</a:t>
            </a:r>
            <a:endParaRPr lang="en-US" sz="1200" b="1" dirty="0">
              <a:solidFill>
                <a:srgbClr val="FF0000"/>
              </a:solidFill>
              <a:latin typeface="Century Gothic" pitchFamily="34" charset="0"/>
            </a:endParaRPr>
          </a:p>
        </p:txBody>
      </p:sp>
      <p:sp>
        <p:nvSpPr>
          <p:cNvPr id="7" name="TextBox 6"/>
          <p:cNvSpPr txBox="1"/>
          <p:nvPr/>
        </p:nvSpPr>
        <p:spPr>
          <a:xfrm>
            <a:off x="5105400" y="3685401"/>
            <a:ext cx="2590800" cy="276999"/>
          </a:xfrm>
          <a:prstGeom prst="rect">
            <a:avLst/>
          </a:prstGeom>
          <a:noFill/>
        </p:spPr>
        <p:txBody>
          <a:bodyPr wrap="square" rtlCol="0">
            <a:spAutoFit/>
          </a:bodyPr>
          <a:lstStyle/>
          <a:p>
            <a:pPr algn="ctr"/>
            <a:r>
              <a:rPr lang="en-US" sz="1200" b="1" dirty="0" smtClean="0">
                <a:solidFill>
                  <a:srgbClr val="FF0000"/>
                </a:solidFill>
                <a:latin typeface="Century Gothic" pitchFamily="34" charset="0"/>
              </a:rPr>
              <a:t>FIVE FOOT SETBACK</a:t>
            </a:r>
            <a:endParaRPr lang="en-US" sz="1200" b="1" dirty="0">
              <a:solidFill>
                <a:srgbClr val="FF0000"/>
              </a:solidFill>
              <a:latin typeface="Century Gothic" pitchFamily="34" charset="0"/>
            </a:endParaRPr>
          </a:p>
        </p:txBody>
      </p:sp>
      <p:grpSp>
        <p:nvGrpSpPr>
          <p:cNvPr id="10" name="Group 9"/>
          <p:cNvGrpSpPr/>
          <p:nvPr/>
        </p:nvGrpSpPr>
        <p:grpSpPr>
          <a:xfrm>
            <a:off x="-381000" y="2819400"/>
            <a:ext cx="4648200" cy="877416"/>
            <a:chOff x="76200" y="1524000"/>
            <a:chExt cx="4648200" cy="877416"/>
          </a:xfrm>
        </p:grpSpPr>
        <p:sp>
          <p:nvSpPr>
            <p:cNvPr id="11" name="TextBox 10"/>
            <p:cNvSpPr txBox="1"/>
            <p:nvPr/>
          </p:nvSpPr>
          <p:spPr>
            <a:xfrm>
              <a:off x="76200" y="1678632"/>
              <a:ext cx="1295400" cy="230832"/>
            </a:xfrm>
            <a:prstGeom prst="rect">
              <a:avLst/>
            </a:prstGeom>
            <a:noFill/>
          </p:spPr>
          <p:txBody>
            <a:bodyPr wrap="square" rtlCol="0">
              <a:spAutoFit/>
            </a:bodyPr>
            <a:lstStyle/>
            <a:p>
              <a:pPr algn="r"/>
              <a:r>
                <a:rPr lang="en-US" sz="900" b="1" dirty="0" smtClean="0">
                  <a:solidFill>
                    <a:srgbClr val="FF0000"/>
                  </a:solidFill>
                  <a:latin typeface="Century Gothic" pitchFamily="34" charset="0"/>
                </a:rPr>
                <a:t>BRICK VENEER</a:t>
              </a:r>
              <a:endParaRPr lang="en-US" sz="900" b="1" dirty="0">
                <a:solidFill>
                  <a:srgbClr val="FF0000"/>
                </a:solidFill>
                <a:latin typeface="Century Gothic" pitchFamily="34" charset="0"/>
              </a:endParaRPr>
            </a:p>
          </p:txBody>
        </p:sp>
        <p:cxnSp>
          <p:nvCxnSpPr>
            <p:cNvPr id="12" name="Straight Connector 11"/>
            <p:cNvCxnSpPr/>
            <p:nvPr/>
          </p:nvCxnSpPr>
          <p:spPr>
            <a:xfrm>
              <a:off x="1752600" y="1794048"/>
              <a:ext cx="1066800" cy="607368"/>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1" idx="3"/>
            </p:cNvCxnSpPr>
            <p:nvPr/>
          </p:nvCxnSpPr>
          <p:spPr>
            <a:xfrm>
              <a:off x="1371600" y="1794048"/>
              <a:ext cx="381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752600" y="1524000"/>
              <a:ext cx="2971800" cy="270048"/>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78663" y="3581400"/>
            <a:ext cx="5103063" cy="1064265"/>
            <a:chOff x="78537" y="3581400"/>
            <a:chExt cx="5103063" cy="1064265"/>
          </a:xfrm>
        </p:grpSpPr>
        <p:sp>
          <p:nvSpPr>
            <p:cNvPr id="16" name="TextBox 15"/>
            <p:cNvSpPr txBox="1"/>
            <p:nvPr/>
          </p:nvSpPr>
          <p:spPr>
            <a:xfrm>
              <a:off x="78537" y="3581400"/>
              <a:ext cx="1295400" cy="230832"/>
            </a:xfrm>
            <a:prstGeom prst="rect">
              <a:avLst/>
            </a:prstGeom>
            <a:noFill/>
          </p:spPr>
          <p:txBody>
            <a:bodyPr wrap="square" rtlCol="0">
              <a:spAutoFit/>
            </a:bodyPr>
            <a:lstStyle/>
            <a:p>
              <a:pPr algn="r"/>
              <a:r>
                <a:rPr lang="en-US" sz="900" b="1" dirty="0" smtClean="0">
                  <a:solidFill>
                    <a:srgbClr val="FF0000"/>
                  </a:solidFill>
                  <a:latin typeface="Century Gothic" pitchFamily="34" charset="0"/>
                </a:rPr>
                <a:t>METAL PANEL</a:t>
              </a:r>
              <a:endParaRPr lang="en-US" sz="900" b="1" dirty="0">
                <a:solidFill>
                  <a:srgbClr val="FF0000"/>
                </a:solidFill>
                <a:latin typeface="Century Gothic" pitchFamily="34" charset="0"/>
              </a:endParaRPr>
            </a:p>
          </p:txBody>
        </p:sp>
        <p:cxnSp>
          <p:nvCxnSpPr>
            <p:cNvPr id="17" name="Straight Connector 16"/>
            <p:cNvCxnSpPr/>
            <p:nvPr/>
          </p:nvCxnSpPr>
          <p:spPr>
            <a:xfrm>
              <a:off x="1738342" y="3694137"/>
              <a:ext cx="395258" cy="951528"/>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357342" y="3694137"/>
              <a:ext cx="381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738342" y="3691602"/>
              <a:ext cx="3443258" cy="954063"/>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34931" y="1618199"/>
            <a:ext cx="4068731" cy="882500"/>
            <a:chOff x="78537" y="3581400"/>
            <a:chExt cx="4068731" cy="882500"/>
          </a:xfrm>
        </p:grpSpPr>
        <p:sp>
          <p:nvSpPr>
            <p:cNvPr id="25" name="TextBox 24"/>
            <p:cNvSpPr txBox="1"/>
            <p:nvPr/>
          </p:nvSpPr>
          <p:spPr>
            <a:xfrm>
              <a:off x="78537" y="3581400"/>
              <a:ext cx="1295400" cy="230832"/>
            </a:xfrm>
            <a:prstGeom prst="rect">
              <a:avLst/>
            </a:prstGeom>
            <a:noFill/>
          </p:spPr>
          <p:txBody>
            <a:bodyPr wrap="square" rtlCol="0">
              <a:spAutoFit/>
            </a:bodyPr>
            <a:lstStyle/>
            <a:p>
              <a:pPr algn="r"/>
              <a:r>
                <a:rPr lang="en-US" sz="900" b="1" dirty="0" smtClean="0">
                  <a:solidFill>
                    <a:srgbClr val="FF0000"/>
                  </a:solidFill>
                  <a:latin typeface="Century Gothic" pitchFamily="34" charset="0"/>
                </a:rPr>
                <a:t>METAL PANEL</a:t>
              </a:r>
              <a:endParaRPr lang="en-US" sz="900" b="1" dirty="0">
                <a:solidFill>
                  <a:srgbClr val="FF0000"/>
                </a:solidFill>
                <a:latin typeface="Century Gothic" pitchFamily="34" charset="0"/>
              </a:endParaRPr>
            </a:p>
          </p:txBody>
        </p:sp>
        <p:cxnSp>
          <p:nvCxnSpPr>
            <p:cNvPr id="26" name="Straight Connector 25"/>
            <p:cNvCxnSpPr/>
            <p:nvPr/>
          </p:nvCxnSpPr>
          <p:spPr>
            <a:xfrm>
              <a:off x="1738342" y="3694137"/>
              <a:ext cx="351526" cy="769763"/>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57342" y="3694137"/>
              <a:ext cx="381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738342" y="3691602"/>
              <a:ext cx="2408926" cy="772298"/>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18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599" y="914400"/>
            <a:ext cx="7178095" cy="4876800"/>
          </a:xfrm>
          <a:prstGeom prst="rect">
            <a:avLst/>
          </a:prstGeom>
        </p:spPr>
      </p:pic>
    </p:spTree>
    <p:extLst>
      <p:ext uri="{BB962C8B-B14F-4D97-AF65-F5344CB8AC3E}">
        <p14:creationId xmlns:p14="http://schemas.microsoft.com/office/powerpoint/2010/main" val="382757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85" y="457200"/>
            <a:ext cx="9141230" cy="5916706"/>
          </a:xfrm>
          <a:prstGeom prst="rect">
            <a:avLst/>
          </a:prstGeom>
          <a:noFill/>
        </p:spPr>
      </p:pic>
      <p:sp>
        <p:nvSpPr>
          <p:cNvPr id="20" name="TextBox 19"/>
          <p:cNvSpPr txBox="1"/>
          <p:nvPr/>
        </p:nvSpPr>
        <p:spPr>
          <a:xfrm>
            <a:off x="610437" y="1066800"/>
            <a:ext cx="3199563" cy="3370153"/>
          </a:xfrm>
          <a:prstGeom prst="rect">
            <a:avLst/>
          </a:prstGeom>
          <a:noFill/>
        </p:spPr>
        <p:txBody>
          <a:bodyPr wrap="square" rtlCol="0">
            <a:spAutoFit/>
          </a:bodyPr>
          <a:lstStyle/>
          <a:p>
            <a:r>
              <a:rPr lang="en-US" sz="1100" b="1" dirty="0" smtClean="0">
                <a:latin typeface="Century Gothic" pitchFamily="34" charset="0"/>
              </a:rPr>
              <a:t>THE JANEY II</a:t>
            </a: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DESIGN REVISIONS</a:t>
            </a:r>
          </a:p>
          <a:p>
            <a:endParaRPr lang="en-US" sz="1200" b="1" dirty="0" smtClean="0">
              <a:latin typeface="Century Gothic" pitchFamily="34" charset="0"/>
            </a:endParaRPr>
          </a:p>
          <a:p>
            <a:pPr marL="228600" indent="-228600">
              <a:buFont typeface="+mj-lt"/>
              <a:buAutoNum type="arabicPeriod"/>
            </a:pPr>
            <a:r>
              <a:rPr lang="en-US" sz="1200" b="1" dirty="0" smtClean="0">
                <a:solidFill>
                  <a:schemeClr val="bg1">
                    <a:lumMod val="85000"/>
                    <a:lumOff val="15000"/>
                  </a:schemeClr>
                </a:solidFill>
                <a:latin typeface="Century Gothic" pitchFamily="34" charset="0"/>
              </a:rPr>
              <a:t>SOUTH FAÇADE AND THE HORIZONTAL BAND BORROWED FROM THE JANEY</a:t>
            </a:r>
          </a:p>
          <a:p>
            <a:pPr marL="228600" indent="-228600">
              <a:buFont typeface="+mj-lt"/>
              <a:buAutoNum type="arabicPeriod"/>
            </a:pPr>
            <a:endParaRPr lang="en-US" sz="1200" b="1" dirty="0" smtClean="0">
              <a:latin typeface="Century Gothic" pitchFamily="34" charset="0"/>
            </a:endParaRPr>
          </a:p>
          <a:p>
            <a:pPr marL="228600" indent="-228600">
              <a:buFont typeface="+mj-lt"/>
              <a:buAutoNum type="arabicPeriod"/>
            </a:pPr>
            <a:r>
              <a:rPr lang="en-US" sz="1200" b="1" dirty="0">
                <a:solidFill>
                  <a:schemeClr val="bg1">
                    <a:lumMod val="85000"/>
                    <a:lumOff val="15000"/>
                  </a:schemeClr>
                </a:solidFill>
                <a:latin typeface="Century Gothic" pitchFamily="34" charset="0"/>
              </a:rPr>
              <a:t>NORTH FAÇADE MORE CONNECTED TO DESIGN LANGUAGE </a:t>
            </a:r>
            <a:r>
              <a:rPr lang="en-US" sz="1200" b="1" dirty="0" smtClean="0">
                <a:solidFill>
                  <a:schemeClr val="bg1">
                    <a:lumMod val="85000"/>
                    <a:lumOff val="15000"/>
                  </a:schemeClr>
                </a:solidFill>
                <a:latin typeface="Century Gothic" pitchFamily="34" charset="0"/>
              </a:rPr>
              <a:t>ELSEWHERE</a:t>
            </a:r>
          </a:p>
          <a:p>
            <a:pPr marL="228600" indent="-228600">
              <a:buFont typeface="+mj-lt"/>
              <a:buAutoNum type="arabicPeriod"/>
            </a:pPr>
            <a:endParaRPr lang="en-US" sz="1200" b="1" dirty="0" smtClean="0">
              <a:latin typeface="Century Gothic" pitchFamily="34" charset="0"/>
            </a:endParaRPr>
          </a:p>
          <a:p>
            <a:pPr marL="228600" indent="-228600">
              <a:buFont typeface="+mj-lt"/>
              <a:buAutoNum type="arabicPeriod"/>
            </a:pPr>
            <a:r>
              <a:rPr lang="en-US" sz="1200" b="1" dirty="0">
                <a:latin typeface="Century Gothic" pitchFamily="34" charset="0"/>
              </a:rPr>
              <a:t>THE 11</a:t>
            </a:r>
            <a:r>
              <a:rPr lang="en-US" sz="1200" b="1" baseline="30000" dirty="0">
                <a:latin typeface="Century Gothic" pitchFamily="34" charset="0"/>
              </a:rPr>
              <a:t>TH</a:t>
            </a:r>
            <a:r>
              <a:rPr lang="en-US" sz="1200" b="1" dirty="0">
                <a:latin typeface="Century Gothic" pitchFamily="34" charset="0"/>
              </a:rPr>
              <a:t> AVENUE PEDESTRIAN EXPERIENCE, INCLUDING ADDED INTEREST ON THE NORTHEAST CORNER WHERE AT THE GARAGE DOOR</a:t>
            </a:r>
          </a:p>
          <a:p>
            <a:pPr marL="228600" indent="-228600">
              <a:buFont typeface="+mj-lt"/>
              <a:buAutoNum type="arabicPeriod"/>
            </a:pPr>
            <a:endParaRPr lang="en-US" sz="1200" b="1" dirty="0">
              <a:latin typeface="Century Gothic" pitchFamily="34" charset="0"/>
            </a:endParaRPr>
          </a:p>
          <a:p>
            <a:pPr marL="228600" indent="-228600">
              <a:buFont typeface="+mj-lt"/>
              <a:buAutoNum type="arabicPeriod"/>
            </a:pPr>
            <a:endParaRPr lang="en-US" sz="1200" b="1" dirty="0">
              <a:latin typeface="Century Gothic" pitchFamily="34" charset="0"/>
            </a:endParaRPr>
          </a:p>
          <a:p>
            <a:endParaRPr lang="en-US" sz="1200" b="1" dirty="0" smtClean="0">
              <a:latin typeface="Century Gothic"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167653"/>
            <a:ext cx="4495800" cy="4495800"/>
          </a:xfrm>
          <a:prstGeom prst="rect">
            <a:avLst/>
          </a:prstGeom>
        </p:spPr>
      </p:pic>
    </p:spTree>
    <p:extLst>
      <p:ext uri="{BB962C8B-B14F-4D97-AF65-F5344CB8AC3E}">
        <p14:creationId xmlns:p14="http://schemas.microsoft.com/office/powerpoint/2010/main" val="105421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
        <p:nvSpPr>
          <p:cNvPr id="21" name="TextBox 20"/>
          <p:cNvSpPr txBox="1"/>
          <p:nvPr/>
        </p:nvSpPr>
        <p:spPr>
          <a:xfrm>
            <a:off x="7019192" y="462819"/>
            <a:ext cx="2133600" cy="276999"/>
          </a:xfrm>
          <a:prstGeom prst="rect">
            <a:avLst/>
          </a:prstGeom>
          <a:solidFill>
            <a:schemeClr val="accent1">
              <a:lumMod val="40000"/>
              <a:lumOff val="60000"/>
            </a:schemeClr>
          </a:solidFill>
        </p:spPr>
        <p:txBody>
          <a:bodyPr wrap="square" rtlCol="0">
            <a:spAutoFit/>
          </a:bodyPr>
          <a:lstStyle/>
          <a:p>
            <a:pPr algn="r"/>
            <a:r>
              <a:rPr lang="en-US" sz="1200" b="1" dirty="0" smtClean="0">
                <a:solidFill>
                  <a:srgbClr val="FF0000"/>
                </a:solidFill>
                <a:latin typeface="Century Gothic" pitchFamily="34" charset="0"/>
              </a:rPr>
              <a:t>JULY 18</a:t>
            </a:r>
            <a:r>
              <a:rPr lang="en-US" sz="1200" b="1" baseline="30000" dirty="0" smtClean="0">
                <a:solidFill>
                  <a:srgbClr val="FF0000"/>
                </a:solidFill>
                <a:latin typeface="Century Gothic" pitchFamily="34" charset="0"/>
              </a:rPr>
              <a:t>TH</a:t>
            </a:r>
            <a:r>
              <a:rPr lang="en-US" sz="1200" b="1" dirty="0" smtClean="0">
                <a:solidFill>
                  <a:srgbClr val="FF0000"/>
                </a:solidFill>
                <a:latin typeface="Century Gothic" pitchFamily="34" charset="0"/>
              </a:rPr>
              <a:t> SCHEME</a:t>
            </a:r>
            <a:endParaRPr lang="en-US" sz="1200" b="1" dirty="0">
              <a:solidFill>
                <a:srgbClr val="FF0000"/>
              </a:solidFill>
              <a:latin typeface="Century Gothic" pitchFamily="34" charset="0"/>
            </a:endParaRPr>
          </a:p>
        </p:txBody>
      </p:sp>
      <p:grpSp>
        <p:nvGrpSpPr>
          <p:cNvPr id="34" name="Group 33"/>
          <p:cNvGrpSpPr/>
          <p:nvPr/>
        </p:nvGrpSpPr>
        <p:grpSpPr>
          <a:xfrm>
            <a:off x="5638800" y="814774"/>
            <a:ext cx="3513992" cy="2434025"/>
            <a:chOff x="5638800" y="814774"/>
            <a:chExt cx="3513992" cy="2434025"/>
          </a:xfrm>
        </p:grpSpPr>
        <p:grpSp>
          <p:nvGrpSpPr>
            <p:cNvPr id="23" name="Group 22"/>
            <p:cNvGrpSpPr/>
            <p:nvPr/>
          </p:nvGrpSpPr>
          <p:grpSpPr>
            <a:xfrm>
              <a:off x="6096000" y="2348299"/>
              <a:ext cx="3056792" cy="276999"/>
              <a:chOff x="5972908" y="1468314"/>
              <a:chExt cx="3056792" cy="276999"/>
            </a:xfrm>
          </p:grpSpPr>
          <p:sp>
            <p:nvSpPr>
              <p:cNvPr id="24" name="TextBox 23"/>
              <p:cNvSpPr txBox="1"/>
              <p:nvPr/>
            </p:nvSpPr>
            <p:spPr>
              <a:xfrm>
                <a:off x="6667500" y="1468314"/>
                <a:ext cx="2362200" cy="276999"/>
              </a:xfrm>
              <a:prstGeom prst="rect">
                <a:avLst/>
              </a:prstGeom>
              <a:noFill/>
            </p:spPr>
            <p:txBody>
              <a:bodyPr wrap="square" rtlCol="0">
                <a:spAutoFit/>
              </a:bodyPr>
              <a:lstStyle/>
              <a:p>
                <a:r>
                  <a:rPr lang="en-US" sz="1200" b="1" dirty="0" smtClean="0">
                    <a:solidFill>
                      <a:srgbClr val="FF0000"/>
                    </a:solidFill>
                    <a:latin typeface="Century Gothic" pitchFamily="34" charset="0"/>
                  </a:rPr>
                  <a:t>WINDOW INTO PARKING</a:t>
                </a:r>
                <a:endParaRPr lang="en-US" sz="1200" b="1" dirty="0">
                  <a:solidFill>
                    <a:srgbClr val="FF0000"/>
                  </a:solidFill>
                  <a:latin typeface="Century Gothic" pitchFamily="34" charset="0"/>
                </a:endParaRPr>
              </a:p>
            </p:txBody>
          </p:sp>
          <p:cxnSp>
            <p:nvCxnSpPr>
              <p:cNvPr id="27" name="Straight Arrow Connector 26"/>
              <p:cNvCxnSpPr>
                <a:stCxn id="24" idx="1"/>
              </p:cNvCxnSpPr>
              <p:nvPr/>
            </p:nvCxnSpPr>
            <p:spPr>
              <a:xfrm flipH="1" flipV="1">
                <a:off x="5972908" y="1606813"/>
                <a:ext cx="694592"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6096000" y="1551801"/>
              <a:ext cx="3048000" cy="276999"/>
              <a:chOff x="6019800" y="1433816"/>
              <a:chExt cx="3048000" cy="276999"/>
            </a:xfrm>
          </p:grpSpPr>
          <p:sp>
            <p:nvSpPr>
              <p:cNvPr id="12" name="TextBox 11"/>
              <p:cNvSpPr txBox="1"/>
              <p:nvPr/>
            </p:nvSpPr>
            <p:spPr>
              <a:xfrm>
                <a:off x="6705600" y="1433816"/>
                <a:ext cx="2362200" cy="276999"/>
              </a:xfrm>
              <a:prstGeom prst="rect">
                <a:avLst/>
              </a:prstGeom>
              <a:noFill/>
            </p:spPr>
            <p:txBody>
              <a:bodyPr wrap="square" rtlCol="0">
                <a:spAutoFit/>
              </a:bodyPr>
              <a:lstStyle/>
              <a:p>
                <a:r>
                  <a:rPr lang="en-US" sz="1200" b="1" dirty="0" smtClean="0">
                    <a:solidFill>
                      <a:srgbClr val="FF0000"/>
                    </a:solidFill>
                    <a:latin typeface="Century Gothic" pitchFamily="34" charset="0"/>
                  </a:rPr>
                  <a:t>MTL. PANEL RECESS</a:t>
                </a:r>
                <a:endParaRPr lang="en-US" sz="1200" b="1" dirty="0">
                  <a:solidFill>
                    <a:srgbClr val="FF0000"/>
                  </a:solidFill>
                  <a:latin typeface="Century Gothic" pitchFamily="34" charset="0"/>
                </a:endParaRPr>
              </a:p>
            </p:txBody>
          </p:sp>
          <p:cxnSp>
            <p:nvCxnSpPr>
              <p:cNvPr id="13" name="Straight Arrow Connector 12"/>
              <p:cNvCxnSpPr>
                <a:stCxn id="12" idx="1"/>
              </p:cNvCxnSpPr>
              <p:nvPr/>
            </p:nvCxnSpPr>
            <p:spPr>
              <a:xfrm flipH="1" flipV="1">
                <a:off x="6019800" y="1572315"/>
                <a:ext cx="685800"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5638800" y="814774"/>
              <a:ext cx="3505200" cy="762000"/>
              <a:chOff x="5638800" y="814774"/>
              <a:chExt cx="3505200" cy="762000"/>
            </a:xfrm>
          </p:grpSpPr>
          <p:sp>
            <p:nvSpPr>
              <p:cNvPr id="39" name="TextBox 38"/>
              <p:cNvSpPr txBox="1"/>
              <p:nvPr/>
            </p:nvSpPr>
            <p:spPr>
              <a:xfrm>
                <a:off x="6781800" y="814774"/>
                <a:ext cx="2362200" cy="276999"/>
              </a:xfrm>
              <a:prstGeom prst="rect">
                <a:avLst/>
              </a:prstGeom>
              <a:noFill/>
            </p:spPr>
            <p:txBody>
              <a:bodyPr wrap="square" rtlCol="0">
                <a:spAutoFit/>
              </a:bodyPr>
              <a:lstStyle/>
              <a:p>
                <a:r>
                  <a:rPr lang="en-US" sz="1200" b="1" dirty="0" smtClean="0">
                    <a:solidFill>
                      <a:srgbClr val="FF0000"/>
                    </a:solidFill>
                    <a:latin typeface="Century Gothic" pitchFamily="34" charset="0"/>
                  </a:rPr>
                  <a:t>(31) BIKE STALLS</a:t>
                </a:r>
                <a:endParaRPr lang="en-US" sz="1200" b="1" dirty="0">
                  <a:solidFill>
                    <a:srgbClr val="FF0000"/>
                  </a:solidFill>
                  <a:latin typeface="Century Gothic" pitchFamily="34" charset="0"/>
                </a:endParaRPr>
              </a:p>
            </p:txBody>
          </p:sp>
          <p:cxnSp>
            <p:nvCxnSpPr>
              <p:cNvPr id="41" name="Straight Arrow Connector 40"/>
              <p:cNvCxnSpPr/>
              <p:nvPr/>
            </p:nvCxnSpPr>
            <p:spPr>
              <a:xfrm flipH="1">
                <a:off x="5638800" y="953273"/>
                <a:ext cx="609600" cy="6235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39" idx="1"/>
              </p:cNvCxnSpPr>
              <p:nvPr/>
            </p:nvCxnSpPr>
            <p:spPr>
              <a:xfrm>
                <a:off x="6248400" y="953273"/>
                <a:ext cx="53340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6096000" y="1932801"/>
              <a:ext cx="3048000" cy="276999"/>
              <a:chOff x="6019800" y="1433816"/>
              <a:chExt cx="3048000" cy="276999"/>
            </a:xfrm>
          </p:grpSpPr>
          <p:sp>
            <p:nvSpPr>
              <p:cNvPr id="26" name="TextBox 25"/>
              <p:cNvSpPr txBox="1"/>
              <p:nvPr/>
            </p:nvSpPr>
            <p:spPr>
              <a:xfrm>
                <a:off x="6705600" y="1433816"/>
                <a:ext cx="2362200" cy="276999"/>
              </a:xfrm>
              <a:prstGeom prst="rect">
                <a:avLst/>
              </a:prstGeom>
              <a:noFill/>
            </p:spPr>
            <p:txBody>
              <a:bodyPr wrap="square" rtlCol="0">
                <a:spAutoFit/>
              </a:bodyPr>
              <a:lstStyle/>
              <a:p>
                <a:r>
                  <a:rPr lang="en-US" sz="1200" b="1" dirty="0" smtClean="0">
                    <a:solidFill>
                      <a:srgbClr val="FF0000"/>
                    </a:solidFill>
                    <a:latin typeface="Century Gothic" pitchFamily="34" charset="0"/>
                  </a:rPr>
                  <a:t>GLAZED OVERHEAD DOOR</a:t>
                </a:r>
                <a:endParaRPr lang="en-US" sz="1200" b="1" dirty="0">
                  <a:solidFill>
                    <a:srgbClr val="FF0000"/>
                  </a:solidFill>
                  <a:latin typeface="Century Gothic" pitchFamily="34" charset="0"/>
                </a:endParaRPr>
              </a:p>
            </p:txBody>
          </p:sp>
          <p:cxnSp>
            <p:nvCxnSpPr>
              <p:cNvPr id="28" name="Straight Arrow Connector 27"/>
              <p:cNvCxnSpPr>
                <a:stCxn id="26" idx="1"/>
              </p:cNvCxnSpPr>
              <p:nvPr/>
            </p:nvCxnSpPr>
            <p:spPr>
              <a:xfrm flipH="1" flipV="1">
                <a:off x="6019800" y="1572315"/>
                <a:ext cx="685800"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5943600" y="2625298"/>
              <a:ext cx="3200400" cy="623501"/>
              <a:chOff x="5943600" y="2625298"/>
              <a:chExt cx="3200400" cy="623501"/>
            </a:xfrm>
          </p:grpSpPr>
          <p:sp>
            <p:nvSpPr>
              <p:cNvPr id="30" name="TextBox 29"/>
              <p:cNvSpPr txBox="1"/>
              <p:nvPr/>
            </p:nvSpPr>
            <p:spPr>
              <a:xfrm>
                <a:off x="6781800" y="2971800"/>
                <a:ext cx="2362200" cy="276999"/>
              </a:xfrm>
              <a:prstGeom prst="rect">
                <a:avLst/>
              </a:prstGeom>
              <a:noFill/>
            </p:spPr>
            <p:txBody>
              <a:bodyPr wrap="square" rtlCol="0">
                <a:spAutoFit/>
              </a:bodyPr>
              <a:lstStyle/>
              <a:p>
                <a:r>
                  <a:rPr lang="en-US" sz="1200" b="1" dirty="0" smtClean="0">
                    <a:solidFill>
                      <a:srgbClr val="FF0000"/>
                    </a:solidFill>
                    <a:latin typeface="Century Gothic" pitchFamily="34" charset="0"/>
                  </a:rPr>
                  <a:t>(</a:t>
                </a:r>
                <a:r>
                  <a:rPr lang="en-US" sz="1200" b="1" dirty="0">
                    <a:solidFill>
                      <a:srgbClr val="FF0000"/>
                    </a:solidFill>
                    <a:latin typeface="Century Gothic" pitchFamily="34" charset="0"/>
                  </a:rPr>
                  <a:t>2</a:t>
                </a:r>
                <a:r>
                  <a:rPr lang="en-US" sz="1200" b="1" dirty="0" smtClean="0">
                    <a:solidFill>
                      <a:srgbClr val="FF0000"/>
                    </a:solidFill>
                    <a:latin typeface="Century Gothic" pitchFamily="34" charset="0"/>
                  </a:rPr>
                  <a:t>) MOTORCYCLE STALLS</a:t>
                </a:r>
                <a:endParaRPr lang="en-US" sz="1200" b="1" dirty="0">
                  <a:solidFill>
                    <a:srgbClr val="FF0000"/>
                  </a:solidFill>
                  <a:latin typeface="Century Gothic" pitchFamily="34" charset="0"/>
                </a:endParaRPr>
              </a:p>
            </p:txBody>
          </p:sp>
          <p:cxnSp>
            <p:nvCxnSpPr>
              <p:cNvPr id="31" name="Straight Arrow Connector 30"/>
              <p:cNvCxnSpPr/>
              <p:nvPr/>
            </p:nvCxnSpPr>
            <p:spPr>
              <a:xfrm flipH="1" flipV="1">
                <a:off x="5943600" y="2625298"/>
                <a:ext cx="304800" cy="4850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endCxn id="30" idx="1"/>
              </p:cNvCxnSpPr>
              <p:nvPr/>
            </p:nvCxnSpPr>
            <p:spPr>
              <a:xfrm>
                <a:off x="6248400" y="3110299"/>
                <a:ext cx="53340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
        <p:nvSpPr>
          <p:cNvPr id="5" name="TextBox 4"/>
          <p:cNvSpPr txBox="1"/>
          <p:nvPr/>
        </p:nvSpPr>
        <p:spPr>
          <a:xfrm>
            <a:off x="7019192" y="462819"/>
            <a:ext cx="2133600" cy="276999"/>
          </a:xfrm>
          <a:prstGeom prst="rect">
            <a:avLst/>
          </a:prstGeom>
          <a:solidFill>
            <a:srgbClr val="FFC000"/>
          </a:solidFill>
        </p:spPr>
        <p:txBody>
          <a:bodyPr wrap="square" rtlCol="0">
            <a:spAutoFit/>
          </a:bodyPr>
          <a:lstStyle/>
          <a:p>
            <a:pPr algn="r"/>
            <a:r>
              <a:rPr lang="en-US" sz="1200" b="1" dirty="0" smtClean="0">
                <a:solidFill>
                  <a:srgbClr val="FF0000"/>
                </a:solidFill>
                <a:latin typeface="Century Gothic" pitchFamily="34" charset="0"/>
              </a:rPr>
              <a:t>AUGUST 15 REVISION</a:t>
            </a:r>
            <a:endParaRPr lang="en-US" sz="1200" b="1" dirty="0">
              <a:solidFill>
                <a:srgbClr val="FF0000"/>
              </a:solidFill>
              <a:latin typeface="Century Gothic" pitchFamily="34" charset="0"/>
            </a:endParaRPr>
          </a:p>
        </p:txBody>
      </p:sp>
      <p:grpSp>
        <p:nvGrpSpPr>
          <p:cNvPr id="6" name="Group 5"/>
          <p:cNvGrpSpPr/>
          <p:nvPr/>
        </p:nvGrpSpPr>
        <p:grpSpPr>
          <a:xfrm>
            <a:off x="4800600" y="1372280"/>
            <a:ext cx="3199548" cy="1599517"/>
            <a:chOff x="990600" y="3352800"/>
            <a:chExt cx="13554878" cy="1734934"/>
          </a:xfrm>
        </p:grpSpPr>
        <p:sp>
          <p:nvSpPr>
            <p:cNvPr id="7" name="Rectangle 6"/>
            <p:cNvSpPr/>
            <p:nvPr/>
          </p:nvSpPr>
          <p:spPr>
            <a:xfrm>
              <a:off x="990600" y="3352800"/>
              <a:ext cx="8716170" cy="1734934"/>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017018" y="3630347"/>
              <a:ext cx="4528460" cy="548227"/>
            </a:xfrm>
            <a:prstGeom prst="rect">
              <a:avLst/>
            </a:prstGeom>
            <a:noFill/>
          </p:spPr>
          <p:txBody>
            <a:bodyPr wrap="square" rtlCol="0">
              <a:spAutoFit/>
            </a:bodyPr>
            <a:lstStyle/>
            <a:p>
              <a:r>
                <a:rPr lang="en-US" sz="1200" b="1" dirty="0" smtClean="0">
                  <a:solidFill>
                    <a:srgbClr val="FF0000"/>
                  </a:solidFill>
                  <a:latin typeface="Century Gothic" pitchFamily="34" charset="0"/>
                </a:rPr>
                <a:t>ENLARGED PLAN</a:t>
              </a:r>
              <a:endParaRPr lang="en-US" sz="1200" b="1" dirty="0">
                <a:solidFill>
                  <a:srgbClr val="FF0000"/>
                </a:solidFill>
                <a:latin typeface="Century Gothic" pitchFamily="34" charset="0"/>
              </a:endParaRPr>
            </a:p>
          </p:txBody>
        </p:sp>
      </p:grpSp>
      <p:grpSp>
        <p:nvGrpSpPr>
          <p:cNvPr id="10" name="Group 9"/>
          <p:cNvGrpSpPr/>
          <p:nvPr/>
        </p:nvGrpSpPr>
        <p:grpSpPr>
          <a:xfrm>
            <a:off x="-2" y="3698"/>
            <a:ext cx="3962401" cy="3999059"/>
            <a:chOff x="-1" y="-1"/>
            <a:chExt cx="3962401" cy="3999059"/>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3962401" cy="3999059"/>
            </a:xfrm>
            <a:prstGeom prst="rect">
              <a:avLst/>
            </a:prstGeom>
          </p:spPr>
        </p:pic>
        <p:sp>
          <p:nvSpPr>
            <p:cNvPr id="13" name="TextBox 12"/>
            <p:cNvSpPr txBox="1"/>
            <p:nvPr/>
          </p:nvSpPr>
          <p:spPr>
            <a:xfrm>
              <a:off x="1828800" y="3697"/>
              <a:ext cx="2133600" cy="276999"/>
            </a:xfrm>
            <a:prstGeom prst="rect">
              <a:avLst/>
            </a:prstGeom>
            <a:solidFill>
              <a:schemeClr val="accent1">
                <a:lumMod val="40000"/>
                <a:lumOff val="60000"/>
              </a:schemeClr>
            </a:solidFill>
          </p:spPr>
          <p:txBody>
            <a:bodyPr wrap="square" rtlCol="0">
              <a:spAutoFit/>
            </a:bodyPr>
            <a:lstStyle/>
            <a:p>
              <a:pPr algn="r"/>
              <a:r>
                <a:rPr lang="en-US" sz="1200" b="1" dirty="0" smtClean="0">
                  <a:solidFill>
                    <a:srgbClr val="FF0000"/>
                  </a:solidFill>
                  <a:latin typeface="Century Gothic" pitchFamily="34" charset="0"/>
                </a:rPr>
                <a:t>JULY 18 SCHEME</a:t>
              </a:r>
              <a:endParaRPr lang="en-US" sz="1200" b="1" dirty="0">
                <a:solidFill>
                  <a:srgbClr val="FF0000"/>
                </a:solidFill>
                <a:latin typeface="Century Gothic" pitchFamily="34" charset="0"/>
              </a:endParaRPr>
            </a:p>
          </p:txBody>
        </p:sp>
      </p:grpSp>
      <p:grpSp>
        <p:nvGrpSpPr>
          <p:cNvPr id="14" name="Group 13"/>
          <p:cNvGrpSpPr/>
          <p:nvPr/>
        </p:nvGrpSpPr>
        <p:grpSpPr>
          <a:xfrm>
            <a:off x="3876675" y="3697"/>
            <a:ext cx="5276117" cy="5532585"/>
            <a:chOff x="3879606" y="3697"/>
            <a:chExt cx="5276117" cy="5532585"/>
          </a:xfrm>
        </p:grpSpPr>
        <p:grpSp>
          <p:nvGrpSpPr>
            <p:cNvPr id="9" name="Group 8"/>
            <p:cNvGrpSpPr/>
            <p:nvPr/>
          </p:nvGrpSpPr>
          <p:grpSpPr>
            <a:xfrm>
              <a:off x="3879606" y="3697"/>
              <a:ext cx="5276117" cy="5532585"/>
              <a:chOff x="9185778" y="-1"/>
              <a:chExt cx="5276117" cy="5532585"/>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5778" y="-1"/>
                <a:ext cx="5266577" cy="5532585"/>
              </a:xfrm>
              <a:prstGeom prst="rect">
                <a:avLst/>
              </a:prstGeom>
            </p:spPr>
          </p:pic>
          <p:sp>
            <p:nvSpPr>
              <p:cNvPr id="12" name="TextBox 11"/>
              <p:cNvSpPr txBox="1"/>
              <p:nvPr/>
            </p:nvSpPr>
            <p:spPr>
              <a:xfrm>
                <a:off x="12328295" y="0"/>
                <a:ext cx="2133600" cy="276999"/>
              </a:xfrm>
              <a:prstGeom prst="rect">
                <a:avLst/>
              </a:prstGeom>
              <a:solidFill>
                <a:srgbClr val="FFC000"/>
              </a:solidFill>
            </p:spPr>
            <p:txBody>
              <a:bodyPr wrap="square" rtlCol="0">
                <a:spAutoFit/>
              </a:bodyPr>
              <a:lstStyle/>
              <a:p>
                <a:pPr algn="r"/>
                <a:r>
                  <a:rPr lang="en-US" sz="1200" b="1" dirty="0" smtClean="0">
                    <a:solidFill>
                      <a:srgbClr val="FF0000"/>
                    </a:solidFill>
                    <a:latin typeface="Century Gothic" pitchFamily="34" charset="0"/>
                  </a:rPr>
                  <a:t>AUGUST 15 REVISION</a:t>
                </a:r>
                <a:endParaRPr lang="en-US" sz="1200" b="1" dirty="0">
                  <a:solidFill>
                    <a:srgbClr val="FF0000"/>
                  </a:solidFill>
                  <a:latin typeface="Century Gothic" pitchFamily="34" charset="0"/>
                </a:endParaRPr>
              </a:p>
            </p:txBody>
          </p:sp>
        </p:grpSp>
        <p:cxnSp>
          <p:nvCxnSpPr>
            <p:cNvPr id="17" name="Straight Connector 16"/>
            <p:cNvCxnSpPr/>
            <p:nvPr/>
          </p:nvCxnSpPr>
          <p:spPr>
            <a:xfrm>
              <a:off x="7386590" y="3505200"/>
              <a:ext cx="3048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7691390" y="3505200"/>
              <a:ext cx="0" cy="53340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6841487" y="838200"/>
            <a:ext cx="106257" cy="2414987"/>
            <a:chOff x="6841487" y="838200"/>
            <a:chExt cx="106257" cy="2414987"/>
          </a:xfrm>
        </p:grpSpPr>
        <p:sp>
          <p:nvSpPr>
            <p:cNvPr id="16" name="Rectangle 15"/>
            <p:cNvSpPr/>
            <p:nvPr/>
          </p:nvSpPr>
          <p:spPr>
            <a:xfrm flipH="1">
              <a:off x="6841487" y="838200"/>
              <a:ext cx="89744" cy="73858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H="1">
              <a:off x="6858000" y="2584946"/>
              <a:ext cx="89744" cy="66824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2497667" y="1207493"/>
            <a:ext cx="4360333" cy="4736107"/>
            <a:chOff x="2497667" y="1207493"/>
            <a:chExt cx="4360333" cy="4736107"/>
          </a:xfrm>
        </p:grpSpPr>
        <p:grpSp>
          <p:nvGrpSpPr>
            <p:cNvPr id="21" name="Group 20"/>
            <p:cNvGrpSpPr/>
            <p:nvPr/>
          </p:nvGrpSpPr>
          <p:grpSpPr>
            <a:xfrm>
              <a:off x="2531533" y="4064001"/>
              <a:ext cx="2091218" cy="1752600"/>
              <a:chOff x="1600200" y="3535946"/>
              <a:chExt cx="2513076" cy="2106149"/>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0262" y="3535947"/>
                <a:ext cx="943014" cy="2086536"/>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0200" y="3535946"/>
                <a:ext cx="1595628" cy="2106149"/>
              </a:xfrm>
              <a:prstGeom prst="rect">
                <a:avLst/>
              </a:prstGeom>
            </p:spPr>
          </p:pic>
        </p:grpSp>
        <p:sp>
          <p:nvSpPr>
            <p:cNvPr id="22" name="Rectangle 21"/>
            <p:cNvSpPr/>
            <p:nvPr/>
          </p:nvSpPr>
          <p:spPr>
            <a:xfrm>
              <a:off x="2497667" y="3962399"/>
              <a:ext cx="2074333" cy="7620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3505200" y="1207493"/>
              <a:ext cx="0" cy="27549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16" idx="3"/>
            </p:cNvCxnSpPr>
            <p:nvPr/>
          </p:nvCxnSpPr>
          <p:spPr>
            <a:xfrm>
              <a:off x="3505200" y="1207493"/>
              <a:ext cx="333628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8" idx="3"/>
            </p:cNvCxnSpPr>
            <p:nvPr/>
          </p:nvCxnSpPr>
          <p:spPr>
            <a:xfrm flipH="1">
              <a:off x="3505200" y="2919067"/>
              <a:ext cx="3352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497667" y="4038600"/>
              <a:ext cx="2074333" cy="1905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896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228600"/>
            <a:ext cx="5626333" cy="5910511"/>
          </a:xfrm>
          <a:prstGeom prst="rect">
            <a:avLst/>
          </a:prstGeom>
        </p:spPr>
      </p:pic>
      <p:sp>
        <p:nvSpPr>
          <p:cNvPr id="6" name="Rectangle 5"/>
          <p:cNvSpPr/>
          <p:nvPr/>
        </p:nvSpPr>
        <p:spPr>
          <a:xfrm flipH="1">
            <a:off x="5859777" y="1219200"/>
            <a:ext cx="83822" cy="46833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831200" y="1905000"/>
            <a:ext cx="310519" cy="1611334"/>
            <a:chOff x="5831200" y="1905000"/>
            <a:chExt cx="310519" cy="1611334"/>
          </a:xfrm>
        </p:grpSpPr>
        <p:sp>
          <p:nvSpPr>
            <p:cNvPr id="12" name="Rectangle 11"/>
            <p:cNvSpPr/>
            <p:nvPr/>
          </p:nvSpPr>
          <p:spPr>
            <a:xfrm>
              <a:off x="6096000" y="1905000"/>
              <a:ext cx="45719" cy="10668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5831200" y="3048000"/>
              <a:ext cx="45719" cy="46833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5408335" y="218661"/>
            <a:ext cx="2133600" cy="276999"/>
          </a:xfrm>
          <a:prstGeom prst="rect">
            <a:avLst/>
          </a:prstGeom>
          <a:solidFill>
            <a:srgbClr val="FFC000"/>
          </a:solidFill>
        </p:spPr>
        <p:txBody>
          <a:bodyPr wrap="square" rtlCol="0">
            <a:spAutoFit/>
          </a:bodyPr>
          <a:lstStyle/>
          <a:p>
            <a:pPr algn="r"/>
            <a:r>
              <a:rPr lang="en-US" sz="1200" b="1" dirty="0" smtClean="0">
                <a:solidFill>
                  <a:srgbClr val="FF0000"/>
                </a:solidFill>
                <a:latin typeface="Century Gothic" pitchFamily="34" charset="0"/>
              </a:rPr>
              <a:t>AUGUST 15 REVISION</a:t>
            </a:r>
            <a:endParaRPr lang="en-US" sz="1200" b="1" dirty="0">
              <a:solidFill>
                <a:srgbClr val="FF0000"/>
              </a:solidFill>
              <a:latin typeface="Century Gothic" pitchFamily="34" charset="0"/>
            </a:endParaRPr>
          </a:p>
        </p:txBody>
      </p:sp>
      <p:cxnSp>
        <p:nvCxnSpPr>
          <p:cNvPr id="18" name="Straight Connector 17"/>
          <p:cNvCxnSpPr/>
          <p:nvPr/>
        </p:nvCxnSpPr>
        <p:spPr>
          <a:xfrm>
            <a:off x="5638800" y="3962400"/>
            <a:ext cx="3810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019800" y="3962400"/>
            <a:ext cx="0" cy="60960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flipH="1">
            <a:off x="6084567" y="3962400"/>
            <a:ext cx="81915" cy="609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H="1">
            <a:off x="7420254" y="3657600"/>
            <a:ext cx="81915" cy="609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6781800" y="871446"/>
            <a:ext cx="2161255" cy="3090954"/>
            <a:chOff x="6781800" y="871446"/>
            <a:chExt cx="2161255" cy="3090954"/>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871446"/>
              <a:ext cx="2161255" cy="2410721"/>
            </a:xfrm>
            <a:prstGeom prst="rect">
              <a:avLst/>
            </a:prstGeom>
          </p:spPr>
        </p:pic>
        <p:cxnSp>
          <p:nvCxnSpPr>
            <p:cNvPr id="5" name="Straight Connector 4"/>
            <p:cNvCxnSpPr/>
            <p:nvPr/>
          </p:nvCxnSpPr>
          <p:spPr>
            <a:xfrm>
              <a:off x="7541935" y="3962400"/>
              <a:ext cx="3204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2" idx="2"/>
            </p:cNvCxnSpPr>
            <p:nvPr/>
          </p:nvCxnSpPr>
          <p:spPr>
            <a:xfrm flipV="1">
              <a:off x="7862427" y="3282167"/>
              <a:ext cx="1" cy="6802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479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
        <p:nvSpPr>
          <p:cNvPr id="5" name="TextBox 4"/>
          <p:cNvSpPr txBox="1"/>
          <p:nvPr/>
        </p:nvSpPr>
        <p:spPr>
          <a:xfrm>
            <a:off x="7019192" y="462819"/>
            <a:ext cx="2133600" cy="276999"/>
          </a:xfrm>
          <a:prstGeom prst="rect">
            <a:avLst/>
          </a:prstGeom>
          <a:solidFill>
            <a:schemeClr val="accent1">
              <a:lumMod val="40000"/>
              <a:lumOff val="60000"/>
            </a:schemeClr>
          </a:solidFill>
        </p:spPr>
        <p:txBody>
          <a:bodyPr wrap="square" rtlCol="0">
            <a:spAutoFit/>
          </a:bodyPr>
          <a:lstStyle/>
          <a:p>
            <a:pPr algn="r"/>
            <a:r>
              <a:rPr lang="en-US" sz="1200" b="1" dirty="0" smtClean="0">
                <a:solidFill>
                  <a:srgbClr val="FF0000"/>
                </a:solidFill>
                <a:latin typeface="Century Gothic" pitchFamily="34" charset="0"/>
              </a:rPr>
              <a:t>JULY 18</a:t>
            </a:r>
            <a:r>
              <a:rPr lang="en-US" sz="1200" b="1" baseline="30000" dirty="0" smtClean="0">
                <a:solidFill>
                  <a:srgbClr val="FF0000"/>
                </a:solidFill>
                <a:latin typeface="Century Gothic" pitchFamily="34" charset="0"/>
              </a:rPr>
              <a:t>TH</a:t>
            </a:r>
            <a:r>
              <a:rPr lang="en-US" sz="1200" b="1" dirty="0" smtClean="0">
                <a:solidFill>
                  <a:srgbClr val="FF0000"/>
                </a:solidFill>
                <a:latin typeface="Century Gothic" pitchFamily="34" charset="0"/>
              </a:rPr>
              <a:t> SCHEME</a:t>
            </a:r>
            <a:endParaRPr lang="en-US" sz="1200" b="1" dirty="0">
              <a:solidFill>
                <a:srgbClr val="FF0000"/>
              </a:solidFill>
              <a:latin typeface="Century Gothic" pitchFamily="34" charset="0"/>
            </a:endParaRPr>
          </a:p>
        </p:txBody>
      </p:sp>
      <p:grpSp>
        <p:nvGrpSpPr>
          <p:cNvPr id="6" name="Group 5"/>
          <p:cNvGrpSpPr/>
          <p:nvPr/>
        </p:nvGrpSpPr>
        <p:grpSpPr>
          <a:xfrm>
            <a:off x="5413130" y="4419600"/>
            <a:ext cx="2283070" cy="1348706"/>
            <a:chOff x="2383967" y="3390668"/>
            <a:chExt cx="10436892" cy="1837091"/>
          </a:xfrm>
        </p:grpSpPr>
        <p:sp>
          <p:nvSpPr>
            <p:cNvPr id="7" name="Rectangle 6"/>
            <p:cNvSpPr/>
            <p:nvPr/>
          </p:nvSpPr>
          <p:spPr>
            <a:xfrm>
              <a:off x="2383967" y="3390668"/>
              <a:ext cx="5908430" cy="1490971"/>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92402" y="4679531"/>
              <a:ext cx="4528457" cy="548228"/>
            </a:xfrm>
            <a:prstGeom prst="rect">
              <a:avLst/>
            </a:prstGeom>
            <a:noFill/>
          </p:spPr>
          <p:txBody>
            <a:bodyPr wrap="square" rtlCol="0">
              <a:spAutoFit/>
            </a:bodyPr>
            <a:lstStyle/>
            <a:p>
              <a:r>
                <a:rPr lang="en-US" sz="1200" b="1" dirty="0" smtClean="0">
                  <a:solidFill>
                    <a:srgbClr val="FF0000"/>
                  </a:solidFill>
                  <a:latin typeface="Century Gothic" pitchFamily="34" charset="0"/>
                </a:rPr>
                <a:t>ENLARGED ELEVATION</a:t>
              </a:r>
              <a:endParaRPr lang="en-US" sz="1200" b="1" dirty="0">
                <a:solidFill>
                  <a:srgbClr val="FF0000"/>
                </a:solidFill>
                <a:latin typeface="Century Gothic" pitchFamily="34" charset="0"/>
              </a:endParaRP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115822" cy="4800600"/>
          </a:xfrm>
          <a:prstGeom prst="rect">
            <a:avLst/>
          </a:prstGeom>
        </p:spPr>
      </p:pic>
    </p:spTree>
    <p:extLst>
      <p:ext uri="{BB962C8B-B14F-4D97-AF65-F5344CB8AC3E}">
        <p14:creationId xmlns:p14="http://schemas.microsoft.com/office/powerpoint/2010/main" val="58374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
        <p:nvSpPr>
          <p:cNvPr id="4" name="TextBox 3"/>
          <p:cNvSpPr txBox="1"/>
          <p:nvPr/>
        </p:nvSpPr>
        <p:spPr>
          <a:xfrm>
            <a:off x="533400" y="1910190"/>
            <a:ext cx="4343400" cy="3031599"/>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DESIGN REVIEW HEARING SUMMARY</a:t>
            </a:r>
          </a:p>
          <a:p>
            <a:endParaRPr lang="en-US" sz="1000" b="1" dirty="0" smtClean="0">
              <a:solidFill>
                <a:schemeClr val="tx1">
                  <a:lumMod val="65000"/>
                </a:schemeClr>
              </a:solidFill>
              <a:latin typeface="Century Gothic" pitchFamily="34" charset="0"/>
            </a:endParaRPr>
          </a:p>
          <a:p>
            <a:endParaRPr lang="en-US" sz="1000" b="1" dirty="0" smtClean="0">
              <a:solidFill>
                <a:schemeClr val="tx1">
                  <a:lumMod val="65000"/>
                </a:schemeClr>
              </a:solidFill>
              <a:latin typeface="Century Gothic" pitchFamily="34" charset="0"/>
            </a:endParaRPr>
          </a:p>
          <a:p>
            <a:endParaRPr lang="en-US" sz="1000" b="1" dirty="0" smtClean="0">
              <a:solidFill>
                <a:schemeClr val="tx1">
                  <a:lumMod val="65000"/>
                </a:schemeClr>
              </a:solidFill>
              <a:latin typeface="Century Gothic" pitchFamily="34" charset="0"/>
            </a:endParaRPr>
          </a:p>
          <a:p>
            <a:pPr marL="228600" indent="-228600">
              <a:buFont typeface="+mj-lt"/>
              <a:buAutoNum type="arabicPeriod"/>
            </a:pPr>
            <a:r>
              <a:rPr lang="en-US" sz="1000" b="1" dirty="0" smtClean="0">
                <a:latin typeface="Century Gothic" pitchFamily="34" charset="0"/>
              </a:rPr>
              <a:t>Project Overview - </a:t>
            </a:r>
            <a:r>
              <a:rPr lang="en-US" sz="1000" b="1" i="1" dirty="0" smtClean="0">
                <a:latin typeface="Century Gothic" pitchFamily="34" charset="0"/>
              </a:rPr>
              <a:t>Abbreviated</a:t>
            </a:r>
          </a:p>
          <a:p>
            <a:pPr marL="228600" indent="-228600">
              <a:buFont typeface="+mj-lt"/>
              <a:buAutoNum type="arabicPeriod"/>
            </a:pPr>
            <a:endParaRPr lang="en-US" sz="1000" b="1" dirty="0" smtClean="0">
              <a:latin typeface="Century Gothic" pitchFamily="34" charset="0"/>
            </a:endParaRPr>
          </a:p>
          <a:p>
            <a:pPr marL="228600" indent="-228600">
              <a:buFont typeface="+mj-lt"/>
              <a:buAutoNum type="arabicPeriod"/>
            </a:pPr>
            <a:endParaRPr lang="en-US" sz="1000" b="1" dirty="0" smtClean="0">
              <a:latin typeface="Century Gothic" pitchFamily="34" charset="0"/>
            </a:endParaRPr>
          </a:p>
          <a:p>
            <a:pPr marL="228600" indent="-228600">
              <a:buFont typeface="+mj-lt"/>
              <a:buAutoNum type="arabicPeriod"/>
            </a:pPr>
            <a:r>
              <a:rPr lang="en-US" sz="1000" b="1" dirty="0">
                <a:latin typeface="Century Gothic" pitchFamily="34" charset="0"/>
              </a:rPr>
              <a:t>Comments from Design Commission </a:t>
            </a:r>
            <a:r>
              <a:rPr lang="en-US" sz="1000" b="1" dirty="0" smtClean="0">
                <a:latin typeface="Century Gothic" pitchFamily="34" charset="0"/>
              </a:rPr>
              <a:t> July 18</a:t>
            </a:r>
            <a:endParaRPr lang="en-US" sz="1000" b="1" dirty="0">
              <a:latin typeface="Century Gothic" pitchFamily="34" charset="0"/>
            </a:endParaRPr>
          </a:p>
          <a:p>
            <a:pPr marL="228600" indent="-228600">
              <a:buFont typeface="+mj-lt"/>
              <a:buAutoNum type="arabicPeriod"/>
            </a:pPr>
            <a:endParaRPr lang="en-US" sz="1000" b="1" dirty="0" smtClean="0">
              <a:latin typeface="Century Gothic" pitchFamily="34" charset="0"/>
            </a:endParaRPr>
          </a:p>
          <a:p>
            <a:pPr marL="228600" indent="-228600">
              <a:buFont typeface="+mj-lt"/>
              <a:buAutoNum type="arabicPeriod"/>
            </a:pPr>
            <a:endParaRPr lang="en-US" sz="1000" b="1" dirty="0" smtClean="0">
              <a:latin typeface="Century Gothic" pitchFamily="34" charset="0"/>
            </a:endParaRPr>
          </a:p>
          <a:p>
            <a:pPr marL="228600" indent="-228600">
              <a:buFont typeface="+mj-lt"/>
              <a:buAutoNum type="arabicPeriod"/>
            </a:pPr>
            <a:r>
              <a:rPr lang="en-US" sz="1000" b="1" dirty="0" smtClean="0">
                <a:latin typeface="Century Gothic" pitchFamily="34" charset="0"/>
              </a:rPr>
              <a:t>Design Revisions</a:t>
            </a:r>
          </a:p>
          <a:p>
            <a:pPr marL="228600" indent="-228600">
              <a:buFont typeface="+mj-lt"/>
              <a:buAutoNum type="arabicPeriod"/>
            </a:pPr>
            <a:endParaRPr lang="en-US" sz="1000" b="1" dirty="0" smtClean="0">
              <a:latin typeface="Century Gothic" pitchFamily="34" charset="0"/>
            </a:endParaRPr>
          </a:p>
          <a:p>
            <a:pPr marL="228600" indent="-228600">
              <a:buFont typeface="+mj-lt"/>
              <a:buAutoNum type="arabicPeriod"/>
            </a:pPr>
            <a:endParaRPr lang="en-US" sz="1000" b="1" dirty="0" smtClean="0">
              <a:latin typeface="Century Gothic" pitchFamily="34" charset="0"/>
            </a:endParaRPr>
          </a:p>
          <a:p>
            <a:pPr marL="228600" indent="-228600">
              <a:buFont typeface="+mj-lt"/>
              <a:buAutoNum type="arabicPeriod"/>
            </a:pPr>
            <a:r>
              <a:rPr lang="en-US" sz="1000" b="1" dirty="0" smtClean="0">
                <a:latin typeface="Century Gothic" pitchFamily="34" charset="0"/>
              </a:rPr>
              <a:t>Request Design Commission Approval</a:t>
            </a:r>
          </a:p>
          <a:p>
            <a:pPr marL="228600" indent="-228600">
              <a:buFont typeface="+mj-lt"/>
              <a:buAutoNum type="arabicPeriod"/>
            </a:pPr>
            <a:endParaRPr lang="en-US" sz="1000" b="1" dirty="0">
              <a:latin typeface="Century Gothic" pitchFamily="34" charset="0"/>
            </a:endParaRPr>
          </a:p>
          <a:p>
            <a:pPr marL="228600" indent="-228600">
              <a:buFont typeface="+mj-lt"/>
              <a:buAutoNum type="arabicPeriod"/>
            </a:pPr>
            <a:endParaRPr lang="en-US" sz="1000" b="1" dirty="0" smtClean="0">
              <a:latin typeface="Century Gothic" pitchFamily="34" charset="0"/>
            </a:endParaRPr>
          </a:p>
          <a:p>
            <a:pPr marL="228600" indent="-228600">
              <a:buFont typeface="+mj-lt"/>
              <a:buAutoNum type="arabicPeriod"/>
            </a:pPr>
            <a:r>
              <a:rPr lang="en-US" sz="1000" b="1" dirty="0">
                <a:solidFill>
                  <a:schemeClr val="bg1">
                    <a:lumMod val="75000"/>
                    <a:lumOff val="25000"/>
                  </a:schemeClr>
                </a:solidFill>
                <a:latin typeface="Century Gothic" pitchFamily="34" charset="0"/>
              </a:rPr>
              <a:t>Review Requested Modifications and Adjustment</a:t>
            </a:r>
          </a:p>
          <a:p>
            <a:pPr marL="228600" indent="-228600">
              <a:buFont typeface="+mj-lt"/>
              <a:buAutoNum type="arabicPeriod"/>
            </a:pPr>
            <a:endParaRPr lang="en-US" sz="1000" b="1" dirty="0" smtClean="0">
              <a:latin typeface="Century Gothic" pitchFamily="34" charset="0"/>
            </a:endParaRPr>
          </a:p>
          <a:p>
            <a:pPr marL="228600" indent="-228600">
              <a:buAutoNum type="arabicPeriod"/>
            </a:pPr>
            <a:endParaRPr lang="en-US" sz="1000" dirty="0" smtClean="0">
              <a:solidFill>
                <a:schemeClr val="bg1">
                  <a:lumMod val="65000"/>
                  <a:lumOff val="35000"/>
                </a:schemeClr>
              </a:solidFill>
              <a:latin typeface="Century Gothic"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778" y="1181099"/>
            <a:ext cx="4495800" cy="4495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sp>
        <p:nvSpPr>
          <p:cNvPr id="5" name="TextBox 4"/>
          <p:cNvSpPr txBox="1"/>
          <p:nvPr/>
        </p:nvSpPr>
        <p:spPr>
          <a:xfrm>
            <a:off x="7010400" y="470647"/>
            <a:ext cx="2133600" cy="276999"/>
          </a:xfrm>
          <a:prstGeom prst="rect">
            <a:avLst/>
          </a:prstGeom>
          <a:solidFill>
            <a:srgbClr val="FFC000"/>
          </a:solidFill>
        </p:spPr>
        <p:txBody>
          <a:bodyPr wrap="square" rtlCol="0">
            <a:spAutoFit/>
          </a:bodyPr>
          <a:lstStyle/>
          <a:p>
            <a:pPr algn="r"/>
            <a:r>
              <a:rPr lang="en-US" sz="1200" b="1" dirty="0" smtClean="0">
                <a:solidFill>
                  <a:srgbClr val="FF0000"/>
                </a:solidFill>
                <a:latin typeface="Century Gothic" pitchFamily="34" charset="0"/>
              </a:rPr>
              <a:t>AUGUST 15 REVISION</a:t>
            </a:r>
            <a:endParaRPr lang="en-US" sz="1200" b="1" dirty="0">
              <a:solidFill>
                <a:srgbClr val="FF0000"/>
              </a:solidFill>
              <a:latin typeface="Century Gothic" pitchFamily="34" charset="0"/>
            </a:endParaRPr>
          </a:p>
        </p:txBody>
      </p:sp>
      <p:grpSp>
        <p:nvGrpSpPr>
          <p:cNvPr id="6" name="Group 5"/>
          <p:cNvGrpSpPr/>
          <p:nvPr/>
        </p:nvGrpSpPr>
        <p:grpSpPr>
          <a:xfrm>
            <a:off x="5334000" y="4419600"/>
            <a:ext cx="2283070" cy="1348706"/>
            <a:chOff x="2383967" y="3390668"/>
            <a:chExt cx="10436892" cy="1837091"/>
          </a:xfrm>
        </p:grpSpPr>
        <p:sp>
          <p:nvSpPr>
            <p:cNvPr id="7" name="Rectangle 6"/>
            <p:cNvSpPr/>
            <p:nvPr/>
          </p:nvSpPr>
          <p:spPr>
            <a:xfrm>
              <a:off x="2383967" y="3390668"/>
              <a:ext cx="5908430" cy="1490971"/>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92402" y="4679531"/>
              <a:ext cx="4528457" cy="548228"/>
            </a:xfrm>
            <a:prstGeom prst="rect">
              <a:avLst/>
            </a:prstGeom>
            <a:noFill/>
          </p:spPr>
          <p:txBody>
            <a:bodyPr wrap="square" rtlCol="0">
              <a:spAutoFit/>
            </a:bodyPr>
            <a:lstStyle/>
            <a:p>
              <a:r>
                <a:rPr lang="en-US" sz="1200" b="1" dirty="0" smtClean="0">
                  <a:solidFill>
                    <a:srgbClr val="FF0000"/>
                  </a:solidFill>
                  <a:latin typeface="Century Gothic" pitchFamily="34" charset="0"/>
                </a:rPr>
                <a:t>ENLARGED ELEVATION</a:t>
              </a:r>
              <a:endParaRPr lang="en-US" sz="1200" b="1" dirty="0">
                <a:solidFill>
                  <a:srgbClr val="FF0000"/>
                </a:solidFill>
                <a:latin typeface="Century Gothic" pitchFamily="34" charset="0"/>
              </a:endParaRPr>
            </a:p>
          </p:txBody>
        </p:sp>
      </p:grpSp>
      <p:grpSp>
        <p:nvGrpSpPr>
          <p:cNvPr id="3" name="Group 2"/>
          <p:cNvGrpSpPr/>
          <p:nvPr/>
        </p:nvGrpSpPr>
        <p:grpSpPr>
          <a:xfrm>
            <a:off x="5020408" y="4"/>
            <a:ext cx="4123592" cy="3861262"/>
            <a:chOff x="5029200" y="-4"/>
            <a:chExt cx="4123592" cy="3861262"/>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0"/>
              <a:ext cx="4114799" cy="3861258"/>
            </a:xfrm>
            <a:prstGeom prst="rect">
              <a:avLst/>
            </a:prstGeom>
          </p:spPr>
        </p:pic>
        <p:sp>
          <p:nvSpPr>
            <p:cNvPr id="12" name="TextBox 11"/>
            <p:cNvSpPr txBox="1"/>
            <p:nvPr/>
          </p:nvSpPr>
          <p:spPr>
            <a:xfrm>
              <a:off x="7019192" y="-4"/>
              <a:ext cx="2133600" cy="276999"/>
            </a:xfrm>
            <a:prstGeom prst="rect">
              <a:avLst/>
            </a:prstGeom>
            <a:solidFill>
              <a:schemeClr val="accent1">
                <a:lumMod val="40000"/>
                <a:lumOff val="60000"/>
              </a:schemeClr>
            </a:solidFill>
          </p:spPr>
          <p:txBody>
            <a:bodyPr wrap="square" rtlCol="0">
              <a:spAutoFit/>
            </a:bodyPr>
            <a:lstStyle/>
            <a:p>
              <a:pPr algn="r"/>
              <a:r>
                <a:rPr lang="en-US" sz="1200" b="1" dirty="0" smtClean="0">
                  <a:solidFill>
                    <a:srgbClr val="FF0000"/>
                  </a:solidFill>
                  <a:latin typeface="Century Gothic" pitchFamily="34" charset="0"/>
                </a:rPr>
                <a:t>JULY 18</a:t>
              </a:r>
              <a:r>
                <a:rPr lang="en-US" sz="1200" b="1" baseline="30000" dirty="0" smtClean="0">
                  <a:solidFill>
                    <a:srgbClr val="FF0000"/>
                  </a:solidFill>
                  <a:latin typeface="Century Gothic" pitchFamily="34" charset="0"/>
                </a:rPr>
                <a:t>TH</a:t>
              </a:r>
              <a:r>
                <a:rPr lang="en-US" sz="1200" b="1" dirty="0" smtClean="0">
                  <a:solidFill>
                    <a:srgbClr val="FF0000"/>
                  </a:solidFill>
                  <a:latin typeface="Century Gothic" pitchFamily="34" charset="0"/>
                </a:rPr>
                <a:t> SCHEME</a:t>
              </a:r>
              <a:endParaRPr lang="en-US" sz="1200" b="1" dirty="0">
                <a:solidFill>
                  <a:srgbClr val="FF0000"/>
                </a:solidFill>
                <a:latin typeface="Century Gothic" pitchFamily="34" charset="0"/>
              </a:endParaRPr>
            </a:p>
          </p:txBody>
        </p:sp>
      </p:grpSp>
      <p:grpSp>
        <p:nvGrpSpPr>
          <p:cNvPr id="11" name="Group 10"/>
          <p:cNvGrpSpPr/>
          <p:nvPr/>
        </p:nvGrpSpPr>
        <p:grpSpPr>
          <a:xfrm>
            <a:off x="2136" y="0"/>
            <a:ext cx="5272467" cy="4876805"/>
            <a:chOff x="0" y="-5"/>
            <a:chExt cx="5272467" cy="4876805"/>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5272467" cy="4876801"/>
            </a:xfrm>
            <a:prstGeom prst="rect">
              <a:avLst/>
            </a:prstGeom>
          </p:spPr>
        </p:pic>
        <p:sp>
          <p:nvSpPr>
            <p:cNvPr id="32" name="TextBox 31"/>
            <p:cNvSpPr txBox="1"/>
            <p:nvPr/>
          </p:nvSpPr>
          <p:spPr>
            <a:xfrm>
              <a:off x="3138867" y="-5"/>
              <a:ext cx="2133600" cy="276999"/>
            </a:xfrm>
            <a:prstGeom prst="rect">
              <a:avLst/>
            </a:prstGeom>
            <a:solidFill>
              <a:srgbClr val="FFC000"/>
            </a:solidFill>
          </p:spPr>
          <p:txBody>
            <a:bodyPr wrap="square" rtlCol="0">
              <a:spAutoFit/>
            </a:bodyPr>
            <a:lstStyle/>
            <a:p>
              <a:pPr algn="r"/>
              <a:r>
                <a:rPr lang="en-US" sz="1200" b="1" dirty="0" smtClean="0">
                  <a:solidFill>
                    <a:srgbClr val="FF0000"/>
                  </a:solidFill>
                  <a:latin typeface="Century Gothic" pitchFamily="34" charset="0"/>
                </a:rPr>
                <a:t>AUGUST 15 REVISION</a:t>
              </a:r>
              <a:endParaRPr lang="en-US" sz="1200" b="1" dirty="0">
                <a:solidFill>
                  <a:srgbClr val="FF0000"/>
                </a:solidFill>
                <a:latin typeface="Century Gothic" pitchFamily="34" charset="0"/>
              </a:endParaRPr>
            </a:p>
          </p:txBody>
        </p:sp>
      </p:grpSp>
      <p:grpSp>
        <p:nvGrpSpPr>
          <p:cNvPr id="13" name="Group 12"/>
          <p:cNvGrpSpPr/>
          <p:nvPr/>
        </p:nvGrpSpPr>
        <p:grpSpPr>
          <a:xfrm>
            <a:off x="1295400" y="685800"/>
            <a:ext cx="2958666" cy="2971800"/>
            <a:chOff x="5715000" y="545068"/>
            <a:chExt cx="2958666" cy="2971800"/>
          </a:xfrm>
        </p:grpSpPr>
        <p:sp>
          <p:nvSpPr>
            <p:cNvPr id="14" name="TextBox 13"/>
            <p:cNvSpPr txBox="1"/>
            <p:nvPr/>
          </p:nvSpPr>
          <p:spPr>
            <a:xfrm>
              <a:off x="6223261" y="1253698"/>
              <a:ext cx="16764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PANEL</a:t>
              </a:r>
              <a:endParaRPr lang="en-US" sz="900" b="1" dirty="0">
                <a:solidFill>
                  <a:srgbClr val="FF0000"/>
                </a:solidFill>
                <a:latin typeface="Century Gothic" pitchFamily="34" charset="0"/>
              </a:endParaRPr>
            </a:p>
          </p:txBody>
        </p:sp>
        <p:sp>
          <p:nvSpPr>
            <p:cNvPr id="15" name="TextBox 14"/>
            <p:cNvSpPr txBox="1"/>
            <p:nvPr/>
          </p:nvSpPr>
          <p:spPr>
            <a:xfrm>
              <a:off x="5876870" y="545068"/>
              <a:ext cx="2362200" cy="3693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CLAD</a:t>
              </a:r>
            </a:p>
            <a:p>
              <a:pPr algn="ctr"/>
              <a:r>
                <a:rPr lang="en-US" sz="900" b="1" dirty="0" smtClean="0">
                  <a:solidFill>
                    <a:srgbClr val="FF0000"/>
                  </a:solidFill>
                  <a:latin typeface="Century Gothic" pitchFamily="34" charset="0"/>
                </a:rPr>
                <a:t>WOOD WINDOWS</a:t>
              </a:r>
              <a:endParaRPr lang="en-US" sz="900" b="1" dirty="0">
                <a:solidFill>
                  <a:srgbClr val="FF0000"/>
                </a:solidFill>
                <a:latin typeface="Century Gothic" pitchFamily="34" charset="0"/>
              </a:endParaRPr>
            </a:p>
          </p:txBody>
        </p:sp>
        <p:cxnSp>
          <p:nvCxnSpPr>
            <p:cNvPr id="16" name="Straight Connector 15"/>
            <p:cNvCxnSpPr/>
            <p:nvPr/>
          </p:nvCxnSpPr>
          <p:spPr>
            <a:xfrm>
              <a:off x="6159066" y="1447800"/>
              <a:ext cx="2514600" cy="2486"/>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715000" y="2427238"/>
              <a:ext cx="2590800" cy="3693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OVERHEAD DOOR</a:t>
              </a:r>
            </a:p>
            <a:p>
              <a:pPr algn="ctr"/>
              <a:r>
                <a:rPr lang="en-US" sz="900" b="1" dirty="0" smtClean="0">
                  <a:solidFill>
                    <a:srgbClr val="FF0000"/>
                  </a:solidFill>
                  <a:latin typeface="Century Gothic" pitchFamily="34" charset="0"/>
                </a:rPr>
                <a:t>WITH SOLID SLATS</a:t>
              </a:r>
              <a:endParaRPr lang="en-US" sz="900" b="1" dirty="0">
                <a:solidFill>
                  <a:srgbClr val="FF0000"/>
                </a:solidFill>
                <a:latin typeface="Century Gothic" pitchFamily="34" charset="0"/>
              </a:endParaRPr>
            </a:p>
          </p:txBody>
        </p:sp>
        <p:cxnSp>
          <p:nvCxnSpPr>
            <p:cNvPr id="18" name="Straight Connector 17"/>
            <p:cNvCxnSpPr/>
            <p:nvPr/>
          </p:nvCxnSpPr>
          <p:spPr>
            <a:xfrm>
              <a:off x="6357325" y="2831068"/>
              <a:ext cx="1361661" cy="0"/>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81261" y="1552018"/>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PANEL</a:t>
              </a:r>
              <a:endParaRPr lang="en-US" sz="900" b="1" dirty="0">
                <a:solidFill>
                  <a:srgbClr val="FF0000"/>
                </a:solidFill>
                <a:latin typeface="Century Gothic" pitchFamily="34" charset="0"/>
              </a:endParaRPr>
            </a:p>
          </p:txBody>
        </p:sp>
        <p:cxnSp>
          <p:nvCxnSpPr>
            <p:cNvPr id="20" name="Straight Connector 19"/>
            <p:cNvCxnSpPr/>
            <p:nvPr/>
          </p:nvCxnSpPr>
          <p:spPr>
            <a:xfrm flipV="1">
              <a:off x="5791200" y="1776907"/>
              <a:ext cx="1676400" cy="5726"/>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91200" y="1978968"/>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LOUVERS</a:t>
              </a:r>
              <a:endParaRPr lang="en-US" sz="900" b="1" dirty="0">
                <a:solidFill>
                  <a:srgbClr val="FF0000"/>
                </a:solidFill>
                <a:latin typeface="Century Gothic" pitchFamily="34" charset="0"/>
              </a:endParaRPr>
            </a:p>
          </p:txBody>
        </p:sp>
        <p:cxnSp>
          <p:nvCxnSpPr>
            <p:cNvPr id="22" name="Straight Connector 21"/>
            <p:cNvCxnSpPr/>
            <p:nvPr/>
          </p:nvCxnSpPr>
          <p:spPr>
            <a:xfrm>
              <a:off x="6400800" y="2217394"/>
              <a:ext cx="1361661" cy="4074"/>
            </a:xfrm>
            <a:prstGeom prst="line">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15000" y="850336"/>
              <a:ext cx="1981200" cy="22362"/>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3286036"/>
              <a:ext cx="1648239"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WINDOW INTO BIKE AREA</a:t>
              </a:r>
            </a:p>
          </p:txBody>
        </p:sp>
        <p:cxnSp>
          <p:nvCxnSpPr>
            <p:cNvPr id="25" name="Straight Connector 24"/>
            <p:cNvCxnSpPr/>
            <p:nvPr/>
          </p:nvCxnSpPr>
          <p:spPr>
            <a:xfrm flipH="1">
              <a:off x="6629400" y="3505200"/>
              <a:ext cx="1573932" cy="0"/>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694900" y="2219431"/>
              <a:ext cx="1573932" cy="0"/>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829300" y="3135868"/>
              <a:ext cx="1866900" cy="0"/>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715000" y="2881952"/>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WINDOW INTO BIKE AREA</a:t>
              </a:r>
              <a:endParaRPr lang="en-US" sz="900" b="1" dirty="0">
                <a:solidFill>
                  <a:srgbClr val="FF0000"/>
                </a:solidFill>
                <a:latin typeface="Century Gothic" pitchFamily="34" charset="0"/>
              </a:endParaRPr>
            </a:p>
          </p:txBody>
        </p:sp>
      </p:grpSp>
      <p:grpSp>
        <p:nvGrpSpPr>
          <p:cNvPr id="29" name="Group 28"/>
          <p:cNvGrpSpPr/>
          <p:nvPr/>
        </p:nvGrpSpPr>
        <p:grpSpPr>
          <a:xfrm>
            <a:off x="2136" y="-2"/>
            <a:ext cx="5272467" cy="4876806"/>
            <a:chOff x="6705600" y="1422855"/>
            <a:chExt cx="5272467" cy="4876806"/>
          </a:xfrm>
        </p:grpSpPr>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1422860"/>
              <a:ext cx="5272467" cy="4876801"/>
            </a:xfrm>
            <a:prstGeom prst="rect">
              <a:avLst/>
            </a:prstGeom>
          </p:spPr>
        </p:pic>
        <p:sp>
          <p:nvSpPr>
            <p:cNvPr id="33" name="TextBox 32"/>
            <p:cNvSpPr txBox="1"/>
            <p:nvPr/>
          </p:nvSpPr>
          <p:spPr>
            <a:xfrm>
              <a:off x="9844467" y="1422855"/>
              <a:ext cx="2133600" cy="276999"/>
            </a:xfrm>
            <a:prstGeom prst="rect">
              <a:avLst/>
            </a:prstGeom>
            <a:solidFill>
              <a:srgbClr val="FFC000"/>
            </a:solidFill>
          </p:spPr>
          <p:txBody>
            <a:bodyPr wrap="square" rtlCol="0">
              <a:spAutoFit/>
            </a:bodyPr>
            <a:lstStyle/>
            <a:p>
              <a:pPr algn="r"/>
              <a:r>
                <a:rPr lang="en-US" sz="1200" b="1" dirty="0" smtClean="0">
                  <a:solidFill>
                    <a:srgbClr val="FF0000"/>
                  </a:solidFill>
                  <a:latin typeface="Century Gothic" pitchFamily="34" charset="0"/>
                </a:rPr>
                <a:t>AUGUST 15 REVISION</a:t>
              </a:r>
              <a:endParaRPr lang="en-US" sz="1200" b="1" dirty="0">
                <a:solidFill>
                  <a:srgbClr val="FF0000"/>
                </a:solidFill>
                <a:latin typeface="Century Gothic" pitchFamily="34" charset="0"/>
              </a:endParaRPr>
            </a:p>
          </p:txBody>
        </p:sp>
      </p:grpSp>
    </p:spTree>
    <p:extLst>
      <p:ext uri="{BB962C8B-B14F-4D97-AF65-F5344CB8AC3E}">
        <p14:creationId xmlns:p14="http://schemas.microsoft.com/office/powerpoint/2010/main" val="263015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
        <p:nvSpPr>
          <p:cNvPr id="5" name="TextBox 4"/>
          <p:cNvSpPr txBox="1"/>
          <p:nvPr/>
        </p:nvSpPr>
        <p:spPr>
          <a:xfrm>
            <a:off x="7019192" y="469750"/>
            <a:ext cx="2133600" cy="276999"/>
          </a:xfrm>
          <a:prstGeom prst="rect">
            <a:avLst/>
          </a:prstGeom>
          <a:solidFill>
            <a:srgbClr val="FFC000"/>
          </a:solidFill>
        </p:spPr>
        <p:txBody>
          <a:bodyPr wrap="square" rtlCol="0">
            <a:spAutoFit/>
          </a:bodyPr>
          <a:lstStyle/>
          <a:p>
            <a:pPr algn="r"/>
            <a:r>
              <a:rPr lang="en-US" sz="1200" b="1" dirty="0" smtClean="0">
                <a:solidFill>
                  <a:srgbClr val="FF0000"/>
                </a:solidFill>
                <a:latin typeface="Century Gothic" pitchFamily="34" charset="0"/>
              </a:rPr>
              <a:t>AUGUST 15 REVISION</a:t>
            </a:r>
            <a:endParaRPr lang="en-US" sz="1200" b="1" dirty="0">
              <a:solidFill>
                <a:srgbClr val="FF0000"/>
              </a:solidFill>
              <a:latin typeface="Century Gothic" pitchFamily="34" charset="0"/>
            </a:endParaRPr>
          </a:p>
        </p:txBody>
      </p:sp>
    </p:spTree>
    <p:extLst>
      <p:ext uri="{BB962C8B-B14F-4D97-AF65-F5344CB8AC3E}">
        <p14:creationId xmlns:p14="http://schemas.microsoft.com/office/powerpoint/2010/main" val="131215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765601"/>
            <a:ext cx="8229600" cy="532679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765601"/>
            <a:ext cx="8229600" cy="5326796"/>
          </a:xfrm>
          <a:prstGeom prst="rect">
            <a:avLst/>
          </a:prstGeom>
        </p:spPr>
      </p:pic>
      <p:sp>
        <p:nvSpPr>
          <p:cNvPr id="13" name="TextBox 12"/>
          <p:cNvSpPr txBox="1"/>
          <p:nvPr/>
        </p:nvSpPr>
        <p:spPr>
          <a:xfrm>
            <a:off x="6553200" y="765601"/>
            <a:ext cx="2133600" cy="276999"/>
          </a:xfrm>
          <a:prstGeom prst="rect">
            <a:avLst/>
          </a:prstGeom>
          <a:solidFill>
            <a:srgbClr val="FFC000"/>
          </a:solidFill>
        </p:spPr>
        <p:txBody>
          <a:bodyPr wrap="square" rtlCol="0">
            <a:spAutoFit/>
          </a:bodyPr>
          <a:lstStyle/>
          <a:p>
            <a:pPr algn="r"/>
            <a:r>
              <a:rPr lang="en-US" sz="1200" b="1" dirty="0" smtClean="0">
                <a:solidFill>
                  <a:srgbClr val="FF0000"/>
                </a:solidFill>
                <a:latin typeface="Century Gothic" pitchFamily="34" charset="0"/>
              </a:rPr>
              <a:t>AUGUST 15 REVISION</a:t>
            </a:r>
            <a:endParaRPr lang="en-US" sz="1200" b="1" dirty="0">
              <a:solidFill>
                <a:srgbClr val="FF0000"/>
              </a:solidFill>
              <a:latin typeface="Century Gothic" pitchFamily="34" charset="0"/>
            </a:endParaRPr>
          </a:p>
        </p:txBody>
      </p:sp>
      <p:sp>
        <p:nvSpPr>
          <p:cNvPr id="14" name="TextBox 13"/>
          <p:cNvSpPr txBox="1"/>
          <p:nvPr/>
        </p:nvSpPr>
        <p:spPr>
          <a:xfrm>
            <a:off x="457200" y="5800723"/>
            <a:ext cx="2971800" cy="276999"/>
          </a:xfrm>
          <a:prstGeom prst="rect">
            <a:avLst/>
          </a:prstGeom>
          <a:noFill/>
        </p:spPr>
        <p:txBody>
          <a:bodyPr wrap="square" rtlCol="0">
            <a:spAutoFit/>
          </a:bodyPr>
          <a:lstStyle/>
          <a:p>
            <a:r>
              <a:rPr lang="en-US" sz="1200" b="1" dirty="0" smtClean="0">
                <a:solidFill>
                  <a:srgbClr val="FF0000"/>
                </a:solidFill>
                <a:latin typeface="Century Gothic" pitchFamily="34" charset="0"/>
              </a:rPr>
              <a:t>LIGHTING STRATEGY AT GARAGE</a:t>
            </a:r>
            <a:endParaRPr lang="en-US" sz="1200" b="1" dirty="0">
              <a:solidFill>
                <a:srgbClr val="FF0000"/>
              </a:solidFill>
              <a:latin typeface="Century Gothic" pitchFamily="34" charset="0"/>
            </a:endParaRPr>
          </a:p>
        </p:txBody>
      </p:sp>
    </p:spTree>
    <p:extLst>
      <p:ext uri="{BB962C8B-B14F-4D97-AF65-F5344CB8AC3E}">
        <p14:creationId xmlns:p14="http://schemas.microsoft.com/office/powerpoint/2010/main" val="358260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75631"/>
          <a:stretch/>
        </p:blipFill>
        <p:spPr>
          <a:xfrm>
            <a:off x="773502" y="1714501"/>
            <a:ext cx="7707022" cy="2705099"/>
          </a:xfrm>
          <a:prstGeom prst="rect">
            <a:avLst/>
          </a:prstGeom>
        </p:spPr>
      </p:pic>
      <p:sp>
        <p:nvSpPr>
          <p:cNvPr id="8" name="TextBox 7"/>
          <p:cNvSpPr txBox="1"/>
          <p:nvPr/>
        </p:nvSpPr>
        <p:spPr>
          <a:xfrm>
            <a:off x="773502" y="4724400"/>
            <a:ext cx="3932960" cy="338554"/>
          </a:xfrm>
          <a:prstGeom prst="rect">
            <a:avLst/>
          </a:prstGeom>
          <a:noFill/>
        </p:spPr>
        <p:txBody>
          <a:bodyPr wrap="square" rtlCol="0">
            <a:spAutoFit/>
          </a:bodyPr>
          <a:lstStyle/>
          <a:p>
            <a:r>
              <a:rPr lang="en-US" sz="1600" b="1" dirty="0" smtClean="0">
                <a:solidFill>
                  <a:srgbClr val="FF0000"/>
                </a:solidFill>
                <a:latin typeface="Century Gothic" pitchFamily="34" charset="0"/>
              </a:rPr>
              <a:t>TYPE B – BIKE PARKING AREA</a:t>
            </a:r>
            <a:endParaRPr lang="en-US" sz="1600" b="1" dirty="0">
              <a:solidFill>
                <a:srgbClr val="FF0000"/>
              </a:solidFill>
              <a:latin typeface="Century Gothic" pitchFamily="34" charset="0"/>
            </a:endParaRPr>
          </a:p>
        </p:txBody>
      </p:sp>
    </p:spTree>
    <p:extLst>
      <p:ext uri="{BB962C8B-B14F-4D97-AF65-F5344CB8AC3E}">
        <p14:creationId xmlns:p14="http://schemas.microsoft.com/office/powerpoint/2010/main" val="89551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815387"/>
            <a:ext cx="5909413" cy="5243669"/>
          </a:xfrm>
          <a:prstGeom prst="rect">
            <a:avLst/>
          </a:prstGeom>
        </p:spPr>
      </p:pic>
    </p:spTree>
    <p:extLst>
      <p:ext uri="{BB962C8B-B14F-4D97-AF65-F5344CB8AC3E}">
        <p14:creationId xmlns:p14="http://schemas.microsoft.com/office/powerpoint/2010/main" val="41305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extLst>
      <p:ext uri="{BB962C8B-B14F-4D97-AF65-F5344CB8AC3E}">
        <p14:creationId xmlns:p14="http://schemas.microsoft.com/office/powerpoint/2010/main" val="18954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extLst>
      <p:ext uri="{BB962C8B-B14F-4D97-AF65-F5344CB8AC3E}">
        <p14:creationId xmlns:p14="http://schemas.microsoft.com/office/powerpoint/2010/main" val="6871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extLst>
      <p:ext uri="{BB962C8B-B14F-4D97-AF65-F5344CB8AC3E}">
        <p14:creationId xmlns:p14="http://schemas.microsoft.com/office/powerpoint/2010/main" val="101281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extLst>
      <p:ext uri="{BB962C8B-B14F-4D97-AF65-F5344CB8AC3E}">
        <p14:creationId xmlns:p14="http://schemas.microsoft.com/office/powerpoint/2010/main" val="378359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extLst>
      <p:ext uri="{BB962C8B-B14F-4D97-AF65-F5344CB8AC3E}">
        <p14:creationId xmlns:p14="http://schemas.microsoft.com/office/powerpoint/2010/main" val="382874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
        <p:nvSpPr>
          <p:cNvPr id="5" name="TextBox 4"/>
          <p:cNvSpPr txBox="1"/>
          <p:nvPr/>
        </p:nvSpPr>
        <p:spPr>
          <a:xfrm>
            <a:off x="609600" y="1066800"/>
            <a:ext cx="3429000" cy="4170372"/>
          </a:xfrm>
          <a:prstGeom prst="rect">
            <a:avLst/>
          </a:prstGeom>
          <a:noFill/>
        </p:spPr>
        <p:txBody>
          <a:bodyPr wrap="square" rtlCol="0">
            <a:spAutoFit/>
          </a:bodyPr>
          <a:lstStyle/>
          <a:p>
            <a:r>
              <a:rPr lang="en-US" sz="1100" b="1" dirty="0" smtClean="0">
                <a:latin typeface="Century Gothic" pitchFamily="34" charset="0"/>
              </a:rPr>
              <a:t>THE JANEY II</a:t>
            </a: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PROJECT OVERVIEW</a:t>
            </a:r>
          </a:p>
          <a:p>
            <a:endParaRPr lang="en-US" sz="1000" b="1" dirty="0" smtClean="0">
              <a:solidFill>
                <a:srgbClr val="FF0000"/>
              </a:solidFill>
              <a:latin typeface="Century Gothic" pitchFamily="34" charset="0"/>
            </a:endParaRPr>
          </a:p>
          <a:p>
            <a:pPr marL="228600" indent="-228600">
              <a:buFontTx/>
              <a:buChar char="-"/>
            </a:pPr>
            <a:r>
              <a:rPr lang="en-US" sz="1000" b="1" dirty="0" smtClean="0">
                <a:latin typeface="Century Gothic" pitchFamily="34" charset="0"/>
              </a:rPr>
              <a:t>Located in River District of Portland’s Central City on </a:t>
            </a:r>
            <a:r>
              <a:rPr lang="en-US" sz="1000" b="1" dirty="0" smtClean="0">
                <a:solidFill>
                  <a:srgbClr val="FF0000"/>
                </a:solidFill>
                <a:latin typeface="Century Gothic" pitchFamily="34" charset="0"/>
              </a:rPr>
              <a:t>100’ x 100’ parcel</a:t>
            </a:r>
            <a:r>
              <a:rPr lang="en-US" sz="1000" b="1" dirty="0" smtClean="0">
                <a:latin typeface="Century Gothic" pitchFamily="34" charset="0"/>
              </a:rPr>
              <a:t>.</a:t>
            </a:r>
          </a:p>
          <a:p>
            <a:pPr marL="228600" indent="-228600">
              <a:buFontTx/>
              <a:buChar char="-"/>
            </a:pPr>
            <a:endParaRPr lang="en-US" sz="1000" b="1" dirty="0" smtClean="0">
              <a:latin typeface="Century Gothic" pitchFamily="34" charset="0"/>
            </a:endParaRPr>
          </a:p>
          <a:p>
            <a:pPr marL="228600" indent="-228600">
              <a:buFontTx/>
              <a:buChar char="-"/>
            </a:pPr>
            <a:r>
              <a:rPr lang="en-US" sz="1000" b="1" dirty="0" smtClean="0">
                <a:latin typeface="Century Gothic" pitchFamily="34" charset="0"/>
              </a:rPr>
              <a:t>Existing building on site constructed in 1906.</a:t>
            </a:r>
          </a:p>
          <a:p>
            <a:pPr marL="228600" indent="-228600">
              <a:buFontTx/>
              <a:buChar char="-"/>
            </a:pPr>
            <a:endParaRPr lang="en-US" sz="1000" b="1" dirty="0" smtClean="0">
              <a:latin typeface="Century Gothic" pitchFamily="34" charset="0"/>
            </a:endParaRPr>
          </a:p>
          <a:p>
            <a:pPr marL="228600" indent="-228600">
              <a:buFontTx/>
              <a:buChar char="-"/>
            </a:pPr>
            <a:r>
              <a:rPr lang="en-US" sz="1000" b="1" dirty="0" smtClean="0">
                <a:latin typeface="Century Gothic" pitchFamily="34" charset="0"/>
              </a:rPr>
              <a:t>Removal of existing building will be replaced with </a:t>
            </a:r>
            <a:r>
              <a:rPr lang="en-US" sz="1000" b="1" dirty="0" smtClean="0">
                <a:solidFill>
                  <a:srgbClr val="FF0000"/>
                </a:solidFill>
                <a:latin typeface="Century Gothic" pitchFamily="34" charset="0"/>
              </a:rPr>
              <a:t>8 story building</a:t>
            </a:r>
            <a:r>
              <a:rPr lang="en-US" sz="1000" b="1" dirty="0" smtClean="0">
                <a:latin typeface="Century Gothic" pitchFamily="34" charset="0"/>
              </a:rPr>
              <a:t>: 7 stories of market rate apartments and ground level retail and parking stalls.</a:t>
            </a:r>
          </a:p>
          <a:p>
            <a:pPr marL="228600" indent="-228600">
              <a:buFontTx/>
              <a:buChar char="-"/>
            </a:pPr>
            <a:endParaRPr lang="en-US" sz="1000" b="1" dirty="0" smtClean="0">
              <a:latin typeface="Century Gothic" pitchFamily="34" charset="0"/>
            </a:endParaRPr>
          </a:p>
          <a:p>
            <a:pPr marL="228600" indent="-228600">
              <a:buFontTx/>
              <a:buChar char="-"/>
            </a:pPr>
            <a:r>
              <a:rPr lang="en-US" sz="1000" b="1" dirty="0" smtClean="0">
                <a:latin typeface="Century Gothic" pitchFamily="34" charset="0"/>
              </a:rPr>
              <a:t>Ground floor: </a:t>
            </a:r>
            <a:r>
              <a:rPr lang="en-US" sz="1000" b="1" dirty="0" smtClean="0">
                <a:solidFill>
                  <a:srgbClr val="FF0000"/>
                </a:solidFill>
                <a:latin typeface="Century Gothic" pitchFamily="34" charset="0"/>
              </a:rPr>
              <a:t>2,300 </a:t>
            </a:r>
            <a:r>
              <a:rPr lang="en-US" sz="1000" b="1" dirty="0" err="1" smtClean="0">
                <a:solidFill>
                  <a:srgbClr val="FF0000"/>
                </a:solidFill>
                <a:latin typeface="Century Gothic" pitchFamily="34" charset="0"/>
              </a:rPr>
              <a:t>sf</a:t>
            </a:r>
            <a:r>
              <a:rPr lang="en-US" sz="1000" b="1" dirty="0" smtClean="0">
                <a:solidFill>
                  <a:srgbClr val="FF0000"/>
                </a:solidFill>
                <a:latin typeface="Century Gothic" pitchFamily="34" charset="0"/>
              </a:rPr>
              <a:t> retail, 43 structured parking </a:t>
            </a:r>
            <a:r>
              <a:rPr lang="en-US" sz="1000" b="1" dirty="0" smtClean="0">
                <a:latin typeface="Century Gothic" pitchFamily="34" charset="0"/>
              </a:rPr>
              <a:t>stalls (40 of them in mechanized parking system).</a:t>
            </a:r>
          </a:p>
          <a:p>
            <a:pPr marL="228600" indent="-228600">
              <a:buFontTx/>
              <a:buChar char="-"/>
            </a:pPr>
            <a:endParaRPr lang="en-US" sz="1000" b="1" dirty="0" smtClean="0">
              <a:latin typeface="Century Gothic" pitchFamily="34" charset="0"/>
            </a:endParaRPr>
          </a:p>
          <a:p>
            <a:pPr marL="228600" indent="-228600">
              <a:buFontTx/>
              <a:buChar char="-"/>
            </a:pPr>
            <a:r>
              <a:rPr lang="en-US" sz="1000" b="1" dirty="0" smtClean="0">
                <a:latin typeface="Century Gothic" pitchFamily="34" charset="0"/>
              </a:rPr>
              <a:t>Seven floors with </a:t>
            </a:r>
            <a:r>
              <a:rPr lang="en-US" sz="1000" b="1" dirty="0" smtClean="0">
                <a:solidFill>
                  <a:srgbClr val="FF0000"/>
                </a:solidFill>
                <a:latin typeface="Century Gothic" pitchFamily="34" charset="0"/>
              </a:rPr>
              <a:t>62 housing units </a:t>
            </a:r>
            <a:endParaRPr lang="en-US" sz="1000" b="1" dirty="0">
              <a:solidFill>
                <a:srgbClr val="FF0000"/>
              </a:solidFill>
              <a:latin typeface="Century Gothic" pitchFamily="34" charset="0"/>
            </a:endParaRPr>
          </a:p>
          <a:p>
            <a:pPr marL="228600" indent="-228600">
              <a:buFontTx/>
              <a:buChar char="-"/>
            </a:pPr>
            <a:endParaRPr lang="en-US" sz="1000" b="1" dirty="0" smtClean="0">
              <a:latin typeface="Century Gothic" pitchFamily="34" charset="0"/>
            </a:endParaRPr>
          </a:p>
          <a:p>
            <a:pPr marL="228600" indent="-228600">
              <a:buFontTx/>
              <a:buChar char="-"/>
            </a:pPr>
            <a:r>
              <a:rPr lang="en-US" sz="1000" b="1" dirty="0" smtClean="0">
                <a:latin typeface="Century Gothic" pitchFamily="34" charset="0"/>
              </a:rPr>
              <a:t>Second level contains private terraces with eco-roof to the north and terraces to the south.</a:t>
            </a:r>
          </a:p>
          <a:p>
            <a:pPr marL="228600" indent="-228600">
              <a:buFontTx/>
              <a:buChar char="-"/>
            </a:pPr>
            <a:endParaRPr lang="en-US" sz="1000" b="1" dirty="0" smtClean="0">
              <a:latin typeface="Century Gothic" pitchFamily="34" charset="0"/>
            </a:endParaRPr>
          </a:p>
          <a:p>
            <a:pPr marL="228600" indent="-228600">
              <a:buFontTx/>
              <a:buChar char="-"/>
            </a:pPr>
            <a:r>
              <a:rPr lang="en-US" sz="1000" b="1" dirty="0" smtClean="0">
                <a:latin typeface="Century Gothic" pitchFamily="34" charset="0"/>
              </a:rPr>
              <a:t>Rooftop amenity room and deck of 730 sf.</a:t>
            </a:r>
          </a:p>
          <a:p>
            <a:pPr marL="228600" indent="-228600"/>
            <a:endParaRPr lang="en-US" sz="1000" b="1" dirty="0" smtClean="0">
              <a:latin typeface="Century Gothic" pitchFamily="34" charset="0"/>
            </a:endParaRPr>
          </a:p>
          <a:p>
            <a:endParaRPr lang="en-US" sz="1000" b="1" dirty="0" smtClean="0">
              <a:solidFill>
                <a:schemeClr val="bg1">
                  <a:lumMod val="50000"/>
                  <a:lumOff val="50000"/>
                </a:schemeClr>
              </a:solidFill>
              <a:latin typeface="Century Gothic" pitchFamily="34" charset="0"/>
            </a:endParaRPr>
          </a:p>
        </p:txBody>
      </p:sp>
      <p:sp>
        <p:nvSpPr>
          <p:cNvPr id="7" name="TextBox 6"/>
          <p:cNvSpPr txBox="1"/>
          <p:nvPr/>
        </p:nvSpPr>
        <p:spPr>
          <a:xfrm>
            <a:off x="228600" y="1295400"/>
            <a:ext cx="5334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1</a:t>
            </a:r>
          </a:p>
          <a:p>
            <a:endParaRPr lang="en-US" sz="1000" b="1" dirty="0" smtClean="0">
              <a:solidFill>
                <a:schemeClr val="bg1">
                  <a:lumMod val="50000"/>
                  <a:lumOff val="50000"/>
                </a:schemeClr>
              </a:solidFill>
              <a:latin typeface="Century Gothic"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142999"/>
            <a:ext cx="4572000"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
        <p:nvSpPr>
          <p:cNvPr id="4" name="TextBox 3"/>
          <p:cNvSpPr txBox="1"/>
          <p:nvPr/>
        </p:nvSpPr>
        <p:spPr>
          <a:xfrm>
            <a:off x="457147" y="1524000"/>
            <a:ext cx="3581453" cy="2877711"/>
          </a:xfrm>
          <a:prstGeom prst="rect">
            <a:avLst/>
          </a:prstGeom>
          <a:noFill/>
        </p:spPr>
        <p:txBody>
          <a:bodyPr wrap="square" rtlCol="0">
            <a:spAutoFit/>
          </a:bodyPr>
          <a:lstStyle/>
          <a:p>
            <a:r>
              <a:rPr lang="en-US" sz="1100" b="1" dirty="0" smtClean="0">
                <a:solidFill>
                  <a:schemeClr val="bg2">
                    <a:lumMod val="40000"/>
                    <a:lumOff val="60000"/>
                  </a:schemeClr>
                </a:solidFill>
                <a:latin typeface="Century Gothic" pitchFamily="34" charset="0"/>
              </a:rPr>
              <a:t>DESIGN REVIEW HEARING</a:t>
            </a:r>
          </a:p>
          <a:p>
            <a:endParaRPr lang="en-US" sz="1000" b="1" dirty="0" smtClean="0">
              <a:solidFill>
                <a:schemeClr val="tx1">
                  <a:lumMod val="65000"/>
                </a:schemeClr>
              </a:solidFill>
              <a:latin typeface="Century Gothic" pitchFamily="34" charset="0"/>
            </a:endParaRPr>
          </a:p>
          <a:p>
            <a:r>
              <a:rPr lang="en-US" sz="1000" b="1" dirty="0" smtClean="0">
                <a:latin typeface="Century Gothic" pitchFamily="34" charset="0"/>
              </a:rPr>
              <a:t>IN SUMMARY, WE ARE REQUESTING APPROVAL OF:</a:t>
            </a:r>
          </a:p>
          <a:p>
            <a:endParaRPr lang="en-US" sz="1000" b="1" dirty="0" smtClean="0">
              <a:latin typeface="Century Gothic" pitchFamily="34" charset="0"/>
            </a:endParaRPr>
          </a:p>
          <a:p>
            <a:endParaRPr lang="en-US" sz="1000" b="1" dirty="0" smtClean="0">
              <a:latin typeface="Century Gothic" pitchFamily="34" charset="0"/>
            </a:endParaRPr>
          </a:p>
          <a:p>
            <a:pPr>
              <a:buFont typeface="Arial" pitchFamily="34" charset="0"/>
              <a:buChar char="•"/>
            </a:pPr>
            <a:r>
              <a:rPr lang="en-US" sz="1000" b="1" dirty="0" smtClean="0">
                <a:latin typeface="Century Gothic" pitchFamily="34" charset="0"/>
              </a:rPr>
              <a:t>DESIGN</a:t>
            </a:r>
          </a:p>
          <a:p>
            <a:pPr>
              <a:buFont typeface="Arial" pitchFamily="34" charset="0"/>
              <a:buChar char="•"/>
            </a:pPr>
            <a:endParaRPr lang="en-US" sz="1000" b="1" dirty="0" smtClean="0">
              <a:latin typeface="Century Gothic" pitchFamily="34" charset="0"/>
            </a:endParaRPr>
          </a:p>
          <a:p>
            <a:pPr marL="685800" lvl="1" indent="-228600">
              <a:buFont typeface="+mj-lt"/>
              <a:buAutoNum type="arabicPeriod"/>
            </a:pPr>
            <a:r>
              <a:rPr lang="en-US" sz="1000" b="1" dirty="0" smtClean="0">
                <a:latin typeface="Century Gothic" pitchFamily="34" charset="0"/>
              </a:rPr>
              <a:t>OVERALL DESIGN OF BUILDING</a:t>
            </a:r>
          </a:p>
          <a:p>
            <a:pPr>
              <a:buFont typeface="Arial" pitchFamily="34" charset="0"/>
              <a:buChar char="•"/>
            </a:pPr>
            <a:endParaRPr lang="en-US" sz="1000" b="1" dirty="0" smtClean="0">
              <a:latin typeface="Century Gothic" pitchFamily="34" charset="0"/>
            </a:endParaRPr>
          </a:p>
          <a:p>
            <a:pPr>
              <a:buFont typeface="Arial" pitchFamily="34" charset="0"/>
              <a:buChar char="•"/>
            </a:pPr>
            <a:endParaRPr lang="en-US" sz="1000" b="1" dirty="0" smtClean="0">
              <a:latin typeface="Century Gothic" pitchFamily="34" charset="0"/>
            </a:endParaRPr>
          </a:p>
          <a:p>
            <a:pPr>
              <a:buFont typeface="Arial" pitchFamily="34" charset="0"/>
              <a:buChar char="•"/>
            </a:pPr>
            <a:r>
              <a:rPr lang="en-US" sz="1000" b="1" dirty="0" smtClean="0">
                <a:latin typeface="Century Gothic" pitchFamily="34" charset="0"/>
              </a:rPr>
              <a:t>ADJUSMENT AND MODIFICATIONS</a:t>
            </a:r>
          </a:p>
          <a:p>
            <a:pPr>
              <a:buFont typeface="Arial" pitchFamily="34" charset="0"/>
              <a:buChar char="•"/>
            </a:pPr>
            <a:endParaRPr lang="en-US" sz="1000" b="1" dirty="0" smtClean="0">
              <a:latin typeface="Century Gothic" pitchFamily="34" charset="0"/>
            </a:endParaRPr>
          </a:p>
          <a:p>
            <a:pPr marL="685800" lvl="1" indent="-228600">
              <a:buFont typeface="+mj-lt"/>
              <a:buAutoNum type="arabicPeriod"/>
            </a:pPr>
            <a:r>
              <a:rPr lang="en-US" sz="1000" b="1" dirty="0">
                <a:latin typeface="Century Gothic" pitchFamily="34" charset="0"/>
              </a:rPr>
              <a:t>Minimum 50% of Ground Floor Active </a:t>
            </a:r>
            <a:r>
              <a:rPr lang="en-US" sz="1000" b="1" dirty="0" smtClean="0">
                <a:latin typeface="Century Gothic" pitchFamily="34" charset="0"/>
              </a:rPr>
              <a:t>areas</a:t>
            </a:r>
          </a:p>
          <a:p>
            <a:pPr marL="685800" lvl="1" indent="-228600">
              <a:buFont typeface="+mj-lt"/>
              <a:buAutoNum type="arabicPeriod"/>
            </a:pPr>
            <a:r>
              <a:rPr lang="en-US" sz="1000" b="1" dirty="0" smtClean="0">
                <a:latin typeface="Century Gothic" pitchFamily="34" charset="0"/>
              </a:rPr>
              <a:t>Minimum 50% </a:t>
            </a:r>
            <a:r>
              <a:rPr lang="en-US" sz="1000" b="1" dirty="0">
                <a:latin typeface="Century Gothic" pitchFamily="34" charset="0"/>
              </a:rPr>
              <a:t>of the length and </a:t>
            </a:r>
            <a:r>
              <a:rPr lang="en-US" sz="1000" b="1" dirty="0" smtClean="0">
                <a:latin typeface="Century Gothic" pitchFamily="34" charset="0"/>
              </a:rPr>
              <a:t>25% </a:t>
            </a:r>
            <a:r>
              <a:rPr lang="en-US" sz="1000" b="1" dirty="0">
                <a:latin typeface="Century Gothic" pitchFamily="34" charset="0"/>
              </a:rPr>
              <a:t>of the ground level wall </a:t>
            </a:r>
            <a:r>
              <a:rPr lang="en-US" sz="1000" b="1" dirty="0" smtClean="0">
                <a:latin typeface="Century Gothic" pitchFamily="34" charset="0"/>
              </a:rPr>
              <a:t>area</a:t>
            </a:r>
          </a:p>
          <a:p>
            <a:pPr marL="685800" lvl="1" indent="-228600">
              <a:buFont typeface="+mj-lt"/>
              <a:buAutoNum type="arabicPeriod"/>
            </a:pPr>
            <a:r>
              <a:rPr lang="en-US" sz="1000" b="1" dirty="0" smtClean="0">
                <a:latin typeface="Century Gothic" pitchFamily="34" charset="0"/>
              </a:rPr>
              <a:t>Parking </a:t>
            </a:r>
            <a:r>
              <a:rPr lang="en-US" sz="1000" b="1" dirty="0">
                <a:latin typeface="Century Gothic" pitchFamily="34" charset="0"/>
              </a:rPr>
              <a:t>on NW 11</a:t>
            </a:r>
            <a:r>
              <a:rPr lang="en-US" sz="1000" b="1" baseline="30000" dirty="0">
                <a:latin typeface="Century Gothic" pitchFamily="34" charset="0"/>
              </a:rPr>
              <a:t>th</a:t>
            </a:r>
            <a:r>
              <a:rPr lang="en-US" sz="1000" b="1" dirty="0">
                <a:latin typeface="Century Gothic" pitchFamily="34" charset="0"/>
              </a:rPr>
              <a:t> </a:t>
            </a:r>
            <a:r>
              <a:rPr lang="en-US" sz="1000" b="1" dirty="0" smtClean="0">
                <a:latin typeface="Century Gothic" pitchFamily="34" charset="0"/>
              </a:rPr>
              <a:t>Avenue</a:t>
            </a:r>
            <a:endParaRPr lang="en-US" sz="1000" b="1" dirty="0">
              <a:latin typeface="Century Gothic" pitchFamily="34" charset="0"/>
            </a:endParaRPr>
          </a:p>
          <a:p>
            <a:pPr marL="685800" lvl="1" indent="-228600">
              <a:buFont typeface="+mj-lt"/>
              <a:buAutoNum type="arabicPeriod"/>
            </a:pPr>
            <a:endParaRPr lang="en-US" sz="1000" b="1" dirty="0">
              <a:solidFill>
                <a:schemeClr val="bg2">
                  <a:lumMod val="40000"/>
                  <a:lumOff val="60000"/>
                </a:schemeClr>
              </a:solidFill>
              <a:latin typeface="Century Gothic" pitchFamily="34" charset="0"/>
            </a:endParaRPr>
          </a:p>
          <a:p>
            <a:pPr marL="685800" lvl="1" indent="-228600">
              <a:buFont typeface="+mj-lt"/>
              <a:buAutoNum type="arabicPeriod"/>
            </a:pPr>
            <a:endParaRPr lang="en-US" sz="1000" dirty="0" smtClean="0">
              <a:latin typeface="Century Gothic"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053353"/>
            <a:ext cx="4724400" cy="472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4" name="TextBox 3"/>
          <p:cNvSpPr txBox="1"/>
          <p:nvPr/>
        </p:nvSpPr>
        <p:spPr>
          <a:xfrm>
            <a:off x="3581400" y="6091535"/>
            <a:ext cx="2133600" cy="461665"/>
          </a:xfrm>
          <a:prstGeom prst="rect">
            <a:avLst/>
          </a:prstGeom>
          <a:noFill/>
        </p:spPr>
        <p:txBody>
          <a:bodyPr wrap="square" rtlCol="0">
            <a:spAutoFit/>
          </a:bodyPr>
          <a:lstStyle/>
          <a:p>
            <a:r>
              <a:rPr lang="en-US" sz="2400" b="1" dirty="0" smtClean="0">
                <a:solidFill>
                  <a:schemeClr val="bg2">
                    <a:lumMod val="40000"/>
                    <a:lumOff val="60000"/>
                  </a:schemeClr>
                </a:solidFill>
                <a:latin typeface="Century Gothic" pitchFamily="34" charset="0"/>
              </a:rPr>
              <a:t>THANK YOU</a:t>
            </a:r>
          </a:p>
        </p:txBody>
      </p:sp>
    </p:spTree>
    <p:extLst>
      <p:ext uri="{BB962C8B-B14F-4D97-AF65-F5344CB8AC3E}">
        <p14:creationId xmlns:p14="http://schemas.microsoft.com/office/powerpoint/2010/main" val="254124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9592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885824"/>
            <a:ext cx="3352800" cy="5029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2286000"/>
            <a:ext cx="5443536" cy="3629024"/>
          </a:xfrm>
          <a:prstGeom prst="rect">
            <a:avLst/>
          </a:prstGeom>
        </p:spPr>
      </p:pic>
      <p:sp>
        <p:nvSpPr>
          <p:cNvPr id="7" name="TextBox 6"/>
          <p:cNvSpPr txBox="1"/>
          <p:nvPr/>
        </p:nvSpPr>
        <p:spPr>
          <a:xfrm>
            <a:off x="3657600" y="1143000"/>
            <a:ext cx="5367336" cy="830997"/>
          </a:xfrm>
          <a:prstGeom prst="rect">
            <a:avLst/>
          </a:prstGeom>
          <a:noFill/>
        </p:spPr>
        <p:txBody>
          <a:bodyPr wrap="square" rtlCol="0">
            <a:spAutoFit/>
          </a:bodyPr>
          <a:lstStyle/>
          <a:p>
            <a:pPr algn="ctr"/>
            <a:r>
              <a:rPr lang="en-US" sz="2400" b="1" dirty="0" smtClean="0">
                <a:solidFill>
                  <a:schemeClr val="bg2">
                    <a:lumMod val="40000"/>
                    <a:lumOff val="60000"/>
                  </a:schemeClr>
                </a:solidFill>
                <a:latin typeface="Century Gothic" pitchFamily="34" charset="0"/>
              </a:rPr>
              <a:t>THE JANEY’S METAL PANEL AT SIDEWALK</a:t>
            </a:r>
          </a:p>
        </p:txBody>
      </p:sp>
    </p:spTree>
    <p:extLst>
      <p:ext uri="{BB962C8B-B14F-4D97-AF65-F5344CB8AC3E}">
        <p14:creationId xmlns:p14="http://schemas.microsoft.com/office/powerpoint/2010/main" val="38841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24698715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
        <p:nvSpPr>
          <p:cNvPr id="7" name="TextBox 6"/>
          <p:cNvSpPr txBox="1"/>
          <p:nvPr/>
        </p:nvSpPr>
        <p:spPr>
          <a:xfrm>
            <a:off x="457200" y="1607791"/>
            <a:ext cx="5334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4</a:t>
            </a:r>
          </a:p>
          <a:p>
            <a:endParaRPr lang="en-US" sz="1000" b="1" dirty="0" smtClean="0">
              <a:solidFill>
                <a:schemeClr val="bg1">
                  <a:lumMod val="50000"/>
                  <a:lumOff val="50000"/>
                </a:schemeClr>
              </a:solidFill>
              <a:latin typeface="Century Gothic" pitchFamily="34" charset="0"/>
            </a:endParaRPr>
          </a:p>
        </p:txBody>
      </p:sp>
      <p:sp>
        <p:nvSpPr>
          <p:cNvPr id="8" name="TextBox 7"/>
          <p:cNvSpPr txBox="1"/>
          <p:nvPr/>
        </p:nvSpPr>
        <p:spPr>
          <a:xfrm>
            <a:off x="914400" y="1371600"/>
            <a:ext cx="5257800" cy="2569934"/>
          </a:xfrm>
          <a:prstGeom prst="rect">
            <a:avLst/>
          </a:prstGeom>
          <a:noFill/>
        </p:spPr>
        <p:txBody>
          <a:bodyPr wrap="square" rtlCol="0">
            <a:spAutoFit/>
          </a:bodyPr>
          <a:lstStyle/>
          <a:p>
            <a:r>
              <a:rPr lang="en-US" sz="1100" b="1" dirty="0" smtClean="0">
                <a:latin typeface="Century Gothic" pitchFamily="34" charset="0"/>
              </a:rPr>
              <a:t>THE JANEY II</a:t>
            </a: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MODIFICATIONS AND ADJUSTMENTS</a:t>
            </a:r>
          </a:p>
          <a:p>
            <a:endParaRPr lang="en-US" sz="1200" b="1" dirty="0" smtClean="0">
              <a:solidFill>
                <a:schemeClr val="bg2">
                  <a:lumMod val="40000"/>
                  <a:lumOff val="60000"/>
                </a:schemeClr>
              </a:solidFill>
              <a:latin typeface="Century Gothic" pitchFamily="34" charset="0"/>
            </a:endParaRPr>
          </a:p>
          <a:p>
            <a:endParaRPr lang="en-US" sz="1200" b="1" dirty="0">
              <a:solidFill>
                <a:schemeClr val="bg2">
                  <a:lumMod val="40000"/>
                  <a:lumOff val="6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Modifications:</a:t>
            </a:r>
          </a:p>
          <a:p>
            <a:endParaRPr lang="en-US" sz="1000" b="1" dirty="0" smtClean="0">
              <a:latin typeface="Century Gothic" pitchFamily="34" charset="0"/>
            </a:endParaRPr>
          </a:p>
          <a:p>
            <a:pPr marL="228600" indent="-228600">
              <a:buAutoNum type="arabicParenBoth"/>
            </a:pPr>
            <a:r>
              <a:rPr lang="en-US" sz="1000" b="1" dirty="0" smtClean="0">
                <a:latin typeface="Century Gothic" pitchFamily="34" charset="0"/>
              </a:rPr>
              <a:t>Minimum 50% of Ground Floor Active areas that front a streetcar alignment with parking encroachment into the required Active Zone within 100’ of the streetcar alignment.</a:t>
            </a:r>
          </a:p>
          <a:p>
            <a:pPr marL="228600" indent="-228600">
              <a:buAutoNum type="arabicParenBoth"/>
            </a:pPr>
            <a:r>
              <a:rPr lang="en-US" sz="1000" b="1" dirty="0" smtClean="0">
                <a:latin typeface="Century Gothic" pitchFamily="34" charset="0"/>
              </a:rPr>
              <a:t>In the EX Zone, the windows must be at least 50 percent of the length and 25 percent of the ground level wall area.</a:t>
            </a:r>
          </a:p>
          <a:p>
            <a:pPr marL="228600" indent="-228600">
              <a:buAutoNum type="arabicParenBoth"/>
            </a:pPr>
            <a:endParaRPr lang="en-US" sz="1000" b="1" dirty="0" smtClean="0">
              <a:latin typeface="Century Gothic" pitchFamily="34" charset="0"/>
            </a:endParaRPr>
          </a:p>
          <a:p>
            <a:pPr marL="228600" indent="-228600">
              <a:buAutoNum type="arabicParenBoth"/>
            </a:pPr>
            <a:endParaRPr lang="en-US" sz="1000" b="1" dirty="0" smtClean="0">
              <a:latin typeface="Century Gothic" pitchFamily="34" charset="0"/>
            </a:endParaRPr>
          </a:p>
        </p:txBody>
      </p:sp>
      <p:sp>
        <p:nvSpPr>
          <p:cNvPr id="6" name="TextBox 5"/>
          <p:cNvSpPr txBox="1"/>
          <p:nvPr/>
        </p:nvSpPr>
        <p:spPr>
          <a:xfrm>
            <a:off x="914400" y="3799582"/>
            <a:ext cx="5257800" cy="1077218"/>
          </a:xfrm>
          <a:prstGeom prst="rect">
            <a:avLst/>
          </a:prstGeom>
          <a:noFill/>
        </p:spPr>
        <p:txBody>
          <a:bodyPr wrap="square" rtlCol="0">
            <a:spAutoFit/>
          </a:bodyPr>
          <a:lstStyle/>
          <a:p>
            <a:endParaRPr lang="en-US" sz="1200" b="1" dirty="0">
              <a:solidFill>
                <a:schemeClr val="bg2">
                  <a:lumMod val="40000"/>
                  <a:lumOff val="6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Adjustment:</a:t>
            </a:r>
          </a:p>
          <a:p>
            <a:endParaRPr lang="en-US" sz="1000" b="1" dirty="0" smtClean="0">
              <a:latin typeface="Century Gothic" pitchFamily="34" charset="0"/>
            </a:endParaRPr>
          </a:p>
          <a:p>
            <a:pPr marL="228600" indent="-228600">
              <a:buAutoNum type="arabicParenBoth"/>
            </a:pPr>
            <a:r>
              <a:rPr lang="en-US" sz="1000" b="1" dirty="0" smtClean="0">
                <a:latin typeface="Century Gothic" pitchFamily="34" charset="0"/>
              </a:rPr>
              <a:t>Access to Parking on NW 11</a:t>
            </a:r>
            <a:r>
              <a:rPr lang="en-US" sz="1000" b="1" baseline="30000" dirty="0" smtClean="0">
                <a:latin typeface="Century Gothic" pitchFamily="34" charset="0"/>
              </a:rPr>
              <a:t>th</a:t>
            </a:r>
            <a:r>
              <a:rPr lang="en-US" sz="1000" b="1" dirty="0" smtClean="0">
                <a:latin typeface="Century Gothic" pitchFamily="34" charset="0"/>
              </a:rPr>
              <a:t> Avenue will not be approved except when granted under adjustment procedures</a:t>
            </a:r>
          </a:p>
          <a:p>
            <a:pPr marL="228600" indent="-228600">
              <a:buAutoNum type="arabicParenBoth"/>
            </a:pPr>
            <a:endParaRPr lang="en-US" sz="1000" b="1" dirty="0" smtClean="0">
              <a:latin typeface="Century Gothic"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914400" y="1371600"/>
            <a:ext cx="5257800" cy="3585597"/>
          </a:xfrm>
          <a:prstGeom prst="rect">
            <a:avLst/>
          </a:prstGeom>
          <a:noFill/>
        </p:spPr>
        <p:txBody>
          <a:bodyPr wrap="square" rtlCol="0">
            <a:spAutoFit/>
          </a:bodyPr>
          <a:lstStyle/>
          <a:p>
            <a:endParaRPr lang="en-US" sz="1100" b="1" dirty="0" smtClean="0">
              <a:latin typeface="Century Gothic" pitchFamily="34" charset="0"/>
            </a:endParaRP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endParaRPr lang="en-US" sz="1200" b="1" dirty="0" smtClean="0">
              <a:solidFill>
                <a:schemeClr val="bg2">
                  <a:lumMod val="40000"/>
                  <a:lumOff val="60000"/>
                </a:schemeClr>
              </a:solidFill>
              <a:latin typeface="Century Gothic" pitchFamily="34" charset="0"/>
            </a:endParaRPr>
          </a:p>
          <a:p>
            <a:endParaRPr lang="en-US" sz="1200" b="1" dirty="0" smtClean="0">
              <a:solidFill>
                <a:schemeClr val="bg2">
                  <a:lumMod val="40000"/>
                  <a:lumOff val="60000"/>
                </a:schemeClr>
              </a:solidFill>
              <a:latin typeface="Century Gothic" pitchFamily="34" charset="0"/>
            </a:endParaRPr>
          </a:p>
          <a:p>
            <a:endParaRPr lang="en-US" sz="1200" b="1" dirty="0">
              <a:solidFill>
                <a:schemeClr val="bg2">
                  <a:lumMod val="40000"/>
                  <a:lumOff val="6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MODIFICATION (1):</a:t>
            </a:r>
          </a:p>
          <a:p>
            <a:r>
              <a:rPr lang="en-US" sz="1200" b="1" dirty="0">
                <a:latin typeface="Century Gothic" pitchFamily="34" charset="0"/>
              </a:rPr>
              <a:t>Minimum 50% of Ground Floor Active areas that front a streetcar alignment with parking encroachment into the required Active Zone within 100’ of the streetcar alignment</a:t>
            </a:r>
            <a:r>
              <a:rPr lang="en-US" sz="1200" b="1" dirty="0" smtClean="0">
                <a:latin typeface="Century Gothic" pitchFamily="34" charset="0"/>
              </a:rPr>
              <a:t>.</a:t>
            </a:r>
            <a:endParaRPr lang="en-US" sz="1200" b="1" dirty="0" smtClean="0">
              <a:solidFill>
                <a:schemeClr val="bg2">
                  <a:lumMod val="40000"/>
                  <a:lumOff val="60000"/>
                </a:schemeClr>
              </a:solidFill>
              <a:latin typeface="Century Gothic" pitchFamily="34" charset="0"/>
            </a:endParaRPr>
          </a:p>
          <a:p>
            <a:endParaRPr lang="en-US" sz="1000" b="1" dirty="0" smtClean="0">
              <a:latin typeface="Century Gothic" pitchFamily="34" charset="0"/>
            </a:endParaRPr>
          </a:p>
          <a:p>
            <a:pPr marL="228600" indent="-228600">
              <a:buFont typeface="Arial" pitchFamily="34" charset="0"/>
              <a:buChar char="•"/>
            </a:pPr>
            <a:r>
              <a:rPr lang="en-US" sz="1000" dirty="0"/>
              <a:t>Due to the requirement to provide parking for the apartment dwellers, we are unable to meet the 50% Active Use on the ground floor along NW 11th Avenue. As shown on the floor plan on page C4, we are proposing a 38 foot zone (38% of the 100-foot site) of active use on the ground floor, along NW 11th, that meets all of the listed requirements. In addition to the 38 foot zone, we have an 8 foot zone of clear-glazed windows at the egress stair directly north of the retail area. We have also added a “display window” that is approximately 7 feet wide between the stairway exit door and the garage door to provide an additional interest along the NW 11th facade. We request approval to be allowed to reduce the Ground Floor Active Area along NW 11th Avenue from 50% to 38%.</a:t>
            </a:r>
            <a:endParaRPr lang="en-US" sz="1000" b="1" dirty="0" smtClean="0">
              <a:latin typeface="Century Gothic" pitchFamily="34" charset="0"/>
            </a:endParaRPr>
          </a:p>
          <a:p>
            <a:pPr marL="228600" indent="-228600">
              <a:buAutoNum type="arabicParenBoth"/>
            </a:pPr>
            <a:endParaRPr lang="en-US" sz="1000" b="1" dirty="0" smtClean="0">
              <a:latin typeface="Century Gothic" pitchFamily="34" charset="0"/>
            </a:endParaRPr>
          </a:p>
        </p:txBody>
      </p:sp>
    </p:spTree>
    <p:extLst>
      <p:ext uri="{BB962C8B-B14F-4D97-AF65-F5344CB8AC3E}">
        <p14:creationId xmlns:p14="http://schemas.microsoft.com/office/powerpoint/2010/main" val="15197728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71600"/>
            <a:ext cx="5257800" cy="4016484"/>
          </a:xfrm>
          <a:prstGeom prst="rect">
            <a:avLst/>
          </a:prstGeom>
          <a:noFill/>
        </p:spPr>
        <p:txBody>
          <a:bodyPr wrap="square" rtlCol="0">
            <a:spAutoFit/>
          </a:bodyPr>
          <a:lstStyle/>
          <a:p>
            <a:endParaRPr lang="en-US" sz="1100" b="1" dirty="0" smtClean="0">
              <a:latin typeface="Century Gothic" pitchFamily="34" charset="0"/>
            </a:endParaRP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endParaRPr lang="en-US" sz="1200" b="1" dirty="0" smtClean="0">
              <a:solidFill>
                <a:schemeClr val="bg2">
                  <a:lumMod val="40000"/>
                  <a:lumOff val="60000"/>
                </a:schemeClr>
              </a:solidFill>
              <a:latin typeface="Century Gothic" pitchFamily="34" charset="0"/>
            </a:endParaRPr>
          </a:p>
          <a:p>
            <a:endParaRPr lang="en-US" sz="1200" b="1" dirty="0" smtClean="0">
              <a:solidFill>
                <a:schemeClr val="bg2">
                  <a:lumMod val="40000"/>
                  <a:lumOff val="60000"/>
                </a:schemeClr>
              </a:solidFill>
              <a:latin typeface="Century Gothic" pitchFamily="34" charset="0"/>
            </a:endParaRPr>
          </a:p>
          <a:p>
            <a:endParaRPr lang="en-US" sz="1200" b="1" dirty="0">
              <a:solidFill>
                <a:schemeClr val="bg2">
                  <a:lumMod val="40000"/>
                  <a:lumOff val="6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MODIFICATION (2):</a:t>
            </a:r>
          </a:p>
          <a:p>
            <a:r>
              <a:rPr lang="en-US" sz="1200" b="1" dirty="0">
                <a:latin typeface="Century Gothic" pitchFamily="34" charset="0"/>
              </a:rPr>
              <a:t>In the EX Zone, the windows must be at least 50 percent of the length and 25 percent of the ground level wall area</a:t>
            </a:r>
            <a:r>
              <a:rPr lang="en-US" sz="1200" b="1" dirty="0" smtClean="0">
                <a:latin typeface="Century Gothic" pitchFamily="34" charset="0"/>
              </a:rPr>
              <a:t>.</a:t>
            </a:r>
            <a:endParaRPr lang="en-US" sz="1200" b="1" dirty="0" smtClean="0">
              <a:solidFill>
                <a:schemeClr val="bg2">
                  <a:lumMod val="40000"/>
                  <a:lumOff val="60000"/>
                </a:schemeClr>
              </a:solidFill>
              <a:latin typeface="Century Gothic" pitchFamily="34" charset="0"/>
            </a:endParaRPr>
          </a:p>
          <a:p>
            <a:endParaRPr lang="en-US" sz="1000" b="1" dirty="0" smtClean="0">
              <a:latin typeface="Century Gothic" pitchFamily="34" charset="0"/>
            </a:endParaRPr>
          </a:p>
          <a:p>
            <a:pPr marL="228600" indent="-228600">
              <a:buFont typeface="Arial" pitchFamily="34" charset="0"/>
              <a:buChar char="•"/>
            </a:pPr>
            <a:r>
              <a:rPr lang="en-US" sz="1000" dirty="0"/>
              <a:t>Due to the project requirement for providing parking for the apartment dwellers, along with the request to provide access to the parking garage along NW 11th Avenue (See Modification 1 and Adjustment 1), we are unable to provide more than 38 feet of qualifying ground floor windows along NW 11th Avenue. As the site is 100’ along NW 11th, the 38 feet of window falls below the design parameters provided by this code section, which call for a minimum of 50% of qualified ground floor window length provided.  To help minimize the impact of the reduced area of ground floor windows, we are providing a clear-vision-glazed storefront into the egress stairs, which will add an additional level of interest along the NW 11th Avenue facade (see ground floor plan on page C5). In addition, this proposal includes a display window that adds another 7 feet in length of interest along the NW 11th street facade. By including these additional features, aside from the 38 feet of windows into the retail space, this proposal is hoping to provide a pleasant and diverse pedestrian experience along NW 11th Avenue.  We request approval to be allowed to reduce the Ground Floor Windows along NW 11th Avenue from 50% to 38%.</a:t>
            </a:r>
            <a:endParaRPr lang="en-US" sz="1000" b="1" dirty="0" smtClean="0">
              <a:latin typeface="Century Gothic" pitchFamily="34" charset="0"/>
            </a:endParaRPr>
          </a:p>
        </p:txBody>
      </p:sp>
    </p:spTree>
    <p:extLst>
      <p:ext uri="{BB962C8B-B14F-4D97-AF65-F5344CB8AC3E}">
        <p14:creationId xmlns:p14="http://schemas.microsoft.com/office/powerpoint/2010/main" val="22329800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extLst>
      <p:ext uri="{BB962C8B-B14F-4D97-AF65-F5344CB8AC3E}">
        <p14:creationId xmlns:p14="http://schemas.microsoft.com/office/powerpoint/2010/main" val="21198815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71600"/>
            <a:ext cx="5257800" cy="4632037"/>
          </a:xfrm>
          <a:prstGeom prst="rect">
            <a:avLst/>
          </a:prstGeom>
          <a:noFill/>
        </p:spPr>
        <p:txBody>
          <a:bodyPr wrap="square" rtlCol="0">
            <a:spAutoFit/>
          </a:bodyPr>
          <a:lstStyle/>
          <a:p>
            <a:endParaRPr lang="en-US" sz="1100" b="1" dirty="0" smtClean="0">
              <a:latin typeface="Century Gothic" pitchFamily="34" charset="0"/>
            </a:endParaRP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endParaRPr lang="en-US" sz="1200" b="1" dirty="0" smtClean="0">
              <a:solidFill>
                <a:schemeClr val="bg2">
                  <a:lumMod val="40000"/>
                  <a:lumOff val="60000"/>
                </a:schemeClr>
              </a:solidFill>
              <a:latin typeface="Century Gothic" pitchFamily="34" charset="0"/>
            </a:endParaRPr>
          </a:p>
          <a:p>
            <a:endParaRPr lang="en-US" sz="1200" b="1" dirty="0" smtClean="0">
              <a:solidFill>
                <a:schemeClr val="bg2">
                  <a:lumMod val="40000"/>
                  <a:lumOff val="60000"/>
                </a:schemeClr>
              </a:solidFill>
              <a:latin typeface="Century Gothic" pitchFamily="34" charset="0"/>
            </a:endParaRPr>
          </a:p>
          <a:p>
            <a:endParaRPr lang="en-US" sz="1200" b="1" dirty="0">
              <a:solidFill>
                <a:schemeClr val="bg2">
                  <a:lumMod val="40000"/>
                  <a:lumOff val="6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ADJUSTMENT (1):</a:t>
            </a:r>
          </a:p>
          <a:p>
            <a:r>
              <a:rPr lang="en-US" sz="1200" b="1" dirty="0">
                <a:latin typeface="Century Gothic" pitchFamily="34" charset="0"/>
              </a:rPr>
              <a:t>Access to Parking on NW 11</a:t>
            </a:r>
            <a:r>
              <a:rPr lang="en-US" sz="1200" b="1" baseline="30000" dirty="0">
                <a:latin typeface="Century Gothic" pitchFamily="34" charset="0"/>
              </a:rPr>
              <a:t>th</a:t>
            </a:r>
            <a:r>
              <a:rPr lang="en-US" sz="1200" b="1" dirty="0">
                <a:latin typeface="Century Gothic" pitchFamily="34" charset="0"/>
              </a:rPr>
              <a:t> Avenue will not be approved except when granted under adjustment procedures</a:t>
            </a:r>
          </a:p>
          <a:p>
            <a:endParaRPr lang="en-US" sz="1000" b="1" dirty="0" smtClean="0">
              <a:latin typeface="Century Gothic" pitchFamily="34" charset="0"/>
            </a:endParaRPr>
          </a:p>
          <a:p>
            <a:pPr marL="171450" indent="-171450">
              <a:buFont typeface="Arial" pitchFamily="34" charset="0"/>
              <a:buChar char="•"/>
            </a:pPr>
            <a:r>
              <a:rPr lang="en-US" sz="1000" dirty="0"/>
              <a:t>Due to the proposed project requirement for providing the apartment dwellers with parking and, due to our 1/4 block site on the corner of NW 11th Avenue and NW Everett street, we are left with providing access on one of those two streets. Because of the high traffic volume and vehicular speeds along NW Everett Street, the alternative location for access along NW 11th Avenue is preferred - as requested by PBOT and confirmed with PBOT’s Development Service Manager. To help minimize the impact of providing this parking access on NW 11th, we are proposing a one-way egress out of the proposed new parking garage by connecting the new building with the adjacent, existing </a:t>
            </a:r>
            <a:r>
              <a:rPr lang="en-US" sz="1000" dirty="0" err="1"/>
              <a:t>Janey</a:t>
            </a:r>
            <a:r>
              <a:rPr lang="en-US" sz="1000" dirty="0"/>
              <a:t> building, where ingress will take place - see plan on page C6. The </a:t>
            </a:r>
            <a:r>
              <a:rPr lang="en-US" sz="1000" dirty="0" err="1"/>
              <a:t>Janey</a:t>
            </a:r>
            <a:r>
              <a:rPr lang="en-US" sz="1000" dirty="0"/>
              <a:t> is designed with an ultra high-speed overhead coiling door (</a:t>
            </a:r>
            <a:r>
              <a:rPr lang="en-US" sz="1000" dirty="0" err="1"/>
              <a:t>Rytec</a:t>
            </a:r>
            <a:r>
              <a:rPr lang="en-US" sz="1000" dirty="0"/>
              <a:t> Spiral FV, with a speed of 100 inches per second, see page C7 for door cut-sheet) that allows for quick access and minimizes cueing outside the existing garage door along NW 12th Avenue. By providing the same fast-acting/high-speed overhead door on the new building (with the same clear dimensions), the cueing on the inside will also be minimized and vehicular ingress (on NW 12th) and egress (on NW 11th) will be fast and efficient. The two buildings will be connected by an opening along the property line that is wider than the ingress and egress doors, which will avoid any additional burden to the existing parking garage. Therefore, we request approval to access our parking area through the garage door located on the northeast end of the property, mid-block along NW 11th Avenue.</a:t>
            </a:r>
          </a:p>
        </p:txBody>
      </p:sp>
    </p:spTree>
    <p:extLst>
      <p:ext uri="{BB962C8B-B14F-4D97-AF65-F5344CB8AC3E}">
        <p14:creationId xmlns:p14="http://schemas.microsoft.com/office/powerpoint/2010/main" val="29577396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spTree>
    <p:extLst>
      <p:ext uri="{BB962C8B-B14F-4D97-AF65-F5344CB8AC3E}">
        <p14:creationId xmlns:p14="http://schemas.microsoft.com/office/powerpoint/2010/main" val="12171854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6091533"/>
            <a:ext cx="2133600" cy="461665"/>
          </a:xfrm>
          <a:prstGeom prst="rect">
            <a:avLst/>
          </a:prstGeom>
          <a:noFill/>
        </p:spPr>
        <p:txBody>
          <a:bodyPr wrap="square" rtlCol="0">
            <a:spAutoFit/>
          </a:bodyPr>
          <a:lstStyle/>
          <a:p>
            <a:pPr algn="ctr"/>
            <a:r>
              <a:rPr lang="en-US" sz="2400" b="1" dirty="0" smtClean="0">
                <a:solidFill>
                  <a:schemeClr val="bg2">
                    <a:lumMod val="40000"/>
                    <a:lumOff val="60000"/>
                  </a:schemeClr>
                </a:solidFill>
                <a:latin typeface="Century Gothic" pitchFamily="34" charset="0"/>
              </a:rPr>
              <a:t>THE END</a:t>
            </a:r>
          </a:p>
        </p:txBody>
      </p:sp>
    </p:spTree>
    <p:extLst>
      <p:ext uri="{BB962C8B-B14F-4D97-AF65-F5344CB8AC3E}">
        <p14:creationId xmlns:p14="http://schemas.microsoft.com/office/powerpoint/2010/main" val="85693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grpSp>
        <p:nvGrpSpPr>
          <p:cNvPr id="4" name="Group 3"/>
          <p:cNvGrpSpPr/>
          <p:nvPr/>
        </p:nvGrpSpPr>
        <p:grpSpPr>
          <a:xfrm>
            <a:off x="0" y="1733550"/>
            <a:ext cx="9144000" cy="4133850"/>
            <a:chOff x="0" y="1733550"/>
            <a:chExt cx="9144000" cy="413385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33550"/>
              <a:ext cx="9144000" cy="4133850"/>
            </a:xfrm>
            <a:prstGeom prst="rect">
              <a:avLst/>
            </a:prstGeom>
          </p:spPr>
        </p:pic>
        <p:sp>
          <p:nvSpPr>
            <p:cNvPr id="16" name="TextBox 15"/>
            <p:cNvSpPr txBox="1"/>
            <p:nvPr/>
          </p:nvSpPr>
          <p:spPr>
            <a:xfrm>
              <a:off x="6665259" y="5586826"/>
              <a:ext cx="2478741" cy="276999"/>
            </a:xfrm>
            <a:prstGeom prst="rect">
              <a:avLst/>
            </a:prstGeom>
            <a:noFill/>
          </p:spPr>
          <p:txBody>
            <a:bodyPr wrap="square" rtlCol="0">
              <a:spAutoFit/>
            </a:bodyPr>
            <a:lstStyle/>
            <a:p>
              <a:pPr algn="r"/>
              <a:r>
                <a:rPr lang="en-US" sz="1200" b="1" dirty="0" smtClean="0">
                  <a:solidFill>
                    <a:srgbClr val="FF0000"/>
                  </a:solidFill>
                  <a:latin typeface="Century Gothic" pitchFamily="34" charset="0"/>
                </a:rPr>
                <a:t>NW EVERETT STREET</a:t>
              </a:r>
              <a:endParaRPr lang="en-US" sz="1200" b="1" dirty="0">
                <a:solidFill>
                  <a:srgbClr val="FF0000"/>
                </a:solidFill>
                <a:latin typeface="Century Gothic" pitchFamily="34" charset="0"/>
              </a:endParaRPr>
            </a:p>
          </p:txBody>
        </p:sp>
      </p:grpSp>
      <p:grpSp>
        <p:nvGrpSpPr>
          <p:cNvPr id="2" name="Group 1"/>
          <p:cNvGrpSpPr/>
          <p:nvPr/>
        </p:nvGrpSpPr>
        <p:grpSpPr>
          <a:xfrm>
            <a:off x="0" y="1729975"/>
            <a:ext cx="9144000" cy="4137425"/>
            <a:chOff x="0" y="1729975"/>
            <a:chExt cx="9144000" cy="4137425"/>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29975"/>
              <a:ext cx="9144000" cy="4133850"/>
            </a:xfrm>
            <a:prstGeom prst="rect">
              <a:avLst/>
            </a:prstGeom>
          </p:spPr>
        </p:pic>
        <p:sp>
          <p:nvSpPr>
            <p:cNvPr id="17" name="TextBox 16"/>
            <p:cNvSpPr txBox="1"/>
            <p:nvPr/>
          </p:nvSpPr>
          <p:spPr>
            <a:xfrm>
              <a:off x="0" y="5590401"/>
              <a:ext cx="2478741" cy="276999"/>
            </a:xfrm>
            <a:prstGeom prst="rect">
              <a:avLst/>
            </a:prstGeom>
            <a:noFill/>
          </p:spPr>
          <p:txBody>
            <a:bodyPr wrap="square" rtlCol="0">
              <a:spAutoFit/>
            </a:bodyPr>
            <a:lstStyle/>
            <a:p>
              <a:r>
                <a:rPr lang="en-US" sz="1200" b="1" dirty="0" smtClean="0">
                  <a:solidFill>
                    <a:srgbClr val="FF0000"/>
                  </a:solidFill>
                  <a:latin typeface="Century Gothic" pitchFamily="34" charset="0"/>
                </a:rPr>
                <a:t>NW 11</a:t>
              </a:r>
              <a:r>
                <a:rPr lang="en-US" sz="1200" b="1" baseline="30000" dirty="0" smtClean="0">
                  <a:solidFill>
                    <a:srgbClr val="FF0000"/>
                  </a:solidFill>
                  <a:latin typeface="Century Gothic" pitchFamily="34" charset="0"/>
                </a:rPr>
                <a:t>TH</a:t>
              </a:r>
              <a:r>
                <a:rPr lang="en-US" sz="1200" b="1" dirty="0" smtClean="0">
                  <a:solidFill>
                    <a:srgbClr val="FF0000"/>
                  </a:solidFill>
                  <a:latin typeface="Century Gothic" pitchFamily="34" charset="0"/>
                </a:rPr>
                <a:t> AVENUE</a:t>
              </a:r>
              <a:endParaRPr lang="en-US" sz="1200" b="1" dirty="0">
                <a:solidFill>
                  <a:srgbClr val="FF0000"/>
                </a:solidFill>
                <a:latin typeface="Century Gothic" pitchFamily="34" charset="0"/>
              </a:endParaRPr>
            </a:p>
          </p:txBody>
        </p:sp>
      </p:grpSp>
      <p:sp>
        <p:nvSpPr>
          <p:cNvPr id="18" name="TextBox 17"/>
          <p:cNvSpPr txBox="1"/>
          <p:nvPr/>
        </p:nvSpPr>
        <p:spPr>
          <a:xfrm>
            <a:off x="610437" y="762000"/>
            <a:ext cx="3962400" cy="784830"/>
          </a:xfrm>
          <a:prstGeom prst="rect">
            <a:avLst/>
          </a:prstGeom>
          <a:noFill/>
        </p:spPr>
        <p:txBody>
          <a:bodyPr wrap="square" rtlCol="0">
            <a:spAutoFit/>
          </a:bodyPr>
          <a:lstStyle/>
          <a:p>
            <a:r>
              <a:rPr lang="en-US" sz="1100" b="1" dirty="0" smtClean="0">
                <a:latin typeface="Century Gothic" pitchFamily="34" charset="0"/>
              </a:rPr>
              <a:t>THE JANEY II</a:t>
            </a: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EXISTING SITE CONDITIONS</a:t>
            </a:r>
            <a:r>
              <a:rPr lang="en-US" sz="1200" b="1" dirty="0">
                <a:solidFill>
                  <a:schemeClr val="bg2">
                    <a:lumMod val="40000"/>
                    <a:lumOff val="60000"/>
                  </a:schemeClr>
                </a:solidFill>
                <a:latin typeface="Century Gothic" pitchFamily="34" charset="0"/>
              </a:rPr>
              <a:t> </a:t>
            </a:r>
            <a:r>
              <a:rPr lang="en-US" sz="1200" b="1" dirty="0" smtClean="0">
                <a:solidFill>
                  <a:schemeClr val="bg2">
                    <a:lumMod val="40000"/>
                    <a:lumOff val="60000"/>
                  </a:schemeClr>
                </a:solidFill>
                <a:latin typeface="Century Gothic" pitchFamily="34" charset="0"/>
              </a:rPr>
              <a:t>SHAPING THE PROJECT</a:t>
            </a:r>
          </a:p>
        </p:txBody>
      </p:sp>
    </p:spTree>
    <p:extLst>
      <p:ext uri="{BB962C8B-B14F-4D97-AF65-F5344CB8AC3E}">
        <p14:creationId xmlns:p14="http://schemas.microsoft.com/office/powerpoint/2010/main" val="289199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85" y="457200"/>
            <a:ext cx="9141230" cy="5916706"/>
          </a:xfrm>
          <a:prstGeom prst="rect">
            <a:avLst/>
          </a:prstGeom>
          <a:noFill/>
        </p:spPr>
      </p:pic>
      <p:sp>
        <p:nvSpPr>
          <p:cNvPr id="5" name="TextBox 4"/>
          <p:cNvSpPr txBox="1"/>
          <p:nvPr/>
        </p:nvSpPr>
        <p:spPr>
          <a:xfrm>
            <a:off x="610437" y="1066800"/>
            <a:ext cx="3199563" cy="3924151"/>
          </a:xfrm>
          <a:prstGeom prst="rect">
            <a:avLst/>
          </a:prstGeom>
          <a:noFill/>
        </p:spPr>
        <p:txBody>
          <a:bodyPr wrap="square" rtlCol="0">
            <a:spAutoFit/>
          </a:bodyPr>
          <a:lstStyle/>
          <a:p>
            <a:r>
              <a:rPr lang="en-US" sz="1100" b="1" dirty="0" smtClean="0">
                <a:latin typeface="Century Gothic" pitchFamily="34" charset="0"/>
              </a:rPr>
              <a:t>THE JANEY II</a:t>
            </a: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r>
              <a:rPr lang="en-US" sz="1200" b="1" dirty="0">
                <a:solidFill>
                  <a:schemeClr val="bg2">
                    <a:lumMod val="40000"/>
                    <a:lumOff val="60000"/>
                  </a:schemeClr>
                </a:solidFill>
                <a:latin typeface="Century Gothic" pitchFamily="34" charset="0"/>
              </a:rPr>
              <a:t>COMMENTS FROM DESIGN </a:t>
            </a:r>
            <a:r>
              <a:rPr lang="en-US" sz="1200" b="1" dirty="0" smtClean="0">
                <a:solidFill>
                  <a:schemeClr val="bg2">
                    <a:lumMod val="40000"/>
                    <a:lumOff val="60000"/>
                  </a:schemeClr>
                </a:solidFill>
                <a:latin typeface="Century Gothic" pitchFamily="34" charset="0"/>
              </a:rPr>
              <a:t>COMMISSION</a:t>
            </a:r>
          </a:p>
          <a:p>
            <a:endParaRPr lang="en-US" sz="1200" b="1" dirty="0">
              <a:solidFill>
                <a:schemeClr val="bg2">
                  <a:lumMod val="40000"/>
                  <a:lumOff val="60000"/>
                </a:schemeClr>
              </a:solidFill>
              <a:latin typeface="Century Gothic" pitchFamily="34" charset="0"/>
            </a:endParaRPr>
          </a:p>
          <a:p>
            <a:r>
              <a:rPr lang="en-US" sz="1200" b="1" dirty="0">
                <a:latin typeface="Century Gothic" pitchFamily="34" charset="0"/>
              </a:rPr>
              <a:t>Overall, nice project.  Would like to see investigation on</a:t>
            </a:r>
            <a:r>
              <a:rPr lang="en-US" sz="1200" b="1" dirty="0" smtClean="0">
                <a:latin typeface="Century Gothic" pitchFamily="34" charset="0"/>
              </a:rPr>
              <a:t>…</a:t>
            </a:r>
            <a:endParaRPr lang="en-US" sz="1200" b="1" dirty="0">
              <a:solidFill>
                <a:schemeClr val="bg2">
                  <a:lumMod val="40000"/>
                  <a:lumOff val="60000"/>
                </a:schemeClr>
              </a:solidFill>
              <a:latin typeface="Century Gothic" pitchFamily="34" charset="0"/>
            </a:endParaRPr>
          </a:p>
          <a:p>
            <a:endParaRPr lang="en-US" sz="1200" b="1" dirty="0" smtClean="0">
              <a:solidFill>
                <a:schemeClr val="bg2">
                  <a:lumMod val="40000"/>
                  <a:lumOff val="60000"/>
                </a:schemeClr>
              </a:solidFill>
              <a:latin typeface="Century Gothic" pitchFamily="34" charset="0"/>
            </a:endParaRPr>
          </a:p>
          <a:p>
            <a:endParaRPr lang="en-US" sz="1200" b="1" dirty="0" smtClean="0">
              <a:latin typeface="Century Gothic" pitchFamily="34" charset="0"/>
            </a:endParaRPr>
          </a:p>
          <a:p>
            <a:pPr marL="228600" indent="-228600">
              <a:buFont typeface="+mj-lt"/>
              <a:buAutoNum type="arabicPeriod"/>
            </a:pPr>
            <a:r>
              <a:rPr lang="en-US" sz="1200" b="1" dirty="0" smtClean="0">
                <a:latin typeface="Century Gothic" pitchFamily="34" charset="0"/>
              </a:rPr>
              <a:t>SOUTH FAÇADE AND THE HORIZONTAL BAND BORROWED FROM THE JANEY</a:t>
            </a:r>
          </a:p>
          <a:p>
            <a:pPr marL="228600" indent="-228600">
              <a:buFont typeface="+mj-lt"/>
              <a:buAutoNum type="arabicPeriod"/>
            </a:pPr>
            <a:endParaRPr lang="en-US" sz="1200" b="1" dirty="0" smtClean="0">
              <a:latin typeface="Century Gothic" pitchFamily="34" charset="0"/>
            </a:endParaRPr>
          </a:p>
          <a:p>
            <a:pPr marL="228600" indent="-228600">
              <a:buFont typeface="+mj-lt"/>
              <a:buAutoNum type="arabicPeriod"/>
            </a:pPr>
            <a:r>
              <a:rPr lang="en-US" sz="1200" b="1" dirty="0">
                <a:latin typeface="Century Gothic" pitchFamily="34" charset="0"/>
              </a:rPr>
              <a:t>NORTH FAÇADE MORE CONNECTED TO DESIGN LANGUAGE ELSEWHERE</a:t>
            </a:r>
          </a:p>
          <a:p>
            <a:pPr marL="228600" indent="-228600">
              <a:buFont typeface="+mj-lt"/>
              <a:buAutoNum type="arabicPeriod"/>
            </a:pPr>
            <a:endParaRPr lang="en-US" sz="1200" b="1" dirty="0" smtClean="0">
              <a:latin typeface="Century Gothic" pitchFamily="34" charset="0"/>
            </a:endParaRPr>
          </a:p>
          <a:p>
            <a:pPr marL="228600" indent="-228600">
              <a:buFont typeface="+mj-lt"/>
              <a:buAutoNum type="arabicPeriod"/>
            </a:pPr>
            <a:r>
              <a:rPr lang="en-US" sz="1200" b="1" dirty="0" smtClean="0">
                <a:latin typeface="Century Gothic" pitchFamily="34" charset="0"/>
              </a:rPr>
              <a:t>THE 11</a:t>
            </a:r>
            <a:r>
              <a:rPr lang="en-US" sz="1200" b="1" baseline="30000" dirty="0" smtClean="0">
                <a:latin typeface="Century Gothic" pitchFamily="34" charset="0"/>
              </a:rPr>
              <a:t>TH</a:t>
            </a:r>
            <a:r>
              <a:rPr lang="en-US" sz="1200" b="1" dirty="0" smtClean="0">
                <a:latin typeface="Century Gothic" pitchFamily="34" charset="0"/>
              </a:rPr>
              <a:t> AVENUE PEDESTRIAN EXPERIENCE, INCLUDING ADDED INTEREST ON THE NORTHEAST CORNER WHERE AT THE GARAGE DOOR</a:t>
            </a:r>
            <a:endParaRPr lang="en-US" sz="1200" b="1" dirty="0">
              <a:latin typeface="Century Gothic" pitchFamily="34" charset="0"/>
            </a:endParaRPr>
          </a:p>
          <a:p>
            <a:pPr marL="228600" indent="-228600">
              <a:buFont typeface="+mj-lt"/>
              <a:buAutoNum type="arabicPeriod"/>
            </a:pPr>
            <a:endParaRPr lang="en-US" sz="1200" b="1" dirty="0">
              <a:latin typeface="Century Gothic" pitchFamily="34" charset="0"/>
            </a:endParaRPr>
          </a:p>
          <a:p>
            <a:endParaRPr lang="en-US" sz="1200" b="1" dirty="0" smtClean="0">
              <a:latin typeface="Century Gothic" pitchFamily="34" charset="0"/>
            </a:endParaRPr>
          </a:p>
        </p:txBody>
      </p:sp>
      <p:sp>
        <p:nvSpPr>
          <p:cNvPr id="10" name="TextBox 9"/>
          <p:cNvSpPr txBox="1"/>
          <p:nvPr/>
        </p:nvSpPr>
        <p:spPr>
          <a:xfrm>
            <a:off x="228600" y="1295400"/>
            <a:ext cx="5334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2</a:t>
            </a:r>
          </a:p>
          <a:p>
            <a:endParaRPr lang="en-US" sz="1000" b="1" dirty="0" smtClean="0">
              <a:solidFill>
                <a:schemeClr val="bg1">
                  <a:lumMod val="50000"/>
                  <a:lumOff val="50000"/>
                </a:schemeClr>
              </a:solidFill>
              <a:latin typeface="Century Gothic"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053353"/>
            <a:ext cx="4724400" cy="472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85" y="457200"/>
            <a:ext cx="9141230" cy="5916706"/>
          </a:xfrm>
          <a:prstGeom prst="rect">
            <a:avLst/>
          </a:prstGeom>
          <a:noFill/>
        </p:spPr>
      </p:pic>
      <p:sp>
        <p:nvSpPr>
          <p:cNvPr id="20" name="TextBox 19"/>
          <p:cNvSpPr txBox="1"/>
          <p:nvPr/>
        </p:nvSpPr>
        <p:spPr>
          <a:xfrm>
            <a:off x="610437" y="1066800"/>
            <a:ext cx="3199563" cy="784830"/>
          </a:xfrm>
          <a:prstGeom prst="rect">
            <a:avLst/>
          </a:prstGeom>
          <a:noFill/>
        </p:spPr>
        <p:txBody>
          <a:bodyPr wrap="square" rtlCol="0">
            <a:spAutoFit/>
          </a:bodyPr>
          <a:lstStyle/>
          <a:p>
            <a:r>
              <a:rPr lang="en-US" sz="1100" b="1" dirty="0" smtClean="0">
                <a:latin typeface="Century Gothic" pitchFamily="34" charset="0"/>
              </a:rPr>
              <a:t>THE JANEY II</a:t>
            </a: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DESIGN REVISIONS</a:t>
            </a:r>
          </a:p>
        </p:txBody>
      </p:sp>
      <p:sp>
        <p:nvSpPr>
          <p:cNvPr id="21" name="TextBox 20"/>
          <p:cNvSpPr txBox="1"/>
          <p:nvPr/>
        </p:nvSpPr>
        <p:spPr>
          <a:xfrm>
            <a:off x="228600" y="1295400"/>
            <a:ext cx="533400" cy="800219"/>
          </a:xfrm>
          <a:prstGeom prst="rect">
            <a:avLst/>
          </a:prstGeom>
          <a:noFill/>
        </p:spPr>
        <p:txBody>
          <a:bodyPr wrap="square" rtlCol="0">
            <a:spAutoFit/>
          </a:bodyPr>
          <a:lstStyle/>
          <a:p>
            <a:r>
              <a:rPr lang="en-US" sz="3600" dirty="0" smtClean="0">
                <a:solidFill>
                  <a:schemeClr val="bg2">
                    <a:lumMod val="40000"/>
                    <a:lumOff val="60000"/>
                  </a:schemeClr>
                </a:solidFill>
                <a:latin typeface="Century Gothic" pitchFamily="34" charset="0"/>
              </a:rPr>
              <a:t>3</a:t>
            </a:r>
          </a:p>
          <a:p>
            <a:endParaRPr lang="en-US" sz="1000" b="1" dirty="0" smtClean="0">
              <a:solidFill>
                <a:schemeClr val="bg1">
                  <a:lumMod val="50000"/>
                  <a:lumOff val="50000"/>
                </a:schemeClr>
              </a:solidFill>
              <a:latin typeface="Century Gothic" pitchFamily="34" charset="0"/>
            </a:endParaRPr>
          </a:p>
        </p:txBody>
      </p:sp>
      <p:sp>
        <p:nvSpPr>
          <p:cNvPr id="22" name="TextBox 21"/>
          <p:cNvSpPr txBox="1"/>
          <p:nvPr/>
        </p:nvSpPr>
        <p:spPr>
          <a:xfrm>
            <a:off x="610437" y="1066800"/>
            <a:ext cx="3199563" cy="1523494"/>
          </a:xfrm>
          <a:prstGeom prst="rect">
            <a:avLst/>
          </a:prstGeom>
          <a:noFill/>
        </p:spPr>
        <p:txBody>
          <a:bodyPr wrap="square" rtlCol="0">
            <a:spAutoFit/>
          </a:bodyPr>
          <a:lstStyle/>
          <a:p>
            <a:r>
              <a:rPr lang="en-US" sz="1100" b="1" dirty="0" smtClean="0">
                <a:latin typeface="Century Gothic" pitchFamily="34" charset="0"/>
              </a:rPr>
              <a:t>THE JANEY II</a:t>
            </a:r>
          </a:p>
          <a:p>
            <a:endParaRPr lang="en-US" sz="1100" b="1" dirty="0" smtClean="0">
              <a:solidFill>
                <a:schemeClr val="tx1">
                  <a:lumMod val="65000"/>
                </a:schemeClr>
              </a:solidFill>
              <a:latin typeface="Century Gothic" pitchFamily="34" charset="0"/>
            </a:endParaRPr>
          </a:p>
          <a:p>
            <a:endParaRPr lang="en-US" sz="1100" b="1" dirty="0" smtClean="0">
              <a:solidFill>
                <a:schemeClr val="bg1">
                  <a:lumMod val="50000"/>
                  <a:lumOff val="50000"/>
                </a:schemeClr>
              </a:solidFill>
              <a:latin typeface="Century Gothic" pitchFamily="34" charset="0"/>
            </a:endParaRPr>
          </a:p>
          <a:p>
            <a:r>
              <a:rPr lang="en-US" sz="1200" b="1" dirty="0" smtClean="0">
                <a:solidFill>
                  <a:schemeClr val="bg2">
                    <a:lumMod val="40000"/>
                    <a:lumOff val="60000"/>
                  </a:schemeClr>
                </a:solidFill>
                <a:latin typeface="Century Gothic" pitchFamily="34" charset="0"/>
              </a:rPr>
              <a:t>DESIGN REVISIONS</a:t>
            </a:r>
          </a:p>
          <a:p>
            <a:endParaRPr lang="en-US" sz="1200" b="1" dirty="0" smtClean="0">
              <a:latin typeface="Century Gothic" pitchFamily="34" charset="0"/>
            </a:endParaRPr>
          </a:p>
          <a:p>
            <a:pPr marL="228600" indent="-228600">
              <a:buFont typeface="+mj-lt"/>
              <a:buAutoNum type="arabicPeriod"/>
            </a:pPr>
            <a:r>
              <a:rPr lang="en-US" sz="1200" b="1" dirty="0" smtClean="0">
                <a:latin typeface="Century Gothic" pitchFamily="34" charset="0"/>
              </a:rPr>
              <a:t>SOUTH FAÇADE AND THE HORIZONTAL BAND BORROWED FROM THE JANEY</a:t>
            </a:r>
            <a:endParaRPr lang="en-US" sz="1200" b="1" dirty="0">
              <a:latin typeface="Century Gothic" pitchFamily="34" charset="0"/>
            </a:endParaRPr>
          </a:p>
          <a:p>
            <a:endParaRPr lang="en-US" sz="1200" b="1" dirty="0" smtClean="0">
              <a:latin typeface="Century Gothic"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091453"/>
            <a:ext cx="4648200" cy="4648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9750"/>
            <a:ext cx="9144000" cy="5918499"/>
          </a:xfrm>
          <a:prstGeom prst="rect">
            <a:avLst/>
          </a:prstGeom>
        </p:spPr>
      </p:pic>
      <p:grpSp>
        <p:nvGrpSpPr>
          <p:cNvPr id="8" name="Group 7"/>
          <p:cNvGrpSpPr/>
          <p:nvPr/>
        </p:nvGrpSpPr>
        <p:grpSpPr>
          <a:xfrm>
            <a:off x="2892669" y="4343399"/>
            <a:ext cx="1755531" cy="1348706"/>
            <a:chOff x="-2157884" y="3390668"/>
            <a:chExt cx="8025285" cy="1837091"/>
          </a:xfrm>
        </p:grpSpPr>
        <p:sp>
          <p:nvSpPr>
            <p:cNvPr id="9" name="Rectangle 8"/>
            <p:cNvSpPr/>
            <p:nvPr/>
          </p:nvSpPr>
          <p:spPr>
            <a:xfrm>
              <a:off x="2383972" y="3390668"/>
              <a:ext cx="3483429" cy="1490971"/>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57884" y="4679531"/>
              <a:ext cx="4528457" cy="548228"/>
            </a:xfrm>
            <a:prstGeom prst="rect">
              <a:avLst/>
            </a:prstGeom>
            <a:noFill/>
          </p:spPr>
          <p:txBody>
            <a:bodyPr wrap="square" rtlCol="0">
              <a:spAutoFit/>
            </a:bodyPr>
            <a:lstStyle/>
            <a:p>
              <a:r>
                <a:rPr lang="en-US" sz="1200" b="1" dirty="0" smtClean="0">
                  <a:solidFill>
                    <a:srgbClr val="FF0000"/>
                  </a:solidFill>
                  <a:latin typeface="Century Gothic" pitchFamily="34" charset="0"/>
                </a:rPr>
                <a:t>ENLARGED ELEVATION</a:t>
              </a:r>
              <a:endParaRPr lang="en-US" sz="1200" b="1" dirty="0">
                <a:solidFill>
                  <a:srgbClr val="FF0000"/>
                </a:solidFill>
                <a:latin typeface="Century Gothic" pitchFamily="34" charset="0"/>
              </a:endParaRPr>
            </a:p>
          </p:txBody>
        </p:sp>
      </p:gr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228556" cy="4255478"/>
          </a:xfrm>
          <a:prstGeom prst="rect">
            <a:avLst/>
          </a:prstGeom>
        </p:spPr>
      </p:pic>
      <p:sp>
        <p:nvSpPr>
          <p:cNvPr id="43" name="Rectangle 42"/>
          <p:cNvSpPr/>
          <p:nvPr/>
        </p:nvSpPr>
        <p:spPr>
          <a:xfrm>
            <a:off x="381000" y="1371600"/>
            <a:ext cx="3733800" cy="114300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7019192" y="462819"/>
            <a:ext cx="2133600" cy="276999"/>
          </a:xfrm>
          <a:prstGeom prst="rect">
            <a:avLst/>
          </a:prstGeom>
          <a:solidFill>
            <a:schemeClr val="accent1">
              <a:lumMod val="40000"/>
              <a:lumOff val="60000"/>
            </a:schemeClr>
          </a:solidFill>
        </p:spPr>
        <p:txBody>
          <a:bodyPr wrap="square" rtlCol="0">
            <a:spAutoFit/>
          </a:bodyPr>
          <a:lstStyle/>
          <a:p>
            <a:pPr algn="r"/>
            <a:r>
              <a:rPr lang="en-US" sz="1200" b="1" dirty="0" smtClean="0">
                <a:solidFill>
                  <a:srgbClr val="FF0000"/>
                </a:solidFill>
                <a:latin typeface="Century Gothic" pitchFamily="34" charset="0"/>
              </a:rPr>
              <a:t>JULY 18</a:t>
            </a:r>
            <a:r>
              <a:rPr lang="en-US" sz="1200" b="1" baseline="30000" dirty="0" smtClean="0">
                <a:solidFill>
                  <a:srgbClr val="FF0000"/>
                </a:solidFill>
                <a:latin typeface="Century Gothic" pitchFamily="34" charset="0"/>
              </a:rPr>
              <a:t>TH</a:t>
            </a:r>
            <a:r>
              <a:rPr lang="en-US" sz="1200" b="1" dirty="0" smtClean="0">
                <a:solidFill>
                  <a:srgbClr val="FF0000"/>
                </a:solidFill>
                <a:latin typeface="Century Gothic" pitchFamily="34" charset="0"/>
              </a:rPr>
              <a:t> SCHEME</a:t>
            </a:r>
            <a:endParaRPr lang="en-US" sz="1200" b="1" dirty="0">
              <a:solidFill>
                <a:srgbClr val="FF0000"/>
              </a:solidFill>
              <a:latin typeface="Century Gothic" pitchFamily="34" charset="0"/>
            </a:endParaRPr>
          </a:p>
        </p:txBody>
      </p:sp>
      <p:grpSp>
        <p:nvGrpSpPr>
          <p:cNvPr id="6" name="Group 5"/>
          <p:cNvGrpSpPr/>
          <p:nvPr/>
        </p:nvGrpSpPr>
        <p:grpSpPr>
          <a:xfrm>
            <a:off x="990600" y="462819"/>
            <a:ext cx="2590800" cy="1396014"/>
            <a:chOff x="990600" y="462819"/>
            <a:chExt cx="2590800" cy="1396014"/>
          </a:xfrm>
        </p:grpSpPr>
        <p:sp>
          <p:nvSpPr>
            <p:cNvPr id="55" name="TextBox 54"/>
            <p:cNvSpPr txBox="1"/>
            <p:nvPr/>
          </p:nvSpPr>
          <p:spPr>
            <a:xfrm>
              <a:off x="990600" y="1628001"/>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PANEL ALIGNMENT</a:t>
              </a:r>
              <a:endParaRPr lang="en-US" sz="900" b="1" dirty="0">
                <a:solidFill>
                  <a:srgbClr val="FF0000"/>
                </a:solidFill>
                <a:latin typeface="Century Gothic" pitchFamily="34" charset="0"/>
              </a:endParaRPr>
            </a:p>
          </p:txBody>
        </p:sp>
        <p:cxnSp>
          <p:nvCxnSpPr>
            <p:cNvPr id="56" name="Straight Connector 55"/>
            <p:cNvCxnSpPr/>
            <p:nvPr/>
          </p:nvCxnSpPr>
          <p:spPr>
            <a:xfrm>
              <a:off x="1143000" y="1858189"/>
              <a:ext cx="2314161" cy="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43000" y="462819"/>
              <a:ext cx="0" cy="1395371"/>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sp>
        <p:nvSpPr>
          <p:cNvPr id="5" name="TextBox 4"/>
          <p:cNvSpPr txBox="1"/>
          <p:nvPr/>
        </p:nvSpPr>
        <p:spPr>
          <a:xfrm>
            <a:off x="7010400" y="470647"/>
            <a:ext cx="2133600" cy="276999"/>
          </a:xfrm>
          <a:prstGeom prst="rect">
            <a:avLst/>
          </a:prstGeom>
          <a:solidFill>
            <a:srgbClr val="FFC000"/>
          </a:solidFill>
        </p:spPr>
        <p:txBody>
          <a:bodyPr wrap="square" rtlCol="0">
            <a:spAutoFit/>
          </a:bodyPr>
          <a:lstStyle/>
          <a:p>
            <a:pPr algn="r"/>
            <a:r>
              <a:rPr lang="en-US" sz="1200" b="1" dirty="0" smtClean="0">
                <a:solidFill>
                  <a:srgbClr val="FF0000"/>
                </a:solidFill>
                <a:latin typeface="Century Gothic" pitchFamily="34" charset="0"/>
              </a:rPr>
              <a:t>AUGUST 15 REVISION</a:t>
            </a:r>
            <a:endParaRPr lang="en-US" sz="1200" b="1" dirty="0">
              <a:solidFill>
                <a:srgbClr val="FF0000"/>
              </a:solidFill>
              <a:latin typeface="Century Gothic" pitchFamily="34" charset="0"/>
            </a:endParaRPr>
          </a:p>
        </p:txBody>
      </p:sp>
      <p:grpSp>
        <p:nvGrpSpPr>
          <p:cNvPr id="6" name="Group 5"/>
          <p:cNvGrpSpPr/>
          <p:nvPr/>
        </p:nvGrpSpPr>
        <p:grpSpPr>
          <a:xfrm>
            <a:off x="3045069" y="4343399"/>
            <a:ext cx="1755531" cy="1348706"/>
            <a:chOff x="-2157884" y="3390668"/>
            <a:chExt cx="8025285" cy="1837091"/>
          </a:xfrm>
        </p:grpSpPr>
        <p:sp>
          <p:nvSpPr>
            <p:cNvPr id="7" name="Rectangle 6"/>
            <p:cNvSpPr/>
            <p:nvPr/>
          </p:nvSpPr>
          <p:spPr>
            <a:xfrm>
              <a:off x="2383972" y="3390668"/>
              <a:ext cx="3483429" cy="1490971"/>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57884" y="4679531"/>
              <a:ext cx="4528457" cy="548228"/>
            </a:xfrm>
            <a:prstGeom prst="rect">
              <a:avLst/>
            </a:prstGeom>
            <a:noFill/>
          </p:spPr>
          <p:txBody>
            <a:bodyPr wrap="square" rtlCol="0">
              <a:spAutoFit/>
            </a:bodyPr>
            <a:lstStyle/>
            <a:p>
              <a:r>
                <a:rPr lang="en-US" sz="1200" b="1" dirty="0" smtClean="0">
                  <a:solidFill>
                    <a:srgbClr val="FF0000"/>
                  </a:solidFill>
                  <a:latin typeface="Century Gothic" pitchFamily="34" charset="0"/>
                </a:rPr>
                <a:t>ENLARGED ELEVATION</a:t>
              </a:r>
              <a:endParaRPr lang="en-US" sz="1200" b="1" dirty="0">
                <a:solidFill>
                  <a:srgbClr val="FF0000"/>
                </a:solidFill>
                <a:latin typeface="Century Gothic" pitchFamily="34" charset="0"/>
              </a:endParaRPr>
            </a:p>
          </p:txBody>
        </p:sp>
      </p:grpSp>
      <p:grpSp>
        <p:nvGrpSpPr>
          <p:cNvPr id="2" name="Group 1"/>
          <p:cNvGrpSpPr/>
          <p:nvPr/>
        </p:nvGrpSpPr>
        <p:grpSpPr>
          <a:xfrm>
            <a:off x="1" y="1"/>
            <a:ext cx="4237892" cy="4329630"/>
            <a:chOff x="1" y="1"/>
            <a:chExt cx="4237892" cy="432963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237892" cy="4329630"/>
            </a:xfrm>
            <a:prstGeom prst="rect">
              <a:avLst/>
            </a:prstGeom>
          </p:spPr>
        </p:pic>
        <p:sp>
          <p:nvSpPr>
            <p:cNvPr id="10" name="TextBox 9"/>
            <p:cNvSpPr txBox="1"/>
            <p:nvPr/>
          </p:nvSpPr>
          <p:spPr>
            <a:xfrm>
              <a:off x="2104293" y="1"/>
              <a:ext cx="2133600" cy="276999"/>
            </a:xfrm>
            <a:prstGeom prst="rect">
              <a:avLst/>
            </a:prstGeom>
            <a:solidFill>
              <a:srgbClr val="FFC000"/>
            </a:solidFill>
          </p:spPr>
          <p:txBody>
            <a:bodyPr wrap="square" rtlCol="0">
              <a:spAutoFit/>
            </a:bodyPr>
            <a:lstStyle/>
            <a:p>
              <a:pPr algn="r"/>
              <a:r>
                <a:rPr lang="en-US" sz="1200" b="1" dirty="0" smtClean="0">
                  <a:solidFill>
                    <a:srgbClr val="FF0000"/>
                  </a:solidFill>
                  <a:latin typeface="Century Gothic" pitchFamily="34" charset="0"/>
                </a:rPr>
                <a:t>AUGUST 15 REVISION</a:t>
              </a:r>
              <a:endParaRPr lang="en-US" sz="1200" b="1" dirty="0">
                <a:solidFill>
                  <a:srgbClr val="FF0000"/>
                </a:solidFill>
                <a:latin typeface="Century Gothic" pitchFamily="34" charset="0"/>
              </a:endParaRPr>
            </a:p>
          </p:txBody>
        </p:sp>
      </p:grpSp>
      <p:grpSp>
        <p:nvGrpSpPr>
          <p:cNvPr id="3" name="Group 2"/>
          <p:cNvGrpSpPr/>
          <p:nvPr/>
        </p:nvGrpSpPr>
        <p:grpSpPr>
          <a:xfrm>
            <a:off x="4800600" y="-9184"/>
            <a:ext cx="4343400" cy="4371053"/>
            <a:chOff x="4800600" y="-9184"/>
            <a:chExt cx="4343400" cy="4371053"/>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9184"/>
              <a:ext cx="4343400" cy="4371053"/>
            </a:xfrm>
            <a:prstGeom prst="rect">
              <a:avLst/>
            </a:prstGeom>
          </p:spPr>
        </p:pic>
        <p:sp>
          <p:nvSpPr>
            <p:cNvPr id="12" name="TextBox 11"/>
            <p:cNvSpPr txBox="1"/>
            <p:nvPr/>
          </p:nvSpPr>
          <p:spPr>
            <a:xfrm>
              <a:off x="7010400" y="-9184"/>
              <a:ext cx="2133600" cy="276999"/>
            </a:xfrm>
            <a:prstGeom prst="rect">
              <a:avLst/>
            </a:prstGeom>
            <a:solidFill>
              <a:schemeClr val="accent1">
                <a:lumMod val="40000"/>
                <a:lumOff val="60000"/>
              </a:schemeClr>
            </a:solidFill>
          </p:spPr>
          <p:txBody>
            <a:bodyPr wrap="square" rtlCol="0">
              <a:spAutoFit/>
            </a:bodyPr>
            <a:lstStyle/>
            <a:p>
              <a:pPr algn="r"/>
              <a:r>
                <a:rPr lang="en-US" sz="1200" b="1" dirty="0" smtClean="0">
                  <a:solidFill>
                    <a:srgbClr val="FF0000"/>
                  </a:solidFill>
                  <a:latin typeface="Century Gothic" pitchFamily="34" charset="0"/>
                </a:rPr>
                <a:t>JULY 18 SCHEME</a:t>
              </a:r>
              <a:endParaRPr lang="en-US" sz="1200" b="1" dirty="0">
                <a:solidFill>
                  <a:srgbClr val="FF0000"/>
                </a:solidFill>
                <a:latin typeface="Century Gothic" pitchFamily="34" charset="0"/>
              </a:endParaRPr>
            </a:p>
          </p:txBody>
        </p:sp>
      </p:grpSp>
      <p:grpSp>
        <p:nvGrpSpPr>
          <p:cNvPr id="15" name="Group 14"/>
          <p:cNvGrpSpPr/>
          <p:nvPr/>
        </p:nvGrpSpPr>
        <p:grpSpPr>
          <a:xfrm>
            <a:off x="990600" y="462819"/>
            <a:ext cx="2590800" cy="1396014"/>
            <a:chOff x="990600" y="462819"/>
            <a:chExt cx="2590800" cy="1396014"/>
          </a:xfrm>
        </p:grpSpPr>
        <p:sp>
          <p:nvSpPr>
            <p:cNvPr id="16" name="TextBox 15"/>
            <p:cNvSpPr txBox="1"/>
            <p:nvPr/>
          </p:nvSpPr>
          <p:spPr>
            <a:xfrm>
              <a:off x="990600" y="1628001"/>
              <a:ext cx="2590800" cy="230832"/>
            </a:xfrm>
            <a:prstGeom prst="rect">
              <a:avLst/>
            </a:prstGeom>
            <a:noFill/>
          </p:spPr>
          <p:txBody>
            <a:bodyPr wrap="square" rtlCol="0">
              <a:spAutoFit/>
            </a:bodyPr>
            <a:lstStyle/>
            <a:p>
              <a:pPr algn="ctr"/>
              <a:r>
                <a:rPr lang="en-US" sz="900" b="1" dirty="0" smtClean="0">
                  <a:solidFill>
                    <a:srgbClr val="FF0000"/>
                  </a:solidFill>
                  <a:latin typeface="Century Gothic" pitchFamily="34" charset="0"/>
                </a:rPr>
                <a:t>METAL PANEL ALIGNMENT</a:t>
              </a:r>
              <a:endParaRPr lang="en-US" sz="900" b="1" dirty="0">
                <a:solidFill>
                  <a:srgbClr val="FF0000"/>
                </a:solidFill>
                <a:latin typeface="Century Gothic" pitchFamily="34" charset="0"/>
              </a:endParaRPr>
            </a:p>
          </p:txBody>
        </p:sp>
        <p:cxnSp>
          <p:nvCxnSpPr>
            <p:cNvPr id="17" name="Straight Connector 16"/>
            <p:cNvCxnSpPr/>
            <p:nvPr/>
          </p:nvCxnSpPr>
          <p:spPr>
            <a:xfrm>
              <a:off x="1143000" y="1858189"/>
              <a:ext cx="2314161" cy="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143000" y="462819"/>
              <a:ext cx="0" cy="1395371"/>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1" y="1"/>
            <a:ext cx="4237892" cy="4329630"/>
            <a:chOff x="1" y="1"/>
            <a:chExt cx="4237892" cy="432963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237892" cy="4329630"/>
            </a:xfrm>
            <a:prstGeom prst="rect">
              <a:avLst/>
            </a:prstGeom>
          </p:spPr>
        </p:pic>
        <p:sp>
          <p:nvSpPr>
            <p:cNvPr id="21" name="TextBox 20"/>
            <p:cNvSpPr txBox="1"/>
            <p:nvPr/>
          </p:nvSpPr>
          <p:spPr>
            <a:xfrm>
              <a:off x="2104293" y="1"/>
              <a:ext cx="2133600" cy="276999"/>
            </a:xfrm>
            <a:prstGeom prst="rect">
              <a:avLst/>
            </a:prstGeom>
            <a:solidFill>
              <a:srgbClr val="FFC000"/>
            </a:solidFill>
          </p:spPr>
          <p:txBody>
            <a:bodyPr wrap="square" rtlCol="0">
              <a:spAutoFit/>
            </a:bodyPr>
            <a:lstStyle/>
            <a:p>
              <a:pPr algn="r"/>
              <a:r>
                <a:rPr lang="en-US" sz="1200" b="1" dirty="0" smtClean="0">
                  <a:solidFill>
                    <a:srgbClr val="FF0000"/>
                  </a:solidFill>
                  <a:latin typeface="Century Gothic" pitchFamily="34" charset="0"/>
                </a:rPr>
                <a:t>AUGUST 15 REVISION</a:t>
              </a:r>
              <a:endParaRPr lang="en-US" sz="1200" b="1" dirty="0">
                <a:solidFill>
                  <a:srgbClr val="FF0000"/>
                </a:solidFill>
                <a:latin typeface="Century Gothic" pitchFamily="34" charset="0"/>
              </a:endParaRPr>
            </a:p>
          </p:txBody>
        </p:sp>
      </p:grpSp>
      <p:grpSp>
        <p:nvGrpSpPr>
          <p:cNvPr id="13" name="Group 12"/>
          <p:cNvGrpSpPr/>
          <p:nvPr/>
        </p:nvGrpSpPr>
        <p:grpSpPr>
          <a:xfrm>
            <a:off x="791307" y="1905000"/>
            <a:ext cx="3399693" cy="2042647"/>
            <a:chOff x="791307" y="1905000"/>
            <a:chExt cx="3399693" cy="2042647"/>
          </a:xfrm>
        </p:grpSpPr>
        <p:sp>
          <p:nvSpPr>
            <p:cNvPr id="14" name="Rectangle 13"/>
            <p:cNvSpPr/>
            <p:nvPr/>
          </p:nvSpPr>
          <p:spPr>
            <a:xfrm>
              <a:off x="914400" y="1905000"/>
              <a:ext cx="2666999" cy="175260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91307" y="3670648"/>
              <a:ext cx="3399693" cy="276999"/>
            </a:xfrm>
            <a:prstGeom prst="rect">
              <a:avLst/>
            </a:prstGeom>
            <a:noFill/>
          </p:spPr>
          <p:txBody>
            <a:bodyPr wrap="square" rtlCol="0">
              <a:spAutoFit/>
            </a:bodyPr>
            <a:lstStyle/>
            <a:p>
              <a:r>
                <a:rPr lang="en-US" sz="1200" b="1" dirty="0" smtClean="0">
                  <a:solidFill>
                    <a:srgbClr val="FF0000"/>
                  </a:solidFill>
                  <a:latin typeface="Century Gothic" pitchFamily="34" charset="0"/>
                </a:rPr>
                <a:t>AREA UPDATED SINCE LAST SUBMITTAL</a:t>
              </a:r>
              <a:endParaRPr lang="en-US" sz="1200" b="1" dirty="0">
                <a:solidFill>
                  <a:srgbClr val="FF0000"/>
                </a:solidFill>
                <a:latin typeface="Century Gothic" pitchFamily="34" charset="0"/>
              </a:endParaRPr>
            </a:p>
          </p:txBody>
        </p:sp>
      </p:grpSp>
    </p:spTree>
    <p:extLst>
      <p:ext uri="{BB962C8B-B14F-4D97-AF65-F5344CB8AC3E}">
        <p14:creationId xmlns:p14="http://schemas.microsoft.com/office/powerpoint/2010/main" val="378946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7633</TotalTime>
  <Words>1353</Words>
  <Application>Microsoft Office PowerPoint</Application>
  <PresentationFormat>On-screen Show (4:3)</PresentationFormat>
  <Paragraphs>201</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GBD ARCHITECTS Incorporated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GBD User</dc:creator>
  <cp:lastModifiedBy>LT User</cp:lastModifiedBy>
  <cp:revision>633</cp:revision>
  <dcterms:created xsi:type="dcterms:W3CDTF">2010-06-28T17:45:34Z</dcterms:created>
  <dcterms:modified xsi:type="dcterms:W3CDTF">2013-08-15T22:18:14Z</dcterms:modified>
</cp:coreProperties>
</file>