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1"/>
  </p:notesMasterIdLst>
  <p:sldIdLst>
    <p:sldId id="266" r:id="rId2"/>
    <p:sldId id="274" r:id="rId3"/>
    <p:sldId id="271" r:id="rId4"/>
    <p:sldId id="287" r:id="rId5"/>
    <p:sldId id="276" r:id="rId6"/>
    <p:sldId id="300" r:id="rId7"/>
    <p:sldId id="301" r:id="rId8"/>
    <p:sldId id="298" r:id="rId9"/>
    <p:sldId id="282" r:id="rId10"/>
    <p:sldId id="284" r:id="rId11"/>
    <p:sldId id="299" r:id="rId12"/>
    <p:sldId id="312" r:id="rId13"/>
    <p:sldId id="288" r:id="rId14"/>
    <p:sldId id="289" r:id="rId15"/>
    <p:sldId id="290" r:id="rId16"/>
    <p:sldId id="292" r:id="rId17"/>
    <p:sldId id="281" r:id="rId18"/>
    <p:sldId id="280" r:id="rId19"/>
    <p:sldId id="285" r:id="rId20"/>
    <p:sldId id="283" r:id="rId21"/>
    <p:sldId id="286" r:id="rId22"/>
    <p:sldId id="293" r:id="rId23"/>
    <p:sldId id="294" r:id="rId24"/>
    <p:sldId id="295" r:id="rId25"/>
    <p:sldId id="296" r:id="rId26"/>
    <p:sldId id="314" r:id="rId27"/>
    <p:sldId id="315" r:id="rId28"/>
    <p:sldId id="302" r:id="rId29"/>
    <p:sldId id="304" r:id="rId30"/>
    <p:sldId id="305" r:id="rId31"/>
    <p:sldId id="306" r:id="rId32"/>
    <p:sldId id="307" r:id="rId33"/>
    <p:sldId id="308" r:id="rId34"/>
    <p:sldId id="310" r:id="rId35"/>
    <p:sldId id="316" r:id="rId36"/>
    <p:sldId id="309" r:id="rId37"/>
    <p:sldId id="311" r:id="rId38"/>
    <p:sldId id="303" r:id="rId39"/>
    <p:sldId id="27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9990"/>
    <a:srgbClr val="808182"/>
    <a:srgbClr val="767663"/>
    <a:srgbClr val="848E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>
        <p:scale>
          <a:sx n="82" d="100"/>
          <a:sy n="82" d="100"/>
        </p:scale>
        <p:origin x="-1464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767663"/>
            </a:solidFill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-3.12500000000002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8.1250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9.06250000000007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>
                    <a:solidFill>
                      <a:schemeClr val="bg1"/>
                    </a:solidFill>
                    <a:latin typeface="Lorimer No 2 Condensed Semibold" pitchFamily="50" charset="0"/>
                    <a:cs typeface="Arial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CONV</c:v>
                </c:pt>
                <c:pt idx="1">
                  <c:v>LEED GOLD</c:v>
                </c:pt>
                <c:pt idx="2">
                  <c:v>LEED PLATINUM / ECO DISTRICT</c:v>
                </c:pt>
              </c:strCache>
            </c:str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450598652</c:v>
                </c:pt>
                <c:pt idx="1">
                  <c:v>254569238</c:v>
                </c:pt>
                <c:pt idx="2">
                  <c:v>184664411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1948672"/>
        <c:axId val="61951360"/>
      </c:barChart>
      <c:catAx>
        <c:axId val="6194867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61951360"/>
        <c:crosses val="autoZero"/>
        <c:auto val="1"/>
        <c:lblAlgn val="ctr"/>
        <c:lblOffset val="100"/>
        <c:noMultiLvlLbl val="0"/>
      </c:catAx>
      <c:valAx>
        <c:axId val="61951360"/>
        <c:scaling>
          <c:orientation val="minMax"/>
        </c:scaling>
        <c:delete val="0"/>
        <c:axPos val="l"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  <a:latin typeface="Lorimer No 2 Condensed Semibold" pitchFamily="50" charset="0"/>
                <a:cs typeface="Arial" pitchFamily="34" charset="0"/>
              </a:defRPr>
            </a:pPr>
            <a:endParaRPr lang="en-US"/>
          </a:p>
        </c:txPr>
        <c:crossAx val="61948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577C2-0CEC-4E2E-886E-0C35C8D585B8}" type="datetimeFigureOut">
              <a:rPr lang="en-US" smtClean="0"/>
              <a:t>8/1/2013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9310F-56F5-4B6D-AE88-C9C882EEC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A"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4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57200" y="1219200"/>
            <a:ext cx="1828800" cy="4038600"/>
          </a:xfrm>
          <a:prstGeom prst="rect">
            <a:avLst/>
          </a:prstGeom>
          <a:solidFill>
            <a:srgbClr val="899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590800" y="1219200"/>
            <a:ext cx="1828800" cy="4038600"/>
          </a:xfrm>
          <a:prstGeom prst="rect">
            <a:avLst/>
          </a:prstGeom>
          <a:solidFill>
            <a:srgbClr val="767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724400" y="1219200"/>
            <a:ext cx="1828800" cy="4038600"/>
          </a:xfrm>
          <a:prstGeom prst="rect">
            <a:avLst/>
          </a:prstGeom>
          <a:solidFill>
            <a:srgbClr val="848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8000" y="1219200"/>
            <a:ext cx="1828800" cy="4038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 userDrawn="1"/>
        </p:nvSpPr>
        <p:spPr>
          <a:xfrm rot="5400000">
            <a:off x="2247900" y="1790700"/>
            <a:ext cx="304800" cy="228600"/>
          </a:xfrm>
          <a:prstGeom prst="triangle">
            <a:avLst/>
          </a:prstGeom>
          <a:solidFill>
            <a:srgbClr val="899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 userDrawn="1"/>
        </p:nvSpPr>
        <p:spPr>
          <a:xfrm rot="5400000">
            <a:off x="4379422" y="1790700"/>
            <a:ext cx="304800" cy="228600"/>
          </a:xfrm>
          <a:prstGeom prst="triangle">
            <a:avLst/>
          </a:prstGeom>
          <a:solidFill>
            <a:srgbClr val="7676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 userDrawn="1"/>
        </p:nvSpPr>
        <p:spPr>
          <a:xfrm rot="5400000">
            <a:off x="6515100" y="1790700"/>
            <a:ext cx="304800" cy="228600"/>
          </a:xfrm>
          <a:prstGeom prst="triangle">
            <a:avLst/>
          </a:prstGeom>
          <a:solidFill>
            <a:srgbClr val="848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572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5908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18859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0" y="2514600"/>
            <a:ext cx="1828800" cy="2743200"/>
          </a:xfrm>
        </p:spPr>
        <p:txBody>
          <a:bodyPr>
            <a:noAutofit/>
          </a:bodyPr>
          <a:lstStyle>
            <a:lvl1pPr marL="115888" indent="-115888"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572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908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7244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858000" y="1740131"/>
            <a:ext cx="1828800" cy="774469"/>
          </a:xfrm>
        </p:spPr>
        <p:txBody>
          <a:bodyPr>
            <a:noAutofit/>
          </a:bodyPr>
          <a:lstStyle>
            <a:lvl1pPr marL="0" indent="0">
              <a:buNone/>
              <a:defRPr sz="2000" cap="all" baseline="0">
                <a:solidFill>
                  <a:schemeClr val="tx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572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25908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7244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6858000" y="1226127"/>
            <a:ext cx="1828800" cy="450273"/>
          </a:xfrm>
        </p:spPr>
        <p:txBody>
          <a:bodyPr>
            <a:no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6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566738"/>
          </a:xfrm>
        </p:spPr>
        <p:txBody>
          <a:bodyPr anchor="b">
            <a:normAutofit/>
          </a:bodyPr>
          <a:lstStyle>
            <a:lvl1pPr algn="l">
              <a:defRPr sz="3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754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2509059" y="4267200"/>
            <a:ext cx="2133600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637117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754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5090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26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776259" y="3721331"/>
            <a:ext cx="1828800" cy="609600"/>
          </a:xfrm>
        </p:spPr>
        <p:txBody>
          <a:bodyPr>
            <a:noAutofit/>
          </a:bodyPr>
          <a:lstStyle>
            <a:lvl1pPr marL="0" indent="0">
              <a:buNone/>
              <a:defRPr sz="1800" cap="all" baseline="0">
                <a:solidFill>
                  <a:srgbClr val="767663"/>
                </a:solidFill>
                <a:latin typeface="Lorimer No 2 Condensed Semibold" pitchFamily="50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572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908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47244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8000" y="1143000"/>
            <a:ext cx="1828800" cy="228600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776259" y="4267200"/>
            <a:ext cx="2139141" cy="182880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34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924800" y="6324600"/>
            <a:ext cx="9144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22" y="3038855"/>
            <a:ext cx="1825756" cy="78029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914400" y="6172200"/>
            <a:ext cx="73152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295400" y="6248400"/>
            <a:ext cx="655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  <a:latin typeface="Akzidenz Grotesk CE Light" pitchFamily="34" charset="0"/>
              </a:rPr>
              <a:t>GBD Architects Incorporated  1120 NW Couch St.,</a:t>
            </a:r>
            <a:r>
              <a:rPr lang="en-US" sz="900" baseline="0" dirty="0" smtClean="0">
                <a:solidFill>
                  <a:schemeClr val="bg1"/>
                </a:solidFill>
                <a:latin typeface="Akzidenz Grotesk CE Light" pitchFamily="34" charset="0"/>
              </a:rPr>
              <a:t> Suite 300  Portland, OR 97209  Tel. (503) 224-9656  www.gbdarchitects.com</a:t>
            </a:r>
            <a:endParaRPr lang="en-US" sz="900" dirty="0">
              <a:solidFill>
                <a:schemeClr val="bg1"/>
              </a:solidFill>
              <a:latin typeface="Akzidenz Grotesk CE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4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156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8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161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26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17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1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415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65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">
    <p:bg>
      <p:bgPr>
        <a:solidFill>
          <a:srgbClr val="7676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86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91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_Img">
    <p:bg>
      <p:bgPr>
        <a:solidFill>
          <a:srgbClr val="848E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066801"/>
            <a:ext cx="38862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514600"/>
            <a:ext cx="38862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6818" r="14243" b="28637"/>
          <a:stretch/>
        </p:blipFill>
        <p:spPr>
          <a:xfrm>
            <a:off x="381000" y="6172200"/>
            <a:ext cx="685800" cy="2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2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E_Img">
    <p:bg>
      <p:bgPr>
        <a:solidFill>
          <a:srgbClr val="8081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3429000"/>
            <a:ext cx="7772400" cy="1447800"/>
          </a:xfrm>
        </p:spPr>
        <p:txBody>
          <a:bodyPr anchor="b">
            <a:noAutofit/>
          </a:bodyPr>
          <a:lstStyle>
            <a:lvl1pPr algn="l">
              <a:defRPr sz="6000" cap="all" baseline="0">
                <a:solidFill>
                  <a:schemeClr val="bg1"/>
                </a:solidFill>
                <a:latin typeface="Lorimer No 2 Condensed Semibold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76799"/>
            <a:ext cx="6400800" cy="1828800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bg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5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7676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438400"/>
            <a:ext cx="7772400" cy="1362075"/>
          </a:xfrm>
        </p:spPr>
        <p:txBody>
          <a:bodyPr anchor="b">
            <a:noAutofit/>
          </a:bodyPr>
          <a:lstStyle>
            <a:lvl1pPr algn="ctr">
              <a:defRPr sz="6400" b="0" cap="none" baseline="0"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10000"/>
            <a:ext cx="7772400" cy="1500187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394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-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5486400" cy="566738"/>
          </a:xfrm>
        </p:spPr>
        <p:txBody>
          <a:bodyPr anchor="b"/>
          <a:lstStyle>
            <a:lvl1pPr algn="l">
              <a:defRPr sz="2000" b="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85800"/>
            <a:ext cx="9144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6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274638"/>
            <a:ext cx="22860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2"/>
            <a:ext cx="2286000" cy="1741487"/>
          </a:xfrm>
        </p:spPr>
        <p:txBody>
          <a:bodyPr anchor="b">
            <a:normAutofit/>
          </a:bodyPr>
          <a:lstStyle>
            <a:lvl1pPr marL="0" indent="0">
              <a:buNone/>
              <a:defRPr sz="2500" b="1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0800" y="3429000"/>
            <a:ext cx="2286000" cy="2697162"/>
          </a:xfrm>
        </p:spPr>
        <p:txBody>
          <a:bodyPr>
            <a:noAutofit/>
          </a:bodyPr>
          <a:lstStyle>
            <a:lvl1pPr marL="174625" indent="-174625"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2484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>
            <a:noAutofit/>
          </a:bodyPr>
          <a:lstStyle>
            <a:lvl1pPr algn="l">
              <a:defRPr sz="3000" cap="none" baseline="0">
                <a:solidFill>
                  <a:srgbClr val="767663"/>
                </a:solidFill>
                <a:latin typeface="Adobe Caslon Pro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657600" cy="68580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7" name="Chart 6"/>
          <p:cNvGraphicFramePr/>
          <p:nvPr userDrawn="1">
            <p:extLst>
              <p:ext uri="{D42A27DB-BD31-4B8C-83A1-F6EECF244321}">
                <p14:modId xmlns:p14="http://schemas.microsoft.com/office/powerpoint/2010/main" val="588932472"/>
              </p:ext>
            </p:extLst>
          </p:nvPr>
        </p:nvGraphicFramePr>
        <p:xfrm>
          <a:off x="4114800" y="2133600"/>
          <a:ext cx="4724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1000" y="1535113"/>
            <a:ext cx="4495800" cy="598487"/>
          </a:xfrm>
        </p:spPr>
        <p:txBody>
          <a:bodyPr anchor="t">
            <a:normAutofit/>
          </a:bodyPr>
          <a:lstStyle>
            <a:lvl1pPr marL="0" indent="0">
              <a:buNone/>
              <a:defRPr sz="2000" b="0" cap="none" baseline="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157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6818" r="14243" b="28637"/>
          <a:stretch/>
        </p:blipFill>
        <p:spPr>
          <a:xfrm>
            <a:off x="8077200" y="6400800"/>
            <a:ext cx="685800" cy="284781"/>
          </a:xfrm>
          <a:prstGeom prst="rect">
            <a:avLst/>
          </a:prstGeom>
        </p:spPr>
      </p:pic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81400" y="6477000"/>
            <a:ext cx="4419600" cy="22860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</a:defRPr>
            </a:lvl1pPr>
          </a:lstStyle>
          <a:p>
            <a:r>
              <a:rPr lang="en-US" dirty="0" smtClean="0"/>
              <a:t>Presentation Title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fld id="{5A4C9DA3-93C1-4620-B63B-AE6C0E8D94FA}" type="slidenum">
              <a:rPr lang="en-US" smtClean="0"/>
              <a:pPr/>
              <a:t>‹#›</a:t>
            </a:fld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10" r:id="rId2"/>
    <p:sldLayoutId id="2147483911" r:id="rId3"/>
    <p:sldLayoutId id="2147483912" r:id="rId4"/>
    <p:sldLayoutId id="2147483913" r:id="rId5"/>
    <p:sldLayoutId id="2147483903" r:id="rId6"/>
    <p:sldLayoutId id="2147483914" r:id="rId7"/>
    <p:sldLayoutId id="2147483915" r:id="rId8"/>
    <p:sldLayoutId id="2147483916" r:id="rId9"/>
    <p:sldLayoutId id="2147483918" r:id="rId10"/>
    <p:sldLayoutId id="2147483919" r:id="rId11"/>
    <p:sldLayoutId id="2147483917" r:id="rId12"/>
    <p:sldLayoutId id="2147483920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bg1">
              <a:lumMod val="95000"/>
            </a:schemeClr>
          </a:solidFill>
          <a:latin typeface="Lorimer No 2 Condensed Semibold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Adobe Caslon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Block 37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 – Aug. 1, 2013</a:t>
            </a:r>
          </a:p>
        </p:txBody>
      </p:sp>
      <p:pic>
        <p:nvPicPr>
          <p:cNvPr id="4" name="Picture 3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5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407"/>
          <a:stretch/>
        </p:blipFill>
        <p:spPr>
          <a:xfrm>
            <a:off x="0" y="685799"/>
            <a:ext cx="9144000" cy="55408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Design Process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9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6" r="13119" b="1"/>
          <a:stretch/>
        </p:blipFill>
        <p:spPr>
          <a:xfrm>
            <a:off x="0" y="661285"/>
            <a:ext cx="9144000" cy="5535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Ground Plan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10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066800" y="2998127"/>
            <a:ext cx="428897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3"/>
          <p:cNvSpPr txBox="1">
            <a:spLocks/>
          </p:cNvSpPr>
          <p:nvPr/>
        </p:nvSpPr>
        <p:spPr>
          <a:xfrm>
            <a:off x="2819400" y="2289658"/>
            <a:ext cx="1295400" cy="3634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SETBACK 7’-6”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FROM PROP LINE</a:t>
            </a:r>
          </a:p>
          <a:p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 rot="10800000">
            <a:off x="4419600" y="2608385"/>
            <a:ext cx="3048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 rot="10800000">
            <a:off x="2286000" y="2608385"/>
            <a:ext cx="3048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5400000">
            <a:off x="457200" y="4114800"/>
            <a:ext cx="3048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1600200" y="5715000"/>
            <a:ext cx="3048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4267200" y="1992923"/>
            <a:ext cx="304800" cy="304800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1905000" y="1992923"/>
            <a:ext cx="304800" cy="304800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Up Arrow 15"/>
          <p:cNvSpPr/>
          <p:nvPr/>
        </p:nvSpPr>
        <p:spPr>
          <a:xfrm rot="16200000">
            <a:off x="137137" y="4114800"/>
            <a:ext cx="304800" cy="304800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4714504" y="2986644"/>
            <a:ext cx="641267" cy="2594759"/>
          </a:xfrm>
          <a:custGeom>
            <a:avLst/>
            <a:gdLst>
              <a:gd name="connsiteX0" fmla="*/ 641267 w 641267"/>
              <a:gd name="connsiteY0" fmla="*/ 0 h 2594759"/>
              <a:gd name="connsiteX1" fmla="*/ 581891 w 641267"/>
              <a:gd name="connsiteY1" fmla="*/ 1128156 h 2594759"/>
              <a:gd name="connsiteX2" fmla="*/ 302821 w 641267"/>
              <a:gd name="connsiteY2" fmla="*/ 1971304 h 2594759"/>
              <a:gd name="connsiteX3" fmla="*/ 0 w 641267"/>
              <a:gd name="connsiteY3" fmla="*/ 2594759 h 259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267" h="2594759">
                <a:moveTo>
                  <a:pt x="641267" y="0"/>
                </a:moveTo>
                <a:lnTo>
                  <a:pt x="581891" y="1128156"/>
                </a:lnTo>
                <a:lnTo>
                  <a:pt x="302821" y="1971304"/>
                </a:lnTo>
                <a:lnTo>
                  <a:pt x="0" y="259475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5638800" y="4062886"/>
            <a:ext cx="1295400" cy="3634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SETBACK VARIES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9’-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” TO 23’-0”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FROM PROP LINE</a:t>
            </a:r>
          </a:p>
          <a:p>
            <a:endParaRPr lang="en-US" dirty="0"/>
          </a:p>
        </p:txBody>
      </p:sp>
      <p:cxnSp>
        <p:nvCxnSpPr>
          <p:cNvPr id="23" name="Straight Connector 22"/>
          <p:cNvCxnSpPr>
            <a:stCxn id="18" idx="3"/>
          </p:cNvCxnSpPr>
          <p:nvPr/>
        </p:nvCxnSpPr>
        <p:spPr>
          <a:xfrm flipH="1">
            <a:off x="990600" y="5581403"/>
            <a:ext cx="372390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3"/>
          <p:cNvSpPr txBox="1">
            <a:spLocks/>
          </p:cNvSpPr>
          <p:nvPr/>
        </p:nvSpPr>
        <p:spPr>
          <a:xfrm>
            <a:off x="2971800" y="5871401"/>
            <a:ext cx="1295400" cy="3634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rgbClr val="FF0000"/>
                </a:solidFill>
              </a:rPr>
              <a:t>SETBACK 9’-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”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FROM PROP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67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/>
          <a:stretch/>
        </p:blipFill>
        <p:spPr>
          <a:xfrm>
            <a:off x="0" y="1027682"/>
            <a:ext cx="9144000" cy="46179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Section Looking North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11</a:t>
            </a:r>
          </a:p>
          <a:p>
            <a:endParaRPr lang="en-US" dirty="0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4953878" y="2819400"/>
            <a:ext cx="53164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85’-0”</a:t>
            </a:r>
          </a:p>
          <a:p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485521" y="2933700"/>
            <a:ext cx="34458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648201" y="2933700"/>
            <a:ext cx="30567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oter Placeholder 3"/>
          <p:cNvSpPr txBox="1">
            <a:spLocks/>
          </p:cNvSpPr>
          <p:nvPr/>
        </p:nvSpPr>
        <p:spPr>
          <a:xfrm>
            <a:off x="4804828" y="2394020"/>
            <a:ext cx="605372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114’-0”</a:t>
            </a:r>
          </a:p>
          <a:p>
            <a:endParaRPr lang="en-US" dirty="0"/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>
            <a:off x="5410200" y="2508320"/>
            <a:ext cx="41990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038601" y="2508320"/>
            <a:ext cx="79613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ooter Placeholder 3"/>
          <p:cNvSpPr txBox="1">
            <a:spLocks/>
          </p:cNvSpPr>
          <p:nvPr/>
        </p:nvSpPr>
        <p:spPr>
          <a:xfrm>
            <a:off x="5391992" y="3352800"/>
            <a:ext cx="53164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23’-0”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7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b="1633"/>
          <a:stretch/>
        </p:blipFill>
        <p:spPr>
          <a:xfrm>
            <a:off x="0" y="661285"/>
            <a:ext cx="9144000" cy="5535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Courtyard Plan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12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756694" y="1178943"/>
            <a:ext cx="2244306" cy="34505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/>
          <p:cNvSpPr txBox="1">
            <a:spLocks/>
          </p:cNvSpPr>
          <p:nvPr/>
        </p:nvSpPr>
        <p:spPr>
          <a:xfrm rot="527928">
            <a:off x="5694950" y="1097925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SETBACK 13’-</a:t>
            </a:r>
            <a:r>
              <a:rPr lang="en-US" dirty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” FROM PROP LINE</a:t>
            </a:r>
          </a:p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1" name="Up Arrow 10"/>
          <p:cNvSpPr/>
          <p:nvPr/>
        </p:nvSpPr>
        <p:spPr>
          <a:xfrm rot="16200000">
            <a:off x="7462884" y="2554010"/>
            <a:ext cx="685800" cy="1749980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6324600" y="3314699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GREENROOF</a:t>
            </a:r>
          </a:p>
          <a:p>
            <a:endParaRPr lang="en-US" dirty="0"/>
          </a:p>
        </p:txBody>
      </p:sp>
      <p:sp>
        <p:nvSpPr>
          <p:cNvPr id="13" name="Up Arrow 12"/>
          <p:cNvSpPr/>
          <p:nvPr/>
        </p:nvSpPr>
        <p:spPr>
          <a:xfrm>
            <a:off x="3657600" y="4038599"/>
            <a:ext cx="747087" cy="1676401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 rot="5400000">
            <a:off x="2855125" y="4378486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AMENITY DECK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14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Typical Plan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13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" b="404"/>
          <a:stretch/>
        </p:blipFill>
        <p:spPr>
          <a:xfrm>
            <a:off x="0" y="661286"/>
            <a:ext cx="9144000" cy="553543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7454881" y="1080727"/>
            <a:ext cx="116731" cy="16828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90874" y="2755232"/>
            <a:ext cx="268705" cy="8101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713621" y="3565358"/>
            <a:ext cx="477253" cy="10748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 txBox="1">
            <a:spLocks/>
          </p:cNvSpPr>
          <p:nvPr/>
        </p:nvSpPr>
        <p:spPr>
          <a:xfrm rot="6836259">
            <a:off x="6118002" y="3576828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PROPERTY LINE</a:t>
            </a:r>
          </a:p>
          <a:p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6713621" y="1084636"/>
            <a:ext cx="0" cy="286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3"/>
          <p:cNvSpPr txBox="1">
            <a:spLocks/>
          </p:cNvSpPr>
          <p:nvPr/>
        </p:nvSpPr>
        <p:spPr>
          <a:xfrm>
            <a:off x="6889822" y="914400"/>
            <a:ext cx="531643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50’-0”</a:t>
            </a:r>
          </a:p>
          <a:p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389643" y="1028700"/>
            <a:ext cx="1882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713621" y="1028700"/>
            <a:ext cx="18653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p Arrow 27"/>
          <p:cNvSpPr/>
          <p:nvPr/>
        </p:nvSpPr>
        <p:spPr>
          <a:xfrm>
            <a:off x="3928437" y="4335055"/>
            <a:ext cx="685800" cy="1421545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 rot="5400000">
            <a:off x="3093250" y="4464213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GREENROOF</a:t>
            </a:r>
          </a:p>
          <a:p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713621" y="4814263"/>
            <a:ext cx="0" cy="2869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9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789"/>
            <a:ext cx="9144000" cy="55804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Floor</a:t>
            </a:r>
            <a:r>
              <a:rPr lang="en-US" b="0" dirty="0" smtClean="0"/>
              <a:t> Plan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14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7443492" y="1136255"/>
            <a:ext cx="116731" cy="168288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177158" y="2814668"/>
            <a:ext cx="268705" cy="81012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99905" y="3624794"/>
            <a:ext cx="477253" cy="10748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3"/>
          <p:cNvSpPr txBox="1">
            <a:spLocks/>
          </p:cNvSpPr>
          <p:nvPr/>
        </p:nvSpPr>
        <p:spPr>
          <a:xfrm rot="6836259">
            <a:off x="6118002" y="3576828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PROPERTY LINE</a:t>
            </a:r>
          </a:p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754159" y="1150985"/>
            <a:ext cx="581153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3"/>
          <p:cNvSpPr txBox="1">
            <a:spLocks/>
          </p:cNvSpPr>
          <p:nvPr/>
        </p:nvSpPr>
        <p:spPr>
          <a:xfrm>
            <a:off x="576072" y="927338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PROPERTY LINE</a:t>
            </a:r>
          </a:p>
          <a:p>
            <a:endParaRPr lang="en-US" dirty="0"/>
          </a:p>
        </p:txBody>
      </p:sp>
      <p:sp>
        <p:nvSpPr>
          <p:cNvPr id="22" name="Footer Placeholder 3"/>
          <p:cNvSpPr txBox="1">
            <a:spLocks/>
          </p:cNvSpPr>
          <p:nvPr/>
        </p:nvSpPr>
        <p:spPr>
          <a:xfrm>
            <a:off x="3810000" y="912775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SETBACK 13’-0” FROM PROP LINE</a:t>
            </a:r>
          </a:p>
          <a:p>
            <a:endParaRPr lang="en-US" dirty="0"/>
          </a:p>
        </p:txBody>
      </p:sp>
      <p:sp>
        <p:nvSpPr>
          <p:cNvPr id="25" name="Up Arrow 24"/>
          <p:cNvSpPr/>
          <p:nvPr/>
        </p:nvSpPr>
        <p:spPr>
          <a:xfrm rot="16200000">
            <a:off x="7045487" y="1798504"/>
            <a:ext cx="685800" cy="2584774"/>
          </a:xfrm>
          <a:prstGeom prst="up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324600" y="2976590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AMENITY DECK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"/>
          <a:stretch/>
        </p:blipFill>
        <p:spPr>
          <a:xfrm>
            <a:off x="-1" y="2875861"/>
            <a:ext cx="4237077" cy="3350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What’s on the Roof??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15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6"/>
          <a:stretch/>
        </p:blipFill>
        <p:spPr>
          <a:xfrm>
            <a:off x="0" y="685800"/>
            <a:ext cx="38100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17269" r="8026"/>
          <a:stretch/>
        </p:blipFill>
        <p:spPr>
          <a:xfrm>
            <a:off x="3810000" y="685800"/>
            <a:ext cx="5334000" cy="35108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2" y="2879725"/>
            <a:ext cx="2510178" cy="3346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196661"/>
            <a:ext cx="3057181" cy="2029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9"/>
          <a:stretch/>
        </p:blipFill>
        <p:spPr>
          <a:xfrm>
            <a:off x="6867181" y="4140654"/>
            <a:ext cx="2276819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7715" b="18312"/>
          <a:stretch/>
        </p:blipFill>
        <p:spPr>
          <a:xfrm>
            <a:off x="0" y="1"/>
            <a:ext cx="621746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Design Precedent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400800" y="1535112"/>
            <a:ext cx="2743200" cy="1741487"/>
          </a:xfrm>
        </p:spPr>
        <p:txBody>
          <a:bodyPr>
            <a:normAutofit/>
          </a:bodyPr>
          <a:lstStyle/>
          <a:p>
            <a:r>
              <a:rPr lang="en-US" dirty="0" smtClean="0"/>
              <a:t>Natural/contemporary aesthetic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400800" y="3429000"/>
            <a:ext cx="2438400" cy="2697162"/>
          </a:xfrm>
        </p:spPr>
        <p:txBody>
          <a:bodyPr/>
          <a:lstStyle/>
          <a:p>
            <a:r>
              <a:rPr lang="en-US" dirty="0" smtClean="0"/>
              <a:t>Operable Wood Storefronts</a:t>
            </a:r>
          </a:p>
          <a:p>
            <a:r>
              <a:rPr lang="en-US" dirty="0" smtClean="0"/>
              <a:t>Textural Materials</a:t>
            </a:r>
          </a:p>
          <a:p>
            <a:r>
              <a:rPr lang="en-US" dirty="0" smtClean="0"/>
              <a:t>Vibrant Color Palette</a:t>
            </a:r>
          </a:p>
          <a:p>
            <a:r>
              <a:rPr lang="en-US" dirty="0" smtClean="0"/>
              <a:t>Pedestrian Friendly</a:t>
            </a:r>
          </a:p>
          <a:p>
            <a:r>
              <a:rPr lang="en-US" dirty="0" smtClean="0"/>
              <a:t>Quality Detailing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12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/>
          <a:stretch/>
        </p:blipFill>
        <p:spPr>
          <a:xfrm>
            <a:off x="0" y="0"/>
            <a:ext cx="62223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Design Precedent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Visually appealing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400800" y="3429000"/>
            <a:ext cx="2438400" cy="2697162"/>
          </a:xfrm>
        </p:spPr>
        <p:txBody>
          <a:bodyPr/>
          <a:lstStyle/>
          <a:p>
            <a:r>
              <a:rPr lang="en-US" dirty="0" smtClean="0"/>
              <a:t>Large Windows</a:t>
            </a:r>
          </a:p>
          <a:p>
            <a:r>
              <a:rPr lang="en-US" dirty="0" smtClean="0"/>
              <a:t>Facade Depth</a:t>
            </a:r>
          </a:p>
          <a:p>
            <a:r>
              <a:rPr lang="en-US" dirty="0" smtClean="0"/>
              <a:t>Organized Chaos</a:t>
            </a:r>
          </a:p>
          <a:p>
            <a:r>
              <a:rPr lang="en-US" dirty="0" smtClean="0"/>
              <a:t>Ground Floor Transparency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6238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85799"/>
            <a:ext cx="9143999" cy="5540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Massing Model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18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/>
          <a:stretch/>
        </p:blipFill>
        <p:spPr>
          <a:xfrm>
            <a:off x="1" y="993943"/>
            <a:ext cx="5450304" cy="4595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"/>
          <a:stretch/>
        </p:blipFill>
        <p:spPr>
          <a:xfrm>
            <a:off x="5549939" y="993943"/>
            <a:ext cx="3455028" cy="2438401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5937662" y="2177517"/>
            <a:ext cx="2667000" cy="9794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15989"/>
            <a:ext cx="3886200" cy="2032663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5765139" y="5038310"/>
            <a:ext cx="1193139" cy="7036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954879" y="5551598"/>
            <a:ext cx="717243" cy="18695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7665323" y="5408829"/>
            <a:ext cx="472497" cy="1461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137820" y="5092699"/>
            <a:ext cx="520086" cy="3161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Up Arrow 37"/>
          <p:cNvSpPr/>
          <p:nvPr/>
        </p:nvSpPr>
        <p:spPr>
          <a:xfrm rot="9006162">
            <a:off x="1085598" y="5198473"/>
            <a:ext cx="533399" cy="782679"/>
          </a:xfrm>
          <a:prstGeom prst="up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39" name="Footer Placeholder 3"/>
          <p:cNvSpPr txBox="1">
            <a:spLocks/>
          </p:cNvSpPr>
          <p:nvPr/>
        </p:nvSpPr>
        <p:spPr>
          <a:xfrm rot="3667161">
            <a:off x="975739" y="5320885"/>
            <a:ext cx="585522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RIVER</a:t>
            </a:r>
          </a:p>
          <a:p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1788899" y="3790604"/>
            <a:ext cx="1822150" cy="894449"/>
          </a:xfrm>
          <a:custGeom>
            <a:avLst/>
            <a:gdLst>
              <a:gd name="connsiteX0" fmla="*/ 0 w 1822150"/>
              <a:gd name="connsiteY0" fmla="*/ 332509 h 894449"/>
              <a:gd name="connsiteX1" fmla="*/ 349134 w 1822150"/>
              <a:gd name="connsiteY1" fmla="*/ 39901 h 894449"/>
              <a:gd name="connsiteX2" fmla="*/ 522039 w 1822150"/>
              <a:gd name="connsiteY2" fmla="*/ 119703 h 894449"/>
              <a:gd name="connsiteX3" fmla="*/ 571916 w 1822150"/>
              <a:gd name="connsiteY3" fmla="*/ 66501 h 894449"/>
              <a:gd name="connsiteX4" fmla="*/ 768096 w 1822150"/>
              <a:gd name="connsiteY4" fmla="*/ 159604 h 894449"/>
              <a:gd name="connsiteX5" fmla="*/ 937676 w 1822150"/>
              <a:gd name="connsiteY5" fmla="*/ 0 h 894449"/>
              <a:gd name="connsiteX6" fmla="*/ 1822150 w 1822150"/>
              <a:gd name="connsiteY6" fmla="*/ 428936 h 894449"/>
              <a:gd name="connsiteX7" fmla="*/ 1705772 w 1822150"/>
              <a:gd name="connsiteY7" fmla="*/ 568590 h 894449"/>
              <a:gd name="connsiteX8" fmla="*/ 1612669 w 1822150"/>
              <a:gd name="connsiteY8" fmla="*/ 522039 h 894449"/>
              <a:gd name="connsiteX9" fmla="*/ 1526217 w 1822150"/>
              <a:gd name="connsiteY9" fmla="*/ 625117 h 894449"/>
              <a:gd name="connsiteX10" fmla="*/ 1363287 w 1822150"/>
              <a:gd name="connsiteY10" fmla="*/ 545315 h 894449"/>
              <a:gd name="connsiteX11" fmla="*/ 1047404 w 1822150"/>
              <a:gd name="connsiteY11" fmla="*/ 894449 h 894449"/>
              <a:gd name="connsiteX12" fmla="*/ 811322 w 1822150"/>
              <a:gd name="connsiteY12" fmla="*/ 761445 h 894449"/>
              <a:gd name="connsiteX13" fmla="*/ 1133856 w 1822150"/>
              <a:gd name="connsiteY13" fmla="*/ 428936 h 894449"/>
              <a:gd name="connsiteX14" fmla="*/ 671668 w 1822150"/>
              <a:gd name="connsiteY14" fmla="*/ 199505 h 894449"/>
              <a:gd name="connsiteX15" fmla="*/ 515389 w 1822150"/>
              <a:gd name="connsiteY15" fmla="*/ 352459 h 894449"/>
              <a:gd name="connsiteX16" fmla="*/ 535340 w 1822150"/>
              <a:gd name="connsiteY16" fmla="*/ 365760 h 894449"/>
              <a:gd name="connsiteX17" fmla="*/ 362435 w 1822150"/>
              <a:gd name="connsiteY17" fmla="*/ 522039 h 894449"/>
              <a:gd name="connsiteX18" fmla="*/ 0 w 1822150"/>
              <a:gd name="connsiteY18" fmla="*/ 332509 h 89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2150" h="894449">
                <a:moveTo>
                  <a:pt x="0" y="332509"/>
                </a:moveTo>
                <a:lnTo>
                  <a:pt x="349134" y="39901"/>
                </a:lnTo>
                <a:lnTo>
                  <a:pt x="522039" y="119703"/>
                </a:lnTo>
                <a:lnTo>
                  <a:pt x="571916" y="66501"/>
                </a:lnTo>
                <a:lnTo>
                  <a:pt x="768096" y="159604"/>
                </a:lnTo>
                <a:lnTo>
                  <a:pt x="937676" y="0"/>
                </a:lnTo>
                <a:lnTo>
                  <a:pt x="1822150" y="428936"/>
                </a:lnTo>
                <a:lnTo>
                  <a:pt x="1705772" y="568590"/>
                </a:lnTo>
                <a:lnTo>
                  <a:pt x="1612669" y="522039"/>
                </a:lnTo>
                <a:lnTo>
                  <a:pt x="1526217" y="625117"/>
                </a:lnTo>
                <a:lnTo>
                  <a:pt x="1363287" y="545315"/>
                </a:lnTo>
                <a:lnTo>
                  <a:pt x="1047404" y="894449"/>
                </a:lnTo>
                <a:lnTo>
                  <a:pt x="811322" y="761445"/>
                </a:lnTo>
                <a:lnTo>
                  <a:pt x="1133856" y="428936"/>
                </a:lnTo>
                <a:lnTo>
                  <a:pt x="671668" y="199505"/>
                </a:lnTo>
                <a:lnTo>
                  <a:pt x="515389" y="352459"/>
                </a:lnTo>
                <a:lnTo>
                  <a:pt x="535340" y="365760"/>
                </a:lnTo>
                <a:lnTo>
                  <a:pt x="362435" y="522039"/>
                </a:lnTo>
                <a:lnTo>
                  <a:pt x="0" y="332509"/>
                </a:lnTo>
                <a:close/>
              </a:path>
            </a:pathLst>
          </a:custGeom>
          <a:solidFill>
            <a:schemeClr val="bg2">
              <a:lumMod val="75000"/>
              <a:alpha val="74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434511" y="1175657"/>
            <a:ext cx="1803517" cy="1154588"/>
          </a:xfrm>
          <a:custGeom>
            <a:avLst/>
            <a:gdLst>
              <a:gd name="connsiteX0" fmla="*/ 96918 w 1803517"/>
              <a:gd name="connsiteY0" fmla="*/ 1154588 h 1154588"/>
              <a:gd name="connsiteX1" fmla="*/ 0 w 1803517"/>
              <a:gd name="connsiteY1" fmla="*/ 948111 h 1154588"/>
              <a:gd name="connsiteX2" fmla="*/ 147483 w 1803517"/>
              <a:gd name="connsiteY2" fmla="*/ 901759 h 1154588"/>
              <a:gd name="connsiteX3" fmla="*/ 143270 w 1803517"/>
              <a:gd name="connsiteY3" fmla="*/ 859620 h 1154588"/>
              <a:gd name="connsiteX4" fmla="*/ 88490 w 1803517"/>
              <a:gd name="connsiteY4" fmla="*/ 758489 h 1154588"/>
              <a:gd name="connsiteX5" fmla="*/ 328678 w 1803517"/>
              <a:gd name="connsiteY5" fmla="*/ 686854 h 1154588"/>
              <a:gd name="connsiteX6" fmla="*/ 109559 w 1803517"/>
              <a:gd name="connsiteY6" fmla="*/ 341320 h 1154588"/>
              <a:gd name="connsiteX7" fmla="*/ 425596 w 1803517"/>
              <a:gd name="connsiteY7" fmla="*/ 261257 h 1154588"/>
              <a:gd name="connsiteX8" fmla="*/ 691067 w 1803517"/>
              <a:gd name="connsiteY8" fmla="*/ 602577 h 1154588"/>
              <a:gd name="connsiteX9" fmla="*/ 1369493 w 1803517"/>
              <a:gd name="connsiteY9" fmla="*/ 404527 h 1154588"/>
              <a:gd name="connsiteX10" fmla="*/ 1205154 w 1803517"/>
              <a:gd name="connsiteY10" fmla="*/ 248616 h 1154588"/>
              <a:gd name="connsiteX11" fmla="*/ 1171443 w 1803517"/>
              <a:gd name="connsiteY11" fmla="*/ 252830 h 1154588"/>
              <a:gd name="connsiteX12" fmla="*/ 1019745 w 1803517"/>
              <a:gd name="connsiteY12" fmla="*/ 113773 h 1154588"/>
              <a:gd name="connsiteX13" fmla="*/ 1483266 w 1803517"/>
              <a:gd name="connsiteY13" fmla="*/ 0 h 1154588"/>
              <a:gd name="connsiteX14" fmla="*/ 1803517 w 1803517"/>
              <a:gd name="connsiteY14" fmla="*/ 265471 h 1154588"/>
              <a:gd name="connsiteX15" fmla="*/ 1592825 w 1803517"/>
              <a:gd name="connsiteY15" fmla="*/ 320251 h 1154588"/>
              <a:gd name="connsiteX16" fmla="*/ 1592825 w 1803517"/>
              <a:gd name="connsiteY16" fmla="*/ 353961 h 1154588"/>
              <a:gd name="connsiteX17" fmla="*/ 1634964 w 1803517"/>
              <a:gd name="connsiteY17" fmla="*/ 396100 h 1154588"/>
              <a:gd name="connsiteX18" fmla="*/ 1394776 w 1803517"/>
              <a:gd name="connsiteY18" fmla="*/ 463521 h 1154588"/>
              <a:gd name="connsiteX19" fmla="*/ 1394776 w 1803517"/>
              <a:gd name="connsiteY19" fmla="*/ 497231 h 1154588"/>
              <a:gd name="connsiteX20" fmla="*/ 1592825 w 1803517"/>
              <a:gd name="connsiteY20" fmla="*/ 686854 h 1154588"/>
              <a:gd name="connsiteX21" fmla="*/ 96918 w 1803517"/>
              <a:gd name="connsiteY21" fmla="*/ 1154588 h 1154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03517" h="1154588">
                <a:moveTo>
                  <a:pt x="96918" y="1154588"/>
                </a:moveTo>
                <a:lnTo>
                  <a:pt x="0" y="948111"/>
                </a:lnTo>
                <a:lnTo>
                  <a:pt x="147483" y="901759"/>
                </a:lnTo>
                <a:lnTo>
                  <a:pt x="143270" y="859620"/>
                </a:lnTo>
                <a:lnTo>
                  <a:pt x="88490" y="758489"/>
                </a:lnTo>
                <a:lnTo>
                  <a:pt x="328678" y="686854"/>
                </a:lnTo>
                <a:lnTo>
                  <a:pt x="109559" y="341320"/>
                </a:lnTo>
                <a:lnTo>
                  <a:pt x="425596" y="261257"/>
                </a:lnTo>
                <a:lnTo>
                  <a:pt x="691067" y="602577"/>
                </a:lnTo>
                <a:lnTo>
                  <a:pt x="1369493" y="404527"/>
                </a:lnTo>
                <a:lnTo>
                  <a:pt x="1205154" y="248616"/>
                </a:lnTo>
                <a:lnTo>
                  <a:pt x="1171443" y="252830"/>
                </a:lnTo>
                <a:lnTo>
                  <a:pt x="1019745" y="113773"/>
                </a:lnTo>
                <a:lnTo>
                  <a:pt x="1483266" y="0"/>
                </a:lnTo>
                <a:lnTo>
                  <a:pt x="1803517" y="265471"/>
                </a:lnTo>
                <a:lnTo>
                  <a:pt x="1592825" y="320251"/>
                </a:lnTo>
                <a:lnTo>
                  <a:pt x="1592825" y="353961"/>
                </a:lnTo>
                <a:lnTo>
                  <a:pt x="1634964" y="396100"/>
                </a:lnTo>
                <a:lnTo>
                  <a:pt x="1394776" y="463521"/>
                </a:lnTo>
                <a:lnTo>
                  <a:pt x="1394776" y="497231"/>
                </a:lnTo>
                <a:lnTo>
                  <a:pt x="1592825" y="686854"/>
                </a:lnTo>
                <a:lnTo>
                  <a:pt x="96918" y="1154588"/>
                </a:lnTo>
                <a:close/>
              </a:path>
            </a:pathLst>
          </a:cu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5791200" y="4169989"/>
            <a:ext cx="2168434" cy="423817"/>
          </a:xfrm>
          <a:custGeom>
            <a:avLst/>
            <a:gdLst>
              <a:gd name="connsiteX0" fmla="*/ 0 w 2168434"/>
              <a:gd name="connsiteY0" fmla="*/ 98697 h 423817"/>
              <a:gd name="connsiteX1" fmla="*/ 502194 w 2168434"/>
              <a:gd name="connsiteY1" fmla="*/ 0 h 423817"/>
              <a:gd name="connsiteX2" fmla="*/ 658949 w 2168434"/>
              <a:gd name="connsiteY2" fmla="*/ 40640 h 423817"/>
              <a:gd name="connsiteX3" fmla="*/ 751840 w 2168434"/>
              <a:gd name="connsiteY3" fmla="*/ 20320 h 423817"/>
              <a:gd name="connsiteX4" fmla="*/ 931817 w 2168434"/>
              <a:gd name="connsiteY4" fmla="*/ 66766 h 423817"/>
              <a:gd name="connsiteX5" fmla="*/ 1193074 w 2168434"/>
              <a:gd name="connsiteY5" fmla="*/ 11611 h 423817"/>
              <a:gd name="connsiteX6" fmla="*/ 2168434 w 2168434"/>
              <a:gd name="connsiteY6" fmla="*/ 217714 h 423817"/>
              <a:gd name="connsiteX7" fmla="*/ 2055223 w 2168434"/>
              <a:gd name="connsiteY7" fmla="*/ 261257 h 423817"/>
              <a:gd name="connsiteX8" fmla="*/ 1924594 w 2168434"/>
              <a:gd name="connsiteY8" fmla="*/ 229326 h 423817"/>
              <a:gd name="connsiteX9" fmla="*/ 1762034 w 2168434"/>
              <a:gd name="connsiteY9" fmla="*/ 284480 h 423817"/>
              <a:gd name="connsiteX10" fmla="*/ 1762034 w 2168434"/>
              <a:gd name="connsiteY10" fmla="*/ 301897 h 423817"/>
              <a:gd name="connsiteX11" fmla="*/ 1558834 w 2168434"/>
              <a:gd name="connsiteY11" fmla="*/ 246743 h 423817"/>
              <a:gd name="connsiteX12" fmla="*/ 995680 w 2168434"/>
              <a:gd name="connsiteY12" fmla="*/ 423817 h 423817"/>
              <a:gd name="connsiteX13" fmla="*/ 763451 w 2168434"/>
              <a:gd name="connsiteY13" fmla="*/ 345440 h 423817"/>
              <a:gd name="connsiteX14" fmla="*/ 1297577 w 2168434"/>
              <a:gd name="connsiteY14" fmla="*/ 206103 h 423817"/>
              <a:gd name="connsiteX15" fmla="*/ 1294674 w 2168434"/>
              <a:gd name="connsiteY15" fmla="*/ 182880 h 423817"/>
              <a:gd name="connsiteX16" fmla="*/ 806994 w 2168434"/>
              <a:gd name="connsiteY16" fmla="*/ 46446 h 423817"/>
              <a:gd name="connsiteX17" fmla="*/ 528320 w 2168434"/>
              <a:gd name="connsiteY17" fmla="*/ 110309 h 423817"/>
              <a:gd name="connsiteX18" fmla="*/ 551543 w 2168434"/>
              <a:gd name="connsiteY18" fmla="*/ 127726 h 423817"/>
              <a:gd name="connsiteX19" fmla="*/ 258354 w 2168434"/>
              <a:gd name="connsiteY19" fmla="*/ 185783 h 423817"/>
              <a:gd name="connsiteX20" fmla="*/ 0 w 2168434"/>
              <a:gd name="connsiteY20" fmla="*/ 98697 h 42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68434" h="423817">
                <a:moveTo>
                  <a:pt x="0" y="98697"/>
                </a:moveTo>
                <a:lnTo>
                  <a:pt x="502194" y="0"/>
                </a:lnTo>
                <a:lnTo>
                  <a:pt x="658949" y="40640"/>
                </a:lnTo>
                <a:lnTo>
                  <a:pt x="751840" y="20320"/>
                </a:lnTo>
                <a:lnTo>
                  <a:pt x="931817" y="66766"/>
                </a:lnTo>
                <a:lnTo>
                  <a:pt x="1193074" y="11611"/>
                </a:lnTo>
                <a:lnTo>
                  <a:pt x="2168434" y="217714"/>
                </a:lnTo>
                <a:lnTo>
                  <a:pt x="2055223" y="261257"/>
                </a:lnTo>
                <a:lnTo>
                  <a:pt x="1924594" y="229326"/>
                </a:lnTo>
                <a:lnTo>
                  <a:pt x="1762034" y="284480"/>
                </a:lnTo>
                <a:lnTo>
                  <a:pt x="1762034" y="301897"/>
                </a:lnTo>
                <a:lnTo>
                  <a:pt x="1558834" y="246743"/>
                </a:lnTo>
                <a:lnTo>
                  <a:pt x="995680" y="423817"/>
                </a:lnTo>
                <a:lnTo>
                  <a:pt x="763451" y="345440"/>
                </a:lnTo>
                <a:lnTo>
                  <a:pt x="1297577" y="206103"/>
                </a:lnTo>
                <a:lnTo>
                  <a:pt x="1294674" y="182880"/>
                </a:lnTo>
                <a:lnTo>
                  <a:pt x="806994" y="46446"/>
                </a:lnTo>
                <a:lnTo>
                  <a:pt x="528320" y="110309"/>
                </a:lnTo>
                <a:lnTo>
                  <a:pt x="551543" y="127726"/>
                </a:lnTo>
                <a:lnTo>
                  <a:pt x="258354" y="185783"/>
                </a:lnTo>
                <a:lnTo>
                  <a:pt x="0" y="98697"/>
                </a:lnTo>
                <a:close/>
              </a:path>
            </a:pathLst>
          </a:cu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5" name="Footer Placeholder 3"/>
          <p:cNvSpPr txBox="1">
            <a:spLocks/>
          </p:cNvSpPr>
          <p:nvPr/>
        </p:nvSpPr>
        <p:spPr>
          <a:xfrm rot="20731225">
            <a:off x="5471083" y="1967333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chemeClr val="bg1"/>
                </a:solidFill>
              </a:rPr>
              <a:t>ROCK GARDEN</a:t>
            </a:r>
          </a:p>
          <a:p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" b="2371"/>
          <a:stretch/>
        </p:blipFill>
        <p:spPr>
          <a:xfrm>
            <a:off x="5496856" y="685799"/>
            <a:ext cx="3478244" cy="3287890"/>
          </a:xfrm>
          <a:prstGeom prst="rect">
            <a:avLst/>
          </a:prstGeom>
        </p:spPr>
      </p:pic>
      <p:sp>
        <p:nvSpPr>
          <p:cNvPr id="60" name="Up Arrow 59"/>
          <p:cNvSpPr/>
          <p:nvPr/>
        </p:nvSpPr>
        <p:spPr>
          <a:xfrm rot="19800000">
            <a:off x="640804" y="4436044"/>
            <a:ext cx="533399" cy="782679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61" name="Footer Placeholder 3"/>
          <p:cNvSpPr txBox="1">
            <a:spLocks/>
          </p:cNvSpPr>
          <p:nvPr/>
        </p:nvSpPr>
        <p:spPr>
          <a:xfrm rot="3578388">
            <a:off x="679843" y="4826078"/>
            <a:ext cx="585522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CITY</a:t>
            </a:r>
          </a:p>
          <a:p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2114271" y="3898466"/>
            <a:ext cx="347918" cy="245327"/>
          </a:xfrm>
          <a:custGeom>
            <a:avLst/>
            <a:gdLst>
              <a:gd name="connsiteX0" fmla="*/ 347918 w 347918"/>
              <a:gd name="connsiteY0" fmla="*/ 89210 h 245327"/>
              <a:gd name="connsiteX1" fmla="*/ 191801 w 347918"/>
              <a:gd name="connsiteY1" fmla="*/ 245327 h 245327"/>
              <a:gd name="connsiteX2" fmla="*/ 0 w 347918"/>
              <a:gd name="connsiteY2" fmla="*/ 142736 h 245327"/>
              <a:gd name="connsiteX3" fmla="*/ 156117 w 347918"/>
              <a:gd name="connsiteY3" fmla="*/ 0 h 245327"/>
              <a:gd name="connsiteX4" fmla="*/ 347918 w 347918"/>
              <a:gd name="connsiteY4" fmla="*/ 89210 h 2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18" h="245327">
                <a:moveTo>
                  <a:pt x="347918" y="89210"/>
                </a:moveTo>
                <a:lnTo>
                  <a:pt x="191801" y="245327"/>
                </a:lnTo>
                <a:lnTo>
                  <a:pt x="0" y="142736"/>
                </a:lnTo>
                <a:lnTo>
                  <a:pt x="156117" y="0"/>
                </a:lnTo>
                <a:lnTo>
                  <a:pt x="347918" y="8921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403352" y="4224082"/>
            <a:ext cx="178420" cy="138275"/>
          </a:xfrm>
          <a:custGeom>
            <a:avLst/>
            <a:gdLst>
              <a:gd name="connsiteX0" fmla="*/ 0 w 178420"/>
              <a:gd name="connsiteY0" fmla="*/ 89210 h 138275"/>
              <a:gd name="connsiteX1" fmla="*/ 93670 w 178420"/>
              <a:gd name="connsiteY1" fmla="*/ 138275 h 138275"/>
              <a:gd name="connsiteX2" fmla="*/ 178420 w 178420"/>
              <a:gd name="connsiteY2" fmla="*/ 44605 h 138275"/>
              <a:gd name="connsiteX3" fmla="*/ 80289 w 178420"/>
              <a:gd name="connsiteY3" fmla="*/ 0 h 138275"/>
              <a:gd name="connsiteX4" fmla="*/ 0 w 178420"/>
              <a:gd name="connsiteY4" fmla="*/ 89210 h 1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20" h="138275">
                <a:moveTo>
                  <a:pt x="0" y="89210"/>
                </a:moveTo>
                <a:lnTo>
                  <a:pt x="93670" y="138275"/>
                </a:lnTo>
                <a:lnTo>
                  <a:pt x="178420" y="44605"/>
                </a:lnTo>
                <a:lnTo>
                  <a:pt x="80289" y="0"/>
                </a:lnTo>
                <a:lnTo>
                  <a:pt x="0" y="8921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60" grpId="0" animBg="1"/>
      <p:bldP spid="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.90 parking ratio</a:t>
            </a:r>
          </a:p>
          <a:p>
            <a:r>
              <a:rPr lang="en-US" dirty="0" smtClean="0"/>
              <a:t>Goal = 1:1 ratio</a:t>
            </a:r>
          </a:p>
          <a:p>
            <a:r>
              <a:rPr lang="en-US" dirty="0" smtClean="0"/>
              <a:t>Residential parking only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Retail located along SW River Parkway</a:t>
            </a:r>
          </a:p>
          <a:p>
            <a:r>
              <a:rPr lang="en-US" dirty="0" smtClean="0"/>
              <a:t>Amenities located throughout building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14 Studios</a:t>
            </a:r>
          </a:p>
          <a:p>
            <a:r>
              <a:rPr lang="en-US" dirty="0" smtClean="0"/>
              <a:t>31 Two Bedrooms</a:t>
            </a:r>
          </a:p>
          <a:p>
            <a:r>
              <a:rPr lang="en-US" dirty="0" smtClean="0"/>
              <a:t>231 One Bedrooms</a:t>
            </a:r>
          </a:p>
          <a:p>
            <a:r>
              <a:rPr lang="en-US" dirty="0" smtClean="0"/>
              <a:t>13,600 SF Patio on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Flr</a:t>
            </a:r>
            <a:endParaRPr lang="en-US" dirty="0" smtClean="0"/>
          </a:p>
          <a:p>
            <a:r>
              <a:rPr lang="en-US" dirty="0" smtClean="0"/>
              <a:t>4,528 SF Roof Deck on 6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err="1" smtClean="0"/>
              <a:t>Flr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4.55 FAR</a:t>
            </a:r>
          </a:p>
          <a:p>
            <a:r>
              <a:rPr lang="en-US" dirty="0" smtClean="0"/>
              <a:t>Max FAR = 5:1</a:t>
            </a:r>
          </a:p>
          <a:p>
            <a:r>
              <a:rPr lang="en-US" dirty="0" smtClean="0"/>
              <a:t>74’ Height</a:t>
            </a:r>
          </a:p>
          <a:p>
            <a:r>
              <a:rPr lang="en-US" dirty="0" smtClean="0"/>
              <a:t>Max Height = 125’</a:t>
            </a:r>
          </a:p>
          <a:p>
            <a:r>
              <a:rPr lang="en-US" dirty="0" smtClean="0"/>
              <a:t>Bonus Height Allowed up to 250’</a:t>
            </a:r>
          </a:p>
          <a:p>
            <a:r>
              <a:rPr lang="en-US" dirty="0" smtClean="0"/>
              <a:t>.9 Parking Ratio</a:t>
            </a:r>
          </a:p>
          <a:p>
            <a:r>
              <a:rPr lang="en-US" dirty="0" smtClean="0"/>
              <a:t>No Minimum Parking Requirement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248 stalls</a:t>
            </a:r>
          </a:p>
          <a:p>
            <a:r>
              <a:rPr lang="en-US" dirty="0" smtClean="0"/>
              <a:t>439 bikes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6,090 </a:t>
            </a:r>
            <a:r>
              <a:rPr lang="en-US" dirty="0" err="1" smtClean="0"/>
              <a:t>sf</a:t>
            </a:r>
            <a:r>
              <a:rPr lang="en-US" dirty="0" smtClean="0"/>
              <a:t> retail</a:t>
            </a:r>
          </a:p>
          <a:p>
            <a:r>
              <a:rPr lang="en-US" dirty="0" smtClean="0"/>
              <a:t>4,276 </a:t>
            </a:r>
            <a:r>
              <a:rPr lang="en-US" dirty="0" err="1" smtClean="0"/>
              <a:t>sf</a:t>
            </a:r>
            <a:r>
              <a:rPr lang="en-US" dirty="0" smtClean="0"/>
              <a:t> amenity</a:t>
            </a:r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276 units</a:t>
            </a:r>
          </a:p>
          <a:p>
            <a:r>
              <a:rPr lang="en-US" dirty="0" smtClean="0"/>
              <a:t>18,121 SF Roof Decks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331,351 GSF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Parking/bikes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Retail/amenity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 smtClean="0"/>
              <a:t>Housing/roof decks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zoning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285"/>
            <a:ext cx="9144000" cy="5535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Diagrams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10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SOWA Neighborhood Presentation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20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7733" b="10245"/>
          <a:stretch/>
        </p:blipFill>
        <p:spPr>
          <a:xfrm>
            <a:off x="0" y="685800"/>
            <a:ext cx="9144000" cy="55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466"/>
            <a:ext cx="9144000" cy="5723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Elevations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3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742"/>
            <a:ext cx="9144000" cy="5736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Elevations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466"/>
            <a:ext cx="9144000" cy="5723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Elevations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23</a:t>
            </a:r>
          </a:p>
          <a:p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800369" y="4745362"/>
            <a:ext cx="210754" cy="741038"/>
          </a:xfrm>
          <a:custGeom>
            <a:avLst/>
            <a:gdLst>
              <a:gd name="connsiteX0" fmla="*/ 0 w 210754"/>
              <a:gd name="connsiteY0" fmla="*/ 734239 h 741038"/>
              <a:gd name="connsiteX1" fmla="*/ 0 w 210754"/>
              <a:gd name="connsiteY1" fmla="*/ 0 h 741038"/>
              <a:gd name="connsiteX2" fmla="*/ 125772 w 210754"/>
              <a:gd name="connsiteY2" fmla="*/ 0 h 741038"/>
              <a:gd name="connsiteX3" fmla="*/ 125772 w 210754"/>
              <a:gd name="connsiteY3" fmla="*/ 288937 h 741038"/>
              <a:gd name="connsiteX4" fmla="*/ 210754 w 210754"/>
              <a:gd name="connsiteY4" fmla="*/ 288937 h 741038"/>
              <a:gd name="connsiteX5" fmla="*/ 210754 w 210754"/>
              <a:gd name="connsiteY5" fmla="*/ 741038 h 741038"/>
              <a:gd name="connsiteX6" fmla="*/ 0 w 210754"/>
              <a:gd name="connsiteY6" fmla="*/ 734239 h 74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754" h="741038">
                <a:moveTo>
                  <a:pt x="0" y="734239"/>
                </a:moveTo>
                <a:lnTo>
                  <a:pt x="0" y="0"/>
                </a:lnTo>
                <a:lnTo>
                  <a:pt x="125772" y="0"/>
                </a:lnTo>
                <a:lnTo>
                  <a:pt x="125772" y="288937"/>
                </a:lnTo>
                <a:lnTo>
                  <a:pt x="210754" y="288937"/>
                </a:lnTo>
                <a:lnTo>
                  <a:pt x="210754" y="741038"/>
                </a:lnTo>
                <a:lnTo>
                  <a:pt x="0" y="734239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30097" y="4745362"/>
            <a:ext cx="384116" cy="734239"/>
          </a:xfrm>
          <a:custGeom>
            <a:avLst/>
            <a:gdLst>
              <a:gd name="connsiteX0" fmla="*/ 0 w 384116"/>
              <a:gd name="connsiteY0" fmla="*/ 401112 h 734239"/>
              <a:gd name="connsiteX1" fmla="*/ 0 w 384116"/>
              <a:gd name="connsiteY1" fmla="*/ 0 h 734239"/>
              <a:gd name="connsiteX2" fmla="*/ 384116 w 384116"/>
              <a:gd name="connsiteY2" fmla="*/ 0 h 734239"/>
              <a:gd name="connsiteX3" fmla="*/ 384116 w 384116"/>
              <a:gd name="connsiteY3" fmla="*/ 734239 h 734239"/>
              <a:gd name="connsiteX4" fmla="*/ 129171 w 384116"/>
              <a:gd name="connsiteY4" fmla="*/ 734239 h 734239"/>
              <a:gd name="connsiteX5" fmla="*/ 129171 w 384116"/>
              <a:gd name="connsiteY5" fmla="*/ 401112 h 734239"/>
              <a:gd name="connsiteX6" fmla="*/ 0 w 384116"/>
              <a:gd name="connsiteY6" fmla="*/ 401112 h 73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116" h="734239">
                <a:moveTo>
                  <a:pt x="0" y="401112"/>
                </a:moveTo>
                <a:lnTo>
                  <a:pt x="0" y="0"/>
                </a:lnTo>
                <a:lnTo>
                  <a:pt x="384116" y="0"/>
                </a:lnTo>
                <a:lnTo>
                  <a:pt x="384116" y="734239"/>
                </a:lnTo>
                <a:lnTo>
                  <a:pt x="129171" y="734239"/>
                </a:lnTo>
                <a:lnTo>
                  <a:pt x="129171" y="401112"/>
                </a:lnTo>
                <a:lnTo>
                  <a:pt x="0" y="4011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633187" y="4745362"/>
            <a:ext cx="254944" cy="727441"/>
          </a:xfrm>
          <a:custGeom>
            <a:avLst/>
            <a:gdLst>
              <a:gd name="connsiteX0" fmla="*/ 0 w 254944"/>
              <a:gd name="connsiteY0" fmla="*/ 397713 h 727441"/>
              <a:gd name="connsiteX1" fmla="*/ 0 w 254944"/>
              <a:gd name="connsiteY1" fmla="*/ 0 h 727441"/>
              <a:gd name="connsiteX2" fmla="*/ 166563 w 254944"/>
              <a:gd name="connsiteY2" fmla="*/ 0 h 727441"/>
              <a:gd name="connsiteX3" fmla="*/ 166563 w 254944"/>
              <a:gd name="connsiteY3" fmla="*/ 288937 h 727441"/>
              <a:gd name="connsiteX4" fmla="*/ 254944 w 254944"/>
              <a:gd name="connsiteY4" fmla="*/ 288937 h 727441"/>
              <a:gd name="connsiteX5" fmla="*/ 254944 w 254944"/>
              <a:gd name="connsiteY5" fmla="*/ 727441 h 727441"/>
              <a:gd name="connsiteX6" fmla="*/ 122373 w 254944"/>
              <a:gd name="connsiteY6" fmla="*/ 727441 h 727441"/>
              <a:gd name="connsiteX7" fmla="*/ 122373 w 254944"/>
              <a:gd name="connsiteY7" fmla="*/ 397713 h 727441"/>
              <a:gd name="connsiteX8" fmla="*/ 0 w 254944"/>
              <a:gd name="connsiteY8" fmla="*/ 397713 h 7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44" h="727441">
                <a:moveTo>
                  <a:pt x="0" y="397713"/>
                </a:moveTo>
                <a:lnTo>
                  <a:pt x="0" y="0"/>
                </a:lnTo>
                <a:lnTo>
                  <a:pt x="166563" y="0"/>
                </a:lnTo>
                <a:lnTo>
                  <a:pt x="166563" y="288937"/>
                </a:lnTo>
                <a:lnTo>
                  <a:pt x="254944" y="288937"/>
                </a:lnTo>
                <a:lnTo>
                  <a:pt x="254944" y="727441"/>
                </a:lnTo>
                <a:lnTo>
                  <a:pt x="122373" y="727441"/>
                </a:lnTo>
                <a:lnTo>
                  <a:pt x="122373" y="397713"/>
                </a:lnTo>
                <a:lnTo>
                  <a:pt x="0" y="397713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007105" y="4748761"/>
            <a:ext cx="380717" cy="727441"/>
          </a:xfrm>
          <a:custGeom>
            <a:avLst/>
            <a:gdLst>
              <a:gd name="connsiteX0" fmla="*/ 0 w 380717"/>
              <a:gd name="connsiteY0" fmla="*/ 0 h 727441"/>
              <a:gd name="connsiteX1" fmla="*/ 0 w 380717"/>
              <a:gd name="connsiteY1" fmla="*/ 401113 h 727441"/>
              <a:gd name="connsiteX2" fmla="*/ 132571 w 380717"/>
              <a:gd name="connsiteY2" fmla="*/ 401113 h 727441"/>
              <a:gd name="connsiteX3" fmla="*/ 132571 w 380717"/>
              <a:gd name="connsiteY3" fmla="*/ 727441 h 727441"/>
              <a:gd name="connsiteX4" fmla="*/ 380717 w 380717"/>
              <a:gd name="connsiteY4" fmla="*/ 727441 h 727441"/>
              <a:gd name="connsiteX5" fmla="*/ 380717 w 380717"/>
              <a:gd name="connsiteY5" fmla="*/ 285538 h 727441"/>
              <a:gd name="connsiteX6" fmla="*/ 254944 w 380717"/>
              <a:gd name="connsiteY6" fmla="*/ 285538 h 727441"/>
              <a:gd name="connsiteX7" fmla="*/ 254944 w 380717"/>
              <a:gd name="connsiteY7" fmla="*/ 3400 h 727441"/>
              <a:gd name="connsiteX8" fmla="*/ 0 w 380717"/>
              <a:gd name="connsiteY8" fmla="*/ 0 h 7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717" h="727441">
                <a:moveTo>
                  <a:pt x="0" y="0"/>
                </a:moveTo>
                <a:lnTo>
                  <a:pt x="0" y="401113"/>
                </a:lnTo>
                <a:lnTo>
                  <a:pt x="132571" y="401113"/>
                </a:lnTo>
                <a:lnTo>
                  <a:pt x="132571" y="727441"/>
                </a:lnTo>
                <a:lnTo>
                  <a:pt x="380717" y="727441"/>
                </a:lnTo>
                <a:lnTo>
                  <a:pt x="380717" y="285538"/>
                </a:lnTo>
                <a:lnTo>
                  <a:pt x="254944" y="285538"/>
                </a:lnTo>
                <a:lnTo>
                  <a:pt x="254944" y="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32568" y="5153273"/>
            <a:ext cx="129172" cy="319530"/>
          </a:xfrm>
          <a:custGeom>
            <a:avLst/>
            <a:gdLst>
              <a:gd name="connsiteX0" fmla="*/ 0 w 129172"/>
              <a:gd name="connsiteY0" fmla="*/ 319530 h 319530"/>
              <a:gd name="connsiteX1" fmla="*/ 0 w 129172"/>
              <a:gd name="connsiteY1" fmla="*/ 0 h 319530"/>
              <a:gd name="connsiteX2" fmla="*/ 129172 w 129172"/>
              <a:gd name="connsiteY2" fmla="*/ 0 h 319530"/>
              <a:gd name="connsiteX3" fmla="*/ 129172 w 129172"/>
              <a:gd name="connsiteY3" fmla="*/ 316131 h 319530"/>
              <a:gd name="connsiteX4" fmla="*/ 0 w 129172"/>
              <a:gd name="connsiteY4" fmla="*/ 319530 h 31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2" h="319530">
                <a:moveTo>
                  <a:pt x="0" y="319530"/>
                </a:moveTo>
                <a:lnTo>
                  <a:pt x="0" y="0"/>
                </a:lnTo>
                <a:lnTo>
                  <a:pt x="129172" y="0"/>
                </a:lnTo>
                <a:lnTo>
                  <a:pt x="129172" y="316131"/>
                </a:lnTo>
                <a:lnTo>
                  <a:pt x="0" y="31953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173050" y="5149874"/>
            <a:ext cx="180160" cy="316130"/>
          </a:xfrm>
          <a:custGeom>
            <a:avLst/>
            <a:gdLst>
              <a:gd name="connsiteX0" fmla="*/ 180160 w 180160"/>
              <a:gd name="connsiteY0" fmla="*/ 316130 h 316130"/>
              <a:gd name="connsiteX1" fmla="*/ 180160 w 180160"/>
              <a:gd name="connsiteY1" fmla="*/ 0 h 316130"/>
              <a:gd name="connsiteX2" fmla="*/ 0 w 180160"/>
              <a:gd name="connsiteY2" fmla="*/ 0 h 316130"/>
              <a:gd name="connsiteX3" fmla="*/ 0 w 180160"/>
              <a:gd name="connsiteY3" fmla="*/ 309332 h 316130"/>
              <a:gd name="connsiteX4" fmla="*/ 180160 w 180160"/>
              <a:gd name="connsiteY4" fmla="*/ 316130 h 31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60" h="316130">
                <a:moveTo>
                  <a:pt x="180160" y="316130"/>
                </a:moveTo>
                <a:lnTo>
                  <a:pt x="180160" y="0"/>
                </a:lnTo>
                <a:lnTo>
                  <a:pt x="0" y="0"/>
                </a:lnTo>
                <a:lnTo>
                  <a:pt x="0" y="309332"/>
                </a:lnTo>
                <a:lnTo>
                  <a:pt x="180160" y="31613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730528" y="5149874"/>
            <a:ext cx="129172" cy="322929"/>
          </a:xfrm>
          <a:custGeom>
            <a:avLst/>
            <a:gdLst>
              <a:gd name="connsiteX0" fmla="*/ 0 w 129172"/>
              <a:gd name="connsiteY0" fmla="*/ 0 h 322929"/>
              <a:gd name="connsiteX1" fmla="*/ 0 w 129172"/>
              <a:gd name="connsiteY1" fmla="*/ 322929 h 322929"/>
              <a:gd name="connsiteX2" fmla="*/ 129172 w 129172"/>
              <a:gd name="connsiteY2" fmla="*/ 322929 h 322929"/>
              <a:gd name="connsiteX3" fmla="*/ 129172 w 129172"/>
              <a:gd name="connsiteY3" fmla="*/ 6798 h 322929"/>
              <a:gd name="connsiteX4" fmla="*/ 0 w 129172"/>
              <a:gd name="connsiteY4" fmla="*/ 0 h 32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2" h="322929">
                <a:moveTo>
                  <a:pt x="0" y="0"/>
                </a:moveTo>
                <a:lnTo>
                  <a:pt x="0" y="322929"/>
                </a:lnTo>
                <a:lnTo>
                  <a:pt x="129172" y="322929"/>
                </a:lnTo>
                <a:lnTo>
                  <a:pt x="129172" y="67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33618" y="5149874"/>
            <a:ext cx="125772" cy="326328"/>
          </a:xfrm>
          <a:custGeom>
            <a:avLst/>
            <a:gdLst>
              <a:gd name="connsiteX0" fmla="*/ 0 w 125772"/>
              <a:gd name="connsiteY0" fmla="*/ 322929 h 326328"/>
              <a:gd name="connsiteX1" fmla="*/ 0 w 125772"/>
              <a:gd name="connsiteY1" fmla="*/ 0 h 326328"/>
              <a:gd name="connsiteX2" fmla="*/ 125772 w 125772"/>
              <a:gd name="connsiteY2" fmla="*/ 0 h 326328"/>
              <a:gd name="connsiteX3" fmla="*/ 125772 w 125772"/>
              <a:gd name="connsiteY3" fmla="*/ 326328 h 326328"/>
              <a:gd name="connsiteX4" fmla="*/ 0 w 125772"/>
              <a:gd name="connsiteY4" fmla="*/ 322929 h 3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72" h="326328">
                <a:moveTo>
                  <a:pt x="0" y="322929"/>
                </a:moveTo>
                <a:lnTo>
                  <a:pt x="0" y="0"/>
                </a:lnTo>
                <a:lnTo>
                  <a:pt x="125772" y="0"/>
                </a:lnTo>
                <a:lnTo>
                  <a:pt x="125772" y="326328"/>
                </a:lnTo>
                <a:lnTo>
                  <a:pt x="0" y="322929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74965" y="5007105"/>
            <a:ext cx="254944" cy="469097"/>
          </a:xfrm>
          <a:custGeom>
            <a:avLst/>
            <a:gdLst>
              <a:gd name="connsiteX0" fmla="*/ 0 w 254944"/>
              <a:gd name="connsiteY0" fmla="*/ 469097 h 469097"/>
              <a:gd name="connsiteX1" fmla="*/ 0 w 254944"/>
              <a:gd name="connsiteY1" fmla="*/ 146168 h 469097"/>
              <a:gd name="connsiteX2" fmla="*/ 152967 w 254944"/>
              <a:gd name="connsiteY2" fmla="*/ 146168 h 469097"/>
              <a:gd name="connsiteX3" fmla="*/ 152967 w 254944"/>
              <a:gd name="connsiteY3" fmla="*/ 0 h 469097"/>
              <a:gd name="connsiteX4" fmla="*/ 254944 w 254944"/>
              <a:gd name="connsiteY4" fmla="*/ 0 h 469097"/>
              <a:gd name="connsiteX5" fmla="*/ 254944 w 254944"/>
              <a:gd name="connsiteY5" fmla="*/ 462299 h 469097"/>
              <a:gd name="connsiteX6" fmla="*/ 0 w 254944"/>
              <a:gd name="connsiteY6" fmla="*/ 469097 h 46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944" h="469097">
                <a:moveTo>
                  <a:pt x="0" y="469097"/>
                </a:moveTo>
                <a:lnTo>
                  <a:pt x="0" y="146168"/>
                </a:lnTo>
                <a:lnTo>
                  <a:pt x="152967" y="146168"/>
                </a:lnTo>
                <a:lnTo>
                  <a:pt x="152967" y="0"/>
                </a:lnTo>
                <a:lnTo>
                  <a:pt x="254944" y="0"/>
                </a:lnTo>
                <a:lnTo>
                  <a:pt x="254944" y="462299"/>
                </a:lnTo>
                <a:lnTo>
                  <a:pt x="0" y="469097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8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1"/>
          <a:stretch/>
        </p:blipFill>
        <p:spPr>
          <a:xfrm>
            <a:off x="0" y="533399"/>
            <a:ext cx="9144000" cy="57929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Elevations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6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/>
          <a:lstStyle/>
          <a:p>
            <a:r>
              <a:rPr lang="en-US" dirty="0" smtClean="0"/>
              <a:t>Modification Requests</a:t>
            </a:r>
            <a:endParaRPr lang="en-US" dirty="0"/>
          </a:p>
        </p:txBody>
      </p:sp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57400" y="3505200"/>
            <a:ext cx="7772400" cy="1500187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Setback on SW Gaines St.</a:t>
            </a: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268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62000" y="457200"/>
            <a:ext cx="7772400" cy="1500187"/>
          </a:xfrm>
        </p:spPr>
        <p:txBody>
          <a:bodyPr>
            <a:noAutofit/>
          </a:bodyPr>
          <a:lstStyle/>
          <a:p>
            <a:pPr marL="514350" indent="-514350" algn="l">
              <a:buAutoNum type="alphaUcPeriod"/>
            </a:pPr>
            <a:r>
              <a:rPr lang="en-US" b="1" dirty="0" smtClean="0"/>
              <a:t>Special </a:t>
            </a:r>
            <a:r>
              <a:rPr lang="en-US" b="1" dirty="0"/>
              <a:t>building height corridors and tower orientation</a:t>
            </a:r>
            <a:r>
              <a:rPr lang="en-US" b="1" dirty="0" smtClean="0"/>
              <a:t>.</a:t>
            </a:r>
          </a:p>
          <a:p>
            <a:pPr marL="514350" indent="-514350" algn="l">
              <a:buAutoNum type="alphaUcPeriod"/>
            </a:pPr>
            <a:endParaRPr lang="en-US" b="1" dirty="0"/>
          </a:p>
          <a:p>
            <a:pPr marL="457200" indent="-457200" algn="l">
              <a:buAutoNum type="arabicPeriod"/>
            </a:pPr>
            <a:r>
              <a:rPr lang="en-US" sz="2000" dirty="0" smtClean="0"/>
              <a:t>Purpose</a:t>
            </a:r>
            <a:r>
              <a:rPr lang="en-US" sz="2000" dirty="0"/>
              <a:t>. Special building heights along designated east-west corridors </a:t>
            </a:r>
            <a:r>
              <a:rPr lang="en-US" sz="2000" dirty="0" smtClean="0"/>
              <a:t>and tower </a:t>
            </a:r>
            <a:r>
              <a:rPr lang="en-US" sz="2000" dirty="0"/>
              <a:t>orientation standards provide </a:t>
            </a:r>
            <a:r>
              <a:rPr lang="en-US" b="1" dirty="0"/>
              <a:t>visual access </a:t>
            </a:r>
            <a:r>
              <a:rPr lang="en-US" sz="2000" dirty="0"/>
              <a:t>to the Greenway from </a:t>
            </a:r>
            <a:r>
              <a:rPr lang="en-US" sz="2000" dirty="0" smtClean="0"/>
              <a:t>points west </a:t>
            </a:r>
            <a:r>
              <a:rPr lang="en-US" sz="2000" dirty="0"/>
              <a:t>of the district, provide visual access to the Tualatin Hills from points </a:t>
            </a:r>
            <a:r>
              <a:rPr lang="en-US" sz="2000" dirty="0" smtClean="0"/>
              <a:t>east of </a:t>
            </a:r>
            <a:r>
              <a:rPr lang="en-US" sz="2000" dirty="0"/>
              <a:t>the district, provide </a:t>
            </a:r>
            <a:r>
              <a:rPr lang="en-US" b="1" dirty="0"/>
              <a:t>access to sunlight</a:t>
            </a:r>
            <a:r>
              <a:rPr lang="en-US" dirty="0"/>
              <a:t> </a:t>
            </a:r>
            <a:r>
              <a:rPr lang="en-US" sz="2000" dirty="0"/>
              <a:t>along designated streets, </a:t>
            </a:r>
            <a:r>
              <a:rPr lang="en-US" sz="2000" dirty="0" smtClean="0"/>
              <a:t>and </a:t>
            </a:r>
            <a:r>
              <a:rPr lang="en-US" b="1" dirty="0" smtClean="0"/>
              <a:t>encourage </a:t>
            </a:r>
            <a:r>
              <a:rPr lang="en-US" b="1" dirty="0"/>
              <a:t>an urban form that is visually permeable and varied</a:t>
            </a:r>
            <a:r>
              <a:rPr lang="en-US" b="1" dirty="0" smtClean="0"/>
              <a:t>.</a:t>
            </a:r>
          </a:p>
          <a:p>
            <a:pPr marL="457200" indent="-457200" algn="l">
              <a:buAutoNum type="arabicPeriod"/>
            </a:pPr>
            <a:endParaRPr lang="en-US" sz="2000" dirty="0"/>
          </a:p>
          <a:p>
            <a:pPr marL="463550" indent="-463550" algn="l"/>
            <a:r>
              <a:rPr lang="en-US" sz="2000" dirty="0"/>
              <a:t>2. </a:t>
            </a:r>
            <a:r>
              <a:rPr lang="en-US" sz="2000" dirty="0" smtClean="0"/>
              <a:t>   Special </a:t>
            </a:r>
            <a:r>
              <a:rPr lang="en-US" sz="2000" dirty="0"/>
              <a:t>building heights. The portion of a building that is within 50 feet of </a:t>
            </a:r>
            <a:r>
              <a:rPr lang="en-US" sz="2000" dirty="0" smtClean="0"/>
              <a:t>the centerline </a:t>
            </a:r>
            <a:r>
              <a:rPr lang="en-US" sz="2000" dirty="0"/>
              <a:t>of a street or </a:t>
            </a:r>
            <a:r>
              <a:rPr lang="en-US" sz="2000" dirty="0" err="1"/>
              <a:t>accessway</a:t>
            </a:r>
            <a:r>
              <a:rPr lang="en-US" sz="2000" dirty="0"/>
              <a:t> designated as a special building </a:t>
            </a:r>
            <a:r>
              <a:rPr lang="en-US" sz="2000" dirty="0" smtClean="0"/>
              <a:t>height corridor may </a:t>
            </a:r>
            <a:r>
              <a:rPr lang="en-US" sz="2000" dirty="0"/>
              <a:t>be no more than 50 feet in height.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2919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" b="1638"/>
          <a:stretch/>
        </p:blipFill>
        <p:spPr>
          <a:xfrm>
            <a:off x="0" y="666750"/>
            <a:ext cx="9144000" cy="557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26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7" t="7733" r="21178" b="10245"/>
          <a:stretch/>
        </p:blipFill>
        <p:spPr>
          <a:xfrm>
            <a:off x="0" y="1295400"/>
            <a:ext cx="5953125" cy="486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" b="3863"/>
          <a:stretch/>
        </p:blipFill>
        <p:spPr>
          <a:xfrm>
            <a:off x="0" y="600075"/>
            <a:ext cx="9144000" cy="5610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27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/>
          <a:stretch/>
        </p:blipFill>
        <p:spPr>
          <a:xfrm>
            <a:off x="0" y="1219199"/>
            <a:ext cx="5762625" cy="44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5" b="4603"/>
          <a:stretch/>
        </p:blipFill>
        <p:spPr>
          <a:xfrm>
            <a:off x="0" y="771525"/>
            <a:ext cx="9144000" cy="534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Portland Vicinity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Up Arrow 4"/>
          <p:cNvSpPr/>
          <p:nvPr/>
        </p:nvSpPr>
        <p:spPr>
          <a:xfrm rot="5400000">
            <a:off x="152400" y="4876800"/>
            <a:ext cx="762000" cy="1066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3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b="1296"/>
          <a:stretch/>
        </p:blipFill>
        <p:spPr>
          <a:xfrm>
            <a:off x="0" y="666749"/>
            <a:ext cx="9144000" cy="563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b="1296"/>
          <a:stretch/>
        </p:blipFill>
        <p:spPr>
          <a:xfrm>
            <a:off x="0" y="666749"/>
            <a:ext cx="9144000" cy="563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30</a:t>
            </a:r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114800" y="419100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0" b="1296"/>
          <a:stretch/>
        </p:blipFill>
        <p:spPr>
          <a:xfrm>
            <a:off x="0" y="666749"/>
            <a:ext cx="9144000" cy="563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Gaines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/>
          <a:lstStyle/>
          <a:p>
            <a:r>
              <a:rPr lang="en-US" dirty="0" smtClean="0"/>
              <a:t>Modification Requests</a:t>
            </a:r>
            <a:endParaRPr lang="en-US" dirty="0"/>
          </a:p>
        </p:txBody>
      </p:sp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057400" y="3505200"/>
            <a:ext cx="7772400" cy="1500187"/>
          </a:xfrm>
        </p:spPr>
        <p:txBody>
          <a:bodyPr>
            <a:normAutofit lnSpcReduction="10000"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Setback on SW Gaines St.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Setback on SW Lane St.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Loading on SW Lane St.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3352800"/>
            <a:ext cx="4800600" cy="533400"/>
          </a:xfrm>
          <a:prstGeom prst="rect">
            <a:avLst/>
          </a:prstGeom>
          <a:solidFill>
            <a:srgbClr val="899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762000" y="457200"/>
            <a:ext cx="7772400" cy="1500187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B. </a:t>
            </a:r>
            <a:r>
              <a:rPr lang="en-US" b="1" dirty="0" err="1" smtClean="0"/>
              <a:t>Accessways</a:t>
            </a:r>
            <a:endParaRPr lang="en-US" b="1" dirty="0"/>
          </a:p>
          <a:p>
            <a:pPr algn="l"/>
            <a:r>
              <a:rPr lang="en-US" sz="2000" dirty="0" smtClean="0"/>
              <a:t>1</a:t>
            </a:r>
            <a:r>
              <a:rPr lang="en-US" sz="2000" dirty="0"/>
              <a:t>. Purpose. </a:t>
            </a:r>
            <a:r>
              <a:rPr lang="en-US" sz="2000" dirty="0" err="1"/>
              <a:t>Accessways</a:t>
            </a:r>
            <a:r>
              <a:rPr lang="en-US" sz="2000" dirty="0"/>
              <a:t> provide physical access and connections to the</a:t>
            </a:r>
          </a:p>
          <a:p>
            <a:pPr algn="l"/>
            <a:r>
              <a:rPr lang="en-US" sz="2000" dirty="0"/>
              <a:t>Greenway for neighbors, visitors, and residents of South Waterfront who </a:t>
            </a:r>
            <a:r>
              <a:rPr lang="en-US" sz="2000" dirty="0" smtClean="0"/>
              <a:t>might otherwise </a:t>
            </a:r>
            <a:r>
              <a:rPr lang="en-US" sz="2000" dirty="0"/>
              <a:t>be cut off from the Willamette River and the Greenway trail</a:t>
            </a:r>
            <a:r>
              <a:rPr lang="en-US" sz="2000" dirty="0" smtClean="0"/>
              <a:t>. </a:t>
            </a:r>
            <a:r>
              <a:rPr lang="en-US" sz="2000" dirty="0" err="1" smtClean="0"/>
              <a:t>Accessways</a:t>
            </a:r>
            <a:r>
              <a:rPr lang="en-US" sz="2000" dirty="0" smtClean="0"/>
              <a:t> </a:t>
            </a:r>
            <a:r>
              <a:rPr lang="en-US" sz="2000" dirty="0"/>
              <a:t>are generally extensions of existing and planned east-west </a:t>
            </a:r>
            <a:r>
              <a:rPr lang="en-US" sz="2000" dirty="0" smtClean="0"/>
              <a:t>public rights-of-way</a:t>
            </a:r>
            <a:r>
              <a:rPr lang="en-US" sz="2000" dirty="0"/>
              <a:t>, and may or may not provide vehicle access. </a:t>
            </a:r>
            <a:r>
              <a:rPr lang="en-US" sz="2000" dirty="0" err="1"/>
              <a:t>Accessways</a:t>
            </a:r>
            <a:r>
              <a:rPr lang="en-US" sz="2000" dirty="0"/>
              <a:t> </a:t>
            </a:r>
            <a:r>
              <a:rPr lang="en-US" sz="2000" dirty="0" smtClean="0"/>
              <a:t>provide safe </a:t>
            </a:r>
            <a:r>
              <a:rPr lang="en-US" sz="2000" dirty="0"/>
              <a:t>and convenient bicycle and pedestrian connections to and from </a:t>
            </a:r>
            <a:r>
              <a:rPr lang="en-US" sz="2000" dirty="0" smtClean="0"/>
              <a:t>the Greenway </a:t>
            </a:r>
            <a:r>
              <a:rPr lang="en-US" sz="2000" dirty="0"/>
              <a:t>trail. </a:t>
            </a:r>
            <a:r>
              <a:rPr lang="en-US" sz="2000" dirty="0" err="1"/>
              <a:t>Accessways</a:t>
            </a:r>
            <a:r>
              <a:rPr lang="en-US" sz="2000" dirty="0"/>
              <a:t> contribute to </a:t>
            </a:r>
            <a:r>
              <a:rPr lang="en-US" sz="2000" dirty="0" err="1"/>
              <a:t>stormwater</a:t>
            </a:r>
            <a:r>
              <a:rPr lang="en-US" sz="2000" dirty="0"/>
              <a:t> management in </a:t>
            </a:r>
            <a:r>
              <a:rPr lang="en-US" sz="2000" dirty="0" smtClean="0"/>
              <a:t>the </a:t>
            </a:r>
            <a:r>
              <a:rPr lang="en-US" sz="2000" dirty="0" err="1" smtClean="0"/>
              <a:t>subdistrict</a:t>
            </a:r>
            <a:r>
              <a:rPr lang="en-US" sz="2000" dirty="0"/>
              <a:t>. They also provide a visual connection to the South </a:t>
            </a:r>
            <a:r>
              <a:rPr lang="en-US" sz="2000" dirty="0" smtClean="0"/>
              <a:t>Waterfront Greenway </a:t>
            </a:r>
            <a:r>
              <a:rPr lang="en-US" sz="2000" dirty="0"/>
              <a:t>Area and provide a transition from the natural emphasis of </a:t>
            </a:r>
            <a:r>
              <a:rPr lang="en-US" sz="2000" dirty="0" smtClean="0"/>
              <a:t>the South </a:t>
            </a:r>
            <a:r>
              <a:rPr lang="en-US" sz="2000" dirty="0"/>
              <a:t>Waterfront Greenway Area to the urban emphasis of the rest of the</a:t>
            </a:r>
          </a:p>
          <a:p>
            <a:pPr algn="l"/>
            <a:r>
              <a:rPr lang="en-US" sz="2000" dirty="0"/>
              <a:t>district</a:t>
            </a:r>
            <a:r>
              <a:rPr lang="en-US" sz="2000" dirty="0" smtClean="0"/>
              <a:t>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3. Setback. If the </a:t>
            </a:r>
            <a:r>
              <a:rPr lang="en-US" sz="2000" dirty="0" err="1"/>
              <a:t>accessway</a:t>
            </a:r>
            <a:r>
              <a:rPr lang="en-US" sz="2000" dirty="0"/>
              <a:t> is 60 feet wide or less, buildings must be set back </a:t>
            </a:r>
            <a:r>
              <a:rPr lang="en-US" sz="2000" dirty="0" smtClean="0"/>
              <a:t>at least </a:t>
            </a:r>
            <a:r>
              <a:rPr lang="en-US" sz="2000" dirty="0"/>
              <a:t>30 feet from the centerline of the </a:t>
            </a:r>
            <a:r>
              <a:rPr lang="en-US" sz="2000" dirty="0" err="1"/>
              <a:t>accessway</a:t>
            </a:r>
            <a:r>
              <a:rPr lang="en-US" sz="2000" dirty="0"/>
              <a:t>. If the </a:t>
            </a:r>
            <a:r>
              <a:rPr lang="en-US" sz="2000" dirty="0" err="1"/>
              <a:t>accessway</a:t>
            </a:r>
            <a:r>
              <a:rPr lang="en-US" sz="2000" dirty="0"/>
              <a:t> is </a:t>
            </a:r>
            <a:r>
              <a:rPr lang="en-US" sz="2000" dirty="0" smtClean="0"/>
              <a:t>wider than </a:t>
            </a:r>
            <a:r>
              <a:rPr lang="en-US" sz="2000" dirty="0"/>
              <a:t>60 feet, the building must meet the building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5712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5"/>
          <a:stretch/>
        </p:blipFill>
        <p:spPr>
          <a:xfrm>
            <a:off x="0" y="661285"/>
            <a:ext cx="9144000" cy="53694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Setback On SW Lane St.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17</a:t>
            </a:r>
          </a:p>
          <a:p>
            <a:endParaRPr lang="en-US" dirty="0"/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6324600" y="2976590"/>
            <a:ext cx="235617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AMENITY DECK</a:t>
            </a:r>
          </a:p>
          <a:p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029200" y="5105401"/>
            <a:ext cx="1143000" cy="18027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38200" y="5205390"/>
            <a:ext cx="7086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3"/>
          <p:cNvSpPr txBox="1">
            <a:spLocks/>
          </p:cNvSpPr>
          <p:nvPr/>
        </p:nvSpPr>
        <p:spPr>
          <a:xfrm>
            <a:off x="7024930" y="4976790"/>
            <a:ext cx="95551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5’-0” Setback </a:t>
            </a:r>
          </a:p>
          <a:p>
            <a:endParaRPr lang="en-US" dirty="0"/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741443" y="4976790"/>
            <a:ext cx="955514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5’-0” Setback </a:t>
            </a:r>
          </a:p>
          <a:p>
            <a:endParaRPr lang="en-US" dirty="0"/>
          </a:p>
        </p:txBody>
      </p:sp>
      <p:sp>
        <p:nvSpPr>
          <p:cNvPr id="28" name="Up Arrow 27"/>
          <p:cNvSpPr/>
          <p:nvPr/>
        </p:nvSpPr>
        <p:spPr>
          <a:xfrm>
            <a:off x="2743200" y="5638800"/>
            <a:ext cx="304800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ooter Placeholder 3"/>
          <p:cNvSpPr txBox="1">
            <a:spLocks/>
          </p:cNvSpPr>
          <p:nvPr/>
        </p:nvSpPr>
        <p:spPr>
          <a:xfrm>
            <a:off x="2132570" y="5952411"/>
            <a:ext cx="1447800" cy="228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LOADING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466"/>
            <a:ext cx="9144000" cy="5723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Elevations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23</a:t>
            </a:r>
          </a:p>
          <a:p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800369" y="4745362"/>
            <a:ext cx="210754" cy="741038"/>
          </a:xfrm>
          <a:custGeom>
            <a:avLst/>
            <a:gdLst>
              <a:gd name="connsiteX0" fmla="*/ 0 w 210754"/>
              <a:gd name="connsiteY0" fmla="*/ 734239 h 741038"/>
              <a:gd name="connsiteX1" fmla="*/ 0 w 210754"/>
              <a:gd name="connsiteY1" fmla="*/ 0 h 741038"/>
              <a:gd name="connsiteX2" fmla="*/ 125772 w 210754"/>
              <a:gd name="connsiteY2" fmla="*/ 0 h 741038"/>
              <a:gd name="connsiteX3" fmla="*/ 125772 w 210754"/>
              <a:gd name="connsiteY3" fmla="*/ 288937 h 741038"/>
              <a:gd name="connsiteX4" fmla="*/ 210754 w 210754"/>
              <a:gd name="connsiteY4" fmla="*/ 288937 h 741038"/>
              <a:gd name="connsiteX5" fmla="*/ 210754 w 210754"/>
              <a:gd name="connsiteY5" fmla="*/ 741038 h 741038"/>
              <a:gd name="connsiteX6" fmla="*/ 0 w 210754"/>
              <a:gd name="connsiteY6" fmla="*/ 734239 h 74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754" h="741038">
                <a:moveTo>
                  <a:pt x="0" y="734239"/>
                </a:moveTo>
                <a:lnTo>
                  <a:pt x="0" y="0"/>
                </a:lnTo>
                <a:lnTo>
                  <a:pt x="125772" y="0"/>
                </a:lnTo>
                <a:lnTo>
                  <a:pt x="125772" y="288937"/>
                </a:lnTo>
                <a:lnTo>
                  <a:pt x="210754" y="288937"/>
                </a:lnTo>
                <a:lnTo>
                  <a:pt x="210754" y="741038"/>
                </a:lnTo>
                <a:lnTo>
                  <a:pt x="0" y="734239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130097" y="4745362"/>
            <a:ext cx="384116" cy="734239"/>
          </a:xfrm>
          <a:custGeom>
            <a:avLst/>
            <a:gdLst>
              <a:gd name="connsiteX0" fmla="*/ 0 w 384116"/>
              <a:gd name="connsiteY0" fmla="*/ 401112 h 734239"/>
              <a:gd name="connsiteX1" fmla="*/ 0 w 384116"/>
              <a:gd name="connsiteY1" fmla="*/ 0 h 734239"/>
              <a:gd name="connsiteX2" fmla="*/ 384116 w 384116"/>
              <a:gd name="connsiteY2" fmla="*/ 0 h 734239"/>
              <a:gd name="connsiteX3" fmla="*/ 384116 w 384116"/>
              <a:gd name="connsiteY3" fmla="*/ 734239 h 734239"/>
              <a:gd name="connsiteX4" fmla="*/ 129171 w 384116"/>
              <a:gd name="connsiteY4" fmla="*/ 734239 h 734239"/>
              <a:gd name="connsiteX5" fmla="*/ 129171 w 384116"/>
              <a:gd name="connsiteY5" fmla="*/ 401112 h 734239"/>
              <a:gd name="connsiteX6" fmla="*/ 0 w 384116"/>
              <a:gd name="connsiteY6" fmla="*/ 401112 h 73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4116" h="734239">
                <a:moveTo>
                  <a:pt x="0" y="401112"/>
                </a:moveTo>
                <a:lnTo>
                  <a:pt x="0" y="0"/>
                </a:lnTo>
                <a:lnTo>
                  <a:pt x="384116" y="0"/>
                </a:lnTo>
                <a:lnTo>
                  <a:pt x="384116" y="734239"/>
                </a:lnTo>
                <a:lnTo>
                  <a:pt x="129171" y="734239"/>
                </a:lnTo>
                <a:lnTo>
                  <a:pt x="129171" y="401112"/>
                </a:lnTo>
                <a:lnTo>
                  <a:pt x="0" y="4011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633187" y="4745362"/>
            <a:ext cx="254944" cy="727441"/>
          </a:xfrm>
          <a:custGeom>
            <a:avLst/>
            <a:gdLst>
              <a:gd name="connsiteX0" fmla="*/ 0 w 254944"/>
              <a:gd name="connsiteY0" fmla="*/ 397713 h 727441"/>
              <a:gd name="connsiteX1" fmla="*/ 0 w 254944"/>
              <a:gd name="connsiteY1" fmla="*/ 0 h 727441"/>
              <a:gd name="connsiteX2" fmla="*/ 166563 w 254944"/>
              <a:gd name="connsiteY2" fmla="*/ 0 h 727441"/>
              <a:gd name="connsiteX3" fmla="*/ 166563 w 254944"/>
              <a:gd name="connsiteY3" fmla="*/ 288937 h 727441"/>
              <a:gd name="connsiteX4" fmla="*/ 254944 w 254944"/>
              <a:gd name="connsiteY4" fmla="*/ 288937 h 727441"/>
              <a:gd name="connsiteX5" fmla="*/ 254944 w 254944"/>
              <a:gd name="connsiteY5" fmla="*/ 727441 h 727441"/>
              <a:gd name="connsiteX6" fmla="*/ 122373 w 254944"/>
              <a:gd name="connsiteY6" fmla="*/ 727441 h 727441"/>
              <a:gd name="connsiteX7" fmla="*/ 122373 w 254944"/>
              <a:gd name="connsiteY7" fmla="*/ 397713 h 727441"/>
              <a:gd name="connsiteX8" fmla="*/ 0 w 254944"/>
              <a:gd name="connsiteY8" fmla="*/ 397713 h 7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944" h="727441">
                <a:moveTo>
                  <a:pt x="0" y="397713"/>
                </a:moveTo>
                <a:lnTo>
                  <a:pt x="0" y="0"/>
                </a:lnTo>
                <a:lnTo>
                  <a:pt x="166563" y="0"/>
                </a:lnTo>
                <a:lnTo>
                  <a:pt x="166563" y="288937"/>
                </a:lnTo>
                <a:lnTo>
                  <a:pt x="254944" y="288937"/>
                </a:lnTo>
                <a:lnTo>
                  <a:pt x="254944" y="727441"/>
                </a:lnTo>
                <a:lnTo>
                  <a:pt x="122373" y="727441"/>
                </a:lnTo>
                <a:lnTo>
                  <a:pt x="122373" y="397713"/>
                </a:lnTo>
                <a:lnTo>
                  <a:pt x="0" y="397713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007105" y="4748761"/>
            <a:ext cx="380717" cy="727441"/>
          </a:xfrm>
          <a:custGeom>
            <a:avLst/>
            <a:gdLst>
              <a:gd name="connsiteX0" fmla="*/ 0 w 380717"/>
              <a:gd name="connsiteY0" fmla="*/ 0 h 727441"/>
              <a:gd name="connsiteX1" fmla="*/ 0 w 380717"/>
              <a:gd name="connsiteY1" fmla="*/ 401113 h 727441"/>
              <a:gd name="connsiteX2" fmla="*/ 132571 w 380717"/>
              <a:gd name="connsiteY2" fmla="*/ 401113 h 727441"/>
              <a:gd name="connsiteX3" fmla="*/ 132571 w 380717"/>
              <a:gd name="connsiteY3" fmla="*/ 727441 h 727441"/>
              <a:gd name="connsiteX4" fmla="*/ 380717 w 380717"/>
              <a:gd name="connsiteY4" fmla="*/ 727441 h 727441"/>
              <a:gd name="connsiteX5" fmla="*/ 380717 w 380717"/>
              <a:gd name="connsiteY5" fmla="*/ 285538 h 727441"/>
              <a:gd name="connsiteX6" fmla="*/ 254944 w 380717"/>
              <a:gd name="connsiteY6" fmla="*/ 285538 h 727441"/>
              <a:gd name="connsiteX7" fmla="*/ 254944 w 380717"/>
              <a:gd name="connsiteY7" fmla="*/ 3400 h 727441"/>
              <a:gd name="connsiteX8" fmla="*/ 0 w 380717"/>
              <a:gd name="connsiteY8" fmla="*/ 0 h 727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717" h="727441">
                <a:moveTo>
                  <a:pt x="0" y="0"/>
                </a:moveTo>
                <a:lnTo>
                  <a:pt x="0" y="401113"/>
                </a:lnTo>
                <a:lnTo>
                  <a:pt x="132571" y="401113"/>
                </a:lnTo>
                <a:lnTo>
                  <a:pt x="132571" y="727441"/>
                </a:lnTo>
                <a:lnTo>
                  <a:pt x="380717" y="727441"/>
                </a:lnTo>
                <a:lnTo>
                  <a:pt x="380717" y="285538"/>
                </a:lnTo>
                <a:lnTo>
                  <a:pt x="254944" y="285538"/>
                </a:lnTo>
                <a:lnTo>
                  <a:pt x="254944" y="34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632568" y="5153273"/>
            <a:ext cx="129172" cy="319530"/>
          </a:xfrm>
          <a:custGeom>
            <a:avLst/>
            <a:gdLst>
              <a:gd name="connsiteX0" fmla="*/ 0 w 129172"/>
              <a:gd name="connsiteY0" fmla="*/ 319530 h 319530"/>
              <a:gd name="connsiteX1" fmla="*/ 0 w 129172"/>
              <a:gd name="connsiteY1" fmla="*/ 0 h 319530"/>
              <a:gd name="connsiteX2" fmla="*/ 129172 w 129172"/>
              <a:gd name="connsiteY2" fmla="*/ 0 h 319530"/>
              <a:gd name="connsiteX3" fmla="*/ 129172 w 129172"/>
              <a:gd name="connsiteY3" fmla="*/ 316131 h 319530"/>
              <a:gd name="connsiteX4" fmla="*/ 0 w 129172"/>
              <a:gd name="connsiteY4" fmla="*/ 319530 h 319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2" h="319530">
                <a:moveTo>
                  <a:pt x="0" y="319530"/>
                </a:moveTo>
                <a:lnTo>
                  <a:pt x="0" y="0"/>
                </a:lnTo>
                <a:lnTo>
                  <a:pt x="129172" y="0"/>
                </a:lnTo>
                <a:lnTo>
                  <a:pt x="129172" y="316131"/>
                </a:lnTo>
                <a:lnTo>
                  <a:pt x="0" y="31953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6173050" y="5149874"/>
            <a:ext cx="180160" cy="316130"/>
          </a:xfrm>
          <a:custGeom>
            <a:avLst/>
            <a:gdLst>
              <a:gd name="connsiteX0" fmla="*/ 180160 w 180160"/>
              <a:gd name="connsiteY0" fmla="*/ 316130 h 316130"/>
              <a:gd name="connsiteX1" fmla="*/ 180160 w 180160"/>
              <a:gd name="connsiteY1" fmla="*/ 0 h 316130"/>
              <a:gd name="connsiteX2" fmla="*/ 0 w 180160"/>
              <a:gd name="connsiteY2" fmla="*/ 0 h 316130"/>
              <a:gd name="connsiteX3" fmla="*/ 0 w 180160"/>
              <a:gd name="connsiteY3" fmla="*/ 309332 h 316130"/>
              <a:gd name="connsiteX4" fmla="*/ 180160 w 180160"/>
              <a:gd name="connsiteY4" fmla="*/ 316130 h 31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60" h="316130">
                <a:moveTo>
                  <a:pt x="180160" y="316130"/>
                </a:moveTo>
                <a:lnTo>
                  <a:pt x="180160" y="0"/>
                </a:lnTo>
                <a:lnTo>
                  <a:pt x="0" y="0"/>
                </a:lnTo>
                <a:lnTo>
                  <a:pt x="0" y="309332"/>
                </a:lnTo>
                <a:lnTo>
                  <a:pt x="180160" y="31613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730528" y="5149874"/>
            <a:ext cx="129172" cy="322929"/>
          </a:xfrm>
          <a:custGeom>
            <a:avLst/>
            <a:gdLst>
              <a:gd name="connsiteX0" fmla="*/ 0 w 129172"/>
              <a:gd name="connsiteY0" fmla="*/ 0 h 322929"/>
              <a:gd name="connsiteX1" fmla="*/ 0 w 129172"/>
              <a:gd name="connsiteY1" fmla="*/ 322929 h 322929"/>
              <a:gd name="connsiteX2" fmla="*/ 129172 w 129172"/>
              <a:gd name="connsiteY2" fmla="*/ 322929 h 322929"/>
              <a:gd name="connsiteX3" fmla="*/ 129172 w 129172"/>
              <a:gd name="connsiteY3" fmla="*/ 6798 h 322929"/>
              <a:gd name="connsiteX4" fmla="*/ 0 w 129172"/>
              <a:gd name="connsiteY4" fmla="*/ 0 h 32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172" h="322929">
                <a:moveTo>
                  <a:pt x="0" y="0"/>
                </a:moveTo>
                <a:lnTo>
                  <a:pt x="0" y="322929"/>
                </a:lnTo>
                <a:lnTo>
                  <a:pt x="129172" y="322929"/>
                </a:lnTo>
                <a:lnTo>
                  <a:pt x="129172" y="67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33618" y="5149874"/>
            <a:ext cx="125772" cy="326328"/>
          </a:xfrm>
          <a:custGeom>
            <a:avLst/>
            <a:gdLst>
              <a:gd name="connsiteX0" fmla="*/ 0 w 125772"/>
              <a:gd name="connsiteY0" fmla="*/ 322929 h 326328"/>
              <a:gd name="connsiteX1" fmla="*/ 0 w 125772"/>
              <a:gd name="connsiteY1" fmla="*/ 0 h 326328"/>
              <a:gd name="connsiteX2" fmla="*/ 125772 w 125772"/>
              <a:gd name="connsiteY2" fmla="*/ 0 h 326328"/>
              <a:gd name="connsiteX3" fmla="*/ 125772 w 125772"/>
              <a:gd name="connsiteY3" fmla="*/ 326328 h 326328"/>
              <a:gd name="connsiteX4" fmla="*/ 0 w 125772"/>
              <a:gd name="connsiteY4" fmla="*/ 322929 h 326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772" h="326328">
                <a:moveTo>
                  <a:pt x="0" y="322929"/>
                </a:moveTo>
                <a:lnTo>
                  <a:pt x="0" y="0"/>
                </a:lnTo>
                <a:lnTo>
                  <a:pt x="125772" y="0"/>
                </a:lnTo>
                <a:lnTo>
                  <a:pt x="125772" y="326328"/>
                </a:lnTo>
                <a:lnTo>
                  <a:pt x="0" y="322929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474965" y="5007105"/>
            <a:ext cx="254944" cy="469097"/>
          </a:xfrm>
          <a:custGeom>
            <a:avLst/>
            <a:gdLst>
              <a:gd name="connsiteX0" fmla="*/ 0 w 254944"/>
              <a:gd name="connsiteY0" fmla="*/ 469097 h 469097"/>
              <a:gd name="connsiteX1" fmla="*/ 0 w 254944"/>
              <a:gd name="connsiteY1" fmla="*/ 146168 h 469097"/>
              <a:gd name="connsiteX2" fmla="*/ 152967 w 254944"/>
              <a:gd name="connsiteY2" fmla="*/ 146168 h 469097"/>
              <a:gd name="connsiteX3" fmla="*/ 152967 w 254944"/>
              <a:gd name="connsiteY3" fmla="*/ 0 h 469097"/>
              <a:gd name="connsiteX4" fmla="*/ 254944 w 254944"/>
              <a:gd name="connsiteY4" fmla="*/ 0 h 469097"/>
              <a:gd name="connsiteX5" fmla="*/ 254944 w 254944"/>
              <a:gd name="connsiteY5" fmla="*/ 462299 h 469097"/>
              <a:gd name="connsiteX6" fmla="*/ 0 w 254944"/>
              <a:gd name="connsiteY6" fmla="*/ 469097 h 469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944" h="469097">
                <a:moveTo>
                  <a:pt x="0" y="469097"/>
                </a:moveTo>
                <a:lnTo>
                  <a:pt x="0" y="146168"/>
                </a:lnTo>
                <a:lnTo>
                  <a:pt x="152967" y="146168"/>
                </a:lnTo>
                <a:lnTo>
                  <a:pt x="152967" y="0"/>
                </a:lnTo>
                <a:lnTo>
                  <a:pt x="254944" y="0"/>
                </a:lnTo>
                <a:lnTo>
                  <a:pt x="254944" y="462299"/>
                </a:lnTo>
                <a:lnTo>
                  <a:pt x="0" y="469097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562600" y="3531996"/>
            <a:ext cx="2057400" cy="1621277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66587" y="3546060"/>
            <a:ext cx="2089562" cy="194034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/>
          <p:cNvSpPr/>
          <p:nvPr/>
        </p:nvSpPr>
        <p:spPr>
          <a:xfrm rot="19350255">
            <a:off x="7399328" y="2246764"/>
            <a:ext cx="304800" cy="647923"/>
          </a:xfrm>
          <a:prstGeom prst="up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311233"/>
            <a:ext cx="1964957" cy="15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/>
          <a:stretch/>
        </p:blipFill>
        <p:spPr>
          <a:xfrm>
            <a:off x="1" y="661286"/>
            <a:ext cx="9144000" cy="5593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Site Photo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4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419600" y="3810000"/>
            <a:ext cx="2286000" cy="533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9" name="Oval 18"/>
          <p:cNvSpPr/>
          <p:nvPr/>
        </p:nvSpPr>
        <p:spPr>
          <a:xfrm>
            <a:off x="4314825" y="3457959"/>
            <a:ext cx="838200" cy="8381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019300" y="3190874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428875" y="1438275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724400" y="1819275"/>
            <a:ext cx="838200" cy="838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4"/>
          <p:cNvSpPr txBox="1">
            <a:spLocks/>
          </p:cNvSpPr>
          <p:nvPr/>
        </p:nvSpPr>
        <p:spPr>
          <a:xfrm>
            <a:off x="2190750" y="3426785"/>
            <a:ext cx="1828800" cy="4502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Lorimer No 2 Condensed" pitchFamily="50" charset="0"/>
              </a:rPr>
              <a:t>ARDEA</a:t>
            </a:r>
            <a:endParaRPr lang="en-US" sz="1400" dirty="0">
              <a:solidFill>
                <a:schemeClr val="tx1"/>
              </a:solidFill>
              <a:latin typeface="Lorimer No 2 Condensed" pitchFamily="50" charset="0"/>
            </a:endParaRPr>
          </a:p>
        </p:txBody>
      </p:sp>
      <p:sp>
        <p:nvSpPr>
          <p:cNvPr id="25" name="Text Placeholder 14"/>
          <p:cNvSpPr txBox="1">
            <a:spLocks/>
          </p:cNvSpPr>
          <p:nvPr/>
        </p:nvSpPr>
        <p:spPr>
          <a:xfrm>
            <a:off x="2466975" y="1676400"/>
            <a:ext cx="1828800" cy="4502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Lorimer No 2 Condensed" pitchFamily="50" charset="0"/>
              </a:rPr>
              <a:t>JOHN ROSS</a:t>
            </a:r>
            <a:endParaRPr lang="en-US" sz="1400" dirty="0">
              <a:solidFill>
                <a:schemeClr val="tx1"/>
              </a:solidFill>
              <a:latin typeface="Lorimer No 2 Condensed" pitchFamily="50" charset="0"/>
            </a:endParaRPr>
          </a:p>
        </p:txBody>
      </p:sp>
      <p:sp>
        <p:nvSpPr>
          <p:cNvPr id="26" name="Text Placeholder 14"/>
          <p:cNvSpPr txBox="1">
            <a:spLocks/>
          </p:cNvSpPr>
          <p:nvPr/>
        </p:nvSpPr>
        <p:spPr>
          <a:xfrm>
            <a:off x="4799239" y="2062408"/>
            <a:ext cx="1828800" cy="4502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Lorimer No 2 Condensed" pitchFamily="50" charset="0"/>
              </a:rPr>
              <a:t>ATWATER</a:t>
            </a:r>
            <a:endParaRPr lang="en-US" sz="1400" dirty="0">
              <a:solidFill>
                <a:schemeClr val="tx1"/>
              </a:solidFill>
              <a:latin typeface="Lorimer No 2 Condense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9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133600"/>
            <a:ext cx="7772400" cy="1362075"/>
          </a:xfrm>
        </p:spPr>
        <p:txBody>
          <a:bodyPr/>
          <a:lstStyle/>
          <a:p>
            <a:r>
              <a:rPr lang="en-US" dirty="0" smtClean="0"/>
              <a:t>Neighbors Concerns</a:t>
            </a:r>
            <a:endParaRPr lang="en-US" dirty="0"/>
          </a:p>
        </p:txBody>
      </p:sp>
      <p:pic>
        <p:nvPicPr>
          <p:cNvPr id="3" name="Picture 2" descr="HU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1800" y="5923789"/>
            <a:ext cx="1179230" cy="934211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2590800" y="3505200"/>
            <a:ext cx="7772400" cy="1500187"/>
          </a:xfrm>
        </p:spPr>
        <p:txBody>
          <a:bodyPr>
            <a:normAutofit lnSpcReduction="10000"/>
          </a:bodyPr>
          <a:lstStyle/>
          <a:p>
            <a:pPr marL="514350" indent="-514350" algn="l">
              <a:buAutoNum type="arabicPeriod"/>
            </a:pPr>
            <a:r>
              <a:rPr lang="en-US" dirty="0" smtClean="0"/>
              <a:t>Greenway Setback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Parking Entry</a:t>
            </a:r>
          </a:p>
          <a:p>
            <a:pPr marL="514350" indent="-514350" algn="l">
              <a:buAutoNum type="arabicPeriod"/>
            </a:pPr>
            <a:r>
              <a:rPr lang="en-US" dirty="0" smtClean="0"/>
              <a:t>Roof Top Mechanical</a:t>
            </a:r>
          </a:p>
          <a:p>
            <a:pPr algn="l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352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Greenway</a:t>
            </a:r>
            <a:r>
              <a:rPr lang="en-US" b="0" dirty="0" smtClean="0"/>
              <a:t> Plan - Phasing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5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" b="8621"/>
          <a:stretch/>
        </p:blipFill>
        <p:spPr>
          <a:xfrm>
            <a:off x="0" y="658153"/>
            <a:ext cx="9144000" cy="527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444" y="1375090"/>
            <a:ext cx="7049954" cy="1291328"/>
          </a:xfrm>
          <a:custGeom>
            <a:avLst/>
            <a:gdLst>
              <a:gd name="connsiteX0" fmla="*/ 7029014 w 7049954"/>
              <a:gd name="connsiteY0" fmla="*/ 621234 h 1291328"/>
              <a:gd name="connsiteX1" fmla="*/ 7049954 w 7049954"/>
              <a:gd name="connsiteY1" fmla="*/ 942321 h 1291328"/>
              <a:gd name="connsiteX2" fmla="*/ 7035994 w 7049954"/>
              <a:gd name="connsiteY2" fmla="*/ 1074944 h 1291328"/>
              <a:gd name="connsiteX3" fmla="*/ 6917332 w 7049954"/>
              <a:gd name="connsiteY3" fmla="*/ 1186626 h 1291328"/>
              <a:gd name="connsiteX4" fmla="*/ 6917332 w 7049954"/>
              <a:gd name="connsiteY4" fmla="*/ 1291328 h 1291328"/>
              <a:gd name="connsiteX5" fmla="*/ 5730706 w 7049954"/>
              <a:gd name="connsiteY5" fmla="*/ 1012122 h 1291328"/>
              <a:gd name="connsiteX6" fmla="*/ 5039671 w 7049954"/>
              <a:gd name="connsiteY6" fmla="*/ 1158705 h 1291328"/>
              <a:gd name="connsiteX7" fmla="*/ 4278834 w 7049954"/>
              <a:gd name="connsiteY7" fmla="*/ 1060983 h 1291328"/>
              <a:gd name="connsiteX8" fmla="*/ 3406315 w 7049954"/>
              <a:gd name="connsiteY8" fmla="*/ 1151725 h 1291328"/>
              <a:gd name="connsiteX9" fmla="*/ 2959585 w 7049954"/>
              <a:gd name="connsiteY9" fmla="*/ 1137765 h 1291328"/>
              <a:gd name="connsiteX10" fmla="*/ 2505875 w 7049954"/>
              <a:gd name="connsiteY10" fmla="*/ 1137765 h 1291328"/>
              <a:gd name="connsiteX11" fmla="*/ 1542614 w 7049954"/>
              <a:gd name="connsiteY11" fmla="*/ 886479 h 1291328"/>
              <a:gd name="connsiteX12" fmla="*/ 977222 w 7049954"/>
              <a:gd name="connsiteY12" fmla="*/ 753857 h 1291328"/>
              <a:gd name="connsiteX13" fmla="*/ 314107 w 7049954"/>
              <a:gd name="connsiteY13" fmla="*/ 677075 h 1291328"/>
              <a:gd name="connsiteX14" fmla="*/ 0 w 7049954"/>
              <a:gd name="connsiteY14" fmla="*/ 718956 h 1291328"/>
              <a:gd name="connsiteX15" fmla="*/ 20941 w 7049954"/>
              <a:gd name="connsiteY15" fmla="*/ 69802 h 1291328"/>
              <a:gd name="connsiteX16" fmla="*/ 321087 w 7049954"/>
              <a:gd name="connsiteY16" fmla="*/ 0 h 1291328"/>
              <a:gd name="connsiteX17" fmla="*/ 872519 w 7049954"/>
              <a:gd name="connsiteY17" fmla="*/ 6980 h 1291328"/>
              <a:gd name="connsiteX18" fmla="*/ 963261 w 7049954"/>
              <a:gd name="connsiteY18" fmla="*/ 62821 h 1291328"/>
              <a:gd name="connsiteX19" fmla="*/ 1172666 w 7049954"/>
              <a:gd name="connsiteY19" fmla="*/ 62821 h 1291328"/>
              <a:gd name="connsiteX20" fmla="*/ 1668257 w 7049954"/>
              <a:gd name="connsiteY20" fmla="*/ 146583 h 1291328"/>
              <a:gd name="connsiteX21" fmla="*/ 2059145 w 7049954"/>
              <a:gd name="connsiteY21" fmla="*/ 321087 h 1291328"/>
              <a:gd name="connsiteX22" fmla="*/ 2673399 w 7049954"/>
              <a:gd name="connsiteY22" fmla="*/ 376928 h 1291328"/>
              <a:gd name="connsiteX23" fmla="*/ 3336513 w 7049954"/>
              <a:gd name="connsiteY23" fmla="*/ 453710 h 1291328"/>
              <a:gd name="connsiteX24" fmla="*/ 3441216 w 7049954"/>
              <a:gd name="connsiteY24" fmla="*/ 439750 h 1291328"/>
              <a:gd name="connsiteX25" fmla="*/ 3783243 w 7049954"/>
              <a:gd name="connsiteY25" fmla="*/ 481631 h 1291328"/>
              <a:gd name="connsiteX26" fmla="*/ 4285814 w 7049954"/>
              <a:gd name="connsiteY26" fmla="*/ 439750 h 1291328"/>
              <a:gd name="connsiteX27" fmla="*/ 4655762 w 7049954"/>
              <a:gd name="connsiteY27" fmla="*/ 349008 h 1291328"/>
              <a:gd name="connsiteX28" fmla="*/ 5025710 w 7049954"/>
              <a:gd name="connsiteY28" fmla="*/ 390889 h 1291328"/>
              <a:gd name="connsiteX29" fmla="*/ 5409619 w 7049954"/>
              <a:gd name="connsiteY29" fmla="*/ 509551 h 1291328"/>
              <a:gd name="connsiteX30" fmla="*/ 5584122 w 7049954"/>
              <a:gd name="connsiteY30" fmla="*/ 432770 h 1291328"/>
              <a:gd name="connsiteX31" fmla="*/ 6002932 w 7049954"/>
              <a:gd name="connsiteY31" fmla="*/ 474650 h 1291328"/>
              <a:gd name="connsiteX32" fmla="*/ 6324019 w 7049954"/>
              <a:gd name="connsiteY32" fmla="*/ 530492 h 1291328"/>
              <a:gd name="connsiteX33" fmla="*/ 6631145 w 7049954"/>
              <a:gd name="connsiteY33" fmla="*/ 635194 h 1291328"/>
              <a:gd name="connsiteX34" fmla="*/ 6868471 w 7049954"/>
              <a:gd name="connsiteY34" fmla="*/ 677075 h 1291328"/>
              <a:gd name="connsiteX35" fmla="*/ 7029014 w 7049954"/>
              <a:gd name="connsiteY35" fmla="*/ 621234 h 1291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049954" h="1291328">
                <a:moveTo>
                  <a:pt x="7029014" y="621234"/>
                </a:moveTo>
                <a:lnTo>
                  <a:pt x="7049954" y="942321"/>
                </a:lnTo>
                <a:lnTo>
                  <a:pt x="7035994" y="1074944"/>
                </a:lnTo>
                <a:lnTo>
                  <a:pt x="6917332" y="1186626"/>
                </a:lnTo>
                <a:lnTo>
                  <a:pt x="6917332" y="1291328"/>
                </a:lnTo>
                <a:lnTo>
                  <a:pt x="5730706" y="1012122"/>
                </a:lnTo>
                <a:lnTo>
                  <a:pt x="5039671" y="1158705"/>
                </a:lnTo>
                <a:lnTo>
                  <a:pt x="4278834" y="1060983"/>
                </a:lnTo>
                <a:lnTo>
                  <a:pt x="3406315" y="1151725"/>
                </a:lnTo>
                <a:lnTo>
                  <a:pt x="2959585" y="1137765"/>
                </a:lnTo>
                <a:lnTo>
                  <a:pt x="2505875" y="1137765"/>
                </a:lnTo>
                <a:lnTo>
                  <a:pt x="1542614" y="886479"/>
                </a:lnTo>
                <a:lnTo>
                  <a:pt x="977222" y="753857"/>
                </a:lnTo>
                <a:lnTo>
                  <a:pt x="314107" y="677075"/>
                </a:lnTo>
                <a:lnTo>
                  <a:pt x="0" y="718956"/>
                </a:lnTo>
                <a:lnTo>
                  <a:pt x="20941" y="69802"/>
                </a:lnTo>
                <a:lnTo>
                  <a:pt x="321087" y="0"/>
                </a:lnTo>
                <a:lnTo>
                  <a:pt x="872519" y="6980"/>
                </a:lnTo>
                <a:lnTo>
                  <a:pt x="963261" y="62821"/>
                </a:lnTo>
                <a:lnTo>
                  <a:pt x="1172666" y="62821"/>
                </a:lnTo>
                <a:lnTo>
                  <a:pt x="1668257" y="146583"/>
                </a:lnTo>
                <a:lnTo>
                  <a:pt x="2059145" y="321087"/>
                </a:lnTo>
                <a:lnTo>
                  <a:pt x="2673399" y="376928"/>
                </a:lnTo>
                <a:lnTo>
                  <a:pt x="3336513" y="453710"/>
                </a:lnTo>
                <a:lnTo>
                  <a:pt x="3441216" y="439750"/>
                </a:lnTo>
                <a:lnTo>
                  <a:pt x="3783243" y="481631"/>
                </a:lnTo>
                <a:lnTo>
                  <a:pt x="4285814" y="439750"/>
                </a:lnTo>
                <a:lnTo>
                  <a:pt x="4655762" y="349008"/>
                </a:lnTo>
                <a:lnTo>
                  <a:pt x="5025710" y="390889"/>
                </a:lnTo>
                <a:lnTo>
                  <a:pt x="5409619" y="509551"/>
                </a:lnTo>
                <a:lnTo>
                  <a:pt x="5584122" y="432770"/>
                </a:lnTo>
                <a:lnTo>
                  <a:pt x="6002932" y="474650"/>
                </a:lnTo>
                <a:lnTo>
                  <a:pt x="6324019" y="530492"/>
                </a:lnTo>
                <a:lnTo>
                  <a:pt x="6631145" y="635194"/>
                </a:lnTo>
                <a:lnTo>
                  <a:pt x="6868471" y="677075"/>
                </a:lnTo>
                <a:lnTo>
                  <a:pt x="7029014" y="621234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95444" y="1996324"/>
            <a:ext cx="8697271" cy="1472812"/>
          </a:xfrm>
          <a:custGeom>
            <a:avLst/>
            <a:gdLst>
              <a:gd name="connsiteX0" fmla="*/ 6980 w 8697271"/>
              <a:gd name="connsiteY0" fmla="*/ 467670 h 1472812"/>
              <a:gd name="connsiteX1" fmla="*/ 0 w 8697271"/>
              <a:gd name="connsiteY1" fmla="*/ 111682 h 1472812"/>
              <a:gd name="connsiteX2" fmla="*/ 300147 w 8697271"/>
              <a:gd name="connsiteY2" fmla="*/ 55841 h 1472812"/>
              <a:gd name="connsiteX3" fmla="*/ 949301 w 8697271"/>
              <a:gd name="connsiteY3" fmla="*/ 146583 h 1472812"/>
              <a:gd name="connsiteX4" fmla="*/ 1591475 w 8697271"/>
              <a:gd name="connsiteY4" fmla="*/ 293166 h 1472812"/>
              <a:gd name="connsiteX5" fmla="*/ 2373252 w 8697271"/>
              <a:gd name="connsiteY5" fmla="*/ 488610 h 1472812"/>
              <a:gd name="connsiteX6" fmla="*/ 2519835 w 8697271"/>
              <a:gd name="connsiteY6" fmla="*/ 537471 h 1472812"/>
              <a:gd name="connsiteX7" fmla="*/ 2952605 w 8697271"/>
              <a:gd name="connsiteY7" fmla="*/ 530491 h 1472812"/>
              <a:gd name="connsiteX8" fmla="*/ 3427255 w 8697271"/>
              <a:gd name="connsiteY8" fmla="*/ 537471 h 1472812"/>
              <a:gd name="connsiteX9" fmla="*/ 4243933 w 8697271"/>
              <a:gd name="connsiteY9" fmla="*/ 446729 h 1472812"/>
              <a:gd name="connsiteX10" fmla="*/ 5018730 w 8697271"/>
              <a:gd name="connsiteY10" fmla="*/ 544452 h 1472812"/>
              <a:gd name="connsiteX11" fmla="*/ 5723725 w 8697271"/>
              <a:gd name="connsiteY11" fmla="*/ 404849 h 1472812"/>
              <a:gd name="connsiteX12" fmla="*/ 6931292 w 8697271"/>
              <a:gd name="connsiteY12" fmla="*/ 677074 h 1472812"/>
              <a:gd name="connsiteX13" fmla="*/ 6931292 w 8697271"/>
              <a:gd name="connsiteY13" fmla="*/ 593313 h 1472812"/>
              <a:gd name="connsiteX14" fmla="*/ 7056935 w 8697271"/>
              <a:gd name="connsiteY14" fmla="*/ 446729 h 1472812"/>
              <a:gd name="connsiteX15" fmla="*/ 7056935 w 8697271"/>
              <a:gd name="connsiteY15" fmla="*/ 6980 h 1472812"/>
              <a:gd name="connsiteX16" fmla="*/ 7440843 w 8697271"/>
              <a:gd name="connsiteY16" fmla="*/ 0 h 1472812"/>
              <a:gd name="connsiteX17" fmla="*/ 7789851 w 8697271"/>
              <a:gd name="connsiteY17" fmla="*/ 118662 h 1472812"/>
              <a:gd name="connsiteX18" fmla="*/ 8013216 w 8697271"/>
              <a:gd name="connsiteY18" fmla="*/ 167523 h 1472812"/>
              <a:gd name="connsiteX19" fmla="*/ 8089997 w 8697271"/>
              <a:gd name="connsiteY19" fmla="*/ 237325 h 1472812"/>
              <a:gd name="connsiteX20" fmla="*/ 8452965 w 8697271"/>
              <a:gd name="connsiteY20" fmla="*/ 251285 h 1472812"/>
              <a:gd name="connsiteX21" fmla="*/ 8697271 w 8697271"/>
              <a:gd name="connsiteY21" fmla="*/ 286186 h 1472812"/>
              <a:gd name="connsiteX22" fmla="*/ 8564648 w 8697271"/>
              <a:gd name="connsiteY22" fmla="*/ 753856 h 1472812"/>
              <a:gd name="connsiteX23" fmla="*/ 8578608 w 8697271"/>
              <a:gd name="connsiteY23" fmla="*/ 1472812 h 1472812"/>
              <a:gd name="connsiteX24" fmla="*/ 8411084 w 8697271"/>
              <a:gd name="connsiteY24" fmla="*/ 1458852 h 1472812"/>
              <a:gd name="connsiteX25" fmla="*/ 7650248 w 8697271"/>
              <a:gd name="connsiteY25" fmla="*/ 1144745 h 1472812"/>
              <a:gd name="connsiteX26" fmla="*/ 7015054 w 8697271"/>
              <a:gd name="connsiteY26" fmla="*/ 1109844 h 1472812"/>
              <a:gd name="connsiteX27" fmla="*/ 7001093 w 8697271"/>
              <a:gd name="connsiteY27" fmla="*/ 1256427 h 1472812"/>
              <a:gd name="connsiteX28" fmla="*/ 6617185 w 8697271"/>
              <a:gd name="connsiteY28" fmla="*/ 1151725 h 1472812"/>
              <a:gd name="connsiteX29" fmla="*/ 6624165 w 8697271"/>
              <a:gd name="connsiteY29" fmla="*/ 998161 h 1472812"/>
              <a:gd name="connsiteX30" fmla="*/ 5695805 w 8697271"/>
              <a:gd name="connsiteY30" fmla="*/ 774797 h 1472812"/>
              <a:gd name="connsiteX31" fmla="*/ 5046651 w 8697271"/>
              <a:gd name="connsiteY31" fmla="*/ 921380 h 1472812"/>
              <a:gd name="connsiteX32" fmla="*/ 4285814 w 8697271"/>
              <a:gd name="connsiteY32" fmla="*/ 823658 h 1472812"/>
              <a:gd name="connsiteX33" fmla="*/ 3266712 w 8697271"/>
              <a:gd name="connsiteY33" fmla="*/ 893459 h 1472812"/>
              <a:gd name="connsiteX34" fmla="*/ 2450034 w 8697271"/>
              <a:gd name="connsiteY34" fmla="*/ 893459 h 1472812"/>
              <a:gd name="connsiteX35" fmla="*/ 949301 w 8697271"/>
              <a:gd name="connsiteY35" fmla="*/ 502571 h 1472812"/>
              <a:gd name="connsiteX36" fmla="*/ 279206 w 8697271"/>
              <a:gd name="connsiteY36" fmla="*/ 418809 h 1472812"/>
              <a:gd name="connsiteX37" fmla="*/ 6980 w 8697271"/>
              <a:gd name="connsiteY37" fmla="*/ 467670 h 147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97271" h="1472812">
                <a:moveTo>
                  <a:pt x="6980" y="467670"/>
                </a:moveTo>
                <a:lnTo>
                  <a:pt x="0" y="111682"/>
                </a:lnTo>
                <a:lnTo>
                  <a:pt x="300147" y="55841"/>
                </a:lnTo>
                <a:lnTo>
                  <a:pt x="949301" y="146583"/>
                </a:lnTo>
                <a:lnTo>
                  <a:pt x="1591475" y="293166"/>
                </a:lnTo>
                <a:lnTo>
                  <a:pt x="2373252" y="488610"/>
                </a:lnTo>
                <a:lnTo>
                  <a:pt x="2519835" y="537471"/>
                </a:lnTo>
                <a:lnTo>
                  <a:pt x="2952605" y="530491"/>
                </a:lnTo>
                <a:lnTo>
                  <a:pt x="3427255" y="537471"/>
                </a:lnTo>
                <a:lnTo>
                  <a:pt x="4243933" y="446729"/>
                </a:lnTo>
                <a:lnTo>
                  <a:pt x="5018730" y="544452"/>
                </a:lnTo>
                <a:lnTo>
                  <a:pt x="5723725" y="404849"/>
                </a:lnTo>
                <a:lnTo>
                  <a:pt x="6931292" y="677074"/>
                </a:lnTo>
                <a:lnTo>
                  <a:pt x="6931292" y="593313"/>
                </a:lnTo>
                <a:lnTo>
                  <a:pt x="7056935" y="446729"/>
                </a:lnTo>
                <a:lnTo>
                  <a:pt x="7056935" y="6980"/>
                </a:lnTo>
                <a:lnTo>
                  <a:pt x="7440843" y="0"/>
                </a:lnTo>
                <a:lnTo>
                  <a:pt x="7789851" y="118662"/>
                </a:lnTo>
                <a:lnTo>
                  <a:pt x="8013216" y="167523"/>
                </a:lnTo>
                <a:lnTo>
                  <a:pt x="8089997" y="237325"/>
                </a:lnTo>
                <a:lnTo>
                  <a:pt x="8452965" y="251285"/>
                </a:lnTo>
                <a:lnTo>
                  <a:pt x="8697271" y="286186"/>
                </a:lnTo>
                <a:lnTo>
                  <a:pt x="8564648" y="753856"/>
                </a:lnTo>
                <a:lnTo>
                  <a:pt x="8578608" y="1472812"/>
                </a:lnTo>
                <a:lnTo>
                  <a:pt x="8411084" y="1458852"/>
                </a:lnTo>
                <a:lnTo>
                  <a:pt x="7650248" y="1144745"/>
                </a:lnTo>
                <a:lnTo>
                  <a:pt x="7015054" y="1109844"/>
                </a:lnTo>
                <a:lnTo>
                  <a:pt x="7001093" y="1256427"/>
                </a:lnTo>
                <a:lnTo>
                  <a:pt x="6617185" y="1151725"/>
                </a:lnTo>
                <a:lnTo>
                  <a:pt x="6624165" y="998161"/>
                </a:lnTo>
                <a:lnTo>
                  <a:pt x="5695805" y="774797"/>
                </a:lnTo>
                <a:lnTo>
                  <a:pt x="5046651" y="921380"/>
                </a:lnTo>
                <a:lnTo>
                  <a:pt x="4285814" y="823658"/>
                </a:lnTo>
                <a:lnTo>
                  <a:pt x="3266712" y="893459"/>
                </a:lnTo>
                <a:lnTo>
                  <a:pt x="2450034" y="893459"/>
                </a:lnTo>
                <a:lnTo>
                  <a:pt x="949301" y="502571"/>
                </a:lnTo>
                <a:lnTo>
                  <a:pt x="279206" y="418809"/>
                </a:lnTo>
                <a:lnTo>
                  <a:pt x="6980" y="46767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057400" y="1905000"/>
            <a:ext cx="2286000" cy="5333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Phase I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297843" y="2466030"/>
            <a:ext cx="2286000" cy="533399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>
                    <a:lumMod val="85000"/>
                  </a:schemeClr>
                </a:solidFill>
                <a:latin typeface="Akzidenz Grotesk CE Light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1715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1285"/>
            <a:ext cx="9144000" cy="5535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dirty="0" smtClean="0"/>
              <a:t>Greenway</a:t>
            </a:r>
            <a:r>
              <a:rPr lang="en-US" b="0" dirty="0" smtClean="0"/>
              <a:t> Plan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6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r="3150"/>
          <a:stretch/>
        </p:blipFill>
        <p:spPr>
          <a:xfrm>
            <a:off x="0" y="1066799"/>
            <a:ext cx="9144000" cy="4748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3818813"/>
            <a:ext cx="3667125" cy="237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8" t="-51" r="9391" b="10335"/>
          <a:stretch/>
        </p:blipFill>
        <p:spPr>
          <a:xfrm>
            <a:off x="-3671" y="0"/>
            <a:ext cx="6252072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0" y="304800"/>
            <a:ext cx="2286000" cy="1143000"/>
          </a:xfrm>
        </p:spPr>
        <p:txBody>
          <a:bodyPr/>
          <a:lstStyle/>
          <a:p>
            <a:r>
              <a:rPr lang="en-US" dirty="0" smtClean="0"/>
              <a:t>Top of Bank Greenway Setbacks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6433850" y="2743200"/>
            <a:ext cx="2286000" cy="5333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125’ setback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433850" y="3276600"/>
            <a:ext cx="2438400" cy="2697162"/>
          </a:xfrm>
        </p:spPr>
        <p:txBody>
          <a:bodyPr/>
          <a:lstStyle/>
          <a:p>
            <a:r>
              <a:rPr lang="en-US" dirty="0" smtClean="0"/>
              <a:t>To Building No Greater Than 125’ High</a:t>
            </a:r>
          </a:p>
          <a:p>
            <a:endParaRPr lang="en-US" dirty="0" smtClean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6430178" y="1676400"/>
            <a:ext cx="2286000" cy="53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100’ setback 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6430178" y="2225406"/>
            <a:ext cx="2438400" cy="593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Building No Greater Than 75’ High</a:t>
            </a:r>
          </a:p>
          <a:p>
            <a:endParaRPr lang="en-US" dirty="0" smtClean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430178" y="3810000"/>
            <a:ext cx="2286000" cy="533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150’ setback 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6430178" y="4343400"/>
            <a:ext cx="2438400" cy="2697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Building of Maximum Bonus Ht.</a:t>
            </a:r>
          </a:p>
          <a:p>
            <a:endParaRPr lang="en-US" dirty="0" smtClean="0"/>
          </a:p>
        </p:txBody>
      </p:sp>
      <p:sp>
        <p:nvSpPr>
          <p:cNvPr id="5" name="Freeform 4"/>
          <p:cNvSpPr/>
          <p:nvPr/>
        </p:nvSpPr>
        <p:spPr>
          <a:xfrm>
            <a:off x="0" y="2662208"/>
            <a:ext cx="6254496" cy="849088"/>
          </a:xfrm>
          <a:custGeom>
            <a:avLst/>
            <a:gdLst>
              <a:gd name="connsiteX0" fmla="*/ 0 w 6254496"/>
              <a:gd name="connsiteY0" fmla="*/ 139514 h 849088"/>
              <a:gd name="connsiteX1" fmla="*/ 402336 w 6254496"/>
              <a:gd name="connsiteY1" fmla="*/ 139514 h 849088"/>
              <a:gd name="connsiteX2" fmla="*/ 1258214 w 6254496"/>
              <a:gd name="connsiteY2" fmla="*/ 44416 h 849088"/>
              <a:gd name="connsiteX3" fmla="*/ 2150669 w 6254496"/>
              <a:gd name="connsiteY3" fmla="*/ 161459 h 849088"/>
              <a:gd name="connsiteX4" fmla="*/ 2852928 w 6254496"/>
              <a:gd name="connsiteY4" fmla="*/ 525 h 849088"/>
              <a:gd name="connsiteX5" fmla="*/ 3928262 w 6254496"/>
              <a:gd name="connsiteY5" fmla="*/ 227296 h 849088"/>
              <a:gd name="connsiteX6" fmla="*/ 4411066 w 6254496"/>
              <a:gd name="connsiteY6" fmla="*/ 417491 h 849088"/>
              <a:gd name="connsiteX7" fmla="*/ 5149901 w 6254496"/>
              <a:gd name="connsiteY7" fmla="*/ 454067 h 849088"/>
              <a:gd name="connsiteX8" fmla="*/ 6254496 w 6254496"/>
              <a:gd name="connsiteY8" fmla="*/ 849088 h 8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496" h="849088">
                <a:moveTo>
                  <a:pt x="0" y="139514"/>
                </a:moveTo>
                <a:cubicBezTo>
                  <a:pt x="96317" y="147439"/>
                  <a:pt x="192634" y="155364"/>
                  <a:pt x="402336" y="139514"/>
                </a:cubicBezTo>
                <a:cubicBezTo>
                  <a:pt x="612038" y="123664"/>
                  <a:pt x="966825" y="40759"/>
                  <a:pt x="1258214" y="44416"/>
                </a:cubicBezTo>
                <a:cubicBezTo>
                  <a:pt x="1549603" y="48073"/>
                  <a:pt x="1884883" y="168774"/>
                  <a:pt x="2150669" y="161459"/>
                </a:cubicBezTo>
                <a:cubicBezTo>
                  <a:pt x="2416455" y="154144"/>
                  <a:pt x="2556663" y="-10448"/>
                  <a:pt x="2852928" y="525"/>
                </a:cubicBezTo>
                <a:cubicBezTo>
                  <a:pt x="3149193" y="11498"/>
                  <a:pt x="3668572" y="157802"/>
                  <a:pt x="3928262" y="227296"/>
                </a:cubicBezTo>
                <a:cubicBezTo>
                  <a:pt x="4187952" y="296790"/>
                  <a:pt x="4207460" y="379696"/>
                  <a:pt x="4411066" y="417491"/>
                </a:cubicBezTo>
                <a:cubicBezTo>
                  <a:pt x="4614672" y="455286"/>
                  <a:pt x="4842663" y="382134"/>
                  <a:pt x="5149901" y="454067"/>
                </a:cubicBezTo>
                <a:cubicBezTo>
                  <a:pt x="5457139" y="526000"/>
                  <a:pt x="6031383" y="778374"/>
                  <a:pt x="6254496" y="84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Freeform 12"/>
          <p:cNvSpPr/>
          <p:nvPr/>
        </p:nvSpPr>
        <p:spPr>
          <a:xfrm>
            <a:off x="-20725" y="2778557"/>
            <a:ext cx="6254496" cy="849088"/>
          </a:xfrm>
          <a:custGeom>
            <a:avLst/>
            <a:gdLst>
              <a:gd name="connsiteX0" fmla="*/ 0 w 6254496"/>
              <a:gd name="connsiteY0" fmla="*/ 139514 h 849088"/>
              <a:gd name="connsiteX1" fmla="*/ 402336 w 6254496"/>
              <a:gd name="connsiteY1" fmla="*/ 139514 h 849088"/>
              <a:gd name="connsiteX2" fmla="*/ 1258214 w 6254496"/>
              <a:gd name="connsiteY2" fmla="*/ 44416 h 849088"/>
              <a:gd name="connsiteX3" fmla="*/ 2150669 w 6254496"/>
              <a:gd name="connsiteY3" fmla="*/ 161459 h 849088"/>
              <a:gd name="connsiteX4" fmla="*/ 2852928 w 6254496"/>
              <a:gd name="connsiteY4" fmla="*/ 525 h 849088"/>
              <a:gd name="connsiteX5" fmla="*/ 3928262 w 6254496"/>
              <a:gd name="connsiteY5" fmla="*/ 227296 h 849088"/>
              <a:gd name="connsiteX6" fmla="*/ 4411066 w 6254496"/>
              <a:gd name="connsiteY6" fmla="*/ 417491 h 849088"/>
              <a:gd name="connsiteX7" fmla="*/ 5149901 w 6254496"/>
              <a:gd name="connsiteY7" fmla="*/ 454067 h 849088"/>
              <a:gd name="connsiteX8" fmla="*/ 6254496 w 6254496"/>
              <a:gd name="connsiteY8" fmla="*/ 849088 h 8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496" h="849088">
                <a:moveTo>
                  <a:pt x="0" y="139514"/>
                </a:moveTo>
                <a:cubicBezTo>
                  <a:pt x="96317" y="147439"/>
                  <a:pt x="192634" y="155364"/>
                  <a:pt x="402336" y="139514"/>
                </a:cubicBezTo>
                <a:cubicBezTo>
                  <a:pt x="612038" y="123664"/>
                  <a:pt x="966825" y="40759"/>
                  <a:pt x="1258214" y="44416"/>
                </a:cubicBezTo>
                <a:cubicBezTo>
                  <a:pt x="1549603" y="48073"/>
                  <a:pt x="1884883" y="168774"/>
                  <a:pt x="2150669" y="161459"/>
                </a:cubicBezTo>
                <a:cubicBezTo>
                  <a:pt x="2416455" y="154144"/>
                  <a:pt x="2556663" y="-10448"/>
                  <a:pt x="2852928" y="525"/>
                </a:cubicBezTo>
                <a:cubicBezTo>
                  <a:pt x="3149193" y="11498"/>
                  <a:pt x="3668572" y="157802"/>
                  <a:pt x="3928262" y="227296"/>
                </a:cubicBezTo>
                <a:cubicBezTo>
                  <a:pt x="4187952" y="296790"/>
                  <a:pt x="4207460" y="379696"/>
                  <a:pt x="4411066" y="417491"/>
                </a:cubicBezTo>
                <a:cubicBezTo>
                  <a:pt x="4614672" y="455286"/>
                  <a:pt x="4842663" y="382134"/>
                  <a:pt x="5149901" y="454067"/>
                </a:cubicBezTo>
                <a:cubicBezTo>
                  <a:pt x="5457139" y="526000"/>
                  <a:pt x="6031383" y="778374"/>
                  <a:pt x="6254496" y="84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4" name="Freeform 13"/>
          <p:cNvSpPr/>
          <p:nvPr/>
        </p:nvSpPr>
        <p:spPr>
          <a:xfrm>
            <a:off x="-6095" y="2898208"/>
            <a:ext cx="6254496" cy="849088"/>
          </a:xfrm>
          <a:custGeom>
            <a:avLst/>
            <a:gdLst>
              <a:gd name="connsiteX0" fmla="*/ 0 w 6254496"/>
              <a:gd name="connsiteY0" fmla="*/ 139514 h 849088"/>
              <a:gd name="connsiteX1" fmla="*/ 402336 w 6254496"/>
              <a:gd name="connsiteY1" fmla="*/ 139514 h 849088"/>
              <a:gd name="connsiteX2" fmla="*/ 1258214 w 6254496"/>
              <a:gd name="connsiteY2" fmla="*/ 44416 h 849088"/>
              <a:gd name="connsiteX3" fmla="*/ 2150669 w 6254496"/>
              <a:gd name="connsiteY3" fmla="*/ 161459 h 849088"/>
              <a:gd name="connsiteX4" fmla="*/ 2852928 w 6254496"/>
              <a:gd name="connsiteY4" fmla="*/ 525 h 849088"/>
              <a:gd name="connsiteX5" fmla="*/ 3928262 w 6254496"/>
              <a:gd name="connsiteY5" fmla="*/ 227296 h 849088"/>
              <a:gd name="connsiteX6" fmla="*/ 4411066 w 6254496"/>
              <a:gd name="connsiteY6" fmla="*/ 417491 h 849088"/>
              <a:gd name="connsiteX7" fmla="*/ 5149901 w 6254496"/>
              <a:gd name="connsiteY7" fmla="*/ 454067 h 849088"/>
              <a:gd name="connsiteX8" fmla="*/ 6254496 w 6254496"/>
              <a:gd name="connsiteY8" fmla="*/ 849088 h 8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496" h="849088">
                <a:moveTo>
                  <a:pt x="0" y="139514"/>
                </a:moveTo>
                <a:cubicBezTo>
                  <a:pt x="96317" y="147439"/>
                  <a:pt x="192634" y="155364"/>
                  <a:pt x="402336" y="139514"/>
                </a:cubicBezTo>
                <a:cubicBezTo>
                  <a:pt x="612038" y="123664"/>
                  <a:pt x="966825" y="40759"/>
                  <a:pt x="1258214" y="44416"/>
                </a:cubicBezTo>
                <a:cubicBezTo>
                  <a:pt x="1549603" y="48073"/>
                  <a:pt x="1884883" y="168774"/>
                  <a:pt x="2150669" y="161459"/>
                </a:cubicBezTo>
                <a:cubicBezTo>
                  <a:pt x="2416455" y="154144"/>
                  <a:pt x="2556663" y="-10448"/>
                  <a:pt x="2852928" y="525"/>
                </a:cubicBezTo>
                <a:cubicBezTo>
                  <a:pt x="3149193" y="11498"/>
                  <a:pt x="3668572" y="157802"/>
                  <a:pt x="3928262" y="227296"/>
                </a:cubicBezTo>
                <a:cubicBezTo>
                  <a:pt x="4187952" y="296790"/>
                  <a:pt x="4207460" y="379696"/>
                  <a:pt x="4411066" y="417491"/>
                </a:cubicBezTo>
                <a:cubicBezTo>
                  <a:pt x="4614672" y="455286"/>
                  <a:pt x="4842663" y="382134"/>
                  <a:pt x="5149901" y="454067"/>
                </a:cubicBezTo>
                <a:cubicBezTo>
                  <a:pt x="5457139" y="526000"/>
                  <a:pt x="6031383" y="778374"/>
                  <a:pt x="6254496" y="84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4876800" y="4343400"/>
            <a:ext cx="2286000" cy="533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500" b="1" kern="1200" cap="all" baseline="0">
                <a:solidFill>
                  <a:schemeClr val="bg1">
                    <a:lumMod val="85000"/>
                  </a:schemeClr>
                </a:solidFill>
                <a:latin typeface="Lorimer No 2 Condensed Semibold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bg1">
                    <a:lumMod val="85000"/>
                  </a:schemeClr>
                </a:solidFill>
                <a:latin typeface="Adobe Caslon Pro" pitchFamily="18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16" name="Freeform 15"/>
          <p:cNvSpPr/>
          <p:nvPr/>
        </p:nvSpPr>
        <p:spPr>
          <a:xfrm>
            <a:off x="7850" y="1785255"/>
            <a:ext cx="6254496" cy="849088"/>
          </a:xfrm>
          <a:custGeom>
            <a:avLst/>
            <a:gdLst>
              <a:gd name="connsiteX0" fmla="*/ 0 w 6254496"/>
              <a:gd name="connsiteY0" fmla="*/ 139514 h 849088"/>
              <a:gd name="connsiteX1" fmla="*/ 402336 w 6254496"/>
              <a:gd name="connsiteY1" fmla="*/ 139514 h 849088"/>
              <a:gd name="connsiteX2" fmla="*/ 1258214 w 6254496"/>
              <a:gd name="connsiteY2" fmla="*/ 44416 h 849088"/>
              <a:gd name="connsiteX3" fmla="*/ 2150669 w 6254496"/>
              <a:gd name="connsiteY3" fmla="*/ 161459 h 849088"/>
              <a:gd name="connsiteX4" fmla="*/ 2852928 w 6254496"/>
              <a:gd name="connsiteY4" fmla="*/ 525 h 849088"/>
              <a:gd name="connsiteX5" fmla="*/ 3928262 w 6254496"/>
              <a:gd name="connsiteY5" fmla="*/ 227296 h 849088"/>
              <a:gd name="connsiteX6" fmla="*/ 4411066 w 6254496"/>
              <a:gd name="connsiteY6" fmla="*/ 417491 h 849088"/>
              <a:gd name="connsiteX7" fmla="*/ 5149901 w 6254496"/>
              <a:gd name="connsiteY7" fmla="*/ 454067 h 849088"/>
              <a:gd name="connsiteX8" fmla="*/ 6254496 w 6254496"/>
              <a:gd name="connsiteY8" fmla="*/ 849088 h 84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4496" h="849088">
                <a:moveTo>
                  <a:pt x="0" y="139514"/>
                </a:moveTo>
                <a:cubicBezTo>
                  <a:pt x="96317" y="147439"/>
                  <a:pt x="192634" y="155364"/>
                  <a:pt x="402336" y="139514"/>
                </a:cubicBezTo>
                <a:cubicBezTo>
                  <a:pt x="612038" y="123664"/>
                  <a:pt x="966825" y="40759"/>
                  <a:pt x="1258214" y="44416"/>
                </a:cubicBezTo>
                <a:cubicBezTo>
                  <a:pt x="1549603" y="48073"/>
                  <a:pt x="1884883" y="168774"/>
                  <a:pt x="2150669" y="161459"/>
                </a:cubicBezTo>
                <a:cubicBezTo>
                  <a:pt x="2416455" y="154144"/>
                  <a:pt x="2556663" y="-10448"/>
                  <a:pt x="2852928" y="525"/>
                </a:cubicBezTo>
                <a:cubicBezTo>
                  <a:pt x="3149193" y="11498"/>
                  <a:pt x="3668572" y="157802"/>
                  <a:pt x="3928262" y="227296"/>
                </a:cubicBezTo>
                <a:cubicBezTo>
                  <a:pt x="4187952" y="296790"/>
                  <a:pt x="4207460" y="379696"/>
                  <a:pt x="4411066" y="417491"/>
                </a:cubicBezTo>
                <a:cubicBezTo>
                  <a:pt x="4614672" y="455286"/>
                  <a:pt x="4842663" y="382134"/>
                  <a:pt x="5149901" y="454067"/>
                </a:cubicBezTo>
                <a:cubicBezTo>
                  <a:pt x="5457139" y="526000"/>
                  <a:pt x="6031383" y="778374"/>
                  <a:pt x="6254496" y="84908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569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9" grpId="0"/>
      <p:bldP spid="10" grpId="0"/>
      <p:bldP spid="11" grpId="0"/>
      <p:bldP spid="12" grpId="0"/>
      <p:bldP spid="5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2407"/>
          <a:stretch/>
        </p:blipFill>
        <p:spPr>
          <a:xfrm>
            <a:off x="0" y="685800"/>
            <a:ext cx="9144000" cy="55408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486400" cy="566738"/>
          </a:xfrm>
        </p:spPr>
        <p:txBody>
          <a:bodyPr/>
          <a:lstStyle/>
          <a:p>
            <a:r>
              <a:rPr lang="en-US" b="0" dirty="0" smtClean="0"/>
              <a:t>Design Process</a:t>
            </a:r>
            <a:endParaRPr lang="en-US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Block 37      </a:t>
            </a:r>
            <a:fld id="{345CA58C-FADE-4534-AA20-F8B3AAB6D829}" type="datetime1">
              <a:rPr lang="en-US" smtClean="0"/>
              <a:pPr/>
              <a:t>8/1/2013</a:t>
            </a:fld>
            <a:r>
              <a:rPr lang="en-US" dirty="0" smtClean="0"/>
              <a:t>     Page </a:t>
            </a:r>
            <a:r>
              <a:rPr lang="en-US" dirty="0"/>
              <a:t>8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Up Arrow 4"/>
          <p:cNvSpPr/>
          <p:nvPr/>
        </p:nvSpPr>
        <p:spPr>
          <a:xfrm>
            <a:off x="506186" y="5029200"/>
            <a:ext cx="685800" cy="119743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5327432" cy="2686879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10800000">
            <a:off x="7696200" y="685800"/>
            <a:ext cx="685800" cy="12192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0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11635</TotalTime>
  <Words>816</Words>
  <Application>Microsoft Office PowerPoint</Application>
  <PresentationFormat>On-screen Show (4:3)</PresentationFormat>
  <Paragraphs>163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Block 37</vt:lpstr>
      <vt:lpstr>Project Overview</vt:lpstr>
      <vt:lpstr>Portland Vicinity</vt:lpstr>
      <vt:lpstr>Site Photo</vt:lpstr>
      <vt:lpstr>Neighbors Concerns</vt:lpstr>
      <vt:lpstr>Greenway Plan - Phasing</vt:lpstr>
      <vt:lpstr>Greenway Plan</vt:lpstr>
      <vt:lpstr>Top of Bank Greenway Setbacks</vt:lpstr>
      <vt:lpstr>Design Process</vt:lpstr>
      <vt:lpstr>Design Process</vt:lpstr>
      <vt:lpstr>Ground Plan</vt:lpstr>
      <vt:lpstr>Section Looking North</vt:lpstr>
      <vt:lpstr>Courtyard Plan</vt:lpstr>
      <vt:lpstr>Typical Plan</vt:lpstr>
      <vt:lpstr>6th Floor Plan</vt:lpstr>
      <vt:lpstr>What’s on the Roof??</vt:lpstr>
      <vt:lpstr>Local Design Precedent</vt:lpstr>
      <vt:lpstr>Local Design Precedent</vt:lpstr>
      <vt:lpstr>Massing Model</vt:lpstr>
      <vt:lpstr>Diagrams</vt:lpstr>
      <vt:lpstr>SOWA Neighborhood Presentation</vt:lpstr>
      <vt:lpstr>Elevations</vt:lpstr>
      <vt:lpstr>Elevations</vt:lpstr>
      <vt:lpstr>Elevations</vt:lpstr>
      <vt:lpstr>Elevations</vt:lpstr>
      <vt:lpstr>Modification Requests</vt:lpstr>
      <vt:lpstr>PowerPoint Presentation</vt:lpstr>
      <vt:lpstr>Setback On SW Gaines St.</vt:lpstr>
      <vt:lpstr>Setback On SW Gaines St.</vt:lpstr>
      <vt:lpstr>Setback On SW Gaines St.</vt:lpstr>
      <vt:lpstr>Setback On SW Gaines St.</vt:lpstr>
      <vt:lpstr>Setback On SW Gaines St.</vt:lpstr>
      <vt:lpstr>Setback On SW Gaines St.</vt:lpstr>
      <vt:lpstr>Modification Requests</vt:lpstr>
      <vt:lpstr>PowerPoint Presentation</vt:lpstr>
      <vt:lpstr>Setback On SW Lane St.</vt:lpstr>
      <vt:lpstr>Elevations</vt:lpstr>
      <vt:lpstr>Q&amp;A</vt:lpstr>
      <vt:lpstr>PowerPoint Presentation</vt:lpstr>
    </vt:vector>
  </TitlesOfParts>
  <Company>GBD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Posada</dc:creator>
  <cp:lastModifiedBy>Katherine Schultz</cp:lastModifiedBy>
  <cp:revision>190</cp:revision>
  <dcterms:created xsi:type="dcterms:W3CDTF">2013-01-17T23:30:49Z</dcterms:created>
  <dcterms:modified xsi:type="dcterms:W3CDTF">2013-08-01T20:34:20Z</dcterms:modified>
</cp:coreProperties>
</file>