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95" r:id="rId4"/>
    <p:sldId id="418" r:id="rId5"/>
    <p:sldId id="282" r:id="rId6"/>
    <p:sldId id="430" r:id="rId7"/>
    <p:sldId id="389" r:id="rId8"/>
    <p:sldId id="397" r:id="rId9"/>
    <p:sldId id="472" r:id="rId10"/>
    <p:sldId id="473" r:id="rId11"/>
    <p:sldId id="458" r:id="rId12"/>
    <p:sldId id="396" r:id="rId13"/>
    <p:sldId id="431" r:id="rId14"/>
    <p:sldId id="432" r:id="rId15"/>
    <p:sldId id="471" r:id="rId16"/>
    <p:sldId id="438" r:id="rId17"/>
    <p:sldId id="436" r:id="rId18"/>
    <p:sldId id="435" r:id="rId19"/>
    <p:sldId id="434" r:id="rId20"/>
    <p:sldId id="433" r:id="rId21"/>
    <p:sldId id="454" r:id="rId22"/>
    <p:sldId id="444" r:id="rId23"/>
    <p:sldId id="443" r:id="rId24"/>
    <p:sldId id="442" r:id="rId25"/>
    <p:sldId id="441" r:id="rId26"/>
    <p:sldId id="440" r:id="rId27"/>
    <p:sldId id="439" r:id="rId28"/>
    <p:sldId id="475" r:id="rId29"/>
    <p:sldId id="474" r:id="rId30"/>
    <p:sldId id="476" r:id="rId31"/>
    <p:sldId id="477" r:id="rId32"/>
    <p:sldId id="336" r:id="rId33"/>
    <p:sldId id="462" r:id="rId34"/>
    <p:sldId id="450" r:id="rId35"/>
    <p:sldId id="463" r:id="rId36"/>
    <p:sldId id="459" r:id="rId37"/>
    <p:sldId id="464" r:id="rId38"/>
    <p:sldId id="460" r:id="rId39"/>
    <p:sldId id="350" r:id="rId40"/>
    <p:sldId id="466" r:id="rId41"/>
    <p:sldId id="467" r:id="rId42"/>
    <p:sldId id="468" r:id="rId43"/>
    <p:sldId id="469" r:id="rId44"/>
    <p:sldId id="479" r:id="rId45"/>
    <p:sldId id="470" r:id="rId46"/>
    <p:sldId id="478" r:id="rId47"/>
    <p:sldId id="465" r:id="rId4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85" autoAdjust="0"/>
    <p:restoredTop sz="94646" autoAdjust="0"/>
  </p:normalViewPr>
  <p:slideViewPr>
    <p:cSldViewPr>
      <p:cViewPr varScale="1">
        <p:scale>
          <a:sx n="108" d="100"/>
          <a:sy n="108" d="100"/>
        </p:scale>
        <p:origin x="-1872" y="-90"/>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0EF49C-CD2E-48E4-B693-CB3498FAE418}" type="datetimeFigureOut">
              <a:rPr lang="en-US" smtClean="0"/>
              <a:pPr/>
              <a:t>7/18/2013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EF49C-CD2E-48E4-B693-CB3498FAE418}" type="datetimeFigureOut">
              <a:rPr lang="en-US" smtClean="0"/>
              <a:pPr/>
              <a:t>7/18/2013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EF49C-CD2E-48E4-B693-CB3498FAE418}" type="datetimeFigureOut">
              <a:rPr lang="en-US" smtClean="0"/>
              <a:pPr/>
              <a:t>7/18/2013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EF49C-CD2E-48E4-B693-CB3498FAE418}" type="datetimeFigureOut">
              <a:rPr lang="en-US" smtClean="0"/>
              <a:pPr/>
              <a:t>7/18/2013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0EF49C-CD2E-48E4-B693-CB3498FAE418}" type="datetimeFigureOut">
              <a:rPr lang="en-US" smtClean="0"/>
              <a:pPr/>
              <a:t>7/18/2013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0EF49C-CD2E-48E4-B693-CB3498FAE418}" type="datetimeFigureOut">
              <a:rPr lang="en-US" smtClean="0"/>
              <a:pPr/>
              <a:t>7/18/2013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0EF49C-CD2E-48E4-B693-CB3498FAE418}" type="datetimeFigureOut">
              <a:rPr lang="en-US" smtClean="0"/>
              <a:pPr/>
              <a:t>7/18/2013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0EF49C-CD2E-48E4-B693-CB3498FAE418}" type="datetimeFigureOut">
              <a:rPr lang="en-US" smtClean="0"/>
              <a:pPr/>
              <a:t>7/18/2013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EF49C-CD2E-48E4-B693-CB3498FAE418}" type="datetimeFigureOut">
              <a:rPr lang="en-US" smtClean="0"/>
              <a:pPr/>
              <a:t>7/18/2013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EF49C-CD2E-48E4-B693-CB3498FAE418}" type="datetimeFigureOut">
              <a:rPr lang="en-US" smtClean="0"/>
              <a:pPr/>
              <a:t>7/18/2013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EF49C-CD2E-48E4-B693-CB3498FAE418}" type="datetimeFigureOut">
              <a:rPr lang="en-US" smtClean="0"/>
              <a:pPr/>
              <a:t>7/18/2013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EF49C-CD2E-48E4-B693-CB3498FAE418}" type="datetimeFigureOut">
              <a:rPr lang="en-US" smtClean="0"/>
              <a:pPr/>
              <a:t>7/18/2013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E2135-2C98-4E8C-92E0-9E93CB11119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image" Target="../media/image3.jpeg"/><Relationship Id="rId16"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2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6131"/>
            <a:ext cx="9144000" cy="58257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559"/>
            <a:ext cx="9144000" cy="5848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8350"/>
            <a:ext cx="9144000" cy="4133850"/>
          </a:xfrm>
          <a:prstGeom prst="rect">
            <a:avLst/>
          </a:prstGeom>
        </p:spPr>
      </p:pic>
      <p:sp>
        <p:nvSpPr>
          <p:cNvPr id="16" name="TextBox 15"/>
          <p:cNvSpPr txBox="1"/>
          <p:nvPr/>
        </p:nvSpPr>
        <p:spPr>
          <a:xfrm>
            <a:off x="6665259" y="5891626"/>
            <a:ext cx="2478741" cy="276999"/>
          </a:xfrm>
          <a:prstGeom prst="rect">
            <a:avLst/>
          </a:prstGeom>
          <a:noFill/>
        </p:spPr>
        <p:txBody>
          <a:bodyPr wrap="square" rtlCol="0">
            <a:spAutoFit/>
          </a:bodyPr>
          <a:lstStyle/>
          <a:p>
            <a:pPr algn="r"/>
            <a:r>
              <a:rPr lang="en-US" sz="1200" b="1" dirty="0" smtClean="0">
                <a:solidFill>
                  <a:srgbClr val="FF0000"/>
                </a:solidFill>
                <a:latin typeface="Century Gothic" pitchFamily="34" charset="0"/>
              </a:rPr>
              <a:t>NW EVERETT STREET</a:t>
            </a:r>
            <a:endParaRPr lang="en-US" sz="1200" b="1" dirty="0">
              <a:solidFill>
                <a:srgbClr val="FF0000"/>
              </a:solidFill>
              <a:latin typeface="Century Gothic"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34775"/>
            <a:ext cx="9144000" cy="4133850"/>
          </a:xfrm>
          <a:prstGeom prst="rect">
            <a:avLst/>
          </a:prstGeom>
        </p:spPr>
      </p:pic>
      <p:sp>
        <p:nvSpPr>
          <p:cNvPr id="17" name="TextBox 16"/>
          <p:cNvSpPr txBox="1"/>
          <p:nvPr/>
        </p:nvSpPr>
        <p:spPr>
          <a:xfrm>
            <a:off x="0" y="5895201"/>
            <a:ext cx="2478741" cy="276999"/>
          </a:xfrm>
          <a:prstGeom prst="rect">
            <a:avLst/>
          </a:prstGeom>
          <a:noFill/>
        </p:spPr>
        <p:txBody>
          <a:bodyPr wrap="square" rtlCol="0">
            <a:spAutoFit/>
          </a:bodyPr>
          <a:lstStyle/>
          <a:p>
            <a:r>
              <a:rPr lang="en-US" sz="1200" b="1" dirty="0" smtClean="0">
                <a:solidFill>
                  <a:srgbClr val="FF0000"/>
                </a:solidFill>
                <a:latin typeface="Century Gothic" pitchFamily="34" charset="0"/>
              </a:rPr>
              <a:t>NW 11</a:t>
            </a:r>
            <a:r>
              <a:rPr lang="en-US" sz="1200" b="1" baseline="30000" dirty="0" smtClean="0">
                <a:solidFill>
                  <a:srgbClr val="FF0000"/>
                </a:solidFill>
                <a:latin typeface="Century Gothic" pitchFamily="34" charset="0"/>
              </a:rPr>
              <a:t>TH</a:t>
            </a:r>
            <a:r>
              <a:rPr lang="en-US" sz="1200" b="1" dirty="0" smtClean="0">
                <a:solidFill>
                  <a:srgbClr val="FF0000"/>
                </a:solidFill>
                <a:latin typeface="Century Gothic" pitchFamily="34" charset="0"/>
              </a:rPr>
              <a:t> AVENUE</a:t>
            </a:r>
            <a:endParaRPr lang="en-US" sz="1200" b="1" dirty="0">
              <a:solidFill>
                <a:srgbClr val="FF0000"/>
              </a:solidFill>
              <a:latin typeface="Century Gothic" pitchFamily="34" charset="0"/>
            </a:endParaRPr>
          </a:p>
        </p:txBody>
      </p:sp>
      <p:sp>
        <p:nvSpPr>
          <p:cNvPr id="18" name="TextBox 17"/>
          <p:cNvSpPr txBox="1"/>
          <p:nvPr/>
        </p:nvSpPr>
        <p:spPr>
          <a:xfrm>
            <a:off x="610437" y="1066800"/>
            <a:ext cx="3962400" cy="784830"/>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EXISTING SITE CONDITIONS</a:t>
            </a:r>
            <a:r>
              <a:rPr lang="en-US" sz="1200" b="1" dirty="0">
                <a:solidFill>
                  <a:schemeClr val="bg2">
                    <a:lumMod val="40000"/>
                    <a:lumOff val="60000"/>
                  </a:schemeClr>
                </a:solidFill>
                <a:latin typeface="Century Gothic" pitchFamily="34" charset="0"/>
              </a:rPr>
              <a:t> </a:t>
            </a:r>
            <a:r>
              <a:rPr lang="en-US" sz="1200" b="1" dirty="0" smtClean="0">
                <a:solidFill>
                  <a:schemeClr val="bg2">
                    <a:lumMod val="40000"/>
                    <a:lumOff val="60000"/>
                  </a:schemeClr>
                </a:solidFill>
                <a:latin typeface="Century Gothic" pitchFamily="34" charset="0"/>
              </a:rPr>
              <a:t>SHAPING THE PROJECT</a:t>
            </a:r>
          </a:p>
        </p:txBody>
      </p:sp>
    </p:spTree>
    <p:extLst>
      <p:ext uri="{BB962C8B-B14F-4D97-AF65-F5344CB8AC3E}">
        <p14:creationId xmlns:p14="http://schemas.microsoft.com/office/powerpoint/2010/main" val="28919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ACKGROUND"/>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7" name="no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3" name="no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10" name="no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4" name="no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11" name="no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5" name="no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12" name="no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6" name="no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13" name="no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8" name="no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18" name="NO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228904"/>
            <a:ext cx="9144000" cy="4400192"/>
          </a:xfrm>
          <a:prstGeom prst="rect">
            <a:avLst/>
          </a:prstGeom>
        </p:spPr>
      </p:pic>
      <p:pic>
        <p:nvPicPr>
          <p:cNvPr id="9" name="NO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85" y="1228904"/>
            <a:ext cx="9144000" cy="4400192"/>
          </a:xfrm>
          <a:prstGeom prst="rect">
            <a:avLst/>
          </a:prstGeom>
        </p:spPr>
      </p:pic>
      <p:pic>
        <p:nvPicPr>
          <p:cNvPr id="16" name="TOP"/>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5" y="1228904"/>
            <a:ext cx="9144000" cy="4400192"/>
          </a:xfrm>
          <a:prstGeom prst="rect">
            <a:avLst/>
          </a:prstGeom>
        </p:spPr>
      </p:pic>
    </p:spTree>
    <p:extLst>
      <p:ext uri="{BB962C8B-B14F-4D97-AF65-F5344CB8AC3E}">
        <p14:creationId xmlns:p14="http://schemas.microsoft.com/office/powerpoint/2010/main" val="25688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sp>
        <p:nvSpPr>
          <p:cNvPr id="5" name="TextBox 4"/>
          <p:cNvSpPr txBox="1"/>
          <p:nvPr/>
        </p:nvSpPr>
        <p:spPr>
          <a:xfrm>
            <a:off x="838200" y="1676400"/>
            <a:ext cx="5257800" cy="938719"/>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DESIGN SOLUTION</a:t>
            </a:r>
            <a:endParaRPr lang="en-US" sz="1000" b="1" dirty="0" smtClean="0">
              <a:solidFill>
                <a:srgbClr val="FF0000"/>
              </a:solidFill>
              <a:latin typeface="Century Gothic" pitchFamily="34" charset="0"/>
            </a:endParaRPr>
          </a:p>
          <a:p>
            <a:endParaRPr lang="en-US" sz="1000" b="1" dirty="0" smtClean="0">
              <a:solidFill>
                <a:schemeClr val="bg1">
                  <a:lumMod val="50000"/>
                  <a:lumOff val="50000"/>
                </a:schemeClr>
              </a:solidFill>
              <a:latin typeface="Century Gothic" pitchFamily="34" charset="0"/>
            </a:endParaRPr>
          </a:p>
        </p:txBody>
      </p:sp>
      <p:sp>
        <p:nvSpPr>
          <p:cNvPr id="7" name="TextBox 6"/>
          <p:cNvSpPr txBox="1"/>
          <p:nvPr/>
        </p:nvSpPr>
        <p:spPr>
          <a:xfrm>
            <a:off x="381000" y="1905000"/>
            <a:ext cx="5334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3</a:t>
            </a:r>
          </a:p>
          <a:p>
            <a:endParaRPr lang="en-US" sz="1000" b="1" dirty="0" smtClean="0">
              <a:solidFill>
                <a:schemeClr val="bg1">
                  <a:lumMod val="50000"/>
                  <a:lumOff val="50000"/>
                </a:schemeClr>
              </a:solidFill>
              <a:latin typeface="Century Gothic" pitchFamily="34" charset="0"/>
            </a:endParaRPr>
          </a:p>
        </p:txBody>
      </p:sp>
      <p:sp>
        <p:nvSpPr>
          <p:cNvPr id="10" name="TextBox 9"/>
          <p:cNvSpPr txBox="1"/>
          <p:nvPr/>
        </p:nvSpPr>
        <p:spPr>
          <a:xfrm>
            <a:off x="2130552" y="1676400"/>
            <a:ext cx="6019800" cy="1631216"/>
          </a:xfrm>
          <a:prstGeom prst="rect">
            <a:avLst/>
          </a:prstGeom>
          <a:noFill/>
        </p:spPr>
        <p:txBody>
          <a:bodyPr wrap="square" rtlCol="0">
            <a:spAutoFit/>
          </a:bodyPr>
          <a:lstStyle/>
          <a:p>
            <a:endParaRPr lang="en-US" sz="1100" b="1" dirty="0" smtClean="0">
              <a:latin typeface="Century Gothic" pitchFamily="34" charset="0"/>
            </a:endParaRPr>
          </a:p>
          <a:p>
            <a:endParaRPr lang="en-US" sz="1100" b="1" dirty="0" smtClean="0">
              <a:solidFill>
                <a:schemeClr val="bg2">
                  <a:lumMod val="40000"/>
                  <a:lumOff val="60000"/>
                </a:schemeClr>
              </a:solidFill>
              <a:latin typeface="Century Gothic" pitchFamily="34" charset="0"/>
            </a:endParaRPr>
          </a:p>
          <a:p>
            <a:endParaRPr lang="en-US" sz="1100" b="1" dirty="0" smtClean="0">
              <a:solidFill>
                <a:schemeClr val="bg2">
                  <a:lumMod val="40000"/>
                  <a:lumOff val="60000"/>
                </a:schemeClr>
              </a:solidFill>
              <a:latin typeface="Century Gothic" pitchFamily="34" charset="0"/>
            </a:endParaRPr>
          </a:p>
          <a:p>
            <a:endParaRPr lang="en-US" sz="1100" b="1" dirty="0" smtClean="0">
              <a:solidFill>
                <a:schemeClr val="bg2">
                  <a:lumMod val="40000"/>
                  <a:lumOff val="6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pPr marL="228600" indent="-228600"/>
            <a:r>
              <a:rPr lang="en-US" sz="1200" b="1" dirty="0" smtClean="0">
                <a:solidFill>
                  <a:schemeClr val="bg2">
                    <a:lumMod val="40000"/>
                    <a:lumOff val="60000"/>
                  </a:schemeClr>
                </a:solidFill>
                <a:latin typeface="Century Gothic" pitchFamily="34" charset="0"/>
              </a:rPr>
              <a:t>	</a:t>
            </a:r>
            <a:endParaRPr lang="en-US" sz="1200" b="1" dirty="0" smtClean="0">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000" b="1" dirty="0" smtClean="0">
              <a:solidFill>
                <a:srgbClr val="FF0000"/>
              </a:solidFill>
              <a:latin typeface="Century Gothic" pitchFamily="34" charset="0"/>
            </a:endParaRPr>
          </a:p>
          <a:p>
            <a:endParaRPr lang="en-US" sz="1000" b="1" dirty="0" smtClean="0">
              <a:solidFill>
                <a:schemeClr val="bg1">
                  <a:lumMod val="50000"/>
                  <a:lumOff val="50000"/>
                </a:schemeClr>
              </a:solidFill>
              <a:latin typeface="Century Gothic"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129553"/>
            <a:ext cx="4572000" cy="4572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886"/>
            <a:ext cx="9144000" cy="5916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18" name="Group 17"/>
          <p:cNvGrpSpPr/>
          <p:nvPr/>
        </p:nvGrpSpPr>
        <p:grpSpPr>
          <a:xfrm>
            <a:off x="3429000" y="1487269"/>
            <a:ext cx="2362200" cy="1941731"/>
            <a:chOff x="3429000" y="1487269"/>
            <a:chExt cx="2362200" cy="1941731"/>
          </a:xfrm>
        </p:grpSpPr>
        <p:sp>
          <p:nvSpPr>
            <p:cNvPr id="11" name="TextBox 10"/>
            <p:cNvSpPr txBox="1"/>
            <p:nvPr/>
          </p:nvSpPr>
          <p:spPr>
            <a:xfrm>
              <a:off x="3429000" y="1487269"/>
              <a:ext cx="1447800" cy="646331"/>
            </a:xfrm>
            <a:prstGeom prst="rect">
              <a:avLst/>
            </a:prstGeom>
            <a:solidFill>
              <a:schemeClr val="tx1">
                <a:lumMod val="85000"/>
              </a:schemeClr>
            </a:solidFill>
          </p:spPr>
          <p:txBody>
            <a:bodyPr wrap="square" rtlCol="0">
              <a:spAutoFit/>
            </a:bodyPr>
            <a:lstStyle/>
            <a:p>
              <a:pPr algn="ctr"/>
              <a:r>
                <a:rPr lang="en-US" sz="1200" b="1" dirty="0" smtClean="0">
                  <a:solidFill>
                    <a:srgbClr val="FF0000"/>
                  </a:solidFill>
                  <a:latin typeface="Century Gothic" pitchFamily="34" charset="0"/>
                </a:rPr>
                <a:t>(18) MECHANICAL PARKING</a:t>
              </a:r>
              <a:endParaRPr lang="en-US" sz="1200" b="1" dirty="0">
                <a:solidFill>
                  <a:srgbClr val="FF0000"/>
                </a:solidFill>
                <a:latin typeface="Century Gothic" pitchFamily="34" charset="0"/>
              </a:endParaRPr>
            </a:p>
          </p:txBody>
        </p:sp>
        <p:cxnSp>
          <p:nvCxnSpPr>
            <p:cNvPr id="13" name="Straight Connector 12"/>
            <p:cNvCxnSpPr/>
            <p:nvPr/>
          </p:nvCxnSpPr>
          <p:spPr>
            <a:xfrm>
              <a:off x="3429000" y="1905000"/>
              <a:ext cx="14478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62400" y="2967335"/>
              <a:ext cx="1828800" cy="461665"/>
            </a:xfrm>
            <a:prstGeom prst="rect">
              <a:avLst/>
            </a:prstGeom>
            <a:solidFill>
              <a:schemeClr val="tx1">
                <a:lumMod val="85000"/>
              </a:schemeClr>
            </a:solidFill>
          </p:spPr>
          <p:txBody>
            <a:bodyPr wrap="square" rtlCol="0">
              <a:spAutoFit/>
            </a:bodyPr>
            <a:lstStyle/>
            <a:p>
              <a:pPr algn="ctr"/>
              <a:r>
                <a:rPr lang="en-US" sz="1200" b="1" dirty="0" smtClean="0">
                  <a:solidFill>
                    <a:srgbClr val="FF0000"/>
                  </a:solidFill>
                  <a:latin typeface="Century Gothic" pitchFamily="34" charset="0"/>
                </a:rPr>
                <a:t>(22) MECHANICAL PARKING</a:t>
              </a:r>
              <a:endParaRPr lang="en-US" sz="1200" b="1" dirty="0">
                <a:solidFill>
                  <a:srgbClr val="FF0000"/>
                </a:solidFill>
                <a:latin typeface="Century Gothic" pitchFamily="34" charset="0"/>
              </a:endParaRPr>
            </a:p>
          </p:txBody>
        </p:sp>
        <p:cxnSp>
          <p:nvCxnSpPr>
            <p:cNvPr id="15" name="Straight Connector 14"/>
            <p:cNvCxnSpPr/>
            <p:nvPr/>
          </p:nvCxnSpPr>
          <p:spPr>
            <a:xfrm>
              <a:off x="3962400" y="3429000"/>
              <a:ext cx="18288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895600" y="685800"/>
            <a:ext cx="3162300" cy="914400"/>
            <a:chOff x="2895600" y="685800"/>
            <a:chExt cx="3162300" cy="914400"/>
          </a:xfrm>
        </p:grpSpPr>
        <p:sp>
          <p:nvSpPr>
            <p:cNvPr id="25" name="TextBox 24"/>
            <p:cNvSpPr txBox="1"/>
            <p:nvPr/>
          </p:nvSpPr>
          <p:spPr>
            <a:xfrm>
              <a:off x="3695700" y="685800"/>
              <a:ext cx="23622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(1) SURFACE STALL</a:t>
              </a:r>
              <a:endParaRPr lang="en-US" sz="1200" b="1" dirty="0">
                <a:solidFill>
                  <a:srgbClr val="FF0000"/>
                </a:solidFill>
                <a:latin typeface="Century Gothic" pitchFamily="34" charset="0"/>
              </a:endParaRPr>
            </a:p>
          </p:txBody>
        </p:sp>
        <p:cxnSp>
          <p:nvCxnSpPr>
            <p:cNvPr id="26" name="Straight Arrow Connector 25"/>
            <p:cNvCxnSpPr/>
            <p:nvPr/>
          </p:nvCxnSpPr>
          <p:spPr>
            <a:xfrm flipH="1">
              <a:off x="2895600" y="824299"/>
              <a:ext cx="838200" cy="7759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3200400" y="914400"/>
            <a:ext cx="2895600" cy="685800"/>
            <a:chOff x="3200400" y="914400"/>
            <a:chExt cx="2895600" cy="685800"/>
          </a:xfrm>
        </p:grpSpPr>
        <p:sp>
          <p:nvSpPr>
            <p:cNvPr id="16" name="TextBox 15"/>
            <p:cNvSpPr txBox="1"/>
            <p:nvPr/>
          </p:nvSpPr>
          <p:spPr>
            <a:xfrm>
              <a:off x="3581400" y="914400"/>
              <a:ext cx="25146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LOADING ZONE – Standard B</a:t>
              </a:r>
              <a:endParaRPr lang="en-US" sz="1200" b="1" dirty="0">
                <a:solidFill>
                  <a:srgbClr val="FF0000"/>
                </a:solidFill>
                <a:latin typeface="Century Gothic" pitchFamily="34" charset="0"/>
              </a:endParaRPr>
            </a:p>
          </p:txBody>
        </p:sp>
        <p:cxnSp>
          <p:nvCxnSpPr>
            <p:cNvPr id="20" name="Straight Arrow Connector 19"/>
            <p:cNvCxnSpPr/>
            <p:nvPr/>
          </p:nvCxnSpPr>
          <p:spPr>
            <a:xfrm flipH="1">
              <a:off x="3200400" y="1052899"/>
              <a:ext cx="533400" cy="5473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7200" y="1905000"/>
            <a:ext cx="3124200" cy="1138535"/>
            <a:chOff x="457200" y="1905000"/>
            <a:chExt cx="3124200" cy="1138535"/>
          </a:xfrm>
        </p:grpSpPr>
        <p:sp>
          <p:nvSpPr>
            <p:cNvPr id="28" name="TextBox 27"/>
            <p:cNvSpPr txBox="1"/>
            <p:nvPr/>
          </p:nvSpPr>
          <p:spPr>
            <a:xfrm>
              <a:off x="457200" y="1905000"/>
              <a:ext cx="1371600" cy="276999"/>
            </a:xfrm>
            <a:prstGeom prst="rect">
              <a:avLst/>
            </a:prstGeom>
            <a:noFill/>
          </p:spPr>
          <p:txBody>
            <a:bodyPr wrap="square" rtlCol="0">
              <a:spAutoFit/>
            </a:bodyPr>
            <a:lstStyle/>
            <a:p>
              <a:pPr algn="r"/>
              <a:r>
                <a:rPr lang="en-US" sz="1200" b="1" dirty="0" smtClean="0">
                  <a:solidFill>
                    <a:srgbClr val="FF0000"/>
                  </a:solidFill>
                  <a:latin typeface="Century Gothic" pitchFamily="34" charset="0"/>
                </a:rPr>
                <a:t>(2) ADA STALLS</a:t>
              </a:r>
              <a:endParaRPr lang="en-US" sz="1200" b="1" dirty="0">
                <a:solidFill>
                  <a:srgbClr val="FF0000"/>
                </a:solidFill>
                <a:latin typeface="Century Gothic" pitchFamily="34" charset="0"/>
              </a:endParaRPr>
            </a:p>
          </p:txBody>
        </p:sp>
        <p:cxnSp>
          <p:nvCxnSpPr>
            <p:cNvPr id="29" name="Straight Arrow Connector 28"/>
            <p:cNvCxnSpPr>
              <a:stCxn id="28" idx="3"/>
            </p:cNvCxnSpPr>
            <p:nvPr/>
          </p:nvCxnSpPr>
          <p:spPr>
            <a:xfrm>
              <a:off x="1828800" y="2043500"/>
              <a:ext cx="1066800" cy="8476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8" idx="3"/>
            </p:cNvCxnSpPr>
            <p:nvPr/>
          </p:nvCxnSpPr>
          <p:spPr>
            <a:xfrm>
              <a:off x="1828800" y="2043500"/>
              <a:ext cx="1752600" cy="10000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791200" y="1329815"/>
            <a:ext cx="3200400" cy="346585"/>
            <a:chOff x="5791200" y="1329815"/>
            <a:chExt cx="3200400" cy="346585"/>
          </a:xfrm>
        </p:grpSpPr>
        <p:sp>
          <p:nvSpPr>
            <p:cNvPr id="39" name="TextBox 38"/>
            <p:cNvSpPr txBox="1"/>
            <p:nvPr/>
          </p:nvSpPr>
          <p:spPr>
            <a:xfrm>
              <a:off x="6629400" y="1329815"/>
              <a:ext cx="23622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(31) BIKE STALLS</a:t>
              </a:r>
              <a:endParaRPr lang="en-US" sz="1200" b="1" dirty="0">
                <a:solidFill>
                  <a:srgbClr val="FF0000"/>
                </a:solidFill>
                <a:latin typeface="Century Gothic" pitchFamily="34" charset="0"/>
              </a:endParaRPr>
            </a:p>
          </p:txBody>
        </p:sp>
        <p:cxnSp>
          <p:nvCxnSpPr>
            <p:cNvPr id="41" name="Straight Arrow Connector 40"/>
            <p:cNvCxnSpPr>
              <a:stCxn id="39" idx="1"/>
            </p:cNvCxnSpPr>
            <p:nvPr/>
          </p:nvCxnSpPr>
          <p:spPr>
            <a:xfrm flipH="1">
              <a:off x="5791200" y="1468315"/>
              <a:ext cx="838200" cy="20808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7" name="Rectangle 6"/>
          <p:cNvSpPr/>
          <p:nvPr/>
        </p:nvSpPr>
        <p:spPr>
          <a:xfrm>
            <a:off x="4267200" y="2209800"/>
            <a:ext cx="457200" cy="6858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7200" y="4191000"/>
            <a:ext cx="457200" cy="7620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2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6" name="Group 5"/>
          <p:cNvGrpSpPr/>
          <p:nvPr/>
        </p:nvGrpSpPr>
        <p:grpSpPr>
          <a:xfrm>
            <a:off x="2895600" y="1143000"/>
            <a:ext cx="3048000" cy="276999"/>
            <a:chOff x="2895600" y="1143000"/>
            <a:chExt cx="3048000" cy="276999"/>
          </a:xfrm>
        </p:grpSpPr>
        <p:sp>
          <p:nvSpPr>
            <p:cNvPr id="8" name="TextBox 7"/>
            <p:cNvSpPr txBox="1"/>
            <p:nvPr/>
          </p:nvSpPr>
          <p:spPr>
            <a:xfrm>
              <a:off x="3124200" y="1143000"/>
              <a:ext cx="23622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ECO-ROOF</a:t>
              </a:r>
              <a:endParaRPr lang="en-US" sz="1200" b="1" dirty="0">
                <a:solidFill>
                  <a:srgbClr val="FF0000"/>
                </a:solidFill>
                <a:latin typeface="Century Gothic" pitchFamily="34" charset="0"/>
              </a:endParaRPr>
            </a:p>
          </p:txBody>
        </p:sp>
        <p:cxnSp>
          <p:nvCxnSpPr>
            <p:cNvPr id="9" name="Straight Connector 8"/>
            <p:cNvCxnSpPr/>
            <p:nvPr/>
          </p:nvCxnSpPr>
          <p:spPr>
            <a:xfrm>
              <a:off x="2895600" y="1419999"/>
              <a:ext cx="30480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2819400" y="2746077"/>
            <a:ext cx="3200400" cy="326993"/>
            <a:chOff x="2819400" y="2746077"/>
            <a:chExt cx="3200400" cy="326993"/>
          </a:xfrm>
        </p:grpSpPr>
        <p:sp>
          <p:nvSpPr>
            <p:cNvPr id="14" name="TextBox 13"/>
            <p:cNvSpPr txBox="1"/>
            <p:nvPr/>
          </p:nvSpPr>
          <p:spPr>
            <a:xfrm>
              <a:off x="3505200" y="2796071"/>
              <a:ext cx="1752600" cy="276999"/>
            </a:xfrm>
            <a:prstGeom prst="rect">
              <a:avLst/>
            </a:prstGeom>
            <a:solidFill>
              <a:schemeClr val="tx1">
                <a:lumMod val="85000"/>
              </a:schemeClr>
            </a:solidFill>
          </p:spPr>
          <p:txBody>
            <a:bodyPr wrap="square" rtlCol="0">
              <a:spAutoFit/>
            </a:bodyPr>
            <a:lstStyle/>
            <a:p>
              <a:pPr algn="ctr"/>
              <a:r>
                <a:rPr lang="en-US" sz="1200" b="1" dirty="0" smtClean="0">
                  <a:solidFill>
                    <a:srgbClr val="FF0000"/>
                  </a:solidFill>
                  <a:latin typeface="Century Gothic" pitchFamily="34" charset="0"/>
                </a:rPr>
                <a:t>(9) HOUSING UNITS</a:t>
              </a:r>
            </a:p>
          </p:txBody>
        </p:sp>
        <p:cxnSp>
          <p:nvCxnSpPr>
            <p:cNvPr id="15" name="Straight Connector 14"/>
            <p:cNvCxnSpPr/>
            <p:nvPr/>
          </p:nvCxnSpPr>
          <p:spPr>
            <a:xfrm>
              <a:off x="2819400" y="2746077"/>
              <a:ext cx="32004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895600" y="4876800"/>
            <a:ext cx="3048000" cy="276999"/>
            <a:chOff x="2895600" y="5029200"/>
            <a:chExt cx="3048000" cy="276999"/>
          </a:xfrm>
        </p:grpSpPr>
        <p:sp>
          <p:nvSpPr>
            <p:cNvPr id="18" name="TextBox 17"/>
            <p:cNvSpPr txBox="1"/>
            <p:nvPr/>
          </p:nvSpPr>
          <p:spPr>
            <a:xfrm>
              <a:off x="3352800" y="5029200"/>
              <a:ext cx="2362200" cy="276999"/>
            </a:xfrm>
            <a:prstGeom prst="rect">
              <a:avLst/>
            </a:prstGeom>
            <a:solidFill>
              <a:schemeClr val="tx1">
                <a:lumMod val="85000"/>
              </a:schemeClr>
            </a:solidFill>
          </p:spPr>
          <p:txBody>
            <a:bodyPr wrap="square" rtlCol="0">
              <a:spAutoFit/>
            </a:bodyPr>
            <a:lstStyle/>
            <a:p>
              <a:pPr algn="ctr"/>
              <a:r>
                <a:rPr lang="en-US" sz="1200" b="1" dirty="0" smtClean="0">
                  <a:solidFill>
                    <a:srgbClr val="FF0000"/>
                  </a:solidFill>
                  <a:latin typeface="Century Gothic" pitchFamily="34" charset="0"/>
                </a:rPr>
                <a:t>(4) PRIVATE DECKS</a:t>
              </a:r>
              <a:endParaRPr lang="en-US" sz="1200" b="1" dirty="0">
                <a:solidFill>
                  <a:srgbClr val="FF0000"/>
                </a:solidFill>
                <a:latin typeface="Century Gothic" pitchFamily="34" charset="0"/>
              </a:endParaRPr>
            </a:p>
          </p:txBody>
        </p:sp>
        <p:cxnSp>
          <p:nvCxnSpPr>
            <p:cNvPr id="19" name="Straight Connector 18"/>
            <p:cNvCxnSpPr/>
            <p:nvPr/>
          </p:nvCxnSpPr>
          <p:spPr>
            <a:xfrm>
              <a:off x="2895600" y="5306199"/>
              <a:ext cx="30480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2819400" y="1905000"/>
            <a:ext cx="3048000" cy="276999"/>
            <a:chOff x="2895600" y="1905000"/>
            <a:chExt cx="3048000" cy="276999"/>
          </a:xfrm>
        </p:grpSpPr>
        <p:sp>
          <p:nvSpPr>
            <p:cNvPr id="20" name="TextBox 19"/>
            <p:cNvSpPr txBox="1"/>
            <p:nvPr/>
          </p:nvSpPr>
          <p:spPr>
            <a:xfrm>
              <a:off x="3276600" y="1905000"/>
              <a:ext cx="2362200" cy="276999"/>
            </a:xfrm>
            <a:prstGeom prst="rect">
              <a:avLst/>
            </a:prstGeom>
            <a:solidFill>
              <a:schemeClr val="tx1">
                <a:lumMod val="85000"/>
              </a:schemeClr>
            </a:solidFill>
          </p:spPr>
          <p:txBody>
            <a:bodyPr wrap="square" rtlCol="0">
              <a:spAutoFit/>
            </a:bodyPr>
            <a:lstStyle/>
            <a:p>
              <a:pPr algn="ctr"/>
              <a:r>
                <a:rPr lang="en-US" sz="1200" b="1" dirty="0" smtClean="0">
                  <a:solidFill>
                    <a:srgbClr val="FF0000"/>
                  </a:solidFill>
                  <a:latin typeface="Century Gothic" pitchFamily="34" charset="0"/>
                </a:rPr>
                <a:t>(5) PRIVATE DECKS</a:t>
              </a:r>
              <a:endParaRPr lang="en-US" sz="1200" b="1" dirty="0">
                <a:solidFill>
                  <a:srgbClr val="FF0000"/>
                </a:solidFill>
                <a:latin typeface="Century Gothic" pitchFamily="34" charset="0"/>
              </a:endParaRPr>
            </a:p>
          </p:txBody>
        </p:sp>
        <p:cxnSp>
          <p:nvCxnSpPr>
            <p:cNvPr id="21" name="Straight Connector 20"/>
            <p:cNvCxnSpPr/>
            <p:nvPr/>
          </p:nvCxnSpPr>
          <p:spPr>
            <a:xfrm>
              <a:off x="2895600" y="2181999"/>
              <a:ext cx="30480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14" name="Group 13"/>
          <p:cNvGrpSpPr/>
          <p:nvPr/>
        </p:nvGrpSpPr>
        <p:grpSpPr>
          <a:xfrm>
            <a:off x="3810000" y="762000"/>
            <a:ext cx="4648200" cy="2133600"/>
            <a:chOff x="3810000" y="762000"/>
            <a:chExt cx="4648200" cy="2133600"/>
          </a:xfrm>
        </p:grpSpPr>
        <p:sp>
          <p:nvSpPr>
            <p:cNvPr id="5" name="TextBox 4"/>
            <p:cNvSpPr txBox="1"/>
            <p:nvPr/>
          </p:nvSpPr>
          <p:spPr>
            <a:xfrm>
              <a:off x="5029200" y="762000"/>
              <a:ext cx="3429000" cy="461665"/>
            </a:xfrm>
            <a:prstGeom prst="rect">
              <a:avLst/>
            </a:prstGeom>
            <a:noFill/>
          </p:spPr>
          <p:txBody>
            <a:bodyPr wrap="square" rtlCol="0">
              <a:spAutoFit/>
            </a:bodyPr>
            <a:lstStyle/>
            <a:p>
              <a:r>
                <a:rPr lang="en-US" sz="1200" b="1" dirty="0" smtClean="0">
                  <a:solidFill>
                    <a:srgbClr val="FF0000"/>
                  </a:solidFill>
                  <a:latin typeface="Century Gothic" pitchFamily="34" charset="0"/>
                </a:rPr>
                <a:t>HEAT PUMPS FOR ALL RESIDENTIAL UNITS, RESIDENTIAL LOBBY AND RETAIL SPACE</a:t>
              </a:r>
              <a:endParaRPr lang="en-US" sz="1200" b="1" dirty="0">
                <a:solidFill>
                  <a:srgbClr val="FF0000"/>
                </a:solidFill>
                <a:latin typeface="Century Gothic" pitchFamily="34" charset="0"/>
              </a:endParaRPr>
            </a:p>
          </p:txBody>
        </p:sp>
        <p:cxnSp>
          <p:nvCxnSpPr>
            <p:cNvPr id="6" name="Straight Arrow Connector 5"/>
            <p:cNvCxnSpPr/>
            <p:nvPr/>
          </p:nvCxnSpPr>
          <p:spPr>
            <a:xfrm flipH="1">
              <a:off x="3810000" y="900500"/>
              <a:ext cx="685800" cy="1995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495800" y="900500"/>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962400" y="1295400"/>
            <a:ext cx="4495800" cy="1981200"/>
            <a:chOff x="3962400" y="762000"/>
            <a:chExt cx="4495800" cy="1981200"/>
          </a:xfrm>
        </p:grpSpPr>
        <p:sp>
          <p:nvSpPr>
            <p:cNvPr id="22" name="TextBox 21"/>
            <p:cNvSpPr txBox="1"/>
            <p:nvPr/>
          </p:nvSpPr>
          <p:spPr>
            <a:xfrm>
              <a:off x="5029200" y="762000"/>
              <a:ext cx="3429000" cy="461665"/>
            </a:xfrm>
            <a:prstGeom prst="rect">
              <a:avLst/>
            </a:prstGeom>
            <a:noFill/>
          </p:spPr>
          <p:txBody>
            <a:bodyPr wrap="square" rtlCol="0">
              <a:spAutoFit/>
            </a:bodyPr>
            <a:lstStyle/>
            <a:p>
              <a:r>
                <a:rPr lang="en-US" sz="1200" b="1" dirty="0" smtClean="0">
                  <a:solidFill>
                    <a:srgbClr val="FF0000"/>
                  </a:solidFill>
                  <a:latin typeface="Century Gothic" pitchFamily="34" charset="0"/>
                </a:rPr>
                <a:t>ROOF-TOP UNIT SERVING ALL RESIDENTIAL CORRIDORS</a:t>
              </a:r>
              <a:endParaRPr lang="en-US" sz="1200" b="1" dirty="0">
                <a:solidFill>
                  <a:srgbClr val="FF0000"/>
                </a:solidFill>
                <a:latin typeface="Century Gothic" pitchFamily="34" charset="0"/>
              </a:endParaRPr>
            </a:p>
          </p:txBody>
        </p:sp>
        <p:cxnSp>
          <p:nvCxnSpPr>
            <p:cNvPr id="23" name="Straight Arrow Connector 22"/>
            <p:cNvCxnSpPr/>
            <p:nvPr/>
          </p:nvCxnSpPr>
          <p:spPr>
            <a:xfrm flipH="1">
              <a:off x="3962400" y="900500"/>
              <a:ext cx="800100" cy="184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62500" y="900500"/>
              <a:ext cx="2667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830" y="762000"/>
            <a:ext cx="6597170" cy="4267200"/>
          </a:xfrm>
          <a:prstGeom prst="rect">
            <a:avLst/>
          </a:prstGeom>
        </p:spPr>
      </p:pic>
      <p:grpSp>
        <p:nvGrpSpPr>
          <p:cNvPr id="45" name="Group 44"/>
          <p:cNvGrpSpPr/>
          <p:nvPr/>
        </p:nvGrpSpPr>
        <p:grpSpPr>
          <a:xfrm>
            <a:off x="2057400" y="495373"/>
            <a:ext cx="3581400" cy="1402677"/>
            <a:chOff x="2057400" y="495373"/>
            <a:chExt cx="3581400" cy="1402677"/>
          </a:xfrm>
        </p:grpSpPr>
        <p:sp>
          <p:nvSpPr>
            <p:cNvPr id="31" name="TextBox 30"/>
            <p:cNvSpPr txBox="1"/>
            <p:nvPr/>
          </p:nvSpPr>
          <p:spPr>
            <a:xfrm>
              <a:off x="2895600" y="495373"/>
              <a:ext cx="23622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MECHANICAL SCREEN</a:t>
              </a:r>
              <a:endParaRPr lang="en-US" sz="1200" b="1" dirty="0">
                <a:solidFill>
                  <a:srgbClr val="FF0000"/>
                </a:solidFill>
                <a:latin typeface="Century Gothic" pitchFamily="34" charset="0"/>
              </a:endParaRPr>
            </a:p>
          </p:txBody>
        </p:sp>
        <p:cxnSp>
          <p:nvCxnSpPr>
            <p:cNvPr id="35" name="Straight Arrow Connector 34"/>
            <p:cNvCxnSpPr/>
            <p:nvPr/>
          </p:nvCxnSpPr>
          <p:spPr>
            <a:xfrm flipH="1">
              <a:off x="2057400" y="633872"/>
              <a:ext cx="685800" cy="126417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1" idx="1"/>
            </p:cNvCxnSpPr>
            <p:nvPr/>
          </p:nvCxnSpPr>
          <p:spPr>
            <a:xfrm>
              <a:off x="2743200" y="633872"/>
              <a:ext cx="1524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895850" y="633872"/>
              <a:ext cx="742950" cy="8923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648200" y="633872"/>
              <a:ext cx="247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428999"/>
            <a:ext cx="1904951" cy="2172066"/>
          </a:xfrm>
          <a:prstGeom prst="rect">
            <a:avLst/>
          </a:prstGeom>
        </p:spPr>
      </p:pic>
      <p:grpSp>
        <p:nvGrpSpPr>
          <p:cNvPr id="20" name="Group 19"/>
          <p:cNvGrpSpPr/>
          <p:nvPr/>
        </p:nvGrpSpPr>
        <p:grpSpPr>
          <a:xfrm>
            <a:off x="2057400" y="2819400"/>
            <a:ext cx="4572000" cy="2760522"/>
            <a:chOff x="1447800" y="-1988150"/>
            <a:chExt cx="4572000" cy="2760522"/>
          </a:xfrm>
        </p:grpSpPr>
        <p:sp>
          <p:nvSpPr>
            <p:cNvPr id="25" name="TextBox 24"/>
            <p:cNvSpPr txBox="1"/>
            <p:nvPr/>
          </p:nvSpPr>
          <p:spPr>
            <a:xfrm>
              <a:off x="2895600" y="495373"/>
              <a:ext cx="23622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DAIKIN VRV HEAT PUMPS</a:t>
              </a:r>
              <a:endParaRPr lang="en-US" sz="1200" b="1" dirty="0">
                <a:solidFill>
                  <a:srgbClr val="FF0000"/>
                </a:solidFill>
                <a:latin typeface="Century Gothic" pitchFamily="34" charset="0"/>
              </a:endParaRPr>
            </a:p>
          </p:txBody>
        </p:sp>
        <p:cxnSp>
          <p:nvCxnSpPr>
            <p:cNvPr id="26" name="Straight Arrow Connector 25"/>
            <p:cNvCxnSpPr/>
            <p:nvPr/>
          </p:nvCxnSpPr>
          <p:spPr>
            <a:xfrm flipH="1" flipV="1">
              <a:off x="1447800" y="-159350"/>
              <a:ext cx="1295400" cy="7932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25" idx="1"/>
            </p:cNvCxnSpPr>
            <p:nvPr/>
          </p:nvCxnSpPr>
          <p:spPr>
            <a:xfrm>
              <a:off x="2743200" y="633872"/>
              <a:ext cx="1524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124450" y="-1988150"/>
              <a:ext cx="895350" cy="26220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876800" y="633872"/>
              <a:ext cx="247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8" name="Group 7"/>
          <p:cNvGrpSpPr/>
          <p:nvPr/>
        </p:nvGrpSpPr>
        <p:grpSpPr>
          <a:xfrm>
            <a:off x="2895600" y="4239399"/>
            <a:ext cx="1752600" cy="1198602"/>
            <a:chOff x="-2144485" y="3249007"/>
            <a:chExt cx="8011886" cy="1632632"/>
          </a:xfrm>
        </p:grpSpPr>
        <p:sp>
          <p:nvSpPr>
            <p:cNvPr id="9" name="Rectangle 8"/>
            <p:cNvSpPr/>
            <p:nvPr/>
          </p:nvSpPr>
          <p:spPr>
            <a:xfrm>
              <a:off x="2383972" y="3390668"/>
              <a:ext cx="3483429" cy="149097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44485" y="3249007"/>
              <a:ext cx="4528457" cy="548228"/>
            </a:xfrm>
            <a:prstGeom prst="rect">
              <a:avLst/>
            </a:prstGeom>
            <a:noFill/>
          </p:spPr>
          <p:txBody>
            <a:bodyPr wrap="square" rtlCol="0">
              <a:spAutoFit/>
            </a:bodyPr>
            <a:lstStyle/>
            <a:p>
              <a:r>
                <a:rPr lang="en-US" sz="1200" b="1" dirty="0" smtClean="0">
                  <a:solidFill>
                    <a:srgbClr val="FF0000"/>
                  </a:solidFill>
                  <a:latin typeface="Century Gothic" pitchFamily="34" charset="0"/>
                </a:rPr>
                <a:t>ENLARGED ELEVATION</a:t>
              </a:r>
              <a:endParaRPr lang="en-US" sz="1200" b="1" dirty="0">
                <a:solidFill>
                  <a:srgbClr val="FF0000"/>
                </a:solidFill>
                <a:latin typeface="Century Gothic" pitchFamily="34" charset="0"/>
              </a:endParaRPr>
            </a:p>
          </p:txBody>
        </p:sp>
      </p:grpSp>
      <p:grpSp>
        <p:nvGrpSpPr>
          <p:cNvPr id="5" name="Group 4"/>
          <p:cNvGrpSpPr/>
          <p:nvPr/>
        </p:nvGrpSpPr>
        <p:grpSpPr>
          <a:xfrm>
            <a:off x="6096000" y="4440640"/>
            <a:ext cx="1901618" cy="1050225"/>
            <a:chOff x="990600" y="3352800"/>
            <a:chExt cx="8393348" cy="1247142"/>
          </a:xfrm>
        </p:grpSpPr>
        <p:sp>
          <p:nvSpPr>
            <p:cNvPr id="6" name="Rectangle 5"/>
            <p:cNvSpPr/>
            <p:nvPr/>
          </p:nvSpPr>
          <p:spPr>
            <a:xfrm>
              <a:off x="990600" y="3352800"/>
              <a:ext cx="3699641" cy="1184366"/>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55489" y="4051715"/>
              <a:ext cx="4528459" cy="548227"/>
            </a:xfrm>
            <a:prstGeom prst="rect">
              <a:avLst/>
            </a:prstGeom>
            <a:noFill/>
          </p:spPr>
          <p:txBody>
            <a:bodyPr wrap="square" rtlCol="0">
              <a:spAutoFit/>
            </a:bodyPr>
            <a:lstStyle/>
            <a:p>
              <a:r>
                <a:rPr lang="en-US" sz="1200" b="1" dirty="0" smtClean="0">
                  <a:solidFill>
                    <a:srgbClr val="FF0000"/>
                  </a:solidFill>
                  <a:latin typeface="Century Gothic" pitchFamily="34" charset="0"/>
                </a:rPr>
                <a:t>ENLARGED ELEVATION</a:t>
              </a:r>
              <a:endParaRPr lang="en-US" sz="1200" b="1" dirty="0">
                <a:solidFill>
                  <a:srgbClr val="FF0000"/>
                </a:solidFill>
                <a:latin typeface="Century Gothic" pitchFamily="34" charset="0"/>
              </a:endParaRP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750" y="8039"/>
            <a:ext cx="4269242" cy="4239399"/>
          </a:xfrm>
          <a:prstGeom prst="rect">
            <a:avLst/>
          </a:prstGeom>
        </p:spPr>
      </p:pic>
      <p:grpSp>
        <p:nvGrpSpPr>
          <p:cNvPr id="32" name="Group 31"/>
          <p:cNvGrpSpPr/>
          <p:nvPr/>
        </p:nvGrpSpPr>
        <p:grpSpPr>
          <a:xfrm>
            <a:off x="5562600" y="609600"/>
            <a:ext cx="2753139" cy="2363788"/>
            <a:chOff x="5600700" y="609600"/>
            <a:chExt cx="2753139" cy="2363788"/>
          </a:xfrm>
        </p:grpSpPr>
        <p:sp>
          <p:nvSpPr>
            <p:cNvPr id="12" name="TextBox 11"/>
            <p:cNvSpPr txBox="1"/>
            <p:nvPr/>
          </p:nvSpPr>
          <p:spPr>
            <a:xfrm>
              <a:off x="6096000" y="609600"/>
              <a:ext cx="16764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BRICK VENEER</a:t>
              </a:r>
              <a:endParaRPr lang="en-US" sz="900" b="1" dirty="0">
                <a:solidFill>
                  <a:srgbClr val="FF0000"/>
                </a:solidFill>
                <a:latin typeface="Century Gothic" pitchFamily="34" charset="0"/>
              </a:endParaRPr>
            </a:p>
          </p:txBody>
        </p:sp>
        <p:cxnSp>
          <p:nvCxnSpPr>
            <p:cNvPr id="13" name="Straight Connector 12"/>
            <p:cNvCxnSpPr/>
            <p:nvPr/>
          </p:nvCxnSpPr>
          <p:spPr>
            <a:xfrm>
              <a:off x="5867400" y="838200"/>
              <a:ext cx="2057400" cy="1588"/>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91200" y="914400"/>
              <a:ext cx="2362200" cy="3693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CLAD</a:t>
              </a:r>
            </a:p>
            <a:p>
              <a:pPr algn="ctr"/>
              <a:r>
                <a:rPr lang="en-US" sz="900" b="1" dirty="0" smtClean="0">
                  <a:solidFill>
                    <a:srgbClr val="FF0000"/>
                  </a:solidFill>
                  <a:latin typeface="Century Gothic" pitchFamily="34" charset="0"/>
                </a:rPr>
                <a:t>WOOD WINDOWS</a:t>
              </a:r>
              <a:endParaRPr lang="en-US" sz="900" b="1" dirty="0">
                <a:solidFill>
                  <a:srgbClr val="FF0000"/>
                </a:solidFill>
                <a:latin typeface="Century Gothic" pitchFamily="34" charset="0"/>
              </a:endParaRPr>
            </a:p>
          </p:txBody>
        </p:sp>
        <p:cxnSp>
          <p:nvCxnSpPr>
            <p:cNvPr id="15" name="Straight Connector 14"/>
            <p:cNvCxnSpPr/>
            <p:nvPr/>
          </p:nvCxnSpPr>
          <p:spPr>
            <a:xfrm>
              <a:off x="5867400" y="1295400"/>
              <a:ext cx="20574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63039" y="2667000"/>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VISION GLAZING AT STOREFRONT</a:t>
              </a:r>
              <a:endParaRPr lang="en-US" sz="900" b="1" dirty="0">
                <a:solidFill>
                  <a:srgbClr val="FF0000"/>
                </a:solidFill>
                <a:latin typeface="Century Gothic" pitchFamily="34" charset="0"/>
              </a:endParaRPr>
            </a:p>
          </p:txBody>
        </p:sp>
        <p:cxnSp>
          <p:nvCxnSpPr>
            <p:cNvPr id="17" name="Straight Connector 16"/>
            <p:cNvCxnSpPr/>
            <p:nvPr/>
          </p:nvCxnSpPr>
          <p:spPr>
            <a:xfrm>
              <a:off x="5686839" y="2971800"/>
              <a:ext cx="2667000" cy="1588"/>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76900" y="1647805"/>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22" name="Straight Connector 21"/>
            <p:cNvCxnSpPr/>
            <p:nvPr/>
          </p:nvCxnSpPr>
          <p:spPr>
            <a:xfrm>
              <a:off x="5600700" y="1876405"/>
              <a:ext cx="2667000" cy="1588"/>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53100" y="2055812"/>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RETAIL ENTRY CANOPY</a:t>
              </a:r>
              <a:endParaRPr lang="en-US" sz="900" b="1" dirty="0">
                <a:solidFill>
                  <a:srgbClr val="FF0000"/>
                </a:solidFill>
                <a:latin typeface="Century Gothic" pitchFamily="34" charset="0"/>
              </a:endParaRPr>
            </a:p>
          </p:txBody>
        </p:sp>
        <p:cxnSp>
          <p:nvCxnSpPr>
            <p:cNvPr id="24" name="Straight Connector 23"/>
            <p:cNvCxnSpPr/>
            <p:nvPr/>
          </p:nvCxnSpPr>
          <p:spPr>
            <a:xfrm>
              <a:off x="6477000" y="2362200"/>
              <a:ext cx="9144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6000" y="1371600"/>
              <a:ext cx="16764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GLASS GUARDRAIL</a:t>
              </a:r>
              <a:endParaRPr lang="en-US" sz="900" b="1" dirty="0">
                <a:solidFill>
                  <a:srgbClr val="FF0000"/>
                </a:solidFill>
                <a:latin typeface="Century Gothic" pitchFamily="34" charset="0"/>
              </a:endParaRPr>
            </a:p>
          </p:txBody>
        </p:sp>
        <p:cxnSp>
          <p:nvCxnSpPr>
            <p:cNvPr id="28" name="Straight Connector 27"/>
            <p:cNvCxnSpPr/>
            <p:nvPr/>
          </p:nvCxnSpPr>
          <p:spPr>
            <a:xfrm>
              <a:off x="5867400" y="1600200"/>
              <a:ext cx="2057400" cy="1588"/>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228556" cy="4255478"/>
          </a:xfrm>
          <a:prstGeom prst="rect">
            <a:avLst/>
          </a:prstGeom>
        </p:spPr>
      </p:pic>
      <p:grpSp>
        <p:nvGrpSpPr>
          <p:cNvPr id="70" name="Group 69"/>
          <p:cNvGrpSpPr/>
          <p:nvPr/>
        </p:nvGrpSpPr>
        <p:grpSpPr>
          <a:xfrm>
            <a:off x="675861" y="378768"/>
            <a:ext cx="3134139" cy="2593032"/>
            <a:chOff x="609600" y="378768"/>
            <a:chExt cx="3134139" cy="2593032"/>
          </a:xfrm>
        </p:grpSpPr>
        <p:sp>
          <p:nvSpPr>
            <p:cNvPr id="34" name="TextBox 33"/>
            <p:cNvSpPr txBox="1"/>
            <p:nvPr/>
          </p:nvSpPr>
          <p:spPr>
            <a:xfrm>
              <a:off x="1333500" y="378768"/>
              <a:ext cx="16764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BRICK VENEER</a:t>
              </a:r>
              <a:endParaRPr lang="en-US" sz="900" b="1" dirty="0">
                <a:solidFill>
                  <a:srgbClr val="FF0000"/>
                </a:solidFill>
                <a:latin typeface="Century Gothic" pitchFamily="34" charset="0"/>
              </a:endParaRPr>
            </a:p>
          </p:txBody>
        </p:sp>
        <p:sp>
          <p:nvSpPr>
            <p:cNvPr id="36" name="TextBox 35"/>
            <p:cNvSpPr txBox="1"/>
            <p:nvPr/>
          </p:nvSpPr>
          <p:spPr>
            <a:xfrm>
              <a:off x="695739" y="926068"/>
              <a:ext cx="2362200" cy="3693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CLAD</a:t>
              </a:r>
            </a:p>
            <a:p>
              <a:pPr algn="ctr"/>
              <a:r>
                <a:rPr lang="en-US" sz="900" b="1" dirty="0" smtClean="0">
                  <a:solidFill>
                    <a:srgbClr val="FF0000"/>
                  </a:solidFill>
                  <a:latin typeface="Century Gothic" pitchFamily="34" charset="0"/>
                </a:rPr>
                <a:t>WOOD WINDOWS</a:t>
              </a:r>
              <a:endParaRPr lang="en-US" sz="900" b="1" dirty="0">
                <a:solidFill>
                  <a:srgbClr val="FF0000"/>
                </a:solidFill>
                <a:latin typeface="Century Gothic" pitchFamily="34" charset="0"/>
              </a:endParaRPr>
            </a:p>
          </p:txBody>
        </p:sp>
        <p:cxnSp>
          <p:nvCxnSpPr>
            <p:cNvPr id="37" name="Straight Connector 36"/>
            <p:cNvCxnSpPr/>
            <p:nvPr/>
          </p:nvCxnSpPr>
          <p:spPr>
            <a:xfrm>
              <a:off x="1514889" y="1295400"/>
              <a:ext cx="742950" cy="2485"/>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152939" y="2717884"/>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VISION GLAZING AT STOREFRONT</a:t>
              </a:r>
              <a:endParaRPr lang="en-US" sz="900" b="1" dirty="0">
                <a:solidFill>
                  <a:srgbClr val="FF0000"/>
                </a:solidFill>
                <a:latin typeface="Century Gothic" pitchFamily="34" charset="0"/>
              </a:endParaRPr>
            </a:p>
          </p:txBody>
        </p:sp>
        <p:cxnSp>
          <p:nvCxnSpPr>
            <p:cNvPr id="39" name="Straight Connector 38"/>
            <p:cNvCxnSpPr/>
            <p:nvPr/>
          </p:nvCxnSpPr>
          <p:spPr>
            <a:xfrm>
              <a:off x="1524000" y="2971800"/>
              <a:ext cx="18669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90600" y="1628001"/>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41" name="Straight Connector 40"/>
            <p:cNvCxnSpPr/>
            <p:nvPr/>
          </p:nvCxnSpPr>
          <p:spPr>
            <a:xfrm>
              <a:off x="1181100" y="1856601"/>
              <a:ext cx="2209800" cy="1588"/>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71939" y="1916668"/>
              <a:ext cx="1552161" cy="3693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HOUSING ENTRY CANOPY</a:t>
              </a:r>
              <a:endParaRPr lang="en-US" sz="900" b="1" dirty="0">
                <a:solidFill>
                  <a:srgbClr val="FF0000"/>
                </a:solidFill>
                <a:latin typeface="Century Gothic" pitchFamily="34" charset="0"/>
              </a:endParaRPr>
            </a:p>
          </p:txBody>
        </p:sp>
        <p:sp>
          <p:nvSpPr>
            <p:cNvPr id="44" name="TextBox 43"/>
            <p:cNvSpPr txBox="1"/>
            <p:nvPr/>
          </p:nvSpPr>
          <p:spPr>
            <a:xfrm>
              <a:off x="1461368" y="1395099"/>
              <a:ext cx="16764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GLASS GUARDRAIL</a:t>
              </a:r>
              <a:endParaRPr lang="en-US" sz="900" b="1" dirty="0">
                <a:solidFill>
                  <a:srgbClr val="FF0000"/>
                </a:solidFill>
                <a:latin typeface="Century Gothic" pitchFamily="34" charset="0"/>
              </a:endParaRPr>
            </a:p>
          </p:txBody>
        </p:sp>
        <p:cxnSp>
          <p:nvCxnSpPr>
            <p:cNvPr id="45" name="Straight Connector 44"/>
            <p:cNvCxnSpPr/>
            <p:nvPr/>
          </p:nvCxnSpPr>
          <p:spPr>
            <a:xfrm>
              <a:off x="1181100" y="1600200"/>
              <a:ext cx="2209800" cy="4073"/>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714500" y="601319"/>
              <a:ext cx="12573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81100" y="2286000"/>
              <a:ext cx="7239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09600" y="609600"/>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62" name="Straight Connector 61"/>
            <p:cNvCxnSpPr/>
            <p:nvPr/>
          </p:nvCxnSpPr>
          <p:spPr>
            <a:xfrm>
              <a:off x="1219200" y="841170"/>
              <a:ext cx="13716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barn(inVertical)">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4" name="Group 3"/>
          <p:cNvGrpSpPr/>
          <p:nvPr/>
        </p:nvGrpSpPr>
        <p:grpSpPr>
          <a:xfrm>
            <a:off x="2895600" y="4438651"/>
            <a:ext cx="2057400" cy="1428750"/>
            <a:chOff x="-4582886" y="3352800"/>
            <a:chExt cx="9405257" cy="1696640"/>
          </a:xfrm>
        </p:grpSpPr>
        <p:sp>
          <p:nvSpPr>
            <p:cNvPr id="5" name="Rectangle 4"/>
            <p:cNvSpPr/>
            <p:nvPr/>
          </p:nvSpPr>
          <p:spPr>
            <a:xfrm>
              <a:off x="-54429" y="3352800"/>
              <a:ext cx="4876800" cy="126682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82886" y="4501213"/>
              <a:ext cx="4528457" cy="548227"/>
            </a:xfrm>
            <a:prstGeom prst="rect">
              <a:avLst/>
            </a:prstGeom>
            <a:noFill/>
          </p:spPr>
          <p:txBody>
            <a:bodyPr wrap="square" rtlCol="0">
              <a:spAutoFit/>
            </a:bodyPr>
            <a:lstStyle/>
            <a:p>
              <a:r>
                <a:rPr lang="en-US" sz="1200" b="1" dirty="0" smtClean="0">
                  <a:solidFill>
                    <a:srgbClr val="FF0000"/>
                  </a:solidFill>
                  <a:latin typeface="Century Gothic" pitchFamily="34" charset="0"/>
                </a:rPr>
                <a:t>ENLARGED ELEVATION</a:t>
              </a:r>
              <a:endParaRPr lang="en-US" sz="1200" b="1" dirty="0">
                <a:solidFill>
                  <a:srgbClr val="FF0000"/>
                </a:solidFill>
                <a:latin typeface="Century Gothic" pitchFamily="34" charset="0"/>
              </a:endParaRPr>
            </a:p>
          </p:txBody>
        </p:sp>
      </p:grpSp>
      <p:grpSp>
        <p:nvGrpSpPr>
          <p:cNvPr id="23" name="Group 22"/>
          <p:cNvGrpSpPr/>
          <p:nvPr/>
        </p:nvGrpSpPr>
        <p:grpSpPr>
          <a:xfrm>
            <a:off x="5410200" y="4438650"/>
            <a:ext cx="2209800" cy="1409699"/>
            <a:chOff x="-402772" y="3375422"/>
            <a:chExt cx="10101943" cy="1674017"/>
          </a:xfrm>
        </p:grpSpPr>
        <p:sp>
          <p:nvSpPr>
            <p:cNvPr id="24" name="Rectangle 23"/>
            <p:cNvSpPr/>
            <p:nvPr/>
          </p:nvSpPr>
          <p:spPr>
            <a:xfrm>
              <a:off x="-402772" y="3375422"/>
              <a:ext cx="5225143" cy="124420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170714" y="4501212"/>
              <a:ext cx="4528457" cy="548227"/>
            </a:xfrm>
            <a:prstGeom prst="rect">
              <a:avLst/>
            </a:prstGeom>
            <a:noFill/>
          </p:spPr>
          <p:txBody>
            <a:bodyPr wrap="square" rtlCol="0">
              <a:spAutoFit/>
            </a:bodyPr>
            <a:lstStyle/>
            <a:p>
              <a:r>
                <a:rPr lang="en-US" sz="1200" b="1" dirty="0" smtClean="0">
                  <a:solidFill>
                    <a:srgbClr val="FF0000"/>
                  </a:solidFill>
                  <a:latin typeface="Century Gothic" pitchFamily="34" charset="0"/>
                </a:rPr>
                <a:t>ENLARGED ELEVATION</a:t>
              </a:r>
              <a:endParaRPr lang="en-US" sz="1200" b="1" dirty="0">
                <a:solidFill>
                  <a:srgbClr val="FF0000"/>
                </a:solidFill>
                <a:latin typeface="Century Gothic"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324433" cy="4343400"/>
          </a:xfrm>
          <a:prstGeom prst="rect">
            <a:avLst/>
          </a:prstGeom>
        </p:spPr>
      </p:pic>
      <p:grpSp>
        <p:nvGrpSpPr>
          <p:cNvPr id="69" name="Group 68"/>
          <p:cNvGrpSpPr/>
          <p:nvPr/>
        </p:nvGrpSpPr>
        <p:grpSpPr>
          <a:xfrm>
            <a:off x="304800" y="378768"/>
            <a:ext cx="3048000" cy="2974032"/>
            <a:chOff x="304800" y="378768"/>
            <a:chExt cx="3048000" cy="2974032"/>
          </a:xfrm>
        </p:grpSpPr>
        <p:sp>
          <p:nvSpPr>
            <p:cNvPr id="27" name="TextBox 26"/>
            <p:cNvSpPr txBox="1"/>
            <p:nvPr/>
          </p:nvSpPr>
          <p:spPr>
            <a:xfrm>
              <a:off x="1028700" y="378768"/>
              <a:ext cx="16764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BRICK VENEER</a:t>
              </a:r>
              <a:endParaRPr lang="en-US" sz="900" b="1" dirty="0">
                <a:solidFill>
                  <a:srgbClr val="FF0000"/>
                </a:solidFill>
                <a:latin typeface="Century Gothic" pitchFamily="34" charset="0"/>
              </a:endParaRPr>
            </a:p>
          </p:txBody>
        </p:sp>
        <p:sp>
          <p:nvSpPr>
            <p:cNvPr id="28" name="TextBox 27"/>
            <p:cNvSpPr txBox="1"/>
            <p:nvPr/>
          </p:nvSpPr>
          <p:spPr>
            <a:xfrm>
              <a:off x="914400" y="914400"/>
              <a:ext cx="2362200" cy="3693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CLAD</a:t>
              </a:r>
            </a:p>
            <a:p>
              <a:pPr algn="ctr"/>
              <a:r>
                <a:rPr lang="en-US" sz="900" b="1" dirty="0" smtClean="0">
                  <a:solidFill>
                    <a:srgbClr val="FF0000"/>
                  </a:solidFill>
                  <a:latin typeface="Century Gothic" pitchFamily="34" charset="0"/>
                </a:rPr>
                <a:t>WOOD WINDOWS</a:t>
              </a:r>
              <a:endParaRPr lang="en-US" sz="900" b="1" dirty="0">
                <a:solidFill>
                  <a:srgbClr val="FF0000"/>
                </a:solidFill>
                <a:latin typeface="Century Gothic" pitchFamily="34" charset="0"/>
              </a:endParaRPr>
            </a:p>
          </p:txBody>
        </p:sp>
        <p:cxnSp>
          <p:nvCxnSpPr>
            <p:cNvPr id="29" name="Straight Connector 28"/>
            <p:cNvCxnSpPr/>
            <p:nvPr/>
          </p:nvCxnSpPr>
          <p:spPr>
            <a:xfrm>
              <a:off x="1676400" y="1295400"/>
              <a:ext cx="838200" cy="2485"/>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95739" y="2514600"/>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VISION GLAZING AT STOREFRONT</a:t>
              </a:r>
              <a:endParaRPr lang="en-US" sz="900" b="1" dirty="0">
                <a:solidFill>
                  <a:srgbClr val="FF0000"/>
                </a:solidFill>
                <a:latin typeface="Century Gothic" pitchFamily="34" charset="0"/>
              </a:endParaRPr>
            </a:p>
          </p:txBody>
        </p:sp>
        <p:cxnSp>
          <p:nvCxnSpPr>
            <p:cNvPr id="31" name="Straight Connector 30"/>
            <p:cNvCxnSpPr/>
            <p:nvPr/>
          </p:nvCxnSpPr>
          <p:spPr>
            <a:xfrm>
              <a:off x="457200" y="2768516"/>
              <a:ext cx="28956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85800" y="1748780"/>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33" name="Straight Connector 32"/>
            <p:cNvCxnSpPr/>
            <p:nvPr/>
          </p:nvCxnSpPr>
          <p:spPr>
            <a:xfrm>
              <a:off x="533400" y="1979612"/>
              <a:ext cx="2819400" cy="1588"/>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178339" y="2039290"/>
              <a:ext cx="16764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LOUVERS</a:t>
              </a:r>
              <a:endParaRPr lang="en-US" sz="900" b="1" dirty="0">
                <a:solidFill>
                  <a:srgbClr val="FF0000"/>
                </a:solidFill>
                <a:latin typeface="Century Gothic" pitchFamily="34" charset="0"/>
              </a:endParaRPr>
            </a:p>
          </p:txBody>
        </p:sp>
        <p:cxnSp>
          <p:nvCxnSpPr>
            <p:cNvPr id="36" name="Straight Connector 35"/>
            <p:cNvCxnSpPr/>
            <p:nvPr/>
          </p:nvCxnSpPr>
          <p:spPr>
            <a:xfrm>
              <a:off x="533400" y="2237185"/>
              <a:ext cx="2819400" cy="4073"/>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33400" y="601319"/>
              <a:ext cx="21336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04800" y="609600"/>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40" name="Straight Connector 39"/>
            <p:cNvCxnSpPr/>
            <p:nvPr/>
          </p:nvCxnSpPr>
          <p:spPr>
            <a:xfrm>
              <a:off x="533400" y="821329"/>
              <a:ext cx="2819400" cy="19841"/>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21139" y="3121968"/>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CONCRETE STEM WALL</a:t>
              </a:r>
              <a:endParaRPr lang="en-US" sz="900" b="1" dirty="0">
                <a:solidFill>
                  <a:srgbClr val="FF0000"/>
                </a:solidFill>
                <a:latin typeface="Century Gothic" pitchFamily="34" charset="0"/>
              </a:endParaRPr>
            </a:p>
          </p:txBody>
        </p:sp>
        <p:cxnSp>
          <p:nvCxnSpPr>
            <p:cNvPr id="66" name="Straight Connector 65"/>
            <p:cNvCxnSpPr/>
            <p:nvPr/>
          </p:nvCxnSpPr>
          <p:spPr>
            <a:xfrm>
              <a:off x="533400" y="3335391"/>
              <a:ext cx="2778539" cy="17409"/>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4610" y="-1"/>
            <a:ext cx="4589390" cy="4343401"/>
          </a:xfrm>
          <a:prstGeom prst="rect">
            <a:avLst/>
          </a:prstGeom>
        </p:spPr>
      </p:pic>
      <p:grpSp>
        <p:nvGrpSpPr>
          <p:cNvPr id="97" name="Group 96"/>
          <p:cNvGrpSpPr/>
          <p:nvPr/>
        </p:nvGrpSpPr>
        <p:grpSpPr>
          <a:xfrm>
            <a:off x="5715000" y="545068"/>
            <a:ext cx="2958666" cy="2960132"/>
            <a:chOff x="5715000" y="545068"/>
            <a:chExt cx="2958666" cy="2960132"/>
          </a:xfrm>
        </p:grpSpPr>
        <p:sp>
          <p:nvSpPr>
            <p:cNvPr id="42" name="TextBox 41"/>
            <p:cNvSpPr txBox="1"/>
            <p:nvPr/>
          </p:nvSpPr>
          <p:spPr>
            <a:xfrm>
              <a:off x="6223261" y="1253698"/>
              <a:ext cx="16764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BRICK VENEER</a:t>
              </a:r>
              <a:endParaRPr lang="en-US" sz="900" b="1" dirty="0">
                <a:solidFill>
                  <a:srgbClr val="FF0000"/>
                </a:solidFill>
                <a:latin typeface="Century Gothic" pitchFamily="34" charset="0"/>
              </a:endParaRPr>
            </a:p>
          </p:txBody>
        </p:sp>
        <p:sp>
          <p:nvSpPr>
            <p:cNvPr id="43" name="TextBox 42"/>
            <p:cNvSpPr txBox="1"/>
            <p:nvPr/>
          </p:nvSpPr>
          <p:spPr>
            <a:xfrm>
              <a:off x="5876870" y="545068"/>
              <a:ext cx="2362200" cy="3693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CLAD</a:t>
              </a:r>
            </a:p>
            <a:p>
              <a:pPr algn="ctr"/>
              <a:r>
                <a:rPr lang="en-US" sz="900" b="1" dirty="0" smtClean="0">
                  <a:solidFill>
                    <a:srgbClr val="FF0000"/>
                  </a:solidFill>
                  <a:latin typeface="Century Gothic" pitchFamily="34" charset="0"/>
                </a:rPr>
                <a:t>WOOD WINDOWS</a:t>
              </a:r>
              <a:endParaRPr lang="en-US" sz="900" b="1" dirty="0">
                <a:solidFill>
                  <a:srgbClr val="FF0000"/>
                </a:solidFill>
                <a:latin typeface="Century Gothic" pitchFamily="34" charset="0"/>
              </a:endParaRPr>
            </a:p>
          </p:txBody>
        </p:sp>
        <p:cxnSp>
          <p:nvCxnSpPr>
            <p:cNvPr id="44" name="Straight Connector 43"/>
            <p:cNvCxnSpPr/>
            <p:nvPr/>
          </p:nvCxnSpPr>
          <p:spPr>
            <a:xfrm>
              <a:off x="6159066" y="1447800"/>
              <a:ext cx="2514600" cy="2486"/>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766061" y="2297668"/>
              <a:ext cx="2590800" cy="3693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OVERHEAD DOOR</a:t>
              </a:r>
            </a:p>
            <a:p>
              <a:pPr algn="ctr"/>
              <a:r>
                <a:rPr lang="en-US" sz="900" b="1" dirty="0" smtClean="0">
                  <a:solidFill>
                    <a:srgbClr val="FF0000"/>
                  </a:solidFill>
                  <a:latin typeface="Century Gothic" pitchFamily="34" charset="0"/>
                </a:rPr>
                <a:t>WITH SOLID SLATS</a:t>
              </a:r>
              <a:endParaRPr lang="en-US" sz="900" b="1" dirty="0">
                <a:solidFill>
                  <a:srgbClr val="FF0000"/>
                </a:solidFill>
                <a:latin typeface="Century Gothic" pitchFamily="34" charset="0"/>
              </a:endParaRPr>
            </a:p>
          </p:txBody>
        </p:sp>
        <p:cxnSp>
          <p:nvCxnSpPr>
            <p:cNvPr id="46" name="Straight Connector 45"/>
            <p:cNvCxnSpPr/>
            <p:nvPr/>
          </p:nvCxnSpPr>
          <p:spPr>
            <a:xfrm>
              <a:off x="6408386" y="2701498"/>
              <a:ext cx="1361661"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781261" y="1552018"/>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48" name="Straight Connector 47"/>
            <p:cNvCxnSpPr/>
            <p:nvPr/>
          </p:nvCxnSpPr>
          <p:spPr>
            <a:xfrm flipV="1">
              <a:off x="5791200" y="1776907"/>
              <a:ext cx="1676400" cy="5726"/>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829300" y="1978968"/>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LOUVERS</a:t>
              </a:r>
              <a:endParaRPr lang="en-US" sz="900" b="1" dirty="0">
                <a:solidFill>
                  <a:srgbClr val="FF0000"/>
                </a:solidFill>
                <a:latin typeface="Century Gothic" pitchFamily="34" charset="0"/>
              </a:endParaRPr>
            </a:p>
          </p:txBody>
        </p:sp>
        <p:cxnSp>
          <p:nvCxnSpPr>
            <p:cNvPr id="53" name="Straight Connector 52"/>
            <p:cNvCxnSpPr/>
            <p:nvPr/>
          </p:nvCxnSpPr>
          <p:spPr>
            <a:xfrm>
              <a:off x="6400800" y="2205726"/>
              <a:ext cx="1361661" cy="4074"/>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715000" y="850336"/>
              <a:ext cx="1981200" cy="22362"/>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248400" y="3135868"/>
              <a:ext cx="1648239" cy="3693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 ALCOVE – GAS METERS</a:t>
              </a:r>
            </a:p>
          </p:txBody>
        </p:sp>
        <p:cxnSp>
          <p:nvCxnSpPr>
            <p:cNvPr id="77" name="Straight Connector 76"/>
            <p:cNvCxnSpPr/>
            <p:nvPr/>
          </p:nvCxnSpPr>
          <p:spPr>
            <a:xfrm flipH="1">
              <a:off x="6629400" y="3505200"/>
              <a:ext cx="1573932" cy="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6719680" y="2207763"/>
              <a:ext cx="1573932" cy="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829300" y="3048000"/>
              <a:ext cx="1866900" cy="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791200" y="2794084"/>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DISPLAY WINDOW</a:t>
              </a:r>
              <a:endParaRPr lang="en-US" sz="900" b="1" dirty="0">
                <a:solidFill>
                  <a:srgbClr val="FF0000"/>
                </a:solidFill>
                <a:latin typeface="Century Gothic"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inVertic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barn(inVertical)">
                                      <p:cBhvr>
                                        <p:cTn id="3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sp>
        <p:nvSpPr>
          <p:cNvPr id="4" name="TextBox 3"/>
          <p:cNvSpPr txBox="1"/>
          <p:nvPr/>
        </p:nvSpPr>
        <p:spPr>
          <a:xfrm>
            <a:off x="533400" y="1910190"/>
            <a:ext cx="4343400" cy="2877711"/>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DESIGN REVIEW HEARING SUMMARY</a:t>
            </a:r>
          </a:p>
          <a:p>
            <a:endParaRPr lang="en-US" sz="1000" b="1" dirty="0" smtClean="0">
              <a:solidFill>
                <a:schemeClr val="tx1">
                  <a:lumMod val="65000"/>
                </a:schemeClr>
              </a:solidFill>
              <a:latin typeface="Century Gothic" pitchFamily="34" charset="0"/>
            </a:endParaRPr>
          </a:p>
          <a:p>
            <a:endParaRPr lang="en-US" sz="1000" b="1" dirty="0" smtClean="0">
              <a:solidFill>
                <a:schemeClr val="tx1">
                  <a:lumMod val="65000"/>
                </a:schemeClr>
              </a:solidFill>
              <a:latin typeface="Century Gothic" pitchFamily="34" charset="0"/>
            </a:endParaRPr>
          </a:p>
          <a:p>
            <a:endParaRPr lang="en-US" sz="1000" b="1" dirty="0" smtClean="0">
              <a:solidFill>
                <a:schemeClr val="tx1">
                  <a:lumMod val="65000"/>
                </a:schemeClr>
              </a:solidFill>
              <a:latin typeface="Century Gothic" pitchFamily="34" charset="0"/>
            </a:endParaRPr>
          </a:p>
          <a:p>
            <a:pPr marL="228600" indent="-228600">
              <a:buFont typeface="+mj-lt"/>
              <a:buAutoNum type="arabicPeriod"/>
            </a:pPr>
            <a:r>
              <a:rPr lang="en-US" sz="1000" b="1" dirty="0" smtClean="0">
                <a:latin typeface="Century Gothic" pitchFamily="34" charset="0"/>
              </a:rPr>
              <a:t>Project Overview</a:t>
            </a: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r>
              <a:rPr lang="en-US" sz="1000" b="1" dirty="0" smtClean="0">
                <a:latin typeface="Century Gothic" pitchFamily="34" charset="0"/>
              </a:rPr>
              <a:t>Design Evolution</a:t>
            </a: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r>
              <a:rPr lang="en-US" sz="1000" b="1" dirty="0" smtClean="0">
                <a:latin typeface="Century Gothic" pitchFamily="34" charset="0"/>
              </a:rPr>
              <a:t>Design Solution</a:t>
            </a: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r>
              <a:rPr lang="en-US" sz="1000" b="1" dirty="0" smtClean="0">
                <a:latin typeface="Century Gothic" pitchFamily="34" charset="0"/>
              </a:rPr>
              <a:t>Review Requested Modifications and Adjustment</a:t>
            </a: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r>
              <a:rPr lang="en-US" sz="1000" b="1" dirty="0" smtClean="0">
                <a:latin typeface="Century Gothic" pitchFamily="34" charset="0"/>
              </a:rPr>
              <a:t>Request Design Commission Approval</a:t>
            </a: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063045"/>
            <a:ext cx="4572000" cy="4572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6" name="Group 5"/>
          <p:cNvGrpSpPr/>
          <p:nvPr/>
        </p:nvGrpSpPr>
        <p:grpSpPr>
          <a:xfrm>
            <a:off x="4800600" y="2362200"/>
            <a:ext cx="3048000" cy="367101"/>
            <a:chOff x="4800600" y="2362200"/>
            <a:chExt cx="3048000" cy="367101"/>
          </a:xfrm>
        </p:grpSpPr>
        <p:sp>
          <p:nvSpPr>
            <p:cNvPr id="3" name="TextBox 2"/>
            <p:cNvSpPr txBox="1"/>
            <p:nvPr/>
          </p:nvSpPr>
          <p:spPr>
            <a:xfrm>
              <a:off x="5029200" y="2362200"/>
              <a:ext cx="25908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FIVE FOOT SETBACK</a:t>
              </a:r>
              <a:endParaRPr lang="en-US" sz="1200" b="1" dirty="0">
                <a:solidFill>
                  <a:srgbClr val="FF0000"/>
                </a:solidFill>
                <a:latin typeface="Century Gothic" pitchFamily="34" charset="0"/>
              </a:endParaRPr>
            </a:p>
          </p:txBody>
        </p:sp>
        <p:cxnSp>
          <p:nvCxnSpPr>
            <p:cNvPr id="4" name="Straight Connector 3"/>
            <p:cNvCxnSpPr/>
            <p:nvPr/>
          </p:nvCxnSpPr>
          <p:spPr>
            <a:xfrm>
              <a:off x="4800600" y="2729301"/>
              <a:ext cx="30480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7924800" y="949346"/>
            <a:ext cx="1981200" cy="1218609"/>
            <a:chOff x="-76200" y="995656"/>
            <a:chExt cx="1981200" cy="1218609"/>
          </a:xfrm>
        </p:grpSpPr>
        <p:grpSp>
          <p:nvGrpSpPr>
            <p:cNvPr id="24" name="Group 15"/>
            <p:cNvGrpSpPr/>
            <p:nvPr/>
          </p:nvGrpSpPr>
          <p:grpSpPr>
            <a:xfrm>
              <a:off x="533400" y="995656"/>
              <a:ext cx="681539" cy="680744"/>
              <a:chOff x="807004" y="1188798"/>
              <a:chExt cx="681539" cy="680744"/>
            </a:xfrm>
          </p:grpSpPr>
          <p:cxnSp>
            <p:nvCxnSpPr>
              <p:cNvPr id="26" name="Straight Connector 25"/>
              <p:cNvCxnSpPr/>
              <p:nvPr/>
            </p:nvCxnSpPr>
            <p:spPr>
              <a:xfrm rot="16200000" flipH="1">
                <a:off x="807004" y="1524000"/>
                <a:ext cx="67199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07004" y="1524000"/>
                <a:ext cx="67199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2700000" flipH="1">
                <a:off x="816551" y="1532752"/>
                <a:ext cx="67199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2700000" flipH="1">
                <a:off x="816551" y="1532752"/>
                <a:ext cx="67199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76200" y="1752600"/>
              <a:ext cx="1981200" cy="461665"/>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REVISED FROM SUBMITTED PACKAGE</a:t>
              </a:r>
              <a:endParaRPr lang="en-US" sz="1200" b="1" dirty="0">
                <a:solidFill>
                  <a:srgbClr val="FF0000"/>
                </a:solidFill>
                <a:latin typeface="Century Gothic" pitchFamily="34" charset="0"/>
              </a:endParaRP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36" name="Group 35"/>
          <p:cNvGrpSpPr/>
          <p:nvPr/>
        </p:nvGrpSpPr>
        <p:grpSpPr>
          <a:xfrm>
            <a:off x="1905000" y="838200"/>
            <a:ext cx="5791200" cy="4343400"/>
            <a:chOff x="1905000" y="838200"/>
            <a:chExt cx="5791200" cy="4343400"/>
          </a:xfrm>
        </p:grpSpPr>
        <p:sp>
          <p:nvSpPr>
            <p:cNvPr id="12" name="TextBox 11"/>
            <p:cNvSpPr txBox="1"/>
            <p:nvPr/>
          </p:nvSpPr>
          <p:spPr>
            <a:xfrm>
              <a:off x="5981700" y="2745578"/>
              <a:ext cx="1676400" cy="461665"/>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7 LEVELS OF HOUSING</a:t>
              </a:r>
              <a:endParaRPr lang="en-US" sz="1200" b="1" dirty="0">
                <a:solidFill>
                  <a:srgbClr val="FF0000"/>
                </a:solidFill>
                <a:latin typeface="Century Gothic" pitchFamily="34" charset="0"/>
              </a:endParaRPr>
            </a:p>
          </p:txBody>
        </p:sp>
        <p:cxnSp>
          <p:nvCxnSpPr>
            <p:cNvPr id="13" name="Straight Connector 12"/>
            <p:cNvCxnSpPr/>
            <p:nvPr/>
          </p:nvCxnSpPr>
          <p:spPr>
            <a:xfrm flipV="1">
              <a:off x="5720901" y="1864442"/>
              <a:ext cx="0" cy="2441574"/>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57900" y="4290534"/>
              <a:ext cx="1524000" cy="461665"/>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1 LEVEL OF RETAIL AND PARKING</a:t>
              </a:r>
              <a:endParaRPr lang="en-US" sz="1200" b="1" dirty="0">
                <a:solidFill>
                  <a:srgbClr val="FF0000"/>
                </a:solidFill>
                <a:latin typeface="Century Gothic" pitchFamily="34" charset="0"/>
              </a:endParaRPr>
            </a:p>
          </p:txBody>
        </p:sp>
        <p:cxnSp>
          <p:nvCxnSpPr>
            <p:cNvPr id="15" name="Straight Connector 14"/>
            <p:cNvCxnSpPr/>
            <p:nvPr/>
          </p:nvCxnSpPr>
          <p:spPr>
            <a:xfrm flipH="1">
              <a:off x="5715000" y="4342603"/>
              <a:ext cx="1588" cy="53340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29000" y="1371600"/>
              <a:ext cx="13716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ECO-ROOF</a:t>
              </a:r>
              <a:endParaRPr lang="en-US" sz="1200" b="1" dirty="0">
                <a:solidFill>
                  <a:srgbClr val="FF0000"/>
                </a:solidFill>
                <a:latin typeface="Century Gothic" pitchFamily="34" charset="0"/>
              </a:endParaRPr>
            </a:p>
          </p:txBody>
        </p:sp>
        <p:cxnSp>
          <p:nvCxnSpPr>
            <p:cNvPr id="17" name="Straight Connector 16"/>
            <p:cNvCxnSpPr/>
            <p:nvPr/>
          </p:nvCxnSpPr>
          <p:spPr>
            <a:xfrm>
              <a:off x="3429000" y="4696599"/>
              <a:ext cx="17526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05200" y="4419598"/>
              <a:ext cx="16002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PARKING</a:t>
              </a:r>
              <a:endParaRPr lang="en-US" sz="1200" b="1" dirty="0">
                <a:solidFill>
                  <a:srgbClr val="FF0000"/>
                </a:solidFill>
                <a:latin typeface="Century Gothic" pitchFamily="34" charset="0"/>
              </a:endParaRPr>
            </a:p>
          </p:txBody>
        </p:sp>
        <p:cxnSp>
          <p:nvCxnSpPr>
            <p:cNvPr id="21" name="Straight Connector 20"/>
            <p:cNvCxnSpPr/>
            <p:nvPr/>
          </p:nvCxnSpPr>
          <p:spPr>
            <a:xfrm>
              <a:off x="3048000" y="1676400"/>
              <a:ext cx="2363788"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943600" y="1279266"/>
              <a:ext cx="1752600" cy="461665"/>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1 LEVEL AMENITY SPACE/ECO-ROOF</a:t>
              </a:r>
              <a:endParaRPr lang="en-US" sz="1200" b="1" dirty="0">
                <a:solidFill>
                  <a:srgbClr val="FF0000"/>
                </a:solidFill>
                <a:latin typeface="Century Gothic" pitchFamily="34" charset="0"/>
              </a:endParaRPr>
            </a:p>
          </p:txBody>
        </p:sp>
        <p:cxnSp>
          <p:nvCxnSpPr>
            <p:cNvPr id="23" name="Straight Connector 22"/>
            <p:cNvCxnSpPr/>
            <p:nvPr/>
          </p:nvCxnSpPr>
          <p:spPr>
            <a:xfrm flipH="1">
              <a:off x="5715000" y="1292224"/>
              <a:ext cx="1588" cy="53340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905000" y="838200"/>
              <a:ext cx="13716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ECO-ROOF</a:t>
              </a:r>
              <a:endParaRPr lang="en-US" sz="1200" b="1" dirty="0">
                <a:solidFill>
                  <a:srgbClr val="FF0000"/>
                </a:solidFill>
                <a:latin typeface="Century Gothic" pitchFamily="34" charset="0"/>
              </a:endParaRPr>
            </a:p>
          </p:txBody>
        </p:sp>
        <p:cxnSp>
          <p:nvCxnSpPr>
            <p:cNvPr id="25" name="Straight Connector 24"/>
            <p:cNvCxnSpPr/>
            <p:nvPr/>
          </p:nvCxnSpPr>
          <p:spPr>
            <a:xfrm>
              <a:off x="2209800" y="1143000"/>
              <a:ext cx="685800" cy="1588"/>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429000" y="5181598"/>
              <a:ext cx="1752600" cy="2"/>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511633" y="4898923"/>
              <a:ext cx="16002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CAR STACKER PIT</a:t>
              </a:r>
              <a:endParaRPr lang="en-US" sz="1200" b="1" dirty="0">
                <a:solidFill>
                  <a:srgbClr val="FF0000"/>
                </a:solidFill>
                <a:latin typeface="Century Gothic"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7315200" y="338950"/>
            <a:ext cx="1981200" cy="1218609"/>
            <a:chOff x="-76200" y="995656"/>
            <a:chExt cx="1981200" cy="1218609"/>
          </a:xfrm>
        </p:grpSpPr>
        <p:grpSp>
          <p:nvGrpSpPr>
            <p:cNvPr id="23" name="Group 15"/>
            <p:cNvGrpSpPr/>
            <p:nvPr/>
          </p:nvGrpSpPr>
          <p:grpSpPr>
            <a:xfrm>
              <a:off x="533400" y="995656"/>
              <a:ext cx="681539" cy="680744"/>
              <a:chOff x="807004" y="1188798"/>
              <a:chExt cx="681539" cy="680744"/>
            </a:xfrm>
          </p:grpSpPr>
          <p:cxnSp>
            <p:nvCxnSpPr>
              <p:cNvPr id="25" name="Straight Connector 24"/>
              <p:cNvCxnSpPr/>
              <p:nvPr/>
            </p:nvCxnSpPr>
            <p:spPr>
              <a:xfrm rot="16200000" flipH="1">
                <a:off x="807004" y="1524000"/>
                <a:ext cx="67199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07004" y="1524000"/>
                <a:ext cx="67199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2700000" flipH="1">
                <a:off x="816551" y="1532752"/>
                <a:ext cx="67199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2700000" flipH="1">
                <a:off x="816551" y="1532752"/>
                <a:ext cx="67199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76200" y="1752600"/>
              <a:ext cx="1981200" cy="461665"/>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REVISED FROM SUBMITTED PACKAGE</a:t>
              </a:r>
              <a:endParaRPr lang="en-US" sz="1200" b="1" dirty="0">
                <a:solidFill>
                  <a:srgbClr val="FF0000"/>
                </a:solidFill>
                <a:latin typeface="Century Gothic" pitchFamily="34" charset="0"/>
              </a:endParaRP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39" name="Group 38"/>
          <p:cNvGrpSpPr/>
          <p:nvPr/>
        </p:nvGrpSpPr>
        <p:grpSpPr>
          <a:xfrm>
            <a:off x="1903412" y="838200"/>
            <a:ext cx="5564188" cy="4191000"/>
            <a:chOff x="1903412" y="838200"/>
            <a:chExt cx="5564188" cy="4191000"/>
          </a:xfrm>
        </p:grpSpPr>
        <p:sp>
          <p:nvSpPr>
            <p:cNvPr id="4" name="TextBox 3"/>
            <p:cNvSpPr txBox="1"/>
            <p:nvPr/>
          </p:nvSpPr>
          <p:spPr>
            <a:xfrm>
              <a:off x="1903412" y="2745579"/>
              <a:ext cx="1676400" cy="461665"/>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7 LEVELS OF HOUSING</a:t>
              </a:r>
              <a:endParaRPr lang="en-US" sz="1200" b="1" dirty="0">
                <a:solidFill>
                  <a:srgbClr val="FF0000"/>
                </a:solidFill>
                <a:latin typeface="Century Gothic" pitchFamily="34" charset="0"/>
              </a:endParaRPr>
            </a:p>
          </p:txBody>
        </p:sp>
        <p:cxnSp>
          <p:nvCxnSpPr>
            <p:cNvPr id="5" name="Straight Connector 4"/>
            <p:cNvCxnSpPr/>
            <p:nvPr/>
          </p:nvCxnSpPr>
          <p:spPr>
            <a:xfrm flipV="1">
              <a:off x="3503612" y="1676400"/>
              <a:ext cx="0" cy="2441574"/>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03412" y="4193379"/>
              <a:ext cx="1524000" cy="461665"/>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1 LEVEL OF RETAIL AND PARKING</a:t>
              </a:r>
              <a:endParaRPr lang="en-US" sz="1200" b="1" dirty="0">
                <a:solidFill>
                  <a:srgbClr val="FF0000"/>
                </a:solidFill>
                <a:latin typeface="Century Gothic" pitchFamily="34" charset="0"/>
              </a:endParaRPr>
            </a:p>
          </p:txBody>
        </p:sp>
        <p:cxnSp>
          <p:nvCxnSpPr>
            <p:cNvPr id="7" name="Straight Connector 6"/>
            <p:cNvCxnSpPr/>
            <p:nvPr/>
          </p:nvCxnSpPr>
          <p:spPr>
            <a:xfrm flipH="1">
              <a:off x="3503612" y="4193379"/>
              <a:ext cx="1588" cy="53340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53000" y="1219200"/>
              <a:ext cx="13716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ECO-ROOF</a:t>
              </a:r>
              <a:endParaRPr lang="en-US" sz="1200" b="1" dirty="0">
                <a:solidFill>
                  <a:srgbClr val="FF0000"/>
                </a:solidFill>
                <a:latin typeface="Century Gothic" pitchFamily="34" charset="0"/>
              </a:endParaRPr>
            </a:p>
          </p:txBody>
        </p:sp>
        <p:cxnSp>
          <p:nvCxnSpPr>
            <p:cNvPr id="9" name="Straight Connector 8"/>
            <p:cNvCxnSpPr/>
            <p:nvPr/>
          </p:nvCxnSpPr>
          <p:spPr>
            <a:xfrm>
              <a:off x="5143500" y="4544199"/>
              <a:ext cx="18669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10000" y="4267200"/>
              <a:ext cx="12954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RETAIL</a:t>
              </a:r>
              <a:endParaRPr lang="en-US" sz="1200" b="1" dirty="0">
                <a:solidFill>
                  <a:srgbClr val="FF0000"/>
                </a:solidFill>
                <a:latin typeface="Century Gothic" pitchFamily="34" charset="0"/>
              </a:endParaRPr>
            </a:p>
          </p:txBody>
        </p:sp>
        <p:cxnSp>
          <p:nvCxnSpPr>
            <p:cNvPr id="11" name="Straight Connector 10"/>
            <p:cNvCxnSpPr/>
            <p:nvPr/>
          </p:nvCxnSpPr>
          <p:spPr>
            <a:xfrm flipV="1">
              <a:off x="3810000" y="4540226"/>
              <a:ext cx="1219200" cy="3973"/>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19700" y="4267198"/>
              <a:ext cx="16002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PARKING</a:t>
              </a:r>
              <a:endParaRPr lang="en-US" sz="1200" b="1" dirty="0">
                <a:solidFill>
                  <a:srgbClr val="FF0000"/>
                </a:solidFill>
                <a:latin typeface="Century Gothic" pitchFamily="34" charset="0"/>
              </a:endParaRPr>
            </a:p>
          </p:txBody>
        </p:sp>
        <p:cxnSp>
          <p:nvCxnSpPr>
            <p:cNvPr id="13" name="Straight Connector 12"/>
            <p:cNvCxnSpPr/>
            <p:nvPr/>
          </p:nvCxnSpPr>
          <p:spPr>
            <a:xfrm>
              <a:off x="5105400" y="1524000"/>
              <a:ext cx="10668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903412" y="1143000"/>
              <a:ext cx="1524000" cy="461665"/>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1 LEVEL AMENITY SPACE</a:t>
              </a:r>
              <a:endParaRPr lang="en-US" sz="1200" b="1" dirty="0">
                <a:solidFill>
                  <a:srgbClr val="FF0000"/>
                </a:solidFill>
                <a:latin typeface="Century Gothic" pitchFamily="34" charset="0"/>
              </a:endParaRPr>
            </a:p>
          </p:txBody>
        </p:sp>
        <p:cxnSp>
          <p:nvCxnSpPr>
            <p:cNvPr id="30" name="Straight Connector 29"/>
            <p:cNvCxnSpPr/>
            <p:nvPr/>
          </p:nvCxnSpPr>
          <p:spPr>
            <a:xfrm flipH="1">
              <a:off x="3503612" y="1143000"/>
              <a:ext cx="1588" cy="53340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962400" y="838200"/>
              <a:ext cx="13716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ECO-ROOF</a:t>
              </a:r>
              <a:endParaRPr lang="en-US" sz="1200" b="1" dirty="0">
                <a:solidFill>
                  <a:srgbClr val="FF0000"/>
                </a:solidFill>
                <a:latin typeface="Century Gothic" pitchFamily="34" charset="0"/>
              </a:endParaRPr>
            </a:p>
          </p:txBody>
        </p:sp>
        <p:cxnSp>
          <p:nvCxnSpPr>
            <p:cNvPr id="32" name="Straight Connector 31"/>
            <p:cNvCxnSpPr/>
            <p:nvPr/>
          </p:nvCxnSpPr>
          <p:spPr>
            <a:xfrm>
              <a:off x="4267200" y="1143000"/>
              <a:ext cx="685800" cy="1588"/>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96000" y="3733800"/>
              <a:ext cx="13716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ECO-ROOF</a:t>
              </a:r>
              <a:endParaRPr lang="en-US" sz="1200" b="1" dirty="0">
                <a:solidFill>
                  <a:srgbClr val="FF0000"/>
                </a:solidFill>
                <a:latin typeface="Century Gothic" pitchFamily="34" charset="0"/>
              </a:endParaRPr>
            </a:p>
          </p:txBody>
        </p:sp>
        <p:cxnSp>
          <p:nvCxnSpPr>
            <p:cNvPr id="35" name="Straight Connector 34"/>
            <p:cNvCxnSpPr/>
            <p:nvPr/>
          </p:nvCxnSpPr>
          <p:spPr>
            <a:xfrm>
              <a:off x="6400800" y="4038600"/>
              <a:ext cx="685800" cy="1588"/>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143500" y="5029200"/>
              <a:ext cx="1866900"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19700" y="4752199"/>
              <a:ext cx="16002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CAR STACKER PITS</a:t>
              </a:r>
              <a:endParaRPr lang="en-US" sz="1200" b="1" dirty="0">
                <a:solidFill>
                  <a:srgbClr val="FF0000"/>
                </a:solidFill>
                <a:latin typeface="Century Gothic"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687140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1012814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sp>
        <p:nvSpPr>
          <p:cNvPr id="5" name="TextBox 4"/>
          <p:cNvSpPr txBox="1"/>
          <p:nvPr/>
        </p:nvSpPr>
        <p:spPr>
          <a:xfrm>
            <a:off x="609600" y="1066800"/>
            <a:ext cx="3429000" cy="4170372"/>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PROJECT OVERVIEW</a:t>
            </a:r>
          </a:p>
          <a:p>
            <a:endParaRPr lang="en-US" sz="1000" b="1" dirty="0" smtClean="0">
              <a:solidFill>
                <a:srgbClr val="FF0000"/>
              </a:solidFill>
              <a:latin typeface="Century Gothic" pitchFamily="34" charset="0"/>
            </a:endParaRPr>
          </a:p>
          <a:p>
            <a:pPr marL="228600" indent="-228600">
              <a:buFontTx/>
              <a:buChar char="-"/>
            </a:pPr>
            <a:r>
              <a:rPr lang="en-US" sz="1000" b="1" dirty="0" smtClean="0">
                <a:latin typeface="Century Gothic" pitchFamily="34" charset="0"/>
              </a:rPr>
              <a:t>Located in River District of Portland’s Central City on 100’ x 100’ parcel.</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Existing building on site constructed in 1906.</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Removal of existing building will be replaced with 8 story building: 7 stories of market rate apartments and ground level retail and parking stalls.</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Ground floor: 2,300 </a:t>
            </a:r>
            <a:r>
              <a:rPr lang="en-US" sz="1000" b="1" dirty="0" err="1" smtClean="0">
                <a:latin typeface="Century Gothic" pitchFamily="34" charset="0"/>
              </a:rPr>
              <a:t>sf</a:t>
            </a:r>
            <a:r>
              <a:rPr lang="en-US" sz="1000" b="1" dirty="0" smtClean="0">
                <a:latin typeface="Century Gothic" pitchFamily="34" charset="0"/>
              </a:rPr>
              <a:t> retail, 43 structured parking stalls (40 of them in mechanized parking system).</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Seven floors with 62 housing units </a:t>
            </a:r>
            <a:endParaRPr lang="en-US" sz="1000" b="1" dirty="0">
              <a:latin typeface="Century Gothic" pitchFamily="34" charset="0"/>
            </a:endParaRP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Second level contains private terraces with eco-roof to the north and terraces to the south.</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Rooftop amenity room and deck of 730 sf.</a:t>
            </a:r>
          </a:p>
          <a:p>
            <a:pPr marL="228600" indent="-228600"/>
            <a:endParaRPr lang="en-US" sz="1000" b="1" dirty="0" smtClean="0">
              <a:latin typeface="Century Gothic" pitchFamily="34" charset="0"/>
            </a:endParaRPr>
          </a:p>
          <a:p>
            <a:endParaRPr lang="en-US" sz="1000" b="1" dirty="0" smtClean="0">
              <a:solidFill>
                <a:schemeClr val="bg1">
                  <a:lumMod val="50000"/>
                  <a:lumOff val="50000"/>
                </a:schemeClr>
              </a:solidFill>
              <a:latin typeface="Century Gothic" pitchFamily="34" charset="0"/>
            </a:endParaRPr>
          </a:p>
        </p:txBody>
      </p:sp>
      <p:sp>
        <p:nvSpPr>
          <p:cNvPr id="7" name="TextBox 6"/>
          <p:cNvSpPr txBox="1"/>
          <p:nvPr/>
        </p:nvSpPr>
        <p:spPr>
          <a:xfrm>
            <a:off x="228600" y="1295400"/>
            <a:ext cx="5334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1</a:t>
            </a:r>
          </a:p>
          <a:p>
            <a:endParaRPr lang="en-US" sz="1000" b="1" dirty="0" smtClean="0">
              <a:solidFill>
                <a:schemeClr val="bg1">
                  <a:lumMod val="50000"/>
                  <a:lumOff val="50000"/>
                </a:schemeClr>
              </a:solidFill>
              <a:latin typeface="Century Gothic"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060938"/>
            <a:ext cx="4572000" cy="4572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37835941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3828749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7" name="TextBox 6"/>
          <p:cNvSpPr txBox="1"/>
          <p:nvPr/>
        </p:nvSpPr>
        <p:spPr>
          <a:xfrm>
            <a:off x="457200" y="1607791"/>
            <a:ext cx="5334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4</a:t>
            </a:r>
          </a:p>
          <a:p>
            <a:endParaRPr lang="en-US" sz="1000" b="1" dirty="0" smtClean="0">
              <a:solidFill>
                <a:schemeClr val="bg1">
                  <a:lumMod val="50000"/>
                  <a:lumOff val="50000"/>
                </a:schemeClr>
              </a:solidFill>
              <a:latin typeface="Century Gothic" pitchFamily="34" charset="0"/>
            </a:endParaRPr>
          </a:p>
        </p:txBody>
      </p:sp>
      <p:sp>
        <p:nvSpPr>
          <p:cNvPr id="8" name="TextBox 7"/>
          <p:cNvSpPr txBox="1"/>
          <p:nvPr/>
        </p:nvSpPr>
        <p:spPr>
          <a:xfrm>
            <a:off x="914400" y="1371600"/>
            <a:ext cx="5257800" cy="2569934"/>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MODIFICATIONS AND ADJUSTMENTS</a:t>
            </a:r>
          </a:p>
          <a:p>
            <a:endParaRPr lang="en-US" sz="1200" b="1" dirty="0" smtClean="0">
              <a:solidFill>
                <a:schemeClr val="bg2">
                  <a:lumMod val="40000"/>
                  <a:lumOff val="60000"/>
                </a:schemeClr>
              </a:solidFill>
              <a:latin typeface="Century Gothic" pitchFamily="34" charset="0"/>
            </a:endParaRPr>
          </a:p>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Modifications:</a:t>
            </a:r>
          </a:p>
          <a:p>
            <a:endParaRPr lang="en-US" sz="1000" b="1" dirty="0" smtClean="0">
              <a:latin typeface="Century Gothic" pitchFamily="34" charset="0"/>
            </a:endParaRPr>
          </a:p>
          <a:p>
            <a:pPr marL="228600" indent="-228600">
              <a:buAutoNum type="arabicParenBoth"/>
            </a:pPr>
            <a:r>
              <a:rPr lang="en-US" sz="1000" b="1" dirty="0" smtClean="0">
                <a:latin typeface="Century Gothic" pitchFamily="34" charset="0"/>
              </a:rPr>
              <a:t>Minimum 50% of Ground Floor Active areas that front a streetcar alignment with parking encroachment into the required Active Zone within 100’ of the streetcar alignment.</a:t>
            </a:r>
          </a:p>
          <a:p>
            <a:pPr marL="228600" indent="-228600">
              <a:buAutoNum type="arabicParenBoth"/>
            </a:pPr>
            <a:r>
              <a:rPr lang="en-US" sz="1000" b="1" dirty="0" smtClean="0">
                <a:latin typeface="Century Gothic" pitchFamily="34" charset="0"/>
              </a:rPr>
              <a:t>In the EX Zone, the windows must be at least 50 percent of the length and 25 percent of the ground level wall area.</a:t>
            </a:r>
          </a:p>
          <a:p>
            <a:pPr marL="228600" indent="-228600">
              <a:buAutoNum type="arabicParenBoth"/>
            </a:pPr>
            <a:endParaRPr lang="en-US" sz="1000" b="1" dirty="0" smtClean="0">
              <a:latin typeface="Century Gothic" pitchFamily="34" charset="0"/>
            </a:endParaRPr>
          </a:p>
          <a:p>
            <a:pPr marL="228600" indent="-228600">
              <a:buAutoNum type="arabicParenBoth"/>
            </a:pPr>
            <a:endParaRPr lang="en-US" sz="1000" b="1" dirty="0" smtClean="0">
              <a:latin typeface="Century Gothic" pitchFamily="34" charset="0"/>
            </a:endParaRPr>
          </a:p>
        </p:txBody>
      </p:sp>
      <p:sp>
        <p:nvSpPr>
          <p:cNvPr id="6" name="TextBox 5"/>
          <p:cNvSpPr txBox="1"/>
          <p:nvPr/>
        </p:nvSpPr>
        <p:spPr>
          <a:xfrm>
            <a:off x="914400" y="3799582"/>
            <a:ext cx="5257800" cy="1077218"/>
          </a:xfrm>
          <a:prstGeom prst="rect">
            <a:avLst/>
          </a:prstGeom>
          <a:noFill/>
        </p:spPr>
        <p:txBody>
          <a:bodyPr wrap="square" rtlCol="0">
            <a:spAutoFit/>
          </a:bodyPr>
          <a:lstStyle/>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Adjustment:</a:t>
            </a:r>
          </a:p>
          <a:p>
            <a:endParaRPr lang="en-US" sz="1000" b="1" dirty="0" smtClean="0">
              <a:latin typeface="Century Gothic" pitchFamily="34" charset="0"/>
            </a:endParaRPr>
          </a:p>
          <a:p>
            <a:pPr marL="228600" indent="-228600">
              <a:buAutoNum type="arabicParenBoth"/>
            </a:pPr>
            <a:r>
              <a:rPr lang="en-US" sz="1000" b="1" dirty="0" smtClean="0">
                <a:latin typeface="Century Gothic" pitchFamily="34" charset="0"/>
              </a:rPr>
              <a:t>Access to Parking on NW 11</a:t>
            </a:r>
            <a:r>
              <a:rPr lang="en-US" sz="1000" b="1" baseline="30000" dirty="0" smtClean="0">
                <a:latin typeface="Century Gothic" pitchFamily="34" charset="0"/>
              </a:rPr>
              <a:t>th</a:t>
            </a:r>
            <a:r>
              <a:rPr lang="en-US" sz="1000" b="1" dirty="0" smtClean="0">
                <a:latin typeface="Century Gothic" pitchFamily="34" charset="0"/>
              </a:rPr>
              <a:t> Avenue will not be approved except when granted under adjustment procedures</a:t>
            </a:r>
          </a:p>
          <a:p>
            <a:pPr marL="228600" indent="-228600">
              <a:buAutoNum type="arabicParenBoth"/>
            </a:pPr>
            <a:endParaRPr lang="en-US" sz="1000" b="1" dirty="0" smtClean="0">
              <a:latin typeface="Century Gothic"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14400" y="1371600"/>
            <a:ext cx="5257800" cy="3585597"/>
          </a:xfrm>
          <a:prstGeom prst="rect">
            <a:avLst/>
          </a:prstGeom>
          <a:noFill/>
        </p:spPr>
        <p:txBody>
          <a:bodyPr wrap="square" rtlCol="0">
            <a:spAutoFit/>
          </a:bodyPr>
          <a:lstStyle/>
          <a:p>
            <a:endParaRPr lang="en-US" sz="1100" b="1" dirty="0" smtClean="0">
              <a:latin typeface="Century Gothic" pitchFamily="34" charset="0"/>
            </a:endParaRP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MODIFICATION (1):</a:t>
            </a:r>
          </a:p>
          <a:p>
            <a:r>
              <a:rPr lang="en-US" sz="1200" b="1" dirty="0">
                <a:latin typeface="Century Gothic" pitchFamily="34" charset="0"/>
              </a:rPr>
              <a:t>Minimum 50% of Ground Floor Active areas that front a streetcar alignment with parking encroachment into the required Active Zone within 100’ of the streetcar alignment</a:t>
            </a:r>
            <a:r>
              <a:rPr lang="en-US" sz="1200" b="1" dirty="0" smtClean="0">
                <a:latin typeface="Century Gothic" pitchFamily="34" charset="0"/>
              </a:rPr>
              <a:t>.</a:t>
            </a:r>
            <a:endParaRPr lang="en-US" sz="1200" b="1" dirty="0" smtClean="0">
              <a:solidFill>
                <a:schemeClr val="bg2">
                  <a:lumMod val="40000"/>
                  <a:lumOff val="60000"/>
                </a:schemeClr>
              </a:solidFill>
              <a:latin typeface="Century Gothic" pitchFamily="34" charset="0"/>
            </a:endParaRPr>
          </a:p>
          <a:p>
            <a:endParaRPr lang="en-US" sz="1000" b="1" dirty="0" smtClean="0">
              <a:latin typeface="Century Gothic" pitchFamily="34" charset="0"/>
            </a:endParaRPr>
          </a:p>
          <a:p>
            <a:pPr marL="228600" indent="-228600">
              <a:buFont typeface="Arial" pitchFamily="34" charset="0"/>
              <a:buChar char="•"/>
            </a:pPr>
            <a:r>
              <a:rPr lang="en-US" sz="1000" dirty="0"/>
              <a:t>Due to the requirement to provide parking for the apartment dwellers, we are unable to meet the 50% Active Use on the ground floor along NW 11th Avenue. As shown on the floor plan on page C4, we are proposing a 38 foot zone (38% of the 100-foot site) of active use on the ground floor, along NW 11th, that meets all of the listed requirements. In addition to the 38 foot zone, we have an 8 foot zone of clear-glazed windows at the egress stair directly north of the retail area. We have also added a “display window” that is approximately 7 feet wide between the stairway exit door and the garage door to provide an additional interest along the NW 11th facade. We request approval to be allowed to reduce the Ground Floor Active Area along NW 11th Avenue from 50% to 38%.</a:t>
            </a:r>
            <a:endParaRPr lang="en-US" sz="1000" b="1" dirty="0" smtClean="0">
              <a:latin typeface="Century Gothic" pitchFamily="34" charset="0"/>
            </a:endParaRPr>
          </a:p>
          <a:p>
            <a:pPr marL="228600" indent="-228600">
              <a:buAutoNum type="arabicParenBoth"/>
            </a:pPr>
            <a:endParaRPr lang="en-US" sz="1000" b="1" dirty="0" smtClean="0">
              <a:latin typeface="Century Gothic" pitchFamily="34" charset="0"/>
            </a:endParaRPr>
          </a:p>
        </p:txBody>
      </p:sp>
    </p:spTree>
    <p:extLst>
      <p:ext uri="{BB962C8B-B14F-4D97-AF65-F5344CB8AC3E}">
        <p14:creationId xmlns:p14="http://schemas.microsoft.com/office/powerpoint/2010/main" val="1519772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5257800" cy="4016484"/>
          </a:xfrm>
          <a:prstGeom prst="rect">
            <a:avLst/>
          </a:prstGeom>
          <a:noFill/>
        </p:spPr>
        <p:txBody>
          <a:bodyPr wrap="square" rtlCol="0">
            <a:spAutoFit/>
          </a:bodyPr>
          <a:lstStyle/>
          <a:p>
            <a:endParaRPr lang="en-US" sz="1100" b="1" dirty="0" smtClean="0">
              <a:latin typeface="Century Gothic" pitchFamily="34" charset="0"/>
            </a:endParaRP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MODIFICATION (2):</a:t>
            </a:r>
          </a:p>
          <a:p>
            <a:r>
              <a:rPr lang="en-US" sz="1200" b="1" dirty="0">
                <a:latin typeface="Century Gothic" pitchFamily="34" charset="0"/>
              </a:rPr>
              <a:t>In the EX Zone, the windows must be at least 50 percent of the length and 25 percent of the ground level wall area</a:t>
            </a:r>
            <a:r>
              <a:rPr lang="en-US" sz="1200" b="1" dirty="0" smtClean="0">
                <a:latin typeface="Century Gothic" pitchFamily="34" charset="0"/>
              </a:rPr>
              <a:t>.</a:t>
            </a:r>
            <a:endParaRPr lang="en-US" sz="1200" b="1" dirty="0" smtClean="0">
              <a:solidFill>
                <a:schemeClr val="bg2">
                  <a:lumMod val="40000"/>
                  <a:lumOff val="60000"/>
                </a:schemeClr>
              </a:solidFill>
              <a:latin typeface="Century Gothic" pitchFamily="34" charset="0"/>
            </a:endParaRPr>
          </a:p>
          <a:p>
            <a:endParaRPr lang="en-US" sz="1000" b="1" dirty="0" smtClean="0">
              <a:latin typeface="Century Gothic" pitchFamily="34" charset="0"/>
            </a:endParaRPr>
          </a:p>
          <a:p>
            <a:pPr marL="228600" indent="-228600">
              <a:buFont typeface="Arial" pitchFamily="34" charset="0"/>
              <a:buChar char="•"/>
            </a:pPr>
            <a:r>
              <a:rPr lang="en-US" sz="1000" dirty="0"/>
              <a:t>Due to the project requirement for providing parking for the apartment dwellers, along with the request to provide access to the parking garage along NW 11th Avenue (See Modification 1 and Adjustment 1), we are unable to provide more than 38 feet of qualifying ground floor windows along NW 11th Avenue. As the site is 100’ along NW 11th, the 38 feet of window falls below the design parameters provided by this code section, which call for a minimum of 50% of qualified ground floor window length provided.  To help minimize the impact of the reduced area of ground floor windows, we are providing a clear-vision-glazed storefront into the egress stairs, which will add an additional level of interest along the NW 11th Avenue facade (see ground floor plan on page C5). In addition, this proposal includes a display window that adds another 7 feet in length of interest along the NW 11th street facade. By including these additional features, aside from the 38 feet of windows into the retail space, this proposal is hoping to provide a pleasant and diverse pedestrian experience along NW 11th Avenue.  We request approval to be allowed to reduce the Ground Floor Windows along NW 11th Avenue from 50% to 38%.</a:t>
            </a:r>
            <a:endParaRPr lang="en-US" sz="1000" b="1" dirty="0" smtClean="0">
              <a:latin typeface="Century Gothic" pitchFamily="34" charset="0"/>
            </a:endParaRPr>
          </a:p>
        </p:txBody>
      </p:sp>
    </p:spTree>
    <p:extLst>
      <p:ext uri="{BB962C8B-B14F-4D97-AF65-F5344CB8AC3E}">
        <p14:creationId xmlns:p14="http://schemas.microsoft.com/office/powerpoint/2010/main" val="2232980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2119881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5257800" cy="4632037"/>
          </a:xfrm>
          <a:prstGeom prst="rect">
            <a:avLst/>
          </a:prstGeom>
          <a:noFill/>
        </p:spPr>
        <p:txBody>
          <a:bodyPr wrap="square" rtlCol="0">
            <a:spAutoFit/>
          </a:bodyPr>
          <a:lstStyle/>
          <a:p>
            <a:endParaRPr lang="en-US" sz="1100" b="1" dirty="0" smtClean="0">
              <a:latin typeface="Century Gothic" pitchFamily="34" charset="0"/>
            </a:endParaRP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ADJUSTMENT (1):</a:t>
            </a:r>
          </a:p>
          <a:p>
            <a:r>
              <a:rPr lang="en-US" sz="1200" b="1" dirty="0">
                <a:latin typeface="Century Gothic" pitchFamily="34" charset="0"/>
              </a:rPr>
              <a:t>Access to Parking on NW 11</a:t>
            </a:r>
            <a:r>
              <a:rPr lang="en-US" sz="1200" b="1" baseline="30000" dirty="0">
                <a:latin typeface="Century Gothic" pitchFamily="34" charset="0"/>
              </a:rPr>
              <a:t>th</a:t>
            </a:r>
            <a:r>
              <a:rPr lang="en-US" sz="1200" b="1" dirty="0">
                <a:latin typeface="Century Gothic" pitchFamily="34" charset="0"/>
              </a:rPr>
              <a:t> Avenue will not be approved except when granted under adjustment procedures</a:t>
            </a:r>
          </a:p>
          <a:p>
            <a:endParaRPr lang="en-US" sz="1000" b="1" dirty="0" smtClean="0">
              <a:latin typeface="Century Gothic" pitchFamily="34" charset="0"/>
            </a:endParaRPr>
          </a:p>
          <a:p>
            <a:pPr marL="171450" indent="-171450">
              <a:buFont typeface="Arial" pitchFamily="34" charset="0"/>
              <a:buChar char="•"/>
            </a:pPr>
            <a:r>
              <a:rPr lang="en-US" sz="1000" dirty="0"/>
              <a:t>Due to the proposed project requirement for providing the apartment dwellers with parking and, due to our 1/4 block site on the corner of NW 11th Avenue and NW Everett street, we are left with providing access on one of those two streets. Because of the high traffic volume and vehicular speeds along NW Everett Street, the alternative location for access along NW 11th Avenue is preferred - as requested by PBOT and confirmed with PBOT’s Development Service Manager. To help minimize the impact of providing this parking access on NW 11th, we are proposing a one-way egress out of the proposed new parking garage by connecting the new building with the adjacent, existing </a:t>
            </a:r>
            <a:r>
              <a:rPr lang="en-US" sz="1000" dirty="0" err="1"/>
              <a:t>Janey</a:t>
            </a:r>
            <a:r>
              <a:rPr lang="en-US" sz="1000" dirty="0"/>
              <a:t> building, where ingress will take place - see plan on page C6. The </a:t>
            </a:r>
            <a:r>
              <a:rPr lang="en-US" sz="1000" dirty="0" err="1"/>
              <a:t>Janey</a:t>
            </a:r>
            <a:r>
              <a:rPr lang="en-US" sz="1000" dirty="0"/>
              <a:t> is designed with an ultra high-speed overhead coiling door (</a:t>
            </a:r>
            <a:r>
              <a:rPr lang="en-US" sz="1000" dirty="0" err="1"/>
              <a:t>Rytec</a:t>
            </a:r>
            <a:r>
              <a:rPr lang="en-US" sz="1000" dirty="0"/>
              <a:t> Spiral FV, with a speed of 100 inches per second, see page C7 for door cut-sheet) that allows for quick access and minimizes cueing outside the existing garage door along NW 12th Avenue. By providing the same fast-acting/high-speed overhead door on the new building (with the same clear dimensions), the cueing on the inside will also be minimized and vehicular ingress (on NW 12th) and egress (on NW 11th) will be fast and efficient. The two buildings will be connected by an opening along the property line that is wider than the ingress and egress doors, which will avoid any additional burden to the existing parking garage. Therefore, we request approval to access our parking area through the garage door located on the northeast end of the property, mid-block along NW 11th Avenue.</a:t>
            </a:r>
          </a:p>
        </p:txBody>
      </p:sp>
    </p:spTree>
    <p:extLst>
      <p:ext uri="{BB962C8B-B14F-4D97-AF65-F5344CB8AC3E}">
        <p14:creationId xmlns:p14="http://schemas.microsoft.com/office/powerpoint/2010/main" val="29577396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12171854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4" name="TextBox 3"/>
          <p:cNvSpPr txBox="1"/>
          <p:nvPr/>
        </p:nvSpPr>
        <p:spPr>
          <a:xfrm>
            <a:off x="457147" y="1524000"/>
            <a:ext cx="3581453" cy="2877711"/>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DESIGN REVIEW HEARING</a:t>
            </a:r>
          </a:p>
          <a:p>
            <a:endParaRPr lang="en-US" sz="1000" b="1" dirty="0" smtClean="0">
              <a:solidFill>
                <a:schemeClr val="tx1">
                  <a:lumMod val="65000"/>
                </a:schemeClr>
              </a:solidFill>
              <a:latin typeface="Century Gothic" pitchFamily="34" charset="0"/>
            </a:endParaRPr>
          </a:p>
          <a:p>
            <a:r>
              <a:rPr lang="en-US" sz="1000" b="1" dirty="0" smtClean="0">
                <a:latin typeface="Century Gothic" pitchFamily="34" charset="0"/>
              </a:rPr>
              <a:t>IN SUMMARY, WE ARE REQUESTING APPROVAL OF:</a:t>
            </a:r>
          </a:p>
          <a:p>
            <a:endParaRPr lang="en-US" sz="1000" b="1" dirty="0" smtClean="0">
              <a:latin typeface="Century Gothic" pitchFamily="34" charset="0"/>
            </a:endParaRPr>
          </a:p>
          <a:p>
            <a:endParaRPr lang="en-US" sz="1000" b="1" dirty="0" smtClean="0">
              <a:latin typeface="Century Gothic" pitchFamily="34" charset="0"/>
            </a:endParaRPr>
          </a:p>
          <a:p>
            <a:pPr>
              <a:buFont typeface="Arial" pitchFamily="34" charset="0"/>
              <a:buChar char="•"/>
            </a:pPr>
            <a:r>
              <a:rPr lang="en-US" sz="1000" b="1" dirty="0" smtClean="0">
                <a:latin typeface="Century Gothic" pitchFamily="34" charset="0"/>
              </a:rPr>
              <a:t>DESIGN</a:t>
            </a:r>
          </a:p>
          <a:p>
            <a:pPr>
              <a:buFont typeface="Arial" pitchFamily="34" charset="0"/>
              <a:buChar char="•"/>
            </a:pPr>
            <a:endParaRPr lang="en-US" sz="1000" b="1" dirty="0" smtClean="0">
              <a:latin typeface="Century Gothic" pitchFamily="34" charset="0"/>
            </a:endParaRPr>
          </a:p>
          <a:p>
            <a:pPr marL="685800" lvl="1" indent="-228600">
              <a:buFont typeface="+mj-lt"/>
              <a:buAutoNum type="arabicPeriod"/>
            </a:pPr>
            <a:r>
              <a:rPr lang="en-US" sz="1000" b="1" dirty="0" smtClean="0">
                <a:latin typeface="Century Gothic" pitchFamily="34" charset="0"/>
              </a:rPr>
              <a:t>OVERALL DESIGN OF BUILDING</a:t>
            </a:r>
          </a:p>
          <a:p>
            <a:pPr>
              <a:buFont typeface="Arial" pitchFamily="34" charset="0"/>
              <a:buChar char="•"/>
            </a:pPr>
            <a:endParaRPr lang="en-US" sz="1000" b="1" dirty="0" smtClean="0">
              <a:latin typeface="Century Gothic" pitchFamily="34" charset="0"/>
            </a:endParaRPr>
          </a:p>
          <a:p>
            <a:pPr>
              <a:buFont typeface="Arial" pitchFamily="34" charset="0"/>
              <a:buChar char="•"/>
            </a:pPr>
            <a:endParaRPr lang="en-US" sz="1000" b="1" dirty="0" smtClean="0">
              <a:latin typeface="Century Gothic" pitchFamily="34" charset="0"/>
            </a:endParaRPr>
          </a:p>
          <a:p>
            <a:pPr>
              <a:buFont typeface="Arial" pitchFamily="34" charset="0"/>
              <a:buChar char="•"/>
            </a:pPr>
            <a:r>
              <a:rPr lang="en-US" sz="1000" b="1" dirty="0" smtClean="0">
                <a:latin typeface="Century Gothic" pitchFamily="34" charset="0"/>
              </a:rPr>
              <a:t>ADJUSMENT AND MODIFICATIONS</a:t>
            </a:r>
          </a:p>
          <a:p>
            <a:pPr>
              <a:buFont typeface="Arial" pitchFamily="34" charset="0"/>
              <a:buChar char="•"/>
            </a:pPr>
            <a:endParaRPr lang="en-US" sz="1000" b="1" dirty="0" smtClean="0">
              <a:latin typeface="Century Gothic" pitchFamily="34" charset="0"/>
            </a:endParaRPr>
          </a:p>
          <a:p>
            <a:pPr marL="685800" lvl="1" indent="-228600">
              <a:buFont typeface="+mj-lt"/>
              <a:buAutoNum type="arabicPeriod"/>
            </a:pPr>
            <a:r>
              <a:rPr lang="en-US" sz="1000" b="1" dirty="0">
                <a:latin typeface="Century Gothic" pitchFamily="34" charset="0"/>
              </a:rPr>
              <a:t>Minimum 50% of Ground Floor Active </a:t>
            </a:r>
            <a:r>
              <a:rPr lang="en-US" sz="1000" b="1" dirty="0" smtClean="0">
                <a:latin typeface="Century Gothic" pitchFamily="34" charset="0"/>
              </a:rPr>
              <a:t>areas</a:t>
            </a:r>
          </a:p>
          <a:p>
            <a:pPr marL="685800" lvl="1" indent="-228600">
              <a:buFont typeface="+mj-lt"/>
              <a:buAutoNum type="arabicPeriod"/>
            </a:pPr>
            <a:r>
              <a:rPr lang="en-US" sz="1000" b="1" dirty="0" smtClean="0">
                <a:latin typeface="Century Gothic" pitchFamily="34" charset="0"/>
              </a:rPr>
              <a:t>Minimum 50% </a:t>
            </a:r>
            <a:r>
              <a:rPr lang="en-US" sz="1000" b="1" dirty="0">
                <a:latin typeface="Century Gothic" pitchFamily="34" charset="0"/>
              </a:rPr>
              <a:t>of the length and </a:t>
            </a:r>
            <a:r>
              <a:rPr lang="en-US" sz="1000" b="1" dirty="0" smtClean="0">
                <a:latin typeface="Century Gothic" pitchFamily="34" charset="0"/>
              </a:rPr>
              <a:t>25% </a:t>
            </a:r>
            <a:r>
              <a:rPr lang="en-US" sz="1000" b="1" dirty="0">
                <a:latin typeface="Century Gothic" pitchFamily="34" charset="0"/>
              </a:rPr>
              <a:t>of the ground level wall </a:t>
            </a:r>
            <a:r>
              <a:rPr lang="en-US" sz="1000" b="1" dirty="0" smtClean="0">
                <a:latin typeface="Century Gothic" pitchFamily="34" charset="0"/>
              </a:rPr>
              <a:t>area</a:t>
            </a:r>
          </a:p>
          <a:p>
            <a:pPr marL="685800" lvl="1" indent="-228600">
              <a:buFont typeface="+mj-lt"/>
              <a:buAutoNum type="arabicPeriod"/>
            </a:pPr>
            <a:r>
              <a:rPr lang="en-US" sz="1000" b="1" dirty="0" smtClean="0">
                <a:latin typeface="Century Gothic" pitchFamily="34" charset="0"/>
              </a:rPr>
              <a:t>Parking </a:t>
            </a:r>
            <a:r>
              <a:rPr lang="en-US" sz="1000" b="1" dirty="0">
                <a:latin typeface="Century Gothic" pitchFamily="34" charset="0"/>
              </a:rPr>
              <a:t>on NW 11</a:t>
            </a:r>
            <a:r>
              <a:rPr lang="en-US" sz="1000" b="1" baseline="30000" dirty="0">
                <a:latin typeface="Century Gothic" pitchFamily="34" charset="0"/>
              </a:rPr>
              <a:t>th</a:t>
            </a:r>
            <a:r>
              <a:rPr lang="en-US" sz="1000" b="1" dirty="0">
                <a:latin typeface="Century Gothic" pitchFamily="34" charset="0"/>
              </a:rPr>
              <a:t> </a:t>
            </a:r>
            <a:r>
              <a:rPr lang="en-US" sz="1000" b="1" dirty="0" smtClean="0">
                <a:latin typeface="Century Gothic" pitchFamily="34" charset="0"/>
              </a:rPr>
              <a:t>Avenue</a:t>
            </a:r>
            <a:endParaRPr lang="en-US" sz="1000" b="1" dirty="0">
              <a:latin typeface="Century Gothic" pitchFamily="34" charset="0"/>
            </a:endParaRPr>
          </a:p>
          <a:p>
            <a:pPr marL="685800" lvl="1" indent="-228600">
              <a:buFont typeface="+mj-lt"/>
              <a:buAutoNum type="arabicPeriod"/>
            </a:pPr>
            <a:endParaRPr lang="en-US" sz="1000" b="1" dirty="0">
              <a:solidFill>
                <a:schemeClr val="bg2">
                  <a:lumMod val="40000"/>
                  <a:lumOff val="60000"/>
                </a:schemeClr>
              </a:solidFill>
              <a:latin typeface="Century Gothic" pitchFamily="34" charset="0"/>
            </a:endParaRPr>
          </a:p>
          <a:p>
            <a:pPr marL="685800" lvl="1" indent="-228600">
              <a:buFont typeface="+mj-lt"/>
              <a:buAutoNum type="arabicPeriod"/>
            </a:pPr>
            <a:endParaRPr lang="en-US" sz="1000" dirty="0" smtClean="0">
              <a:latin typeface="Century Gothic"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143000"/>
            <a:ext cx="4572000" cy="4572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76400" y="381000"/>
            <a:ext cx="5747619" cy="611802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4" name="TextBox 3"/>
          <p:cNvSpPr txBox="1"/>
          <p:nvPr/>
        </p:nvSpPr>
        <p:spPr>
          <a:xfrm>
            <a:off x="610437" y="1066800"/>
            <a:ext cx="3962400" cy="1892826"/>
          </a:xfrm>
          <a:prstGeom prst="rect">
            <a:avLst/>
          </a:prstGeom>
          <a:noFill/>
        </p:spPr>
        <p:txBody>
          <a:bodyPr wrap="square" rtlCol="0">
            <a:spAutoFit/>
          </a:bodyPr>
          <a:lstStyle/>
          <a:p>
            <a:endParaRPr lang="en-US" sz="1100" b="1" dirty="0" smtClean="0">
              <a:solidFill>
                <a:schemeClr val="tx1">
                  <a:lumMod val="65000"/>
                </a:schemeClr>
              </a:solidFill>
              <a:latin typeface="Century Gothic" pitchFamily="34" charset="0"/>
            </a:endParaRP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APPENDIX A</a:t>
            </a:r>
          </a:p>
          <a:p>
            <a:endParaRPr lang="en-US" sz="1200" b="1" dirty="0" smtClean="0">
              <a:solidFill>
                <a:schemeClr val="bg2">
                  <a:lumMod val="40000"/>
                  <a:lumOff val="60000"/>
                </a:schemeClr>
              </a:solidFill>
              <a:latin typeface="Century Gothic" pitchFamily="34" charset="0"/>
            </a:endParaRPr>
          </a:p>
          <a:p>
            <a:r>
              <a:rPr lang="en-US" sz="1200" b="1" dirty="0" smtClean="0">
                <a:latin typeface="Century Gothic" pitchFamily="34" charset="0"/>
              </a:rPr>
              <a:t>ADDRESSING THE CONCERNS BROUGHT UP IN THE STAFF REPORT ALONG 11</a:t>
            </a:r>
            <a:r>
              <a:rPr lang="en-US" sz="1200" b="1" baseline="30000" dirty="0" smtClean="0">
                <a:latin typeface="Century Gothic" pitchFamily="34" charset="0"/>
              </a:rPr>
              <a:t>TH</a:t>
            </a:r>
            <a:r>
              <a:rPr lang="en-US" sz="1200" b="1" dirty="0" smtClean="0">
                <a:latin typeface="Century Gothic" pitchFamily="34" charset="0"/>
              </a:rPr>
              <a:t> AVENUE…</a:t>
            </a:r>
          </a:p>
          <a:p>
            <a:endParaRPr lang="en-US" sz="1200" b="1" dirty="0">
              <a:latin typeface="Century Gothic" pitchFamily="34" charset="0"/>
            </a:endParaRPr>
          </a:p>
          <a:p>
            <a:endParaRPr lang="en-US" sz="1200" b="1" dirty="0" smtClean="0">
              <a:latin typeface="Century Gothic" pitchFamily="34" charset="0"/>
            </a:endParaRPr>
          </a:p>
          <a:p>
            <a:r>
              <a:rPr lang="en-US" sz="1200" b="1" dirty="0" smtClean="0">
                <a:latin typeface="Century Gothic" pitchFamily="34" charset="0"/>
              </a:rPr>
              <a:t>…WE PROPOSE THE FOLLOWING:</a:t>
            </a:r>
          </a:p>
        </p:txBody>
      </p:sp>
      <p:sp>
        <p:nvSpPr>
          <p:cNvPr id="5" name="TextBox 4"/>
          <p:cNvSpPr txBox="1"/>
          <p:nvPr/>
        </p:nvSpPr>
        <p:spPr>
          <a:xfrm>
            <a:off x="228600" y="1295400"/>
            <a:ext cx="5334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A</a:t>
            </a:r>
          </a:p>
          <a:p>
            <a:endParaRPr lang="en-US" sz="1000" b="1" dirty="0" smtClean="0">
              <a:solidFill>
                <a:schemeClr val="bg1">
                  <a:lumMod val="50000"/>
                  <a:lumOff val="50000"/>
                </a:schemeClr>
              </a:solidFill>
              <a:latin typeface="Century Gothic" pitchFamily="34" charset="0"/>
            </a:endParaRPr>
          </a:p>
        </p:txBody>
      </p:sp>
    </p:spTree>
    <p:extLst>
      <p:ext uri="{BB962C8B-B14F-4D97-AF65-F5344CB8AC3E}">
        <p14:creationId xmlns:p14="http://schemas.microsoft.com/office/powerpoint/2010/main" val="33176310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5" name="Rectangle 4"/>
          <p:cNvSpPr/>
          <p:nvPr/>
        </p:nvSpPr>
        <p:spPr>
          <a:xfrm>
            <a:off x="6172200" y="1447800"/>
            <a:ext cx="76200" cy="3352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4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200"/>
            <a:ext cx="9144000" cy="5182633"/>
          </a:xfrm>
          <a:prstGeom prst="rect">
            <a:avLst/>
          </a:prstGeom>
        </p:spPr>
      </p:pic>
      <p:sp>
        <p:nvSpPr>
          <p:cNvPr id="15" name="Rectangle 14"/>
          <p:cNvSpPr/>
          <p:nvPr/>
        </p:nvSpPr>
        <p:spPr>
          <a:xfrm>
            <a:off x="3352800" y="4648199"/>
            <a:ext cx="4038600" cy="1047749"/>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57200"/>
            <a:ext cx="9144000" cy="59310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5829"/>
            <a:ext cx="9144000" cy="2145373"/>
          </a:xfrm>
          <a:prstGeom prst="rect">
            <a:avLst/>
          </a:prstGeom>
        </p:spPr>
      </p:pic>
      <p:sp>
        <p:nvSpPr>
          <p:cNvPr id="20" name="Rectangle 19"/>
          <p:cNvSpPr/>
          <p:nvPr/>
        </p:nvSpPr>
        <p:spPr>
          <a:xfrm>
            <a:off x="6230814" y="2057400"/>
            <a:ext cx="2836985" cy="2063802"/>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5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42" y="0"/>
            <a:ext cx="7308316" cy="6858000"/>
          </a:xfrm>
          <a:prstGeom prst="rect">
            <a:avLst/>
          </a:prstGeom>
        </p:spPr>
      </p:pic>
    </p:spTree>
    <p:extLst>
      <p:ext uri="{BB962C8B-B14F-4D97-AF65-F5344CB8AC3E}">
        <p14:creationId xmlns:p14="http://schemas.microsoft.com/office/powerpoint/2010/main" val="23524803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27" name="Rectangle 26"/>
          <p:cNvSpPr/>
          <p:nvPr/>
        </p:nvSpPr>
        <p:spPr>
          <a:xfrm>
            <a:off x="4419600" y="1409700"/>
            <a:ext cx="2285999" cy="17907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762000"/>
            <a:ext cx="7239000" cy="4685407"/>
          </a:xfrm>
          <a:prstGeom prst="rect">
            <a:avLst/>
          </a:prstGeom>
        </p:spPr>
      </p:pic>
      <p:sp>
        <p:nvSpPr>
          <p:cNvPr id="6" name="Rectangle 5"/>
          <p:cNvSpPr/>
          <p:nvPr/>
        </p:nvSpPr>
        <p:spPr>
          <a:xfrm>
            <a:off x="6324600" y="1905000"/>
            <a:ext cx="76200" cy="117875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24600" y="3276600"/>
            <a:ext cx="76200" cy="46833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590800" y="1752600"/>
            <a:ext cx="3657600" cy="3124200"/>
            <a:chOff x="2590800" y="1752600"/>
            <a:chExt cx="3657600" cy="3124200"/>
          </a:xfrm>
        </p:grpSpPr>
        <p:cxnSp>
          <p:nvCxnSpPr>
            <p:cNvPr id="9" name="Straight Arrow Connector 8"/>
            <p:cNvCxnSpPr/>
            <p:nvPr/>
          </p:nvCxnSpPr>
          <p:spPr>
            <a:xfrm flipH="1" flipV="1">
              <a:off x="5029200" y="1752600"/>
              <a:ext cx="1219200" cy="74177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419600" y="2494379"/>
              <a:ext cx="1828800" cy="238242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590800" y="2494379"/>
              <a:ext cx="3657600" cy="223002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057400" y="2123489"/>
            <a:ext cx="4114800" cy="2448511"/>
            <a:chOff x="2057400" y="2123489"/>
            <a:chExt cx="4114800" cy="2448511"/>
          </a:xfrm>
        </p:grpSpPr>
        <p:cxnSp>
          <p:nvCxnSpPr>
            <p:cNvPr id="17" name="Straight Arrow Connector 16"/>
            <p:cNvCxnSpPr/>
            <p:nvPr/>
          </p:nvCxnSpPr>
          <p:spPr>
            <a:xfrm flipH="1" flipV="1">
              <a:off x="4038600" y="2123489"/>
              <a:ext cx="2133600" cy="13311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133600" y="3454648"/>
              <a:ext cx="4038600" cy="11173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2057400" y="2590801"/>
              <a:ext cx="4114800" cy="8638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590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0437" y="1066800"/>
            <a:ext cx="3962400" cy="969496"/>
          </a:xfrm>
          <a:prstGeom prst="rect">
            <a:avLst/>
          </a:prstGeom>
          <a:noFill/>
        </p:spPr>
        <p:txBody>
          <a:bodyPr wrap="square" rtlCol="0">
            <a:spAutoFit/>
          </a:bodyPr>
          <a:lstStyle/>
          <a:p>
            <a:endParaRPr lang="en-US" sz="1100" b="1" dirty="0" smtClean="0">
              <a:solidFill>
                <a:schemeClr val="tx1">
                  <a:lumMod val="65000"/>
                </a:schemeClr>
              </a:solidFill>
              <a:latin typeface="Century Gothic" pitchFamily="34" charset="0"/>
            </a:endParaRP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THE JANEY</a:t>
            </a:r>
          </a:p>
          <a:p>
            <a:endParaRPr lang="en-US" sz="1200" b="1" dirty="0" smtClean="0">
              <a:solidFill>
                <a:schemeClr val="bg2">
                  <a:lumMod val="40000"/>
                  <a:lumOff val="60000"/>
                </a:schemeClr>
              </a:solidFill>
              <a:latin typeface="Century Gothic"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600200"/>
            <a:ext cx="6858000" cy="4572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4318" y="1600200"/>
            <a:ext cx="6858000" cy="4572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4318" y="1600200"/>
            <a:ext cx="6858000" cy="4572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1600200"/>
            <a:ext cx="6853518" cy="4569012"/>
          </a:xfrm>
          <a:prstGeom prst="rect">
            <a:avLst/>
          </a:prstGeom>
        </p:spPr>
      </p:pic>
    </p:spTree>
    <p:extLst>
      <p:ext uri="{BB962C8B-B14F-4D97-AF65-F5344CB8AC3E}">
        <p14:creationId xmlns:p14="http://schemas.microsoft.com/office/powerpoint/2010/main" val="116656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0437" y="1066800"/>
            <a:ext cx="3962400" cy="969496"/>
          </a:xfrm>
          <a:prstGeom prst="rect">
            <a:avLst/>
          </a:prstGeom>
          <a:noFill/>
        </p:spPr>
        <p:txBody>
          <a:bodyPr wrap="square" rtlCol="0">
            <a:spAutoFit/>
          </a:bodyPr>
          <a:lstStyle/>
          <a:p>
            <a:endParaRPr lang="en-US" sz="1100" b="1" dirty="0" smtClean="0">
              <a:solidFill>
                <a:schemeClr val="tx1">
                  <a:lumMod val="65000"/>
                </a:schemeClr>
              </a:solidFill>
              <a:latin typeface="Century Gothic" pitchFamily="34" charset="0"/>
            </a:endParaRP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THE JANEY</a:t>
            </a:r>
          </a:p>
          <a:p>
            <a:endParaRPr lang="en-US" sz="1200" b="1" dirty="0" smtClean="0">
              <a:solidFill>
                <a:schemeClr val="bg2">
                  <a:lumMod val="40000"/>
                  <a:lumOff val="60000"/>
                </a:schemeClr>
              </a:solidFill>
              <a:latin typeface="Century Gothic"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4318" y="1600200"/>
            <a:ext cx="7319682" cy="4238419"/>
          </a:xfrm>
          <a:prstGeom prst="rect">
            <a:avLst/>
          </a:prstGeom>
        </p:spPr>
      </p:pic>
    </p:spTree>
    <p:extLst>
      <p:ext uri="{BB962C8B-B14F-4D97-AF65-F5344CB8AC3E}">
        <p14:creationId xmlns:p14="http://schemas.microsoft.com/office/powerpoint/2010/main" val="239132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TextBox 3"/>
          <p:cNvSpPr txBox="1"/>
          <p:nvPr/>
        </p:nvSpPr>
        <p:spPr>
          <a:xfrm>
            <a:off x="3581400" y="6091535"/>
            <a:ext cx="2133600" cy="461665"/>
          </a:xfrm>
          <a:prstGeom prst="rect">
            <a:avLst/>
          </a:prstGeom>
          <a:noFill/>
        </p:spPr>
        <p:txBody>
          <a:bodyPr wrap="square" rtlCol="0">
            <a:spAutoFit/>
          </a:bodyPr>
          <a:lstStyle/>
          <a:p>
            <a:r>
              <a:rPr lang="en-US" sz="2400" b="1" dirty="0" smtClean="0">
                <a:solidFill>
                  <a:schemeClr val="bg2">
                    <a:lumMod val="40000"/>
                    <a:lumOff val="60000"/>
                  </a:schemeClr>
                </a:solidFill>
                <a:latin typeface="Century Gothic" pitchFamily="34" charset="0"/>
              </a:rPr>
              <a:t>THANK YOU</a:t>
            </a:r>
          </a:p>
        </p:txBody>
      </p:sp>
    </p:spTree>
    <p:extLst>
      <p:ext uri="{BB962C8B-B14F-4D97-AF65-F5344CB8AC3E}">
        <p14:creationId xmlns:p14="http://schemas.microsoft.com/office/powerpoint/2010/main" val="25412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grpSp>
        <p:nvGrpSpPr>
          <p:cNvPr id="17" name="Group 16"/>
          <p:cNvGrpSpPr/>
          <p:nvPr/>
        </p:nvGrpSpPr>
        <p:grpSpPr>
          <a:xfrm>
            <a:off x="228600" y="457200"/>
            <a:ext cx="4876800" cy="1066800"/>
            <a:chOff x="2590800" y="1066800"/>
            <a:chExt cx="4876800" cy="1066800"/>
          </a:xfrm>
        </p:grpSpPr>
        <p:sp>
          <p:nvSpPr>
            <p:cNvPr id="5" name="Oval 4"/>
            <p:cNvSpPr/>
            <p:nvPr/>
          </p:nvSpPr>
          <p:spPr>
            <a:xfrm>
              <a:off x="2590800" y="1524958"/>
              <a:ext cx="1141086" cy="6086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5" idx="7"/>
            </p:cNvCxnSpPr>
            <p:nvPr/>
          </p:nvCxnSpPr>
          <p:spPr>
            <a:xfrm flipV="1">
              <a:off x="3564778" y="1295402"/>
              <a:ext cx="397623" cy="3186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62401" y="1295400"/>
              <a:ext cx="380999"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43400" y="1066800"/>
              <a:ext cx="3124200" cy="369332"/>
            </a:xfrm>
            <a:prstGeom prst="rect">
              <a:avLst/>
            </a:prstGeom>
            <a:noFill/>
          </p:spPr>
          <p:txBody>
            <a:bodyPr wrap="square" rtlCol="0">
              <a:spAutoFit/>
            </a:bodyPr>
            <a:lstStyle/>
            <a:p>
              <a:r>
                <a:rPr lang="en-US" dirty="0" smtClean="0">
                  <a:solidFill>
                    <a:srgbClr val="FF0000"/>
                  </a:solidFill>
                  <a:latin typeface="Century Gothic" pitchFamily="34" charset="0"/>
                </a:rPr>
                <a:t>PURSUING LEED PLATINUM </a:t>
              </a:r>
              <a:endParaRPr lang="en-US" dirty="0">
                <a:solidFill>
                  <a:srgbClr val="FF0000"/>
                </a:solidFill>
                <a:latin typeface="Century Gothic"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sp>
        <p:nvSpPr>
          <p:cNvPr id="5" name="TextBox 4"/>
          <p:cNvSpPr txBox="1"/>
          <p:nvPr/>
        </p:nvSpPr>
        <p:spPr>
          <a:xfrm>
            <a:off x="610437" y="1066800"/>
            <a:ext cx="3199563" cy="2816156"/>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DESIGN EVOLUTION</a:t>
            </a:r>
          </a:p>
          <a:p>
            <a:endParaRPr lang="en-US" sz="1200" b="1" dirty="0" smtClean="0">
              <a:solidFill>
                <a:schemeClr val="bg2">
                  <a:lumMod val="40000"/>
                  <a:lumOff val="60000"/>
                </a:schemeClr>
              </a:solidFill>
              <a:latin typeface="Century Gothic" pitchFamily="34" charset="0"/>
            </a:endParaRPr>
          </a:p>
          <a:p>
            <a:r>
              <a:rPr lang="en-US" sz="1200" b="1" dirty="0" smtClean="0">
                <a:latin typeface="Century Gothic" pitchFamily="34" charset="0"/>
              </a:rPr>
              <a:t>THIS PROPOSAL TAKES CUES FROM:</a:t>
            </a:r>
          </a:p>
          <a:p>
            <a:endParaRPr lang="en-US" sz="1200" b="1" dirty="0" smtClean="0">
              <a:latin typeface="Century Gothic" pitchFamily="34" charset="0"/>
            </a:endParaRPr>
          </a:p>
          <a:p>
            <a:pPr marL="228600" indent="-228600">
              <a:buFont typeface="+mj-lt"/>
              <a:buAutoNum type="arabicPeriod"/>
            </a:pPr>
            <a:r>
              <a:rPr lang="en-US" sz="1200" b="1" dirty="0" smtClean="0">
                <a:latin typeface="Century Gothic" pitchFamily="34" charset="0"/>
              </a:rPr>
              <a:t>THE SURROUNDING CHARACTER OF THE PEARL DISTRICT NEIGHBORHOOD</a:t>
            </a:r>
          </a:p>
          <a:p>
            <a:pPr marL="228600" indent="-228600">
              <a:buFont typeface="+mj-lt"/>
              <a:buAutoNum type="arabicPeriod"/>
            </a:pPr>
            <a:endParaRPr lang="en-US" sz="1200" b="1" dirty="0" smtClean="0">
              <a:latin typeface="Century Gothic" pitchFamily="34" charset="0"/>
            </a:endParaRPr>
          </a:p>
          <a:p>
            <a:pPr marL="228600" indent="-228600">
              <a:buFont typeface="+mj-lt"/>
              <a:buAutoNum type="arabicPeriod"/>
            </a:pPr>
            <a:r>
              <a:rPr lang="en-US" sz="1200" b="1" dirty="0" smtClean="0">
                <a:latin typeface="Century Gothic" pitchFamily="34" charset="0"/>
              </a:rPr>
              <a:t>THE FLAVOR OF THE NORTHWEST REGION</a:t>
            </a:r>
          </a:p>
          <a:p>
            <a:pPr marL="228600" indent="-228600">
              <a:buFont typeface="+mj-lt"/>
              <a:buAutoNum type="arabicPeriod"/>
            </a:pPr>
            <a:endParaRPr lang="en-US" sz="1200" b="1" dirty="0">
              <a:latin typeface="Century Gothic" pitchFamily="34" charset="0"/>
            </a:endParaRPr>
          </a:p>
          <a:p>
            <a:r>
              <a:rPr lang="en-US" sz="1200" b="1" dirty="0" smtClean="0">
                <a:latin typeface="Century Gothic" pitchFamily="34" charset="0"/>
              </a:rPr>
              <a:t>…AND MORE IMPORTANTLY…</a:t>
            </a:r>
          </a:p>
          <a:p>
            <a:pPr marL="228600" indent="-228600">
              <a:buFont typeface="+mj-lt"/>
              <a:buAutoNum type="arabicPeriod"/>
            </a:pPr>
            <a:endParaRPr lang="en-US" sz="1200" b="1" dirty="0" smtClean="0">
              <a:latin typeface="Century Gothic" pitchFamily="34" charset="0"/>
            </a:endParaRPr>
          </a:p>
        </p:txBody>
      </p:sp>
      <p:sp>
        <p:nvSpPr>
          <p:cNvPr id="10" name="TextBox 9"/>
          <p:cNvSpPr txBox="1"/>
          <p:nvPr/>
        </p:nvSpPr>
        <p:spPr>
          <a:xfrm>
            <a:off x="228600" y="1295400"/>
            <a:ext cx="5334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2</a:t>
            </a:r>
          </a:p>
          <a:p>
            <a:endParaRPr lang="en-US" sz="1000" b="1" dirty="0" smtClean="0">
              <a:solidFill>
                <a:schemeClr val="bg1">
                  <a:lumMod val="50000"/>
                  <a:lumOff val="50000"/>
                </a:schemeClr>
              </a:solidFill>
              <a:latin typeface="Century Gothic"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129553"/>
            <a:ext cx="4572000" cy="4572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0999"/>
            <a:ext cx="9144000" cy="6096000"/>
          </a:xfrm>
          <a:prstGeom prst="rect">
            <a:avLst/>
          </a:prstGeom>
        </p:spPr>
      </p:pic>
      <p:grpSp>
        <p:nvGrpSpPr>
          <p:cNvPr id="5" name="Group 4"/>
          <p:cNvGrpSpPr/>
          <p:nvPr/>
        </p:nvGrpSpPr>
        <p:grpSpPr>
          <a:xfrm>
            <a:off x="4038600" y="609600"/>
            <a:ext cx="6477000" cy="5029200"/>
            <a:chOff x="990600" y="1066800"/>
            <a:chExt cx="6477000" cy="5029200"/>
          </a:xfrm>
        </p:grpSpPr>
        <p:sp>
          <p:nvSpPr>
            <p:cNvPr id="6" name="Oval 5"/>
            <p:cNvSpPr/>
            <p:nvPr/>
          </p:nvSpPr>
          <p:spPr>
            <a:xfrm>
              <a:off x="990600" y="3734758"/>
              <a:ext cx="2209800" cy="23612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6" idx="0"/>
            </p:cNvCxnSpPr>
            <p:nvPr/>
          </p:nvCxnSpPr>
          <p:spPr>
            <a:xfrm flipV="1">
              <a:off x="2095500" y="1295400"/>
              <a:ext cx="1654475" cy="24393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49975" y="1295400"/>
              <a:ext cx="593425"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43400" y="1066800"/>
              <a:ext cx="3124200" cy="369332"/>
            </a:xfrm>
            <a:prstGeom prst="rect">
              <a:avLst/>
            </a:prstGeom>
            <a:noFill/>
          </p:spPr>
          <p:txBody>
            <a:bodyPr wrap="square" rtlCol="0">
              <a:spAutoFit/>
            </a:bodyPr>
            <a:lstStyle/>
            <a:p>
              <a:r>
                <a:rPr lang="en-US" b="1" dirty="0" smtClean="0">
                  <a:solidFill>
                    <a:srgbClr val="FF0000"/>
                  </a:solidFill>
                  <a:latin typeface="Century Gothic" pitchFamily="34" charset="0"/>
                </a:rPr>
                <a:t>THE JANEY</a:t>
              </a:r>
              <a:endParaRPr lang="en-US" b="1" dirty="0">
                <a:solidFill>
                  <a:srgbClr val="FF0000"/>
                </a:solidFill>
                <a:latin typeface="Century Gothic" pitchFamily="34" charset="0"/>
              </a:endParaRPr>
            </a:p>
          </p:txBody>
        </p:sp>
      </p:grpSp>
      <p:grpSp>
        <p:nvGrpSpPr>
          <p:cNvPr id="17" name="Group 16"/>
          <p:cNvGrpSpPr/>
          <p:nvPr/>
        </p:nvGrpSpPr>
        <p:grpSpPr>
          <a:xfrm>
            <a:off x="5486400" y="990600"/>
            <a:ext cx="5029200" cy="4114800"/>
            <a:chOff x="2438400" y="1066800"/>
            <a:chExt cx="5029200" cy="4114800"/>
          </a:xfrm>
        </p:grpSpPr>
        <p:sp>
          <p:nvSpPr>
            <p:cNvPr id="18" name="Oval 17"/>
            <p:cNvSpPr/>
            <p:nvPr/>
          </p:nvSpPr>
          <p:spPr>
            <a:xfrm>
              <a:off x="2438400" y="3200400"/>
              <a:ext cx="2209800" cy="1981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3537549" y="1295400"/>
              <a:ext cx="424852" cy="1905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62401" y="1295400"/>
              <a:ext cx="380999"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43400" y="1066800"/>
              <a:ext cx="3124200" cy="646331"/>
            </a:xfrm>
            <a:prstGeom prst="rect">
              <a:avLst/>
            </a:prstGeom>
            <a:noFill/>
          </p:spPr>
          <p:txBody>
            <a:bodyPr wrap="square" rtlCol="0">
              <a:spAutoFit/>
            </a:bodyPr>
            <a:lstStyle/>
            <a:p>
              <a:r>
                <a:rPr lang="en-US" b="1" dirty="0" smtClean="0">
                  <a:solidFill>
                    <a:srgbClr val="FF0000"/>
                  </a:solidFill>
                  <a:latin typeface="Century Gothic" pitchFamily="34" charset="0"/>
                </a:rPr>
                <a:t>THE JANEY II</a:t>
              </a:r>
            </a:p>
            <a:p>
              <a:r>
                <a:rPr lang="en-US" b="1" dirty="0" smtClean="0">
                  <a:solidFill>
                    <a:srgbClr val="FF0000"/>
                  </a:solidFill>
                  <a:latin typeface="Century Gothic" pitchFamily="34" charset="0"/>
                </a:rPr>
                <a:t>SITE</a:t>
              </a:r>
              <a:endParaRPr lang="en-US" b="1" dirty="0">
                <a:solidFill>
                  <a:srgbClr val="FF0000"/>
                </a:solidFill>
                <a:latin typeface="Century Gothic" pitchFamily="34" charset="0"/>
              </a:endParaRPr>
            </a:p>
          </p:txBody>
        </p:sp>
      </p:grpSp>
      <p:sp>
        <p:nvSpPr>
          <p:cNvPr id="15" name="TextBox 14"/>
          <p:cNvSpPr txBox="1"/>
          <p:nvPr/>
        </p:nvSpPr>
        <p:spPr>
          <a:xfrm>
            <a:off x="4800600" y="6076889"/>
            <a:ext cx="4343400" cy="461665"/>
          </a:xfrm>
          <a:prstGeom prst="rect">
            <a:avLst/>
          </a:prstGeom>
          <a:noFill/>
        </p:spPr>
        <p:txBody>
          <a:bodyPr wrap="square" rtlCol="0">
            <a:spAutoFit/>
          </a:bodyPr>
          <a:lstStyle/>
          <a:p>
            <a:pPr algn="r"/>
            <a:r>
              <a:rPr lang="en-US" sz="2400" b="1" dirty="0" smtClean="0">
                <a:solidFill>
                  <a:srgbClr val="FF0000"/>
                </a:solidFill>
                <a:latin typeface="Century Gothic" pitchFamily="34" charset="0"/>
              </a:rPr>
              <a:t>UNDER ONE OWNERSHIP</a:t>
            </a:r>
            <a:endParaRPr lang="en-US" sz="2400" b="1" dirty="0">
              <a:solidFill>
                <a:srgbClr val="FF0000"/>
              </a:solidFill>
              <a:latin typeface="Century Gothic"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 y="380999"/>
            <a:ext cx="9144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0437" y="1066800"/>
            <a:ext cx="3962400" cy="784830"/>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EXISTING SITE CONDITIONS</a:t>
            </a:r>
            <a:r>
              <a:rPr lang="en-US" sz="1200" b="1" dirty="0">
                <a:solidFill>
                  <a:schemeClr val="bg2">
                    <a:lumMod val="40000"/>
                    <a:lumOff val="60000"/>
                  </a:schemeClr>
                </a:solidFill>
                <a:latin typeface="Century Gothic" pitchFamily="34" charset="0"/>
              </a:rPr>
              <a:t> </a:t>
            </a:r>
            <a:r>
              <a:rPr lang="en-US" sz="1200" b="1" dirty="0" smtClean="0">
                <a:solidFill>
                  <a:schemeClr val="bg2">
                    <a:lumMod val="40000"/>
                    <a:lumOff val="60000"/>
                  </a:schemeClr>
                </a:solidFill>
                <a:latin typeface="Century Gothic" pitchFamily="34" charset="0"/>
              </a:rPr>
              <a:t>SHAPING THE PROJECT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 y="2038350"/>
            <a:ext cx="9144000" cy="4133850"/>
          </a:xfrm>
          <a:prstGeom prst="rect">
            <a:avLst/>
          </a:prstGeom>
        </p:spPr>
      </p:pic>
      <p:grpSp>
        <p:nvGrpSpPr>
          <p:cNvPr id="38" name="Group 37"/>
          <p:cNvGrpSpPr/>
          <p:nvPr/>
        </p:nvGrpSpPr>
        <p:grpSpPr>
          <a:xfrm>
            <a:off x="3657600" y="457200"/>
            <a:ext cx="5334000" cy="4876799"/>
            <a:chOff x="3657600" y="457200"/>
            <a:chExt cx="5334000" cy="4876799"/>
          </a:xfrm>
        </p:grpSpPr>
        <p:sp>
          <p:nvSpPr>
            <p:cNvPr id="28" name="TextBox 27"/>
            <p:cNvSpPr txBox="1"/>
            <p:nvPr/>
          </p:nvSpPr>
          <p:spPr>
            <a:xfrm>
              <a:off x="3657600" y="457200"/>
              <a:ext cx="2895600" cy="461665"/>
            </a:xfrm>
            <a:prstGeom prst="rect">
              <a:avLst/>
            </a:prstGeom>
            <a:noFill/>
          </p:spPr>
          <p:txBody>
            <a:bodyPr wrap="square" rtlCol="0">
              <a:spAutoFit/>
            </a:bodyPr>
            <a:lstStyle/>
            <a:p>
              <a:pPr algn="r"/>
              <a:r>
                <a:rPr lang="en-US" sz="1200" b="1" dirty="0" smtClean="0">
                  <a:solidFill>
                    <a:srgbClr val="FF0000"/>
                  </a:solidFill>
                  <a:latin typeface="Century Gothic" pitchFamily="34" charset="0"/>
                </a:rPr>
                <a:t>EXISTING CURB CUT AND OVERHEAD DOOR FOR UNDEGROUND PARKING</a:t>
              </a:r>
              <a:endParaRPr lang="en-US" sz="1200" b="1" dirty="0">
                <a:solidFill>
                  <a:srgbClr val="FF0000"/>
                </a:solidFill>
                <a:latin typeface="Century Gothic" pitchFamily="34" charset="0"/>
              </a:endParaRPr>
            </a:p>
          </p:txBody>
        </p:sp>
        <p:sp>
          <p:nvSpPr>
            <p:cNvPr id="29" name="Rectangle 28"/>
            <p:cNvSpPr/>
            <p:nvPr/>
          </p:nvSpPr>
          <p:spPr>
            <a:xfrm>
              <a:off x="8229600" y="4200524"/>
              <a:ext cx="762000" cy="113347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6858000" y="688032"/>
              <a:ext cx="1752600" cy="34172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8" idx="3"/>
            </p:cNvCxnSpPr>
            <p:nvPr/>
          </p:nvCxnSpPr>
          <p:spPr>
            <a:xfrm flipV="1">
              <a:off x="6553200" y="688032"/>
              <a:ext cx="3048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371600" y="4267200"/>
            <a:ext cx="6362700" cy="2380113"/>
            <a:chOff x="1371600" y="4267200"/>
            <a:chExt cx="6362700" cy="2380113"/>
          </a:xfrm>
        </p:grpSpPr>
        <p:sp>
          <p:nvSpPr>
            <p:cNvPr id="40" name="TextBox 39"/>
            <p:cNvSpPr txBox="1"/>
            <p:nvPr/>
          </p:nvSpPr>
          <p:spPr>
            <a:xfrm>
              <a:off x="4838700" y="6185648"/>
              <a:ext cx="2895600" cy="461665"/>
            </a:xfrm>
            <a:prstGeom prst="rect">
              <a:avLst/>
            </a:prstGeom>
            <a:noFill/>
          </p:spPr>
          <p:txBody>
            <a:bodyPr wrap="square" rtlCol="0">
              <a:spAutoFit/>
            </a:bodyPr>
            <a:lstStyle/>
            <a:p>
              <a:r>
                <a:rPr lang="en-US" sz="1200" b="1" dirty="0" smtClean="0">
                  <a:solidFill>
                    <a:srgbClr val="FF0000"/>
                  </a:solidFill>
                  <a:latin typeface="Century Gothic" pitchFamily="34" charset="0"/>
                </a:rPr>
                <a:t>EXISTING CURB CUTS ALONG EVERETT FOR OVERHEAD DOORS</a:t>
              </a:r>
              <a:endParaRPr lang="en-US" sz="1200" b="1" dirty="0">
                <a:solidFill>
                  <a:srgbClr val="FF0000"/>
                </a:solidFill>
                <a:latin typeface="Century Gothic" pitchFamily="34" charset="0"/>
              </a:endParaRPr>
            </a:p>
          </p:txBody>
        </p:sp>
        <p:sp>
          <p:nvSpPr>
            <p:cNvPr id="41" name="Rectangle 40"/>
            <p:cNvSpPr/>
            <p:nvPr/>
          </p:nvSpPr>
          <p:spPr>
            <a:xfrm>
              <a:off x="1371600" y="4267200"/>
              <a:ext cx="2057400" cy="113347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H="1" flipV="1">
              <a:off x="3238918" y="5486400"/>
              <a:ext cx="647283" cy="9300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1"/>
            </p:cNvCxnSpPr>
            <p:nvPr/>
          </p:nvCxnSpPr>
          <p:spPr>
            <a:xfrm flipH="1">
              <a:off x="3886200" y="6416481"/>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593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6663</TotalTime>
  <Words>1355</Words>
  <Application>Microsoft Office PowerPoint</Application>
  <PresentationFormat>On-screen Show (4:3)</PresentationFormat>
  <Paragraphs>226</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GBD ARCHITECTS Incorporated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GBD User</dc:creator>
  <cp:lastModifiedBy>Marcus P. Lima</cp:lastModifiedBy>
  <cp:revision>577</cp:revision>
  <dcterms:created xsi:type="dcterms:W3CDTF">2010-06-28T17:45:34Z</dcterms:created>
  <dcterms:modified xsi:type="dcterms:W3CDTF">2013-07-18T19:18:24Z</dcterms:modified>
</cp:coreProperties>
</file>