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17" r:id="rId2"/>
    <p:sldId id="372" r:id="rId3"/>
    <p:sldId id="411" r:id="rId4"/>
    <p:sldId id="405" r:id="rId5"/>
    <p:sldId id="325" r:id="rId6"/>
    <p:sldId id="364" r:id="rId7"/>
    <p:sldId id="375" r:id="rId8"/>
    <p:sldId id="419" r:id="rId9"/>
    <p:sldId id="437" r:id="rId10"/>
    <p:sldId id="404" r:id="rId11"/>
    <p:sldId id="407" r:id="rId12"/>
    <p:sldId id="379" r:id="rId13"/>
    <p:sldId id="421" r:id="rId14"/>
    <p:sldId id="403" r:id="rId15"/>
    <p:sldId id="380" r:id="rId16"/>
    <p:sldId id="422" r:id="rId17"/>
    <p:sldId id="402" r:id="rId18"/>
    <p:sldId id="436" r:id="rId19"/>
    <p:sldId id="381" r:id="rId20"/>
    <p:sldId id="376" r:id="rId21"/>
    <p:sldId id="394" r:id="rId22"/>
    <p:sldId id="423" r:id="rId23"/>
    <p:sldId id="401" r:id="rId24"/>
    <p:sldId id="406" r:id="rId25"/>
    <p:sldId id="398" r:id="rId26"/>
    <p:sldId id="395" r:id="rId27"/>
    <p:sldId id="396" r:id="rId28"/>
    <p:sldId id="397" r:id="rId29"/>
    <p:sldId id="426" r:id="rId30"/>
    <p:sldId id="409" r:id="rId31"/>
    <p:sldId id="399" r:id="rId32"/>
    <p:sldId id="400" r:id="rId33"/>
    <p:sldId id="408" r:id="rId34"/>
    <p:sldId id="429" r:id="rId35"/>
    <p:sldId id="430" r:id="rId36"/>
    <p:sldId id="433" r:id="rId37"/>
    <p:sldId id="435" r:id="rId38"/>
    <p:sldId id="434" r:id="rId39"/>
    <p:sldId id="432" r:id="rId40"/>
    <p:sldId id="392" r:id="rId4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770"/>
    <a:srgbClr val="E9D4B5"/>
    <a:srgbClr val="E4CBA6"/>
    <a:srgbClr val="AFA59F"/>
    <a:srgbClr val="F7F7F7"/>
    <a:srgbClr val="5F5F5F"/>
    <a:srgbClr val="FFFFFF"/>
    <a:srgbClr val="FFCC00"/>
    <a:srgbClr val="F6960A"/>
    <a:srgbClr val="C76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3" autoAdjust="0"/>
    <p:restoredTop sz="94620" autoAdjust="0"/>
  </p:normalViewPr>
  <p:slideViewPr>
    <p:cSldViewPr snapToGrid="0" snapToObjects="1">
      <p:cViewPr>
        <p:scale>
          <a:sx n="110" d="100"/>
          <a:sy n="110" d="100"/>
        </p:scale>
        <p:origin x="-1056" y="-72"/>
      </p:cViewPr>
      <p:guideLst>
        <p:guide orient="horz" pos="2160"/>
        <p:guide orient="horz" pos="1530"/>
        <p:guide orient="horz" pos="2484"/>
        <p:guide orient="horz" pos="3426"/>
        <p:guide orient="horz" pos="300"/>
        <p:guide orient="horz" pos="1038"/>
        <p:guide orient="horz" pos="3528"/>
        <p:guide orient="horz" pos="2313"/>
        <p:guide pos="2880"/>
        <p:guide pos="1214"/>
        <p:guide pos="3548"/>
        <p:guide pos="574"/>
        <p:guide pos="5304"/>
        <p:guide pos="4172"/>
        <p:guide pos="3638"/>
        <p:guide pos="4316"/>
      </p:guideLst>
    </p:cSldViewPr>
  </p:slideViewPr>
  <p:outlineViewPr>
    <p:cViewPr>
      <p:scale>
        <a:sx n="33" d="100"/>
        <a:sy n="33" d="100"/>
      </p:scale>
      <p:origin x="0" y="8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-325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2BEF5-0053-4B24-8748-C17A97136D7E}" type="datetimeFigureOut">
              <a:rPr lang="en-US" smtClean="0"/>
              <a:pPr/>
              <a:t>5/14/2013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879F-B697-4634-8F94-6A4F12B2D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28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059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059"/>
          </a:xfrm>
          <a:prstGeom prst="rect">
            <a:avLst/>
          </a:prstGeom>
        </p:spPr>
        <p:txBody>
          <a:bodyPr vert="horz" lIns="92473" tIns="46237" rIns="92473" bIns="46237" rtlCol="0"/>
          <a:lstStyle>
            <a:lvl1pPr algn="r">
              <a:defRPr sz="1200"/>
            </a:lvl1pPr>
          </a:lstStyle>
          <a:p>
            <a:pPr>
              <a:defRPr/>
            </a:pPr>
            <a:fld id="{B389902C-3584-46C8-ABE4-CE3406A56063}" type="datetimeFigureOut">
              <a:rPr lang="en-US"/>
              <a:pPr>
                <a:defRPr/>
              </a:pPr>
              <a:t>5/14/2013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3" tIns="46237" rIns="92473" bIns="4623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67"/>
            <a:ext cx="5608320" cy="4182345"/>
          </a:xfrm>
          <a:prstGeom prst="rect">
            <a:avLst/>
          </a:prstGeom>
        </p:spPr>
        <p:txBody>
          <a:bodyPr vert="horz" lIns="92473" tIns="46237" rIns="92473" bIns="4623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748"/>
            <a:ext cx="3037840" cy="46505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748"/>
            <a:ext cx="3037840" cy="465059"/>
          </a:xfrm>
          <a:prstGeom prst="rect">
            <a:avLst/>
          </a:prstGeom>
        </p:spPr>
        <p:txBody>
          <a:bodyPr vert="horz" lIns="92473" tIns="46237" rIns="92473" bIns="46237" rtlCol="0" anchor="b"/>
          <a:lstStyle>
            <a:lvl1pPr algn="r">
              <a:defRPr sz="1200"/>
            </a:lvl1pPr>
          </a:lstStyle>
          <a:p>
            <a:pPr>
              <a:defRPr/>
            </a:pPr>
            <a:fld id="{F771675E-07A8-42D2-A63D-139889957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4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21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3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3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3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3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3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34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71675E-07A8-42D2-A63D-13988995735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45" indent="-2889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16" indent="-23118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82" indent="-23118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49" indent="-23118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EFBC03-1911-4B0F-821B-A22F13A022E7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85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69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274638"/>
            <a:ext cx="2147888" cy="5392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274638"/>
            <a:ext cx="6292850" cy="5392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9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1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02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141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4050" y="1141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4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469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469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2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7254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4673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57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04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318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1414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200775"/>
            <a:ext cx="27178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4"/>
          <p:cNvSpPr txBox="1">
            <a:spLocks noChangeArrowheads="1"/>
          </p:cNvSpPr>
          <p:nvPr userDrawn="1"/>
        </p:nvSpPr>
        <p:spPr bwMode="auto">
          <a:xfrm>
            <a:off x="115888" y="87313"/>
            <a:ext cx="8824912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smtClean="0">
                <a:solidFill>
                  <a:schemeClr val="bg1"/>
                </a:solidFill>
              </a:rPr>
              <a:t>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1125" y="6037263"/>
            <a:ext cx="8918575" cy="11112"/>
          </a:xfrm>
          <a:prstGeom prst="line">
            <a:avLst/>
          </a:prstGeom>
          <a:ln w="254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/>
          <a:stretch/>
        </p:blipFill>
        <p:spPr bwMode="auto">
          <a:xfrm>
            <a:off x="111125" y="6312693"/>
            <a:ext cx="23018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" descr="SERA logo mainRGB"/>
          <p:cNvPicPr preferRelativeResize="0"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6208713"/>
            <a:ext cx="6254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246688"/>
            <a:ext cx="9144000" cy="849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3629025" y="5602288"/>
            <a:ext cx="551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b="1" dirty="0">
                <a:solidFill>
                  <a:srgbClr val="FFFFFF"/>
                </a:solidFill>
                <a:cs typeface="Arial" charset="0"/>
              </a:rPr>
              <a:t>Design Advice Request 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May 16, 2013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-4763" y="5441950"/>
            <a:ext cx="9148763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850718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– </a:t>
            </a:r>
            <a:r>
              <a:rPr lang="en-US" sz="2000" dirty="0" smtClean="0">
                <a:cs typeface="Arial" charset="0"/>
              </a:rPr>
              <a:t>From SW Corner on Moody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1026" name="Picture 2" descr="R:\Alamo Manhattan\12260_Block 43 - Portland\9 3D\05.09.13 - ROUND 3 DRB\Final Jpegs\12260 - Block 43 - Moody &amp; Aberneth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6" y="145145"/>
            <a:ext cx="8391075" cy="54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40" y="216706"/>
            <a:ext cx="8304054" cy="537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Street View Along Moody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3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8318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– </a:t>
            </a:r>
            <a:r>
              <a:rPr lang="en-US" sz="2000" dirty="0" smtClean="0">
                <a:cs typeface="Arial" charset="0"/>
              </a:rPr>
              <a:t>From SW Corner on Abernethy</a:t>
            </a:r>
            <a:r>
              <a:rPr lang="en-US" sz="2000" b="1" dirty="0" smtClean="0">
                <a:cs typeface="Arial" charset="0"/>
              </a:rPr>
              <a:t>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253"/>
          <a:stretch/>
        </p:blipFill>
        <p:spPr bwMode="auto">
          <a:xfrm>
            <a:off x="246742" y="159657"/>
            <a:ext cx="8644785" cy="537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Response 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71" y="943429"/>
            <a:ext cx="85634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A more urban edge is preferred all around the building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Simplify the outside with a systematic material palette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Limit material palette to 3 materials; a 4</a:t>
            </a:r>
            <a:r>
              <a:rPr lang="en-US" sz="1400" baseline="30000" dirty="0"/>
              <a:t>th</a:t>
            </a:r>
            <a:r>
              <a:rPr lang="en-US" sz="1400" dirty="0"/>
              <a:t> material is ok if the use is systematic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Remove structural column from corner balcony conditions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Incorporate lighting on all ground  level facades, particularly at entry points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Relocate garage gate to face of building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609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8318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From SW Corner on Abernethy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486" y="139781"/>
            <a:ext cx="8397541" cy="54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8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</a:t>
            </a:r>
            <a:r>
              <a:rPr lang="en-US" sz="2000" dirty="0" smtClean="0">
                <a:cs typeface="Arial" charset="0"/>
              </a:rPr>
              <a:t>– From NW on Lane</a:t>
            </a:r>
            <a:r>
              <a:rPr lang="en-US" sz="2000" b="1" dirty="0" smtClean="0">
                <a:cs typeface="Arial" charset="0"/>
              </a:rPr>
              <a:t>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9" y="101600"/>
            <a:ext cx="8418050" cy="54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9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Response 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71" y="943429"/>
            <a:ext cx="85634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Provide </a:t>
            </a:r>
            <a:r>
              <a:rPr lang="en-US" sz="1400" dirty="0"/>
              <a:t>direct connections to SW Lane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Simplify the outside with a systematic material palette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Limit material palette to 3 materials; a 4</a:t>
            </a:r>
            <a:r>
              <a:rPr lang="en-US" sz="1400" baseline="30000" dirty="0"/>
              <a:t>th</a:t>
            </a:r>
            <a:r>
              <a:rPr lang="en-US" sz="1400" dirty="0"/>
              <a:t> material is ok if the use is systematic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Remove structural column from corner balcony conditions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Incorporate lighting on all ground  level facades, particularly at entry points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609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From NW on Lane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855" y="107491"/>
            <a:ext cx="8447314" cy="546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21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Connections to Lane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5" y="1247828"/>
            <a:ext cx="8447314" cy="34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9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</a:t>
            </a:r>
            <a:r>
              <a:rPr lang="en-US" sz="2000" dirty="0" smtClean="0">
                <a:cs typeface="Arial" charset="0"/>
              </a:rPr>
              <a:t>– From NE Corner on Bond</a:t>
            </a:r>
            <a:r>
              <a:rPr lang="en-US" sz="2000" b="1" dirty="0" smtClean="0">
                <a:cs typeface="Arial" charset="0"/>
              </a:rPr>
              <a:t>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r="1762"/>
          <a:stretch/>
        </p:blipFill>
        <p:spPr bwMode="auto">
          <a:xfrm>
            <a:off x="143329" y="80551"/>
            <a:ext cx="8899071" cy="548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2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-1" r="1235" b="-1"/>
          <a:stretch/>
        </p:blipFill>
        <p:spPr bwMode="auto">
          <a:xfrm>
            <a:off x="-14515" y="-14514"/>
            <a:ext cx="915851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139" y="145140"/>
            <a:ext cx="3991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FORMER VIEW</a:t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BLOCK 43 APARTMENTS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1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805724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</a:t>
            </a:r>
            <a:r>
              <a:rPr lang="en-US" sz="2000" dirty="0" smtClean="0">
                <a:cs typeface="Arial" charset="0"/>
              </a:rPr>
              <a:t>– Street View of NE Corner From Bond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"/>
          <a:stretch/>
        </p:blipFill>
        <p:spPr bwMode="auto">
          <a:xfrm>
            <a:off x="665832" y="77643"/>
            <a:ext cx="7766957" cy="546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0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693964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</a:t>
            </a:r>
            <a:r>
              <a:rPr lang="en-US" sz="2000" dirty="0" smtClean="0">
                <a:cs typeface="Arial" charset="0"/>
              </a:rPr>
              <a:t>– Street View of Courtyard Entry</a:t>
            </a:r>
            <a:r>
              <a:rPr lang="en-US" sz="2000" b="1" dirty="0" smtClean="0">
                <a:cs typeface="Arial" charset="0"/>
              </a:rPr>
              <a:t>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2" y="61603"/>
            <a:ext cx="8521699" cy="55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Response 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70" y="943429"/>
            <a:ext cx="856342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Establish a clear hierarchy of the entrances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A more urban edge is preferred all around the building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Simplify the outside with a systematic material palette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Remove structural column from corner balcony conditions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Incorporate lighting on all ground level facades, particularly at entry points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Rework courtyard entry to be oriented more for people than bike parking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609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From NE Corner on Bond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764" y="116113"/>
            <a:ext cx="8358657" cy="54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2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805724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Street View of NE Corner From Bond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245" y="81446"/>
            <a:ext cx="7283188" cy="54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012" y="58059"/>
            <a:ext cx="7286245" cy="54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693964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Street View of Courtyard Entry</a:t>
            </a:r>
            <a:r>
              <a:rPr lang="en-US" sz="2000" b="1" dirty="0" smtClean="0">
                <a:cs typeface="Arial" charset="0"/>
              </a:rPr>
              <a:t>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3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ndy.HLMARCH\AppData\Local\Microsoft\Windows\Temporary Internet Files\Content.Outlook\CM65BSRR\Courtyard for hear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8"/>
          <a:stretch/>
        </p:blipFill>
        <p:spPr bwMode="auto">
          <a:xfrm>
            <a:off x="130626" y="752983"/>
            <a:ext cx="8839200" cy="52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Former Courtyard Landscape Design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693964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</a:t>
            </a:r>
            <a:r>
              <a:rPr lang="en-US" sz="2000" dirty="0" smtClean="0">
                <a:cs typeface="Arial" charset="0"/>
              </a:rPr>
              <a:t>– Elevated View of Courtyard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3" y="130451"/>
            <a:ext cx="7194102" cy="540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2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79598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</a:t>
            </a:r>
            <a:r>
              <a:rPr lang="en-US" sz="2000" dirty="0" smtClean="0">
                <a:cs typeface="Arial" charset="0"/>
              </a:rPr>
              <a:t>– Courtyard View Toward Bond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5" y="146521"/>
            <a:ext cx="8318504" cy="540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Response 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71" y="943429"/>
            <a:ext cx="85634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Rework courtyard entry to be oriented more for people than bike parking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Usability of the courtyard needs </a:t>
            </a:r>
            <a:r>
              <a:rPr lang="en-US" sz="1400" dirty="0" smtClean="0"/>
              <a:t>consideration; simplify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Create connection between building architecture and landscape design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609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DAR </a:t>
            </a:r>
            <a:r>
              <a:rPr lang="en-US" sz="3200" dirty="0" smtClean="0">
                <a:solidFill>
                  <a:schemeClr val="bg1"/>
                </a:solidFill>
              </a:rPr>
              <a:t>Comments April 4, 2013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71" y="943429"/>
            <a:ext cx="8563429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Establish </a:t>
            </a:r>
            <a:r>
              <a:rPr lang="en-US" sz="1400" dirty="0" smtClean="0"/>
              <a:t>a clear hierarchy of the entrances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Provide direct connections to SW Lane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Provide stoops along Moody to activate the street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A more urban edge is preferred all around the building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Simplify the outside with a systematic material palette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Limit material palette to 3 materials; a 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material is ok if the use is systematic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Remove structural column from corner balcony conditions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No small canopies over door guards at SW Moody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Integrate vents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Incorporate lighting on all ground level facades, particularly at entry points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Relocate garage gate to face of building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Rework courtyard entry to be oriented more for people than bike parking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/>
              <a:t>Usability of the courtyard needs consideration; simplify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Create connection between building architecture and landscape design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609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Current Courtyard Landscape Design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1907"/>
          <a:stretch/>
        </p:blipFill>
        <p:spPr bwMode="auto">
          <a:xfrm>
            <a:off x="159655" y="856343"/>
            <a:ext cx="8839199" cy="509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31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208" y="135419"/>
            <a:ext cx="7261906" cy="544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693964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Elevated View of Courtyard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79598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Courtyard View Toward Bond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43" y="187512"/>
            <a:ext cx="8269514" cy="53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2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275771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Block 43 Apartments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00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5139" y="145140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BLOCK 43 APARTMENTS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2" y="821464"/>
            <a:ext cx="7375585" cy="5112377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 err="1" smtClean="0">
                <a:solidFill>
                  <a:schemeClr val="bg1"/>
                </a:solidFill>
              </a:rPr>
              <a:t>Ardea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Alamo Manhattan\12260_Block 43 - Portland\CITY SUBMITTAL\REFERENCE IMAGES\CONCRETE STO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1" y="821463"/>
            <a:ext cx="7375585" cy="51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Mirabella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Alamo Manhattan\12260_Block 43 - Portland\CITY SUBMITTAL\REFERENCE IMAGES\Grays_Landing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1" y="981581"/>
            <a:ext cx="7368156" cy="477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Gray’s Landing Apartments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Alamo Manhattan\12260_Block 43 - Portland\CITY SUBMITTAL\REFERENCE IMAGES\VENT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1" y="826612"/>
            <a:ext cx="7368156" cy="51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Atwater Place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Alamo Manhattan\12260_Block 43 - Portland\CITY SUBMITTAL\REFERENCE IMAGES\VENT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2" y="821464"/>
            <a:ext cx="7375585" cy="51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Riva on the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Alamo Manhattan\12260_Block 43 - Portland\CITY SUBMITTAL\REFERENCE IMAGES\GARAGE ENT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1" y="821463"/>
            <a:ext cx="7375585" cy="51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Mirabella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275771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Block 43 Apartments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r="934"/>
          <a:stretch/>
        </p:blipFill>
        <p:spPr bwMode="auto">
          <a:xfrm>
            <a:off x="0" y="-29028"/>
            <a:ext cx="9144000" cy="610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139" y="145140"/>
            <a:ext cx="3991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CURRENT VIEW</a:t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BLOCK 43 APARTMENTS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4514" y="2061012"/>
            <a:ext cx="37156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Thank you.</a:t>
            </a:r>
          </a:p>
          <a:p>
            <a:endParaRPr lang="en-US" sz="3600" dirty="0"/>
          </a:p>
          <a:p>
            <a:pPr algn="ctr"/>
            <a:r>
              <a:rPr lang="en-US" sz="3600" dirty="0" smtClean="0"/>
              <a:t>Questions?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26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02" y="768825"/>
            <a:ext cx="5632044" cy="523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Block 43 Site Plan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2235" y="1129162"/>
            <a:ext cx="1654330" cy="31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SW Lane St.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56295" y="5466257"/>
            <a:ext cx="2190458" cy="31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SW Abernethy St.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712970" y="3227586"/>
            <a:ext cx="1847332" cy="31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SW Bond Ave.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82745" y="2479047"/>
            <a:ext cx="394042" cy="18123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/>
              <a:t>SW Moody Ave.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850718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– </a:t>
            </a:r>
            <a:r>
              <a:rPr lang="en-US" sz="2000" dirty="0" smtClean="0">
                <a:cs typeface="Arial" charset="0"/>
              </a:rPr>
              <a:t>From SW Corner on Moody 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/>
          <a:stretch/>
        </p:blipFill>
        <p:spPr bwMode="auto">
          <a:xfrm>
            <a:off x="275767" y="154381"/>
            <a:ext cx="8621488" cy="54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1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Former View </a:t>
            </a:r>
            <a:r>
              <a:rPr lang="en-US" sz="2000" dirty="0" smtClean="0">
                <a:cs typeface="Arial" charset="0"/>
              </a:rPr>
              <a:t>– Street View Along Moody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6"/>
          <a:stretch/>
        </p:blipFill>
        <p:spPr bwMode="auto">
          <a:xfrm>
            <a:off x="677409" y="102111"/>
            <a:ext cx="7813448" cy="550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3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60338" y="0"/>
            <a:ext cx="8839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Response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71" y="943429"/>
            <a:ext cx="856342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Establish a clear hierarchy of the entrances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Provide stoops along Moody to activate the street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A more urban edge is preferred all around the building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Simplify the outside with a systematic material palette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Remove structural column from corner balcony conditions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No small canopies over door guards at SW Moody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/>
              <a:t>Incorporate lighting on all ground level facades, particularly at entry points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609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993" y="108860"/>
            <a:ext cx="7330282" cy="549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" y="5364798"/>
            <a:ext cx="73605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2286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smtClean="0">
                <a:cs typeface="Arial" charset="0"/>
              </a:rPr>
              <a:t>Current View </a:t>
            </a:r>
            <a:r>
              <a:rPr lang="en-US" sz="2000" dirty="0" smtClean="0">
                <a:cs typeface="Arial" charset="0"/>
              </a:rPr>
              <a:t>– Street View Along Moody</a:t>
            </a:r>
            <a:endParaRPr lang="en-US" sz="2000" dirty="0">
              <a:solidFill>
                <a:srgbClr val="777777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 Template">
  <a:themeElements>
    <a:clrScheme name="SAMPL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MPLE 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 Template</Template>
  <TotalTime>7031</TotalTime>
  <Words>636</Words>
  <Application>Microsoft Office PowerPoint</Application>
  <PresentationFormat>On-screen Show (4:3)</PresentationFormat>
  <Paragraphs>136</Paragraphs>
  <Slides>40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SAMPLE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SERA Architects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Cover: Arial Narrow Title Case 32 pt</dc:title>
  <dc:creator>kimm</dc:creator>
  <cp:lastModifiedBy>Jeancarlo Saenz</cp:lastModifiedBy>
  <cp:revision>284</cp:revision>
  <cp:lastPrinted>2013-05-10T16:41:38Z</cp:lastPrinted>
  <dcterms:created xsi:type="dcterms:W3CDTF">2013-05-12T03:17:28Z</dcterms:created>
  <dcterms:modified xsi:type="dcterms:W3CDTF">2013-05-14T19:47:46Z</dcterms:modified>
</cp:coreProperties>
</file>