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0" r:id="rId2"/>
    <p:sldMasterId id="2147483652" r:id="rId3"/>
    <p:sldMasterId id="2147483654" r:id="rId4"/>
  </p:sldMasterIdLst>
  <p:notesMasterIdLst>
    <p:notesMasterId r:id="rId58"/>
  </p:notesMasterIdLst>
  <p:handoutMasterIdLst>
    <p:handoutMasterId r:id="rId59"/>
  </p:handoutMasterIdLst>
  <p:sldIdLst>
    <p:sldId id="459" r:id="rId5"/>
    <p:sldId id="419" r:id="rId6"/>
    <p:sldId id="430" r:id="rId7"/>
    <p:sldId id="431" r:id="rId8"/>
    <p:sldId id="432" r:id="rId9"/>
    <p:sldId id="433" r:id="rId10"/>
    <p:sldId id="434" r:id="rId11"/>
    <p:sldId id="435" r:id="rId12"/>
    <p:sldId id="436" r:id="rId13"/>
    <p:sldId id="460" r:id="rId14"/>
    <p:sldId id="451" r:id="rId15"/>
    <p:sldId id="438" r:id="rId16"/>
    <p:sldId id="439" r:id="rId17"/>
    <p:sldId id="457" r:id="rId18"/>
    <p:sldId id="456" r:id="rId19"/>
    <p:sldId id="452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449" r:id="rId29"/>
    <p:sldId id="450" r:id="rId30"/>
    <p:sldId id="400" r:id="rId31"/>
    <p:sldId id="462" r:id="rId32"/>
    <p:sldId id="463" r:id="rId33"/>
    <p:sldId id="464" r:id="rId34"/>
    <p:sldId id="453" r:id="rId35"/>
    <p:sldId id="336" r:id="rId36"/>
    <p:sldId id="429" r:id="rId37"/>
    <p:sldId id="392" r:id="rId38"/>
    <p:sldId id="396" r:id="rId39"/>
    <p:sldId id="391" r:id="rId40"/>
    <p:sldId id="397" r:id="rId41"/>
    <p:sldId id="387" r:id="rId42"/>
    <p:sldId id="363" r:id="rId43"/>
    <p:sldId id="384" r:id="rId44"/>
    <p:sldId id="386" r:id="rId45"/>
    <p:sldId id="339" r:id="rId46"/>
    <p:sldId id="341" r:id="rId47"/>
    <p:sldId id="362" r:id="rId48"/>
    <p:sldId id="379" r:id="rId49"/>
    <p:sldId id="377" r:id="rId50"/>
    <p:sldId id="385" r:id="rId51"/>
    <p:sldId id="365" r:id="rId52"/>
    <p:sldId id="372" r:id="rId53"/>
    <p:sldId id="322" r:id="rId54"/>
    <p:sldId id="454" r:id="rId55"/>
    <p:sldId id="458" r:id="rId56"/>
    <p:sldId id="461" r:id="rId57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7C68C"/>
    <a:srgbClr val="BAA07F"/>
    <a:srgbClr val="D5C6B2"/>
    <a:srgbClr val="CCD5DE"/>
    <a:srgbClr val="E58E1A"/>
    <a:srgbClr val="754200"/>
    <a:srgbClr val="B5121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975" autoAdjust="0"/>
    <p:restoredTop sz="85801" autoAdjust="0"/>
  </p:normalViewPr>
  <p:slideViewPr>
    <p:cSldViewPr snapToGrid="0">
      <p:cViewPr varScale="1">
        <p:scale>
          <a:sx n="62" d="100"/>
          <a:sy n="62" d="100"/>
        </p:scale>
        <p:origin x="-150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593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5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852" y="0"/>
            <a:ext cx="2971593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5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989"/>
            <a:ext cx="2971593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5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852" y="8829989"/>
            <a:ext cx="2971593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cs typeface="+mn-cs"/>
              </a:defRPr>
            </a:lvl1pPr>
          </a:lstStyle>
          <a:p>
            <a:pPr>
              <a:defRPr/>
            </a:pPr>
            <a:fld id="{F2BC5A42-8CF5-4747-9A07-F88FBD5ACA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593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852" y="0"/>
            <a:ext cx="2971593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49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6112" y="4415790"/>
            <a:ext cx="5485778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89"/>
            <a:ext cx="2971593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852" y="8829989"/>
            <a:ext cx="2971593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cs typeface="+mn-cs"/>
              </a:defRPr>
            </a:lvl1pPr>
          </a:lstStyle>
          <a:p>
            <a:pPr>
              <a:defRPr/>
            </a:pPr>
            <a:fld id="{31B22659-DFB6-4580-A188-96AB75241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 Adopted by Metro in the mid-1990s</a:t>
            </a:r>
          </a:p>
          <a:p>
            <a:pPr>
              <a:buFontTx/>
              <a:buChar char="•"/>
            </a:pPr>
            <a:r>
              <a:rPr lang="en-US" smtClean="0"/>
              <a:t> update with a Portland-specific framework that builds on the goals and policies of the Comp Plan</a:t>
            </a:r>
          </a:p>
          <a:p>
            <a:pPr>
              <a:buFontTx/>
              <a:buChar char="•"/>
            </a:pPr>
            <a:r>
              <a:rPr lang="en-US" smtClean="0"/>
              <a:t> </a:t>
            </a: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47B705-9B06-449B-9F3C-3E698209C8CC}" type="slidenum">
              <a:rPr lang="en-US" smtClean="0">
                <a:cs typeface="Arial" charset="0"/>
              </a:rPr>
              <a:pPr/>
              <a:t>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078DCF-635A-46CF-AF77-8AF7F199B02E}" type="slidenum">
              <a:rPr lang="en-US" smtClean="0">
                <a:cs typeface="Arial" charset="0"/>
              </a:rPr>
              <a:pPr/>
              <a:t>49</a:t>
            </a:fld>
            <a:endParaRPr lang="en-US" smtClean="0">
              <a:cs typeface="Arial" charset="0"/>
            </a:endParaRPr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99DF10-3633-454E-91FB-1F712B315D32}" type="slidenum">
              <a:rPr lang="en-US" smtClean="0">
                <a:cs typeface="Arial" charset="0"/>
              </a:rPr>
              <a:pPr/>
              <a:t>50</a:t>
            </a:fld>
            <a:endParaRPr lang="en-US" smtClean="0">
              <a:cs typeface="Arial" charset="0"/>
            </a:endParaRPr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9E1BA9-B4F2-48D3-894A-7C2F1019BA23}" type="slidenum">
              <a:rPr lang="en-US" smtClean="0">
                <a:cs typeface="Arial" charset="0"/>
              </a:rPr>
              <a:pPr/>
              <a:t>13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986D9-642C-40CE-A4A5-5938094F5A34}" type="slidenum">
              <a:rPr lang="en-US" smtClean="0">
                <a:cs typeface="Arial" charset="0"/>
              </a:rPr>
              <a:pPr/>
              <a:t>14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E5C44F-0AB1-46BF-A277-8280C55E5757}" type="slidenum">
              <a:rPr lang="en-US" smtClean="0">
                <a:cs typeface="Arial" charset="0"/>
              </a:rPr>
              <a:pPr/>
              <a:t>15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966AC0-B602-4895-84E6-0D4575C85E09}" type="slidenum">
              <a:rPr lang="en-US" smtClean="0">
                <a:cs typeface="Arial" charset="0"/>
              </a:rPr>
              <a:pPr/>
              <a:t>26</a:t>
            </a:fld>
            <a:endParaRPr lang="en-US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2DCF5-5E95-46B5-B1CD-05C24C0F3B89}" type="slidenum">
              <a:rPr lang="en-US" smtClean="0">
                <a:cs typeface="Arial" charset="0"/>
              </a:rPr>
              <a:pPr/>
              <a:t>32</a:t>
            </a:fld>
            <a:endParaRPr lang="en-US" smtClean="0">
              <a:cs typeface="Arial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59DE1F-2FD1-44A1-B0D0-0C7F7CC60C1F}" type="slidenum">
              <a:rPr lang="en-US" smtClean="0">
                <a:cs typeface="Arial" charset="0"/>
              </a:rPr>
              <a:pPr/>
              <a:t>42</a:t>
            </a:fld>
            <a:endParaRPr lang="en-US" smtClean="0">
              <a:cs typeface="Arial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54F0ED-4815-4CA8-9ECD-EEA3C5422AFE}" type="slidenum">
              <a:rPr lang="en-US" smtClean="0">
                <a:cs typeface="Arial" charset="0"/>
              </a:rPr>
              <a:pPr/>
              <a:t>43</a:t>
            </a:fld>
            <a:endParaRPr lang="en-US" smtClean="0">
              <a:cs typeface="Arial" charset="0"/>
            </a:endParaRPr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286321-3A7D-44D0-BAA0-90AF7307CACF}" type="slidenum">
              <a:rPr lang="en-US" smtClean="0">
                <a:cs typeface="Arial" charset="0"/>
              </a:rPr>
              <a:pPr/>
              <a:t>48</a:t>
            </a:fld>
            <a:endParaRPr lang="en-US" smtClean="0">
              <a:cs typeface="Arial" charset="0"/>
            </a:endParaRPr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9.jpeg"/><Relationship Id="rId4" Type="http://schemas.openxmlformats.org/officeDocument/2006/relationships/image" Target="../media/image7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.jpe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022350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" name="Picture 10" descr="ppt_title1lphotost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ppt_title1log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" y="5778500"/>
            <a:ext cx="91408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E3FEFE5C-E18C-4838-BA5D-AD85BDB4DC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5F812EC3-1C03-4212-9BB0-19E3B98F2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5508625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300163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03188" y="104775"/>
            <a:ext cx="3014662" cy="6675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" name="Picture 14" descr="ppt_titlephstrbt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0" y="5646738"/>
            <a:ext cx="59086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ppt_titlephstrto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00" y="104775"/>
            <a:ext cx="59182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pt_titlepclr-log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9225" y="130175"/>
            <a:ext cx="2906713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1905000"/>
            <a:ext cx="5791200" cy="1470025"/>
          </a:xfrm>
        </p:spPr>
        <p:txBody>
          <a:bodyPr/>
          <a:lstStyle>
            <a:lvl1pPr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81400" y="3657600"/>
            <a:ext cx="5105400" cy="1447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F7763392-F912-4ECF-A9F1-2265C4DD45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5508625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300163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03188" y="104775"/>
            <a:ext cx="3014662" cy="66754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" name="Picture 14" descr="ppt_titlephstrbtm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0" y="5646738"/>
            <a:ext cx="59086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ppt_titlephstrto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00" y="104775"/>
            <a:ext cx="59182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pt_title2grlog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130175"/>
            <a:ext cx="28892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352800" y="1981200"/>
            <a:ext cx="55626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3657600"/>
            <a:ext cx="55626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47DBBE7F-DB50-47A7-B9B4-293D5E031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DC8B6005-DEB8-4711-B596-DABFB20E5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6810B21C-8153-408B-B447-CBA9D3CCBE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CA32F9A3-A662-40F1-9E43-4E2841C1C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44C24D8E-AC7B-4B27-A588-A8B52C3FEC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F9182D2B-DB19-47BA-8575-D2F8E483D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B5446099-4F8F-4603-973B-92D2C6C14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6D787D28-CEA8-41B2-8E0D-FE0267ABD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1FC31069-C4FA-49F9-9053-7BA4A20C2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1C1A584B-3914-40C0-9A83-31B18BFDA4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5FB1C7A0-CD82-4EA6-8205-CE148EEDE4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022350"/>
            <a:ext cx="9144000" cy="76200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" name="Picture 5" descr="ppt_title1lphotost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5250"/>
            <a:ext cx="91440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pt_title1log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" y="5778500"/>
            <a:ext cx="91408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05740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02DECD4F-2DE1-4C0C-A49C-DA2AEF8CF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5041F91E-2AEF-4B21-BD74-26FEC53089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A193AA9D-71C5-4933-BD87-862F45E71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97E2584C-1415-497D-87B4-3EE9E4AC4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3DA559EA-2D0B-4C7F-89CF-D6717A3D11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600200"/>
            <a:ext cx="4229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66FAB60A-F9C5-45E6-9168-2A6D75D5B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F81609AB-52CB-4C29-B893-F3465DF0C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751D6F16-CBE4-4E1D-826A-149411B77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2431ADA2-BE03-442E-B08D-C6C760EBB1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DFF4D0C1-EFFE-406E-BAE8-608D984CD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2750" y="274638"/>
            <a:ext cx="21526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74638"/>
            <a:ext cx="63055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C44CE3A9-6A2B-4935-84B2-C386C4821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B06C9541-3DD1-4E92-8E1E-6A8D995B9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F412EF1A-EE07-4A99-9E75-F178587AB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B408E125-7409-4033-AB03-B807B2A375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A58B2C5E-FE8A-4B66-87EC-AF9DC182C1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8A4F785E-A3B0-444C-82AA-7FB83B759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6705600"/>
          </a:xfrm>
          <a:prstGeom prst="rect">
            <a:avLst/>
          </a:prstGeom>
          <a:gradFill rotWithShape="1">
            <a:gsLst>
              <a:gs pos="0">
                <a:schemeClr val="bg1">
                  <a:alpha val="3999"/>
                </a:schemeClr>
              </a:gs>
              <a:gs pos="100000">
                <a:srgbClr val="CCD5DE">
                  <a:alpha val="77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027" name="Picture 14" descr="ppt_backgrd_bar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1900"/>
            <a:ext cx="91440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DF44F1AD-CE07-493D-AECB-11073CEBB0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5" descr="ppt_dark_backgrds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9525" y="6245225"/>
            <a:ext cx="91535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3317" name="Picture 16" descr="Font_logo_blue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4DF2E4"/>
              </a:clrFrom>
              <a:clrTo>
                <a:srgbClr val="4DF2E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46475" y="6337300"/>
            <a:ext cx="70643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2" descr="ppt_backgrd_bar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1900"/>
            <a:ext cx="91440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0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Trebuchet MS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FA93FD37-B325-423C-9CBF-CA59BBB8F7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0" y="0"/>
            <a:ext cx="9144000" cy="6705600"/>
          </a:xfrm>
          <a:prstGeom prst="rect">
            <a:avLst/>
          </a:prstGeom>
          <a:gradFill rotWithShape="1">
            <a:gsLst>
              <a:gs pos="0">
                <a:schemeClr val="bg1">
                  <a:alpha val="3999"/>
                </a:schemeClr>
              </a:gs>
              <a:gs pos="100000">
                <a:srgbClr val="CCD5DE">
                  <a:alpha val="77000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37891" name="Picture 3" descr="ppt_backgrd_bar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311900"/>
            <a:ext cx="9144000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74638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00200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792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CC2035 Concept Plan Charrette | </a:t>
            </a:r>
            <a:fld id="{96231600-1F87-4A44-A79B-5FF45707B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9207" name="Rectangle 7"/>
          <p:cNvSpPr>
            <a:spLocks noChangeArrowheads="1"/>
          </p:cNvSpPr>
          <p:nvPr/>
        </p:nvSpPr>
        <p:spPr bwMode="auto">
          <a:xfrm>
            <a:off x="0" y="0"/>
            <a:ext cx="9144000" cy="76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jpeg"/><Relationship Id="rId5" Type="http://schemas.openxmlformats.org/officeDocument/2006/relationships/image" Target="../media/image38.wm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9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png"/><Relationship Id="rId9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City_20ft_Aerials"/>
          <p:cNvPicPr>
            <a:picLocks noChangeAspect="1" noChangeArrowheads="1"/>
          </p:cNvPicPr>
          <p:nvPr/>
        </p:nvPicPr>
        <p:blipFill>
          <a:blip r:embed="rId2" cstate="print">
            <a:lum bright="-12000"/>
          </a:blip>
          <a:srcRect t="21233"/>
          <a:stretch>
            <a:fillRect/>
          </a:stretch>
        </p:blipFill>
        <p:spPr bwMode="auto">
          <a:xfrm>
            <a:off x="0" y="0"/>
            <a:ext cx="9144000" cy="62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6" name="Text Box 5"/>
          <p:cNvSpPr txBox="1">
            <a:spLocks noChangeArrowheads="1"/>
          </p:cNvSpPr>
          <p:nvPr/>
        </p:nvSpPr>
        <p:spPr bwMode="auto">
          <a:xfrm>
            <a:off x="0" y="1147763"/>
            <a:ext cx="9401175" cy="463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3200" b="1">
                <a:solidFill>
                  <a:schemeClr val="tx2"/>
                </a:solidFill>
                <a:latin typeface="Trebuchet MS" pitchFamily="34" charset="0"/>
              </a:rPr>
              <a:t>Comprehensive Plan Working Draft: 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3200" b="1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900" b="1">
                <a:solidFill>
                  <a:schemeClr val="tx2"/>
                </a:solidFill>
                <a:latin typeface="Trebuchet MS" pitchFamily="34" charset="0"/>
              </a:rPr>
              <a:t> Urban Design Framework </a:t>
            </a:r>
          </a:p>
          <a:p>
            <a:pPr>
              <a:lnSpc>
                <a:spcPts val="3000"/>
              </a:lnSpc>
              <a:spcBef>
                <a:spcPts val="600"/>
              </a:spcBef>
              <a:buFont typeface="Arial" charset="0"/>
              <a:buChar char="•"/>
            </a:pPr>
            <a:r>
              <a:rPr lang="en-US" sz="2900" b="1">
                <a:solidFill>
                  <a:schemeClr val="tx2"/>
                </a:solidFill>
                <a:latin typeface="Trebuchet MS" pitchFamily="34" charset="0"/>
              </a:rPr>
              <a:t> Urban Design and Development Goals and Policies</a:t>
            </a:r>
          </a:p>
          <a:p>
            <a:pPr>
              <a:lnSpc>
                <a:spcPts val="3000"/>
              </a:lnSpc>
              <a:spcBef>
                <a:spcPts val="600"/>
              </a:spcBef>
              <a:buFont typeface="Arial" charset="0"/>
              <a:buChar char="•"/>
            </a:pPr>
            <a:endParaRPr lang="en-US" sz="2900" b="1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  <a:buFont typeface="Arial" charset="0"/>
              <a:buChar char="•"/>
            </a:pPr>
            <a:endParaRPr lang="en-US" sz="2900" b="1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2800" b="1">
                <a:solidFill>
                  <a:schemeClr val="tx2"/>
                </a:solidFill>
                <a:latin typeface="Trebuchet MS" pitchFamily="34" charset="0"/>
              </a:rPr>
              <a:t>Portland Design Commission</a:t>
            </a:r>
          </a:p>
          <a:p>
            <a:pPr>
              <a:lnSpc>
                <a:spcPts val="3000"/>
              </a:lnSpc>
              <a:spcBef>
                <a:spcPts val="600"/>
              </a:spcBef>
            </a:pPr>
            <a:r>
              <a:rPr lang="en-US" sz="2800" b="1">
                <a:solidFill>
                  <a:schemeClr val="tx2"/>
                </a:solidFill>
                <a:latin typeface="Trebuchet MS" pitchFamily="34" charset="0"/>
              </a:rPr>
              <a:t>March 14, 2013</a:t>
            </a:r>
          </a:p>
          <a:p>
            <a:pPr>
              <a:lnSpc>
                <a:spcPts val="3000"/>
              </a:lnSpc>
              <a:spcBef>
                <a:spcPts val="600"/>
              </a:spcBef>
              <a:buFont typeface="Arial" charset="0"/>
              <a:buChar char="•"/>
            </a:pPr>
            <a:endParaRPr lang="en-US" sz="2900" b="1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ts val="3000"/>
              </a:lnSpc>
              <a:spcBef>
                <a:spcPts val="600"/>
              </a:spcBef>
            </a:pPr>
            <a:endParaRPr lang="en-US" sz="3200" b="1">
              <a:solidFill>
                <a:schemeClr val="tx2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82" name="Picture 2" descr="centcity_ctr_aerialview.jpg"/>
          <p:cNvPicPr>
            <a:picLocks noChangeAspect="1"/>
          </p:cNvPicPr>
          <p:nvPr/>
        </p:nvPicPr>
        <p:blipFill>
          <a:blip r:embed="rId2" cstate="print"/>
          <a:srcRect l="11633" t="4449" r="15189" b="5803"/>
          <a:stretch>
            <a:fillRect/>
          </a:stretch>
        </p:blipFill>
        <p:spPr bwMode="auto">
          <a:xfrm>
            <a:off x="673100" y="904875"/>
            <a:ext cx="36004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  <a:cs typeface="+mn-cs"/>
              </a:rPr>
              <a:t>Centers: What are they?</a:t>
            </a:r>
          </a:p>
        </p:txBody>
      </p:sp>
      <p:pic>
        <p:nvPicPr>
          <p:cNvPr id="62468" name="Picture 4" descr="town_ctr_aerialview.jpg"/>
          <p:cNvPicPr>
            <a:picLocks noChangeAspect="1"/>
          </p:cNvPicPr>
          <p:nvPr/>
        </p:nvPicPr>
        <p:blipFill>
          <a:blip r:embed="rId3" cstate="print"/>
          <a:srcRect l="31308" t="28244" r="36749" b="30721"/>
          <a:stretch>
            <a:fillRect/>
          </a:stretch>
        </p:blipFill>
        <p:spPr bwMode="auto">
          <a:xfrm>
            <a:off x="5022850" y="887413"/>
            <a:ext cx="38179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5" descr="neighb_ctr_aerialview.jpg"/>
          <p:cNvPicPr>
            <a:picLocks noChangeAspect="1"/>
          </p:cNvPicPr>
          <p:nvPr/>
        </p:nvPicPr>
        <p:blipFill>
          <a:blip r:embed="rId4" cstate="print"/>
          <a:srcRect l="12328" r="2576"/>
          <a:stretch>
            <a:fillRect/>
          </a:stretch>
        </p:blipFill>
        <p:spPr bwMode="auto">
          <a:xfrm>
            <a:off x="5059363" y="3765550"/>
            <a:ext cx="3821112" cy="241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512763" y="885825"/>
            <a:ext cx="37052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rgbClr val="000000"/>
                </a:solidFill>
                <a:latin typeface="+mj-lt"/>
                <a:cs typeface="+mn-cs"/>
              </a:rPr>
              <a:t>Central City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110163" y="5768975"/>
            <a:ext cx="370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rgbClr val="000000"/>
                </a:solidFill>
                <a:latin typeface="+mj-lt"/>
                <a:cs typeface="+mn-cs"/>
              </a:rPr>
              <a:t>Neighborhood Center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181600" y="914400"/>
            <a:ext cx="3706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b="1">
                <a:solidFill>
                  <a:srgbClr val="000000"/>
                </a:solidFill>
              </a:rPr>
              <a:t>Town Center</a:t>
            </a:r>
          </a:p>
        </p:txBody>
      </p:sp>
      <p:pic>
        <p:nvPicPr>
          <p:cNvPr id="62478" name="Picture 14"/>
          <p:cNvPicPr>
            <a:picLocks noChangeAspect="1" noChangeArrowheads="1"/>
          </p:cNvPicPr>
          <p:nvPr/>
        </p:nvPicPr>
        <p:blipFill>
          <a:blip r:embed="rId5" cstate="print"/>
          <a:srcRect l="10838" t="6342" r="7500" b="6244"/>
          <a:stretch>
            <a:fillRect/>
          </a:stretch>
        </p:blipFill>
        <p:spPr bwMode="auto">
          <a:xfrm>
            <a:off x="4451350" y="1722438"/>
            <a:ext cx="1954213" cy="1606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2483" name="Picture 3" descr="gateway_ctr_aerialview.jpg"/>
          <p:cNvPicPr>
            <a:picLocks noChangeAspect="1"/>
          </p:cNvPicPr>
          <p:nvPr/>
        </p:nvPicPr>
        <p:blipFill>
          <a:blip r:embed="rId6" cstate="print"/>
          <a:srcRect l="8955" r="11940"/>
          <a:stretch>
            <a:fillRect/>
          </a:stretch>
        </p:blipFill>
        <p:spPr bwMode="auto">
          <a:xfrm>
            <a:off x="717550" y="3603625"/>
            <a:ext cx="35544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44513" y="5768975"/>
            <a:ext cx="37068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000" b="1">
                <a:solidFill>
                  <a:srgbClr val="000000"/>
                </a:solidFill>
              </a:rPr>
              <a:t>Gateway Regional Center</a:t>
            </a:r>
          </a:p>
        </p:txBody>
      </p:sp>
      <p:pic>
        <p:nvPicPr>
          <p:cNvPr id="62475" name="Picture 11" descr="Picture 06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613" y="1401763"/>
            <a:ext cx="1462087" cy="1951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2477" name="Picture 13"/>
          <p:cNvPicPr>
            <a:picLocks noChangeAspect="1" noChangeArrowheads="1"/>
          </p:cNvPicPr>
          <p:nvPr/>
        </p:nvPicPr>
        <p:blipFill>
          <a:blip r:embed="rId8" cstate="print"/>
          <a:srcRect l="11700" t="5074" r="14592" b="6244"/>
          <a:stretch>
            <a:fillRect/>
          </a:stretch>
        </p:blipFill>
        <p:spPr bwMode="auto">
          <a:xfrm>
            <a:off x="47625" y="4022725"/>
            <a:ext cx="1900238" cy="17573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2479" name="Picture 15"/>
          <p:cNvPicPr>
            <a:picLocks noChangeAspect="1" noChangeArrowheads="1"/>
          </p:cNvPicPr>
          <p:nvPr/>
        </p:nvPicPr>
        <p:blipFill>
          <a:blip r:embed="rId9" cstate="print"/>
          <a:srcRect l="8775" t="6146" r="9450" b="6537"/>
          <a:stretch>
            <a:fillRect/>
          </a:stretch>
        </p:blipFill>
        <p:spPr bwMode="auto">
          <a:xfrm>
            <a:off x="4430713" y="4102100"/>
            <a:ext cx="1955800" cy="1606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3"/>
          <p:cNvGrpSpPr>
            <a:grpSpLocks/>
          </p:cNvGrpSpPr>
          <p:nvPr/>
        </p:nvGrpSpPr>
        <p:grpSpPr bwMode="auto">
          <a:xfrm>
            <a:off x="225425" y="303213"/>
            <a:ext cx="9144000" cy="5867400"/>
            <a:chOff x="0" y="533400"/>
            <a:chExt cx="2362200" cy="5867400"/>
          </a:xfrm>
        </p:grpSpPr>
        <p:sp>
          <p:nvSpPr>
            <p:cNvPr id="5" name="Rectangle 4"/>
            <p:cNvSpPr/>
            <p:nvPr/>
          </p:nvSpPr>
          <p:spPr>
            <a:xfrm>
              <a:off x="0" y="533400"/>
              <a:ext cx="2285511" cy="5867400"/>
            </a:xfrm>
            <a:prstGeom prst="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accent2"/>
                </a:solidFill>
              </a:endParaRPr>
            </a:p>
          </p:txBody>
        </p:sp>
        <p:sp>
          <p:nvSpPr>
            <p:cNvPr id="63492" name="Text Box 4"/>
            <p:cNvSpPr txBox="1">
              <a:spLocks noChangeArrowheads="1"/>
            </p:cNvSpPr>
            <p:nvPr/>
          </p:nvSpPr>
          <p:spPr bwMode="auto">
            <a:xfrm>
              <a:off x="0" y="609600"/>
              <a:ext cx="211801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Focusing Growth and Change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Centers</a:t>
              </a:r>
            </a:p>
          </p:txBody>
        </p:sp>
        <p:sp>
          <p:nvSpPr>
            <p:cNvPr id="63493" name="Text Box 4"/>
            <p:cNvSpPr txBox="1">
              <a:spLocks noChangeArrowheads="1"/>
            </p:cNvSpPr>
            <p:nvPr/>
          </p:nvSpPr>
          <p:spPr bwMode="auto">
            <a:xfrm>
              <a:off x="0" y="2075400"/>
              <a:ext cx="2057356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Linking a Healthy City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Connections</a:t>
              </a:r>
            </a:p>
          </p:txBody>
        </p:sp>
        <p:sp>
          <p:nvSpPr>
            <p:cNvPr id="63494" name="Text Box 4"/>
            <p:cNvSpPr txBox="1">
              <a:spLocks noChangeArrowheads="1"/>
            </p:cNvSpPr>
            <p:nvPr/>
          </p:nvSpPr>
          <p:spPr bwMode="auto">
            <a:xfrm>
              <a:off x="0" y="3387626"/>
              <a:ext cx="2362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Growing our Natural Resources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Natural Features</a:t>
              </a:r>
            </a:p>
          </p:txBody>
        </p:sp>
        <p:sp>
          <p:nvSpPr>
            <p:cNvPr id="63495" name="Text Box 4"/>
            <p:cNvSpPr txBox="1">
              <a:spLocks noChangeArrowheads="1"/>
            </p:cNvSpPr>
            <p:nvPr/>
          </p:nvSpPr>
          <p:spPr bwMode="auto">
            <a:xfrm>
              <a:off x="0" y="4656475"/>
              <a:ext cx="213350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One Size Doesn’t Fit All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Pattern Areas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57175" y="1725613"/>
            <a:ext cx="7016750" cy="812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Connections</a:t>
            </a:r>
          </a:p>
        </p:txBody>
      </p:sp>
      <p:sp>
        <p:nvSpPr>
          <p:cNvPr id="64514" name="Text Box 4"/>
          <p:cNvSpPr txBox="1">
            <a:spLocks noChangeArrowheads="1"/>
          </p:cNvSpPr>
          <p:nvPr/>
        </p:nvSpPr>
        <p:spPr bwMode="auto">
          <a:xfrm>
            <a:off x="146050" y="3417888"/>
            <a:ext cx="8885238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Improve safety, identity and placemaking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Increase choices for mobility, health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Link economic centers, civic amenities, parks</a:t>
            </a:r>
          </a:p>
        </p:txBody>
      </p:sp>
      <p:pic>
        <p:nvPicPr>
          <p:cNvPr id="64515" name="Picture 11"/>
          <p:cNvPicPr>
            <a:picLocks noChangeAspect="1" noChangeArrowheads="1"/>
          </p:cNvPicPr>
          <p:nvPr/>
        </p:nvPicPr>
        <p:blipFill>
          <a:blip r:embed="rId2" cstate="print"/>
          <a:srcRect l="28125" t="33517" r="45000" b="24271"/>
          <a:stretch>
            <a:fillRect/>
          </a:stretch>
        </p:blipFill>
        <p:spPr bwMode="auto">
          <a:xfrm>
            <a:off x="2743200" y="923925"/>
            <a:ext cx="18303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6" descr="photo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27036" t="12041" b="7692"/>
          <a:stretch>
            <a:fillRect/>
          </a:stretch>
        </p:blipFill>
        <p:spPr bwMode="auto">
          <a:xfrm>
            <a:off x="4664075" y="923925"/>
            <a:ext cx="2690813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7" descr="PDX_MLK.jpg"/>
          <p:cNvPicPr>
            <a:picLocks noChangeAspect="1"/>
          </p:cNvPicPr>
          <p:nvPr/>
        </p:nvPicPr>
        <p:blipFill>
          <a:blip r:embed="rId4" cstate="print"/>
          <a:srcRect r="17007" b="14388"/>
          <a:stretch>
            <a:fillRect/>
          </a:stretch>
        </p:blipFill>
        <p:spPr bwMode="auto">
          <a:xfrm>
            <a:off x="273050" y="925513"/>
            <a:ext cx="2357438" cy="216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12"/>
          <p:cNvPicPr>
            <a:picLocks noChangeAspect="1" noChangeArrowheads="1"/>
          </p:cNvPicPr>
          <p:nvPr/>
        </p:nvPicPr>
        <p:blipFill>
          <a:blip r:embed="rId5" cstate="print"/>
          <a:srcRect l="43207" t="10570" r="30696" b="41289"/>
          <a:stretch>
            <a:fillRect/>
          </a:stretch>
        </p:blipFill>
        <p:spPr bwMode="auto">
          <a:xfrm>
            <a:off x="7448550" y="904875"/>
            <a:ext cx="1552575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6" descr="CompPlan_UDF-centers_01MEt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693738"/>
            <a:ext cx="84740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/>
          <p:cNvGrpSpPr>
            <a:grpSpLocks/>
          </p:cNvGrpSpPr>
          <p:nvPr/>
        </p:nvGrpSpPr>
        <p:grpSpPr bwMode="auto">
          <a:xfrm>
            <a:off x="6132513" y="77788"/>
            <a:ext cx="2859087" cy="3786187"/>
            <a:chOff x="6133170" y="77788"/>
            <a:chExt cx="2858430" cy="3786187"/>
          </a:xfrm>
        </p:grpSpPr>
        <p:pic>
          <p:nvPicPr>
            <p:cNvPr id="65541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9912" t="13261" r="18750" b="6810"/>
            <a:stretch>
              <a:fillRect/>
            </a:stretch>
          </p:blipFill>
          <p:spPr bwMode="auto">
            <a:xfrm>
              <a:off x="6477000" y="1448001"/>
              <a:ext cx="2514600" cy="2046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2" name="Text Box 6"/>
            <p:cNvSpPr txBox="1">
              <a:spLocks noChangeArrowheads="1"/>
            </p:cNvSpPr>
            <p:nvPr/>
          </p:nvSpPr>
          <p:spPr bwMode="auto">
            <a:xfrm>
              <a:off x="6477000" y="3494589"/>
              <a:ext cx="2243254" cy="369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Civic Corridors</a:t>
              </a:r>
            </a:p>
          </p:txBody>
        </p:sp>
        <p:pic>
          <p:nvPicPr>
            <p:cNvPr id="65543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t="14734" r="5484"/>
            <a:stretch>
              <a:fillRect/>
            </a:stretch>
          </p:blipFill>
          <p:spPr bwMode="auto">
            <a:xfrm>
              <a:off x="6477000" y="77788"/>
              <a:ext cx="2514600" cy="129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4" name="Line 5"/>
            <p:cNvSpPr>
              <a:spLocks noChangeShapeType="1"/>
            </p:cNvSpPr>
            <p:nvPr/>
          </p:nvSpPr>
          <p:spPr bwMode="auto">
            <a:xfrm flipH="1">
              <a:off x="6133170" y="2667380"/>
              <a:ext cx="420029" cy="44381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668338" y="917575"/>
            <a:ext cx="7658101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Connections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9" descr="CompPlan_UDF-centers_01MEt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788" y="687388"/>
            <a:ext cx="847566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170363" y="245328"/>
            <a:ext cx="4048125" cy="2686785"/>
            <a:chOff x="5096106" y="4171215"/>
            <a:chExt cx="4047894" cy="2686785"/>
          </a:xfrm>
        </p:grpSpPr>
        <p:pic>
          <p:nvPicPr>
            <p:cNvPr id="67589" name="Picture 6"/>
            <p:cNvPicPr>
              <a:picLocks noChangeAspect="1" noChangeArrowheads="1"/>
            </p:cNvPicPr>
            <p:nvPr/>
          </p:nvPicPr>
          <p:blipFill>
            <a:blip r:embed="rId4" cstate="print">
              <a:lum bright="10000"/>
            </a:blip>
            <a:srcRect t="49050" r="62443" b="11598"/>
            <a:stretch>
              <a:fillRect/>
            </a:stretch>
          </p:blipFill>
          <p:spPr bwMode="auto">
            <a:xfrm>
              <a:off x="6267505" y="4171215"/>
              <a:ext cx="2837851" cy="2230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0" name="Text Box 6"/>
            <p:cNvSpPr txBox="1">
              <a:spLocks noChangeArrowheads="1"/>
            </p:cNvSpPr>
            <p:nvPr/>
          </p:nvSpPr>
          <p:spPr bwMode="auto">
            <a:xfrm>
              <a:off x="5410200" y="6488576"/>
              <a:ext cx="3733800" cy="369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b="1" dirty="0">
                  <a:solidFill>
                    <a:srgbClr val="000000"/>
                  </a:solidFill>
                  <a:latin typeface="Calibri" pitchFamily="34" charset="0"/>
                </a:rPr>
                <a:t>High-Capacity Transit Corridors</a:t>
              </a:r>
            </a:p>
          </p:txBody>
        </p:sp>
        <p:sp>
          <p:nvSpPr>
            <p:cNvPr id="67591" name="Line 5"/>
            <p:cNvSpPr>
              <a:spLocks noChangeShapeType="1"/>
            </p:cNvSpPr>
            <p:nvPr/>
          </p:nvSpPr>
          <p:spPr bwMode="auto">
            <a:xfrm flipH="1">
              <a:off x="5096106" y="6200077"/>
              <a:ext cx="1237785" cy="39029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8" descr="CompPlan_UDF-centers_01MEtr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961" y="687013"/>
            <a:ext cx="8474075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Connections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Connections</a:t>
            </a:r>
          </a:p>
        </p:txBody>
      </p:sp>
      <p:pic>
        <p:nvPicPr>
          <p:cNvPr id="69634" name="Picture 18" descr="CompPlan_UDF-centers_01MEt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690563"/>
            <a:ext cx="84740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ompPlan_UDF-centers_01MEtr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963" y="687388"/>
            <a:ext cx="84740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0" y="0"/>
            <a:ext cx="4337050" cy="6149975"/>
            <a:chOff x="0" y="0"/>
            <a:chExt cx="4337824" cy="6149279"/>
          </a:xfrm>
        </p:grpSpPr>
        <p:pic>
          <p:nvPicPr>
            <p:cNvPr id="69638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 l="14857" t="16896" r="18304" b="17130"/>
            <a:stretch>
              <a:fillRect/>
            </a:stretch>
          </p:blipFill>
          <p:spPr bwMode="auto">
            <a:xfrm>
              <a:off x="0" y="0"/>
              <a:ext cx="2378075" cy="1705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11" descr="ReedPlac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1849497"/>
              <a:ext cx="2381250" cy="1786188"/>
            </a:xfrm>
            <a:prstGeom prst="rect">
              <a:avLst/>
            </a:prstGeom>
            <a:noFill/>
            <a:ln w="76200">
              <a:noFill/>
              <a:miter lim="800000"/>
              <a:headEnd/>
              <a:tailEnd/>
            </a:ln>
          </p:spPr>
        </p:pic>
        <p:sp>
          <p:nvSpPr>
            <p:cNvPr id="69640" name="Text Box 6"/>
            <p:cNvSpPr txBox="1">
              <a:spLocks noChangeArrowheads="1"/>
            </p:cNvSpPr>
            <p:nvPr/>
          </p:nvSpPr>
          <p:spPr bwMode="auto">
            <a:xfrm>
              <a:off x="356839" y="5779895"/>
              <a:ext cx="2154238" cy="369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Greenways</a:t>
              </a:r>
            </a:p>
          </p:txBody>
        </p:sp>
        <p:sp>
          <p:nvSpPr>
            <p:cNvPr id="69641" name="Line 5"/>
            <p:cNvSpPr>
              <a:spLocks noChangeShapeType="1"/>
            </p:cNvSpPr>
            <p:nvPr/>
          </p:nvSpPr>
          <p:spPr bwMode="auto">
            <a:xfrm flipV="1">
              <a:off x="2286000" y="3256156"/>
              <a:ext cx="2051824" cy="706593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69642" name="Picture 2" descr="N:\work\comp_planning\compplanupdate\Workspace\Neighborhood_Centers\Workshops-Phase1\Images\City_Green_Images\Greenways\Vanc-BikeConnect2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0" y="3735659"/>
              <a:ext cx="2808006" cy="2106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" name="Picture 2" descr="1921CheneySML"/>
          <p:cNvPicPr>
            <a:picLocks noChangeAspect="1" noChangeArrowheads="1"/>
          </p:cNvPicPr>
          <p:nvPr/>
        </p:nvPicPr>
        <p:blipFill>
          <a:blip r:embed="rId8" cstate="print"/>
          <a:srcRect l="941" t="311"/>
          <a:stretch>
            <a:fillRect/>
          </a:stretch>
        </p:blipFill>
        <p:spPr bwMode="auto">
          <a:xfrm>
            <a:off x="1931988" y="601663"/>
            <a:ext cx="7212012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1" name="Group 3"/>
          <p:cNvGrpSpPr>
            <a:grpSpLocks/>
          </p:cNvGrpSpPr>
          <p:nvPr/>
        </p:nvGrpSpPr>
        <p:grpSpPr bwMode="auto">
          <a:xfrm>
            <a:off x="225425" y="303213"/>
            <a:ext cx="9144000" cy="5867400"/>
            <a:chOff x="0" y="533400"/>
            <a:chExt cx="2362200" cy="5867400"/>
          </a:xfrm>
        </p:grpSpPr>
        <p:sp>
          <p:nvSpPr>
            <p:cNvPr id="5" name="Rectangle 4"/>
            <p:cNvSpPr/>
            <p:nvPr/>
          </p:nvSpPr>
          <p:spPr>
            <a:xfrm>
              <a:off x="0" y="533400"/>
              <a:ext cx="2285511" cy="5867400"/>
            </a:xfrm>
            <a:prstGeom prst="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accent2"/>
                </a:solidFill>
              </a:endParaRPr>
            </a:p>
          </p:txBody>
        </p:sp>
        <p:sp>
          <p:nvSpPr>
            <p:cNvPr id="71684" name="Text Box 4"/>
            <p:cNvSpPr txBox="1">
              <a:spLocks noChangeArrowheads="1"/>
            </p:cNvSpPr>
            <p:nvPr/>
          </p:nvSpPr>
          <p:spPr bwMode="auto">
            <a:xfrm>
              <a:off x="0" y="609600"/>
              <a:ext cx="211801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Focusing Growth and Change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Centers</a:t>
              </a:r>
            </a:p>
          </p:txBody>
        </p:sp>
        <p:sp>
          <p:nvSpPr>
            <p:cNvPr id="71685" name="Text Box 4"/>
            <p:cNvSpPr txBox="1">
              <a:spLocks noChangeArrowheads="1"/>
            </p:cNvSpPr>
            <p:nvPr/>
          </p:nvSpPr>
          <p:spPr bwMode="auto">
            <a:xfrm>
              <a:off x="0" y="2075400"/>
              <a:ext cx="2057356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Linking a Healthy City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Connections</a:t>
              </a:r>
            </a:p>
          </p:txBody>
        </p:sp>
        <p:sp>
          <p:nvSpPr>
            <p:cNvPr id="71686" name="Text Box 4"/>
            <p:cNvSpPr txBox="1">
              <a:spLocks noChangeArrowheads="1"/>
            </p:cNvSpPr>
            <p:nvPr/>
          </p:nvSpPr>
          <p:spPr bwMode="auto">
            <a:xfrm>
              <a:off x="0" y="3387626"/>
              <a:ext cx="2362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Growing our Natural Resources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Natural Features</a:t>
              </a:r>
            </a:p>
          </p:txBody>
        </p:sp>
        <p:sp>
          <p:nvSpPr>
            <p:cNvPr id="71687" name="Text Box 4"/>
            <p:cNvSpPr txBox="1">
              <a:spLocks noChangeArrowheads="1"/>
            </p:cNvSpPr>
            <p:nvPr/>
          </p:nvSpPr>
          <p:spPr bwMode="auto">
            <a:xfrm>
              <a:off x="0" y="4656475"/>
              <a:ext cx="213350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One Size Doesn’t Fit All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Pattern Areas</a:t>
              </a:r>
            </a:p>
          </p:txBody>
        </p:sp>
      </p:grpSp>
      <p:sp>
        <p:nvSpPr>
          <p:cNvPr id="10" name="Rectangle 9"/>
          <p:cNvSpPr/>
          <p:nvPr/>
        </p:nvSpPr>
        <p:spPr>
          <a:xfrm>
            <a:off x="257175" y="3041650"/>
            <a:ext cx="8629650" cy="811213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Natural Features</a:t>
            </a:r>
          </a:p>
        </p:txBody>
      </p:sp>
      <p:sp>
        <p:nvSpPr>
          <p:cNvPr id="72706" name="Text Box 4"/>
          <p:cNvSpPr txBox="1">
            <a:spLocks noChangeArrowheads="1"/>
          </p:cNvSpPr>
          <p:nvPr/>
        </p:nvSpPr>
        <p:spPr bwMode="auto">
          <a:xfrm>
            <a:off x="146050" y="3584575"/>
            <a:ext cx="888523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Expand natural resources, “grow the green”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Improve connections between habitat areas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Increase access from neighborhoods </a:t>
            </a:r>
          </a:p>
        </p:txBody>
      </p:sp>
      <p:pic>
        <p:nvPicPr>
          <p:cNvPr id="72707" name="Picture 2" descr="N:\work\comp_planning\compplanupdate\Workspace\Neighborhood_Centers\Workshops-Phase1\Images\City_Green_Images\Habitat\OaksBottom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69950"/>
            <a:ext cx="3092450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5" descr="20060609_207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2450" y="873125"/>
            <a:ext cx="3051175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15" descr="Planted Oct 08"/>
          <p:cNvPicPr>
            <a:picLocks noChangeAspect="1" noChangeArrowheads="1"/>
          </p:cNvPicPr>
          <p:nvPr/>
        </p:nvPicPr>
        <p:blipFill>
          <a:blip r:embed="rId4" cstate="print">
            <a:lum bright="-6000"/>
          </a:blip>
          <a:srcRect/>
          <a:stretch>
            <a:fillRect/>
          </a:stretch>
        </p:blipFill>
        <p:spPr bwMode="auto">
          <a:xfrm>
            <a:off x="6137275" y="866775"/>
            <a:ext cx="306705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 descr="4_UDF_natfeature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31300" cy="591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0" y="2438400"/>
            <a:ext cx="2667000" cy="2408238"/>
            <a:chOff x="0" y="2438400"/>
            <a:chExt cx="2667000" cy="2407682"/>
          </a:xfrm>
        </p:grpSpPr>
        <p:pic>
          <p:nvPicPr>
            <p:cNvPr id="737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9521" t="13261" r="13075" b="4413"/>
            <a:stretch>
              <a:fillRect/>
            </a:stretch>
          </p:blipFill>
          <p:spPr bwMode="auto">
            <a:xfrm>
              <a:off x="0" y="2438400"/>
              <a:ext cx="1957388" cy="2038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41" name="Line 5"/>
            <p:cNvSpPr>
              <a:spLocks noChangeShapeType="1"/>
            </p:cNvSpPr>
            <p:nvPr/>
          </p:nvSpPr>
          <p:spPr bwMode="auto">
            <a:xfrm>
              <a:off x="1905000" y="2895597"/>
              <a:ext cx="762000" cy="152261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742" name="Text Box 6"/>
            <p:cNvSpPr txBox="1">
              <a:spLocks noChangeArrowheads="1"/>
            </p:cNvSpPr>
            <p:nvPr/>
          </p:nvSpPr>
          <p:spPr bwMode="auto">
            <a:xfrm>
              <a:off x="0" y="4476750"/>
              <a:ext cx="215423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Habitat Corridors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029200" y="0"/>
            <a:ext cx="4114800" cy="2732088"/>
            <a:chOff x="5029200" y="0"/>
            <a:chExt cx="4114800" cy="2731532"/>
          </a:xfrm>
        </p:grpSpPr>
        <p:pic>
          <p:nvPicPr>
            <p:cNvPr id="73737" name="Picture 9" descr="5-River-NorthRea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0" y="0"/>
              <a:ext cx="2362200" cy="236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8" name="Text Box 6"/>
            <p:cNvSpPr txBox="1">
              <a:spLocks noChangeArrowheads="1"/>
            </p:cNvSpPr>
            <p:nvPr/>
          </p:nvSpPr>
          <p:spPr bwMode="auto">
            <a:xfrm>
              <a:off x="6096000" y="2362200"/>
              <a:ext cx="30480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Rivers &amp; Waterbodies</a:t>
              </a:r>
            </a:p>
          </p:txBody>
        </p:sp>
        <p:sp>
          <p:nvSpPr>
            <p:cNvPr id="73739" name="Line 5"/>
            <p:cNvSpPr>
              <a:spLocks noChangeShapeType="1"/>
            </p:cNvSpPr>
            <p:nvPr/>
          </p:nvSpPr>
          <p:spPr bwMode="auto">
            <a:xfrm flipH="1">
              <a:off x="5029200" y="1752600"/>
              <a:ext cx="1066800" cy="53340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6172200" y="3581400"/>
            <a:ext cx="2971800" cy="2470150"/>
            <a:chOff x="6172200" y="3468469"/>
            <a:chExt cx="2971800" cy="2470368"/>
          </a:xfrm>
        </p:grpSpPr>
        <p:pic>
          <p:nvPicPr>
            <p:cNvPr id="73734" name="Picture 7" descr="3-EasternButt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29400" y="3468469"/>
              <a:ext cx="2514600" cy="1885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3735" name="Text Box 6"/>
            <p:cNvSpPr txBox="1">
              <a:spLocks noChangeArrowheads="1"/>
            </p:cNvSpPr>
            <p:nvPr/>
          </p:nvSpPr>
          <p:spPr bwMode="auto">
            <a:xfrm>
              <a:off x="6629400" y="5297430"/>
              <a:ext cx="2514600" cy="641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Topographical Features</a:t>
              </a:r>
            </a:p>
            <a:p>
              <a:r>
                <a:rPr lang="en-US" b="1">
                  <a:solidFill>
                    <a:srgbClr val="000000"/>
                  </a:solidFill>
                  <a:latin typeface="Calibri" pitchFamily="34" charset="0"/>
                </a:rPr>
                <a:t>&amp; Large Parks</a:t>
              </a:r>
            </a:p>
          </p:txBody>
        </p:sp>
        <p:sp>
          <p:nvSpPr>
            <p:cNvPr id="73736" name="Line 5"/>
            <p:cNvSpPr>
              <a:spLocks noChangeShapeType="1"/>
            </p:cNvSpPr>
            <p:nvPr/>
          </p:nvSpPr>
          <p:spPr bwMode="auto">
            <a:xfrm flipH="1" flipV="1">
              <a:off x="6172200" y="4687777"/>
              <a:ext cx="457200" cy="112816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33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Natural Features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7" descr="IMG_57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4475"/>
            <a:ext cx="4529138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6200" y="1017588"/>
            <a:ext cx="9067800" cy="5227637"/>
            <a:chOff x="76199" y="1294924"/>
            <a:chExt cx="9067801" cy="5226497"/>
          </a:xfrm>
        </p:grpSpPr>
        <p:pic>
          <p:nvPicPr>
            <p:cNvPr id="74755" name="Picture 4" descr="svr-thorntoncreek-beforel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4917" y="2259850"/>
              <a:ext cx="2535044" cy="20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6" name="Picture 2" descr="Northgate-Framework-Plan_Masthead"/>
            <p:cNvPicPr>
              <a:picLocks noChangeAspect="1" noChangeArrowheads="1"/>
            </p:cNvPicPr>
            <p:nvPr/>
          </p:nvPicPr>
          <p:blipFill>
            <a:blip r:embed="rId4" cstate="print"/>
            <a:srcRect l="9348" t="43556" r="11073"/>
            <a:stretch>
              <a:fillRect/>
            </a:stretch>
          </p:blipFill>
          <p:spPr bwMode="auto">
            <a:xfrm>
              <a:off x="76199" y="4495598"/>
              <a:ext cx="5024757" cy="2025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7" name="Picture 3" descr="svr-thorntoncreek-afterl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9090" y="1294924"/>
              <a:ext cx="4514910" cy="4877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City_20ft_Aerials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 t="21233"/>
          <a:stretch>
            <a:fillRect/>
          </a:stretch>
        </p:blipFill>
        <p:spPr bwMode="auto">
          <a:xfrm>
            <a:off x="0" y="0"/>
            <a:ext cx="9144000" cy="62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TextBox 3"/>
          <p:cNvSpPr txBox="1">
            <a:spLocks noChangeArrowheads="1"/>
          </p:cNvSpPr>
          <p:nvPr/>
        </p:nvSpPr>
        <p:spPr bwMode="auto">
          <a:xfrm>
            <a:off x="685800" y="2209800"/>
            <a:ext cx="807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solidFill>
                  <a:srgbClr val="000000"/>
                </a:solidFill>
                <a:latin typeface="Trebuchet MS" pitchFamily="34" charset="0"/>
              </a:rPr>
              <a:t>WHAT IS AN URBAN DESIGN FRAMEWORK?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50950" y="3087688"/>
            <a:ext cx="6400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000000"/>
                </a:solidFill>
                <a:latin typeface="Trebuchet MS" pitchFamily="34" charset="0"/>
              </a:rPr>
              <a:t>A roadmap to the future physical form of the city, giving a spatial dimension to the goals and policies</a:t>
            </a:r>
          </a:p>
          <a:p>
            <a:endParaRPr lang="en-US" sz="2800" b="1">
              <a:solidFill>
                <a:srgbClr val="000000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oup 1"/>
          <p:cNvGrpSpPr>
            <a:grpSpLocks/>
          </p:cNvGrpSpPr>
          <p:nvPr/>
        </p:nvGrpSpPr>
        <p:grpSpPr bwMode="auto">
          <a:xfrm>
            <a:off x="225425" y="303213"/>
            <a:ext cx="9144000" cy="5867400"/>
            <a:chOff x="0" y="533400"/>
            <a:chExt cx="2362200" cy="5867400"/>
          </a:xfrm>
        </p:grpSpPr>
        <p:sp>
          <p:nvSpPr>
            <p:cNvPr id="3" name="Rectangle 2"/>
            <p:cNvSpPr/>
            <p:nvPr/>
          </p:nvSpPr>
          <p:spPr>
            <a:xfrm>
              <a:off x="0" y="533400"/>
              <a:ext cx="2285511" cy="5867400"/>
            </a:xfrm>
            <a:prstGeom prst="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accent2"/>
                </a:solidFill>
              </a:endParaRPr>
            </a:p>
          </p:txBody>
        </p:sp>
        <p:sp>
          <p:nvSpPr>
            <p:cNvPr id="75780" name="Text Box 4"/>
            <p:cNvSpPr txBox="1">
              <a:spLocks noChangeArrowheads="1"/>
            </p:cNvSpPr>
            <p:nvPr/>
          </p:nvSpPr>
          <p:spPr bwMode="auto">
            <a:xfrm>
              <a:off x="0" y="609600"/>
              <a:ext cx="211801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Focusing Growth and Change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Centers</a:t>
              </a:r>
            </a:p>
          </p:txBody>
        </p:sp>
        <p:sp>
          <p:nvSpPr>
            <p:cNvPr id="75781" name="Text Box 4"/>
            <p:cNvSpPr txBox="1">
              <a:spLocks noChangeArrowheads="1"/>
            </p:cNvSpPr>
            <p:nvPr/>
          </p:nvSpPr>
          <p:spPr bwMode="auto">
            <a:xfrm>
              <a:off x="0" y="2075400"/>
              <a:ext cx="2057356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Linking a Healthy City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Connections</a:t>
              </a:r>
            </a:p>
          </p:txBody>
        </p:sp>
        <p:sp>
          <p:nvSpPr>
            <p:cNvPr id="75782" name="Text Box 4"/>
            <p:cNvSpPr txBox="1">
              <a:spLocks noChangeArrowheads="1"/>
            </p:cNvSpPr>
            <p:nvPr/>
          </p:nvSpPr>
          <p:spPr bwMode="auto">
            <a:xfrm>
              <a:off x="0" y="3387626"/>
              <a:ext cx="2362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Growing our Natural Resources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Natural Features</a:t>
              </a:r>
            </a:p>
          </p:txBody>
        </p:sp>
        <p:sp>
          <p:nvSpPr>
            <p:cNvPr id="75783" name="Text Box 4"/>
            <p:cNvSpPr txBox="1">
              <a:spLocks noChangeArrowheads="1"/>
            </p:cNvSpPr>
            <p:nvPr/>
          </p:nvSpPr>
          <p:spPr bwMode="auto">
            <a:xfrm>
              <a:off x="0" y="4656475"/>
              <a:ext cx="213350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One Size Doesn’t Fit All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Pattern Areas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57175" y="4316413"/>
            <a:ext cx="7013575" cy="812800"/>
          </a:xfrm>
          <a:prstGeom prst="rect">
            <a:avLst/>
          </a:prstGeom>
          <a:noFill/>
          <a:ln w="508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3" descr="4_UDF_patternare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1200"/>
            <a:ext cx="91440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regional_landscape_contex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81000"/>
            <a:ext cx="7848600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685800" y="152400"/>
            <a:ext cx="8353425" cy="6545263"/>
            <a:chOff x="685800" y="311960"/>
            <a:chExt cx="8353425" cy="6546040"/>
          </a:xfrm>
        </p:grpSpPr>
        <p:pic>
          <p:nvPicPr>
            <p:cNvPr id="7680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311960"/>
              <a:ext cx="7620000" cy="6546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629400" y="762000"/>
              <a:ext cx="2409825" cy="2194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276600" y="3824288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rebuchet MS" pitchFamily="34" charset="0"/>
              </a:rPr>
              <a:t>Inner Neighborhoods</a:t>
            </a:r>
          </a:p>
        </p:txBody>
      </p:sp>
      <p:pic>
        <p:nvPicPr>
          <p:cNvPr id="77826" name="Picture 7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 l="23335" t="13422" r="10126" b="4904"/>
          <a:stretch>
            <a:fillRect/>
          </a:stretch>
        </p:blipFill>
        <p:spPr bwMode="auto">
          <a:xfrm>
            <a:off x="2819400" y="928688"/>
            <a:ext cx="3276600" cy="29225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0" y="244475"/>
            <a:ext cx="3581400" cy="5668963"/>
            <a:chOff x="0" y="243840"/>
            <a:chExt cx="3581400" cy="5669280"/>
          </a:xfrm>
        </p:grpSpPr>
        <p:pic>
          <p:nvPicPr>
            <p:cNvPr id="77831" name="Picture 3" descr="N:\drop\Lillard_Lora\East&amp;West_Images\SW_Headwaters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758440"/>
              <a:ext cx="3581400" cy="2686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2" name="Picture 7" descr="headwaters_14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243840"/>
              <a:ext cx="2590800" cy="25050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</p:pic>
        <p:sp>
          <p:nvSpPr>
            <p:cNvPr id="77833" name="TextBox 12"/>
            <p:cNvSpPr txBox="1">
              <a:spLocks noChangeArrowheads="1"/>
            </p:cNvSpPr>
            <p:nvPr/>
          </p:nvSpPr>
          <p:spPr bwMode="auto">
            <a:xfrm>
              <a:off x="0" y="5546408"/>
              <a:ext cx="30480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Western Neighborhoods</a:t>
              </a:r>
            </a:p>
          </p:txBody>
        </p:sp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29400" y="5562600"/>
            <a:ext cx="2514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rebuchet MS" pitchFamily="34" charset="0"/>
              </a:rPr>
              <a:t>Eastern Neighborhoods</a:t>
            </a:r>
          </a:p>
        </p:txBody>
      </p:sp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 cstate="print"/>
          <a:srcRect l="735" t="7655" r="39348" b="8134"/>
          <a:stretch>
            <a:fillRect/>
          </a:stretch>
        </p:blipFill>
        <p:spPr bwMode="auto">
          <a:xfrm>
            <a:off x="6392863" y="0"/>
            <a:ext cx="275113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6" cstate="print"/>
          <a:srcRect l="6618" t="7655" r="6618" b="9091"/>
          <a:stretch>
            <a:fillRect/>
          </a:stretch>
        </p:blipFill>
        <p:spPr bwMode="auto">
          <a:xfrm>
            <a:off x="5715000" y="2971800"/>
            <a:ext cx="342900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6629400" y="5618163"/>
            <a:ext cx="2514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rebuchet MS" pitchFamily="34" charset="0"/>
              </a:rPr>
              <a:t>Eastern Neighborhoods</a:t>
            </a:r>
          </a:p>
        </p:txBody>
      </p:sp>
      <p:sp>
        <p:nvSpPr>
          <p:cNvPr id="78850" name="TextBox 12"/>
          <p:cNvSpPr txBox="1">
            <a:spLocks noChangeArrowheads="1"/>
          </p:cNvSpPr>
          <p:nvPr/>
        </p:nvSpPr>
        <p:spPr bwMode="auto">
          <a:xfrm>
            <a:off x="3146425" y="533717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rebuchet MS" pitchFamily="34" charset="0"/>
              </a:rPr>
              <a:t>Inner Neighborhoods</a:t>
            </a:r>
          </a:p>
        </p:txBody>
      </p:sp>
      <p:sp>
        <p:nvSpPr>
          <p:cNvPr id="78851" name="TextBox 12"/>
          <p:cNvSpPr txBox="1">
            <a:spLocks noChangeArrowheads="1"/>
          </p:cNvSpPr>
          <p:nvPr/>
        </p:nvSpPr>
        <p:spPr bwMode="auto">
          <a:xfrm>
            <a:off x="0" y="5348288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Western </a:t>
            </a:r>
            <a:r>
              <a:rPr lang="en-US" b="1">
                <a:latin typeface="Trebuchet MS" pitchFamily="34" charset="0"/>
              </a:rPr>
              <a:t>Neighborhoods</a:t>
            </a:r>
          </a:p>
        </p:txBody>
      </p:sp>
      <p:pic>
        <p:nvPicPr>
          <p:cNvPr id="78852" name="Picture 11"/>
          <p:cNvPicPr>
            <a:picLocks noChangeAspect="1" noChangeArrowheads="1"/>
          </p:cNvPicPr>
          <p:nvPr/>
        </p:nvPicPr>
        <p:blipFill>
          <a:blip r:embed="rId2" cstate="print"/>
          <a:srcRect l="9912" t="12724" r="9912" b="4054"/>
          <a:stretch>
            <a:fillRect/>
          </a:stretch>
        </p:blipFill>
        <p:spPr bwMode="auto">
          <a:xfrm>
            <a:off x="0" y="3108325"/>
            <a:ext cx="28829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3" name="Picture 12"/>
          <p:cNvPicPr>
            <a:picLocks noChangeAspect="1" noChangeArrowheads="1"/>
          </p:cNvPicPr>
          <p:nvPr/>
        </p:nvPicPr>
        <p:blipFill>
          <a:blip r:embed="rId3" cstate="print"/>
          <a:srcRect l="17647" t="8612" r="6618" b="9091"/>
          <a:stretch>
            <a:fillRect/>
          </a:stretch>
        </p:blipFill>
        <p:spPr bwMode="auto">
          <a:xfrm>
            <a:off x="152400" y="669925"/>
            <a:ext cx="27432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4" name="Picture 13"/>
          <p:cNvPicPr>
            <a:picLocks noChangeAspect="1" noChangeArrowheads="1"/>
          </p:cNvPicPr>
          <p:nvPr/>
        </p:nvPicPr>
        <p:blipFill>
          <a:blip r:embed="rId4" cstate="print"/>
          <a:srcRect l="6618" t="7655" r="6618" b="8134"/>
          <a:stretch>
            <a:fillRect/>
          </a:stretch>
        </p:blipFill>
        <p:spPr bwMode="auto">
          <a:xfrm>
            <a:off x="2957513" y="2995613"/>
            <a:ext cx="30480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18"/>
          <p:cNvPicPr>
            <a:picLocks noChangeAspect="1" noChangeArrowheads="1"/>
          </p:cNvPicPr>
          <p:nvPr/>
        </p:nvPicPr>
        <p:blipFill>
          <a:blip r:embed="rId5" cstate="print"/>
          <a:srcRect l="16684" t="7655" r="6618" b="9091"/>
          <a:stretch>
            <a:fillRect/>
          </a:stretch>
        </p:blipFill>
        <p:spPr bwMode="auto">
          <a:xfrm>
            <a:off x="3033713" y="404813"/>
            <a:ext cx="289560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2" descr="S:\urb_design\UD_Project_Files\CompPlan\ppts\jpegs_for_ppt\Traditional_HighPerformance_Street.jpg"/>
          <p:cNvPicPr>
            <a:picLocks noChangeAspect="1" noChangeArrowheads="1"/>
          </p:cNvPicPr>
          <p:nvPr/>
        </p:nvPicPr>
        <p:blipFill>
          <a:blip r:embed="rId6" cstate="print"/>
          <a:srcRect l="6247" r="20409"/>
          <a:stretch>
            <a:fillRect/>
          </a:stretch>
        </p:blipFill>
        <p:spPr bwMode="auto">
          <a:xfrm>
            <a:off x="6157913" y="536575"/>
            <a:ext cx="28416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7" name="Picture 3" descr="S:\urb_design\UD_Project_Files\CompPlan\ppts\jpegs_for_ppt\3Dview-SharedStreet.jpg"/>
          <p:cNvPicPr>
            <a:picLocks noChangeAspect="1" noChangeArrowheads="1"/>
          </p:cNvPicPr>
          <p:nvPr/>
        </p:nvPicPr>
        <p:blipFill>
          <a:blip r:embed="rId7" cstate="print"/>
          <a:srcRect l="5928" r="20728"/>
          <a:stretch>
            <a:fillRect/>
          </a:stretch>
        </p:blipFill>
        <p:spPr bwMode="auto">
          <a:xfrm>
            <a:off x="6146800" y="569913"/>
            <a:ext cx="28416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7588" y="3178175"/>
            <a:ext cx="3046412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growth_scen_extBarb_Ban.jpg"/>
          <p:cNvPicPr>
            <a:picLocks noChangeAspect="1"/>
          </p:cNvPicPr>
          <p:nvPr/>
        </p:nvPicPr>
        <p:blipFill>
          <a:blip r:embed="rId2" cstate="print"/>
          <a:srcRect t="14281" b="13902"/>
          <a:stretch>
            <a:fillRect/>
          </a:stretch>
        </p:blipFill>
        <p:spPr bwMode="auto">
          <a:xfrm>
            <a:off x="0" y="1125538"/>
            <a:ext cx="9144000" cy="424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013113_growth_renders_text_west.jpg"/>
          <p:cNvPicPr>
            <a:picLocks noChangeAspect="1"/>
          </p:cNvPicPr>
          <p:nvPr/>
        </p:nvPicPr>
        <p:blipFill>
          <a:blip r:embed="rId3" cstate="print"/>
          <a:srcRect t="3346"/>
          <a:stretch>
            <a:fillRect/>
          </a:stretch>
        </p:blipFill>
        <p:spPr bwMode="auto">
          <a:xfrm>
            <a:off x="0" y="668338"/>
            <a:ext cx="9144000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 descr="growth_scen_ext73rd_Glis.jpg"/>
          <p:cNvPicPr>
            <a:picLocks noChangeAspect="1"/>
          </p:cNvPicPr>
          <p:nvPr/>
        </p:nvPicPr>
        <p:blipFill>
          <a:blip r:embed="rId2" cstate="print"/>
          <a:srcRect t="13715" b="15222"/>
          <a:stretch>
            <a:fillRect/>
          </a:stretch>
        </p:blipFill>
        <p:spPr bwMode="auto">
          <a:xfrm>
            <a:off x="0" y="1282700"/>
            <a:ext cx="9144000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013113_growth_renders_text_inn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1488"/>
            <a:ext cx="91440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013113_growth_renders_text_east.jpg"/>
          <p:cNvPicPr>
            <a:picLocks noChangeAspect="1"/>
          </p:cNvPicPr>
          <p:nvPr/>
        </p:nvPicPr>
        <p:blipFill>
          <a:blip r:embed="rId3" cstate="print"/>
          <a:srcRect l="6220" t="17522" r="8902" b="23956"/>
          <a:stretch>
            <a:fillRect/>
          </a:stretch>
        </p:blipFill>
        <p:spPr bwMode="auto">
          <a:xfrm>
            <a:off x="-9252" y="1449659"/>
            <a:ext cx="9164879" cy="371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013113_growth_renders_text_ea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429" y="301087"/>
            <a:ext cx="9105141" cy="589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7270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Design-Related Policy Sections</a:t>
            </a:r>
          </a:p>
        </p:txBody>
      </p:sp>
      <p:sp>
        <p:nvSpPr>
          <p:cNvPr id="83971" name="Text Box 4"/>
          <p:cNvSpPr txBox="1">
            <a:spLocks noChangeArrowheads="1"/>
          </p:cNvSpPr>
          <p:nvPr/>
        </p:nvSpPr>
        <p:spPr bwMode="auto">
          <a:xfrm>
            <a:off x="258763" y="1377950"/>
            <a:ext cx="8885237" cy="478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Design of Centers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Context-Sensitive Design and Development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Public Realm and the Street Environment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Transitions – scale and use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Historic and Cultural Resources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7270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Trebuchet MS" pitchFamily="34" charset="0"/>
              </a:rPr>
              <a:t>Design-Related Policy Sections</a:t>
            </a: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258763" y="1649413"/>
            <a:ext cx="8885237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Sustainable Design and Development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Designing with Nature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Health and Safety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Housing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400">
                <a:latin typeface="Trebuchet MS" pitchFamily="34" charset="0"/>
              </a:rPr>
              <a:t>Physically-accessible housing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2400">
                <a:latin typeface="Trebuchet MS" pitchFamily="34" charset="0"/>
              </a:rPr>
              <a:t>Healthful housing</a:t>
            </a:r>
          </a:p>
          <a:p>
            <a:pPr>
              <a:buFont typeface="Arial" charset="0"/>
              <a:buChar char="•"/>
            </a:pPr>
            <a:endParaRPr lang="en-US" sz="2400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72707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 smtClean="0">
                <a:latin typeface="Trebuchet MS" pitchFamily="34" charset="0"/>
              </a:rPr>
              <a:t>Next Steps </a:t>
            </a:r>
            <a:endParaRPr lang="en-US" sz="3200" b="1" dirty="0">
              <a:latin typeface="Trebuchet MS" pitchFamily="34" charset="0"/>
            </a:endParaRPr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258763" y="1236818"/>
            <a:ext cx="8885237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 smtClean="0">
                <a:latin typeface="Trebuchet MS" pitchFamily="34" charset="0"/>
              </a:rPr>
              <a:t>May 1				Policy Comments Due</a:t>
            </a:r>
          </a:p>
          <a:p>
            <a:endParaRPr lang="en-US" sz="2800" dirty="0" smtClean="0">
              <a:latin typeface="Trebuchet MS" pitchFamily="34" charset="0"/>
            </a:endParaRPr>
          </a:p>
          <a:p>
            <a:r>
              <a:rPr lang="en-US" sz="2800" dirty="0" smtClean="0">
                <a:latin typeface="Trebuchet MS" pitchFamily="34" charset="0"/>
              </a:rPr>
              <a:t>Summer 2013		Publish Part 2 Maps</a:t>
            </a:r>
          </a:p>
          <a:p>
            <a:r>
              <a:rPr lang="en-US" sz="2800" dirty="0" smtClean="0">
                <a:latin typeface="Trebuchet MS" pitchFamily="34" charset="0"/>
              </a:rPr>
              <a:t> </a:t>
            </a:r>
          </a:p>
          <a:p>
            <a:r>
              <a:rPr lang="en-US" sz="2800" dirty="0" smtClean="0">
                <a:latin typeface="Trebuchet MS" pitchFamily="34" charset="0"/>
              </a:rPr>
              <a:t>Fall 2013			Public Workshops</a:t>
            </a:r>
          </a:p>
          <a:p>
            <a:r>
              <a:rPr lang="en-US" sz="2800" dirty="0" smtClean="0">
                <a:latin typeface="Trebuchet MS" pitchFamily="34" charset="0"/>
              </a:rPr>
              <a:t> </a:t>
            </a:r>
          </a:p>
          <a:p>
            <a:r>
              <a:rPr lang="en-US" sz="2800" dirty="0" smtClean="0">
                <a:latin typeface="Trebuchet MS" pitchFamily="34" charset="0"/>
              </a:rPr>
              <a:t>Winter 2013-14		Proposed Draft Comp Plan 					(policies and maps)</a:t>
            </a:r>
          </a:p>
          <a:p>
            <a:pPr>
              <a:buFont typeface="Arial" charset="0"/>
              <a:buChar char="•"/>
            </a:pPr>
            <a:endParaRPr lang="en-US" sz="2400" dirty="0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endParaRPr lang="en-US" sz="2800" b="1" dirty="0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28600" y="304800"/>
            <a:ext cx="7985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What is the purpose of the framework?</a:t>
            </a:r>
          </a:p>
        </p:txBody>
      </p:sp>
      <p:sp>
        <p:nvSpPr>
          <p:cNvPr id="54274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8610600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800">
                <a:latin typeface="Trebuchet MS" pitchFamily="34" charset="0"/>
              </a:rPr>
              <a:t>Describe the city’s growth strategy and approach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800">
                <a:latin typeface="Trebuchet MS" pitchFamily="34" charset="0"/>
              </a:rPr>
              <a:t>Guide decision-making based on context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800">
                <a:latin typeface="Trebuchet MS" pitchFamily="34" charset="0"/>
              </a:rPr>
              <a:t>Convey intent behind zoning and implementation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800">
                <a:latin typeface="Trebuchet MS" pitchFamily="34" charset="0"/>
              </a:rPr>
              <a:t>Prioritize public investments</a:t>
            </a:r>
          </a:p>
        </p:txBody>
      </p:sp>
      <p:sp>
        <p:nvSpPr>
          <p:cNvPr id="54275" name="Rectangle 12"/>
          <p:cNvSpPr>
            <a:spLocks noChangeArrowheads="1"/>
          </p:cNvSpPr>
          <p:nvPr/>
        </p:nvSpPr>
        <p:spPr bwMode="auto">
          <a:xfrm>
            <a:off x="6481763" y="5835650"/>
            <a:ext cx="2662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latin typeface="Calibri" pitchFamily="34" charset="0"/>
              </a:rPr>
              <a:t>Comprehensive Plan Map</a:t>
            </a:r>
          </a:p>
        </p:txBody>
      </p:sp>
      <p:pic>
        <p:nvPicPr>
          <p:cNvPr id="54276" name="Picture 5"/>
          <p:cNvPicPr>
            <a:picLocks noChangeAspect="1" noChangeArrowheads="1"/>
          </p:cNvPicPr>
          <p:nvPr/>
        </p:nvPicPr>
        <p:blipFill>
          <a:blip r:embed="rId2" cstate="print"/>
          <a:srcRect r="16924"/>
          <a:stretch>
            <a:fillRect/>
          </a:stretch>
        </p:blipFill>
        <p:spPr bwMode="auto">
          <a:xfrm>
            <a:off x="5538788" y="3014663"/>
            <a:ext cx="3565525" cy="27717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DF_graphic_v8.jpg"/>
          <p:cNvPicPr>
            <a:picLocks noChangeAspect="1"/>
          </p:cNvPicPr>
          <p:nvPr/>
        </p:nvPicPr>
        <p:blipFill>
          <a:blip r:embed="rId2" cstate="print"/>
          <a:srcRect r="2499"/>
          <a:stretch>
            <a:fillRect/>
          </a:stretch>
        </p:blipFill>
        <p:spPr bwMode="auto">
          <a:xfrm>
            <a:off x="228600" y="304800"/>
            <a:ext cx="89154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34"/>
          <p:cNvSpPr txBox="1">
            <a:spLocks noChangeArrowheads="1"/>
          </p:cNvSpPr>
          <p:nvPr/>
        </p:nvSpPr>
        <p:spPr bwMode="auto">
          <a:xfrm>
            <a:off x="241300" y="146050"/>
            <a:ext cx="68770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Parks and Natural Landscape</a:t>
            </a:r>
          </a:p>
        </p:txBody>
      </p:sp>
      <p:sp>
        <p:nvSpPr>
          <p:cNvPr id="86018" name="Text Box 36"/>
          <p:cNvSpPr txBox="1">
            <a:spLocks noChangeArrowheads="1"/>
          </p:cNvSpPr>
          <p:nvPr/>
        </p:nvSpPr>
        <p:spPr bwMode="auto">
          <a:xfrm>
            <a:off x="271463" y="885825"/>
            <a:ext cx="3394075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WATERBODIES 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TOPOGRAPHY 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NATURAL  AREAS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MAJOR PARKS </a:t>
            </a:r>
          </a:p>
        </p:txBody>
      </p:sp>
      <p:sp>
        <p:nvSpPr>
          <p:cNvPr id="86019" name="Oval 13"/>
          <p:cNvSpPr>
            <a:spLocks noChangeArrowheads="1"/>
          </p:cNvSpPr>
          <p:nvPr/>
        </p:nvSpPr>
        <p:spPr bwMode="auto">
          <a:xfrm>
            <a:off x="7812088" y="307975"/>
            <a:ext cx="1006475" cy="100647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 Public </a:t>
            </a:r>
          </a:p>
          <a:p>
            <a:pPr algn="ctr"/>
            <a:r>
              <a:rPr lang="en-US"/>
              <a:t>Realm</a:t>
            </a:r>
          </a:p>
        </p:txBody>
      </p:sp>
      <p:sp>
        <p:nvSpPr>
          <p:cNvPr id="86020" name="Text Box 36"/>
          <p:cNvSpPr txBox="1">
            <a:spLocks noChangeArrowheads="1"/>
          </p:cNvSpPr>
          <p:nvPr/>
        </p:nvSpPr>
        <p:spPr bwMode="auto">
          <a:xfrm>
            <a:off x="4395788" y="1817688"/>
            <a:ext cx="4452937" cy="390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>
              <a:spcBef>
                <a:spcPct val="50000"/>
              </a:spcBef>
            </a:pPr>
            <a:r>
              <a:rPr lang="en-US" sz="2000" b="1"/>
              <a:t>EXISTING POLICY 12 LANGUAGE</a:t>
            </a:r>
            <a:r>
              <a:rPr lang="en-US" sz="2000"/>
              <a:t> </a:t>
            </a:r>
          </a:p>
          <a:p>
            <a:pPr marL="285750" indent="-228600">
              <a:spcBef>
                <a:spcPct val="50000"/>
              </a:spcBef>
            </a:pPr>
            <a:r>
              <a:rPr lang="en-US" sz="2000"/>
              <a:t>“Enhance the sense Portlanders have that they are living close to nature”</a:t>
            </a:r>
          </a:p>
          <a:p>
            <a:pPr marL="285750" indent="-228600">
              <a:spcBef>
                <a:spcPct val="50000"/>
              </a:spcBef>
            </a:pPr>
            <a:r>
              <a:rPr lang="en-US" sz="2000"/>
              <a:t>“Preserve and enhance existing public viewpoints of….surrounding mountains and hills</a:t>
            </a:r>
            <a:r>
              <a:rPr lang="en-US"/>
              <a:t>”</a:t>
            </a:r>
          </a:p>
          <a:p>
            <a:pPr marL="285750" indent="-228600">
              <a:spcBef>
                <a:spcPct val="50000"/>
              </a:spcBef>
            </a:pPr>
            <a:r>
              <a:rPr lang="en-US" sz="2000"/>
              <a:t>“Design new development to enhance the natural environment that is so much a part of Portland’s character”</a:t>
            </a:r>
            <a:r>
              <a:rPr lang="en-US"/>
              <a:t>  </a:t>
            </a:r>
            <a:r>
              <a:rPr lang="en-US" sz="2000"/>
              <a:t>    </a:t>
            </a:r>
          </a:p>
        </p:txBody>
      </p:sp>
      <p:pic>
        <p:nvPicPr>
          <p:cNvPr id="86021" name="Picture 16"/>
          <p:cNvPicPr>
            <a:picLocks noChangeAspect="1" noChangeArrowheads="1"/>
          </p:cNvPicPr>
          <p:nvPr/>
        </p:nvPicPr>
        <p:blipFill>
          <a:blip r:embed="rId3" cstate="print"/>
          <a:srcRect l="29521" t="13261" r="13075" b="4413"/>
          <a:stretch>
            <a:fillRect/>
          </a:stretch>
        </p:blipFill>
        <p:spPr bwMode="auto">
          <a:xfrm>
            <a:off x="0" y="3368675"/>
            <a:ext cx="265430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2" name="Picture 18" descr="Skatepark"/>
          <p:cNvPicPr>
            <a:picLocks noChangeAspect="1" noChangeArrowheads="1"/>
          </p:cNvPicPr>
          <p:nvPr/>
        </p:nvPicPr>
        <p:blipFill>
          <a:blip r:embed="rId4" cstate="print"/>
          <a:srcRect b="14471"/>
          <a:stretch>
            <a:fillRect/>
          </a:stretch>
        </p:blipFill>
        <p:spPr bwMode="auto">
          <a:xfrm>
            <a:off x="1149350" y="2755900"/>
            <a:ext cx="3113088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3" descr="Light up Mt Tabor"/>
          <p:cNvPicPr>
            <a:picLocks noChangeAspect="1" noChangeArrowheads="1"/>
          </p:cNvPicPr>
          <p:nvPr/>
        </p:nvPicPr>
        <p:blipFill>
          <a:blip r:embed="rId2" cstate="print"/>
          <a:srcRect t="11929" r="10832"/>
          <a:stretch>
            <a:fillRect/>
          </a:stretch>
        </p:blipFill>
        <p:spPr bwMode="auto">
          <a:xfrm>
            <a:off x="5691188" y="228600"/>
            <a:ext cx="3338512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6" name="Picture 7" descr="granja_esc_toledo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21088" y="3302000"/>
            <a:ext cx="1957387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Picture 8" descr="granja_esc_toledo_d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425" y="3309938"/>
            <a:ext cx="317976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Picture 9" descr="11 killingworths pdx 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1100" y="220663"/>
            <a:ext cx="4379913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6"/>
          <p:cNvPicPr>
            <a:picLocks noChangeAspect="1" noChangeArrowheads="1"/>
          </p:cNvPicPr>
          <p:nvPr/>
        </p:nvPicPr>
        <p:blipFill>
          <a:blip r:embed="rId6" cstate="print"/>
          <a:srcRect l="27344" t="12903" r="27490" b="4301"/>
          <a:stretch>
            <a:fillRect/>
          </a:stretch>
        </p:blipFill>
        <p:spPr bwMode="auto">
          <a:xfrm>
            <a:off x="5721350" y="3316288"/>
            <a:ext cx="2181225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ext Box 34"/>
          <p:cNvSpPr txBox="1">
            <a:spLocks noChangeArrowheads="1"/>
          </p:cNvSpPr>
          <p:nvPr/>
        </p:nvSpPr>
        <p:spPr bwMode="auto">
          <a:xfrm>
            <a:off x="2995613" y="146050"/>
            <a:ext cx="59959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/>
              <a:t>Parks and Natural Landscape</a:t>
            </a:r>
          </a:p>
        </p:txBody>
      </p:sp>
      <p:pic>
        <p:nvPicPr>
          <p:cNvPr id="89090" name="Picture 3"/>
          <p:cNvPicPr>
            <a:picLocks noChangeAspect="1" noChangeArrowheads="1"/>
          </p:cNvPicPr>
          <p:nvPr/>
        </p:nvPicPr>
        <p:blipFill>
          <a:blip r:embed="rId2" cstate="print"/>
          <a:srcRect l="1219" t="8194" b="27769"/>
          <a:stretch>
            <a:fillRect/>
          </a:stretch>
        </p:blipFill>
        <p:spPr bwMode="auto">
          <a:xfrm>
            <a:off x="228600" y="812800"/>
            <a:ext cx="48799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1" name="Picture 5" descr="Waterfront Park espl from Hawthorne 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3243263"/>
            <a:ext cx="3890963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6" descr="ColumbiaSough1"/>
          <p:cNvPicPr>
            <a:picLocks noChangeAspect="1" noChangeArrowheads="1"/>
          </p:cNvPicPr>
          <p:nvPr/>
        </p:nvPicPr>
        <p:blipFill>
          <a:blip r:embed="rId4" cstate="print">
            <a:lum contrast="24000"/>
          </a:blip>
          <a:srcRect/>
          <a:stretch>
            <a:fillRect/>
          </a:stretch>
        </p:blipFill>
        <p:spPr bwMode="auto">
          <a:xfrm>
            <a:off x="4276725" y="3756025"/>
            <a:ext cx="4538663" cy="2420938"/>
          </a:xfrm>
          <a:prstGeom prst="rect">
            <a:avLst/>
          </a:prstGeom>
          <a:solidFill>
            <a:schemeClr val="bg1"/>
          </a:solidFill>
          <a:ln w="127000">
            <a:noFill/>
            <a:miter lim="800000"/>
            <a:headEnd/>
            <a:tailEnd/>
          </a:ln>
        </p:spPr>
      </p:pic>
      <p:pic>
        <p:nvPicPr>
          <p:cNvPr id="89093" name="Picture 7" descr="IMG_576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0025" y="817563"/>
            <a:ext cx="355282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/>
          <p:cNvPicPr>
            <a:picLocks noChangeAspect="1" noChangeArrowheads="1"/>
          </p:cNvPicPr>
          <p:nvPr/>
        </p:nvPicPr>
        <p:blipFill>
          <a:blip r:embed="rId2" cstate="print"/>
          <a:srcRect l="873" t="2774" b="578"/>
          <a:stretch>
            <a:fillRect/>
          </a:stretch>
        </p:blipFill>
        <p:spPr bwMode="auto">
          <a:xfrm>
            <a:off x="5676900" y="3794125"/>
            <a:ext cx="205898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3" descr="Light up Mt Tabor"/>
          <p:cNvPicPr>
            <a:picLocks noChangeAspect="1" noChangeArrowheads="1"/>
          </p:cNvPicPr>
          <p:nvPr/>
        </p:nvPicPr>
        <p:blipFill>
          <a:blip r:embed="rId3" cstate="print"/>
          <a:srcRect r="10832"/>
          <a:stretch>
            <a:fillRect/>
          </a:stretch>
        </p:blipFill>
        <p:spPr bwMode="auto">
          <a:xfrm>
            <a:off x="5678488" y="349250"/>
            <a:ext cx="3338512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7" descr="granja_esc_toledo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21088" y="3302000"/>
            <a:ext cx="1957387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8" descr="granja_esc_toledo_da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425" y="3309938"/>
            <a:ext cx="3179763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9" descr="11 killingworths pdx 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1100" y="220663"/>
            <a:ext cx="4379913" cy="297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3"/>
          <p:cNvSpPr txBox="1">
            <a:spLocks noChangeArrowheads="1"/>
          </p:cNvSpPr>
          <p:nvPr/>
        </p:nvSpPr>
        <p:spPr bwMode="auto">
          <a:xfrm>
            <a:off x="4533900" y="146050"/>
            <a:ext cx="44577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/>
              <a:t>Streets and Connections</a:t>
            </a:r>
          </a:p>
        </p:txBody>
      </p:sp>
      <p:pic>
        <p:nvPicPr>
          <p:cNvPr id="91138" name="Picture 7" descr="gateway_T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163" y="796925"/>
            <a:ext cx="381000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9" name="Picture 8" descr="pow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3713" y="3438525"/>
            <a:ext cx="3605212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10" descr="St_Johns_br_con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700" y="471488"/>
            <a:ext cx="412432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1" name="Picture 11" descr="1-HubMark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3463925"/>
            <a:ext cx="3592513" cy="269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1921CheneySML"/>
          <p:cNvPicPr>
            <a:picLocks noChangeAspect="1" noChangeArrowheads="1"/>
          </p:cNvPicPr>
          <p:nvPr/>
        </p:nvPicPr>
        <p:blipFill>
          <a:blip r:embed="rId2" cstate="print"/>
          <a:srcRect l="941" t="311"/>
          <a:stretch>
            <a:fillRect/>
          </a:stretch>
        </p:blipFill>
        <p:spPr bwMode="auto">
          <a:xfrm>
            <a:off x="449263" y="3363913"/>
            <a:ext cx="45847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2225" y="3375025"/>
            <a:ext cx="3629025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3" name="Picture 4" descr="Paris_Arc_de_Triomphe_3b407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563" y="573088"/>
            <a:ext cx="397510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5" descr="Madrid Rio West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3200" y="1108075"/>
            <a:ext cx="4616450" cy="21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ext Box 33"/>
          <p:cNvSpPr txBox="1">
            <a:spLocks noChangeArrowheads="1"/>
          </p:cNvSpPr>
          <p:nvPr/>
        </p:nvSpPr>
        <p:spPr bwMode="auto">
          <a:xfrm>
            <a:off x="0" y="0"/>
            <a:ext cx="91265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Existing urban design policy</a:t>
            </a:r>
          </a:p>
        </p:txBody>
      </p:sp>
      <p:sp>
        <p:nvSpPr>
          <p:cNvPr id="95234" name="Text Box 43"/>
          <p:cNvSpPr txBox="1">
            <a:spLocks noChangeArrowheads="1"/>
          </p:cNvSpPr>
          <p:nvPr/>
        </p:nvSpPr>
        <p:spPr bwMode="auto">
          <a:xfrm>
            <a:off x="0" y="1062038"/>
            <a:ext cx="8870950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Need to integrate Portland Plan “Healthy, Connected City” strategy </a:t>
            </a:r>
          </a:p>
          <a:p>
            <a:pPr marL="742950" lvl="1" indent="-285750">
              <a:spcBef>
                <a:spcPct val="50000"/>
              </a:spcBef>
              <a:buFontTx/>
              <a:buChar char="•"/>
            </a:pPr>
            <a:r>
              <a:rPr lang="en-US"/>
              <a:t>City Greenway system of connections</a:t>
            </a:r>
          </a:p>
          <a:p>
            <a:pPr marL="742950" lvl="1" indent="-285750">
              <a:spcBef>
                <a:spcPct val="50000"/>
              </a:spcBef>
              <a:buFontTx/>
              <a:buChar char="•"/>
            </a:pPr>
            <a:r>
              <a:rPr lang="en-US"/>
              <a:t>5 Portland pattern areas</a:t>
            </a:r>
          </a:p>
          <a:p>
            <a:pPr marL="742950" lvl="1" indent="-285750">
              <a:spcBef>
                <a:spcPct val="50000"/>
              </a:spcBef>
              <a:buFontTx/>
              <a:buChar char="•"/>
            </a:pPr>
            <a:r>
              <a:rPr lang="en-US"/>
              <a:t>Neighborhood centers and corridors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Lacks citywide concept map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Bigger picture direction missing</a:t>
            </a:r>
          </a:p>
        </p:txBody>
      </p:sp>
      <p:pic>
        <p:nvPicPr>
          <p:cNvPr id="95235" name="Picture 6" descr="comp plan 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588" y="2109788"/>
            <a:ext cx="2017712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8" descr="Cover_pplan-recommended031512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8763" y="2832100"/>
            <a:ext cx="23495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200" b="1">
                <a:latin typeface="Trebuchet MS" pitchFamily="34" charset="0"/>
              </a:rPr>
              <a:t>CC2035 Concept Plan Charrette | </a:t>
            </a:r>
            <a:fld id="{FAEB8C3E-DC33-4C3A-9B0B-FE838304DA58}" type="slidenum">
              <a:rPr lang="en-US" sz="1200" b="1">
                <a:latin typeface="Trebuchet MS" pitchFamily="34" charset="0"/>
              </a:rPr>
              <a:pPr algn="r"/>
              <a:t>39</a:t>
            </a:fld>
            <a:endParaRPr lang="en-US" sz="1200" b="1">
              <a:latin typeface="Trebuchet MS" pitchFamily="34" charset="0"/>
            </a:endParaRPr>
          </a:p>
        </p:txBody>
      </p:sp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122238" y="812800"/>
            <a:ext cx="8729662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Bureau of Planning &amp; Sustainability</a:t>
            </a:r>
          </a:p>
          <a:p>
            <a:pPr>
              <a:spcBef>
                <a:spcPct val="50000"/>
              </a:spcBef>
            </a:pPr>
            <a:r>
              <a:rPr lang="en-US" sz="2000" b="1"/>
              <a:t>Urban Design Studio</a:t>
            </a:r>
          </a:p>
          <a:p>
            <a:pPr>
              <a:spcBef>
                <a:spcPct val="50000"/>
              </a:spcBef>
            </a:pPr>
            <a:r>
              <a:rPr lang="en-US" sz="2000" b="1"/>
              <a:t>Mark Raggett, </a:t>
            </a:r>
            <a:r>
              <a:rPr lang="en-US" sz="2000"/>
              <a:t>503-823-6030</a:t>
            </a:r>
          </a:p>
          <a:p>
            <a:pPr>
              <a:spcBef>
                <a:spcPct val="50000"/>
              </a:spcBef>
            </a:pPr>
            <a:r>
              <a:rPr lang="en-US" sz="2000" b="1"/>
              <a:t>Lora Lillard, </a:t>
            </a:r>
            <a:r>
              <a:rPr lang="en-US" sz="2000"/>
              <a:t>503-823-7721</a:t>
            </a:r>
          </a:p>
          <a:p>
            <a:pPr>
              <a:spcBef>
                <a:spcPct val="50000"/>
              </a:spcBef>
            </a:pPr>
            <a:r>
              <a:rPr lang="en-US" sz="2000"/>
              <a:t>www.portlandoregon.gov/bps/urbandesign</a:t>
            </a:r>
          </a:p>
          <a:p>
            <a:pPr>
              <a:spcBef>
                <a:spcPct val="50000"/>
              </a:spcBef>
            </a:pPr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Box 1"/>
          <p:cNvSpPr txBox="1">
            <a:spLocks noChangeArrowheads="1"/>
          </p:cNvSpPr>
          <p:nvPr/>
        </p:nvSpPr>
        <p:spPr bwMode="auto">
          <a:xfrm>
            <a:off x="228600" y="304800"/>
            <a:ext cx="5715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What does it build on?</a:t>
            </a:r>
          </a:p>
          <a:p>
            <a:r>
              <a:rPr lang="en-US" sz="3200" b="1">
                <a:latin typeface="Trebuchet MS" pitchFamily="34" charset="0"/>
              </a:rPr>
              <a:t>Metro 2040</a:t>
            </a:r>
          </a:p>
        </p:txBody>
      </p:sp>
      <p:pic>
        <p:nvPicPr>
          <p:cNvPr id="55298" name="Picture 4"/>
          <p:cNvPicPr>
            <a:picLocks noChangeAspect="1" noChangeArrowheads="1"/>
          </p:cNvPicPr>
          <p:nvPr/>
        </p:nvPicPr>
        <p:blipFill>
          <a:blip r:embed="rId3" cstate="print"/>
          <a:srcRect t="11320" b="3168"/>
          <a:stretch>
            <a:fillRect/>
          </a:stretch>
        </p:blipFill>
        <p:spPr bwMode="auto">
          <a:xfrm>
            <a:off x="2895600" y="1414463"/>
            <a:ext cx="5980113" cy="448627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Picture 2" descr="UFP_UDconc_71712_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9413" y="887413"/>
            <a:ext cx="5830887" cy="522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 descr="UFP_UDconc_71712_paco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475" y="887413"/>
            <a:ext cx="583723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3" name="Picture 13" descr="UFP_UDconc_71712_pacorrc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9888" y="877888"/>
            <a:ext cx="5837237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58" name="Oval 18"/>
          <p:cNvSpPr>
            <a:spLocks noChangeArrowheads="1"/>
          </p:cNvSpPr>
          <p:nvPr/>
        </p:nvSpPr>
        <p:spPr bwMode="auto">
          <a:xfrm>
            <a:off x="2714625" y="2381250"/>
            <a:ext cx="295275" cy="295275"/>
          </a:xfrm>
          <a:prstGeom prst="ellips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59" name="Oval 19"/>
          <p:cNvSpPr>
            <a:spLocks noChangeArrowheads="1"/>
          </p:cNvSpPr>
          <p:nvPr/>
        </p:nvSpPr>
        <p:spPr bwMode="auto">
          <a:xfrm>
            <a:off x="3752850" y="2771775"/>
            <a:ext cx="295275" cy="295275"/>
          </a:xfrm>
          <a:prstGeom prst="ellips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60" name="Oval 20"/>
          <p:cNvSpPr>
            <a:spLocks noChangeArrowheads="1"/>
          </p:cNvSpPr>
          <p:nvPr/>
        </p:nvSpPr>
        <p:spPr bwMode="auto">
          <a:xfrm>
            <a:off x="4600575" y="3505200"/>
            <a:ext cx="295275" cy="295275"/>
          </a:xfrm>
          <a:prstGeom prst="ellips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61" name="Oval 21"/>
          <p:cNvSpPr>
            <a:spLocks noChangeArrowheads="1"/>
          </p:cNvSpPr>
          <p:nvPr/>
        </p:nvSpPr>
        <p:spPr bwMode="auto">
          <a:xfrm>
            <a:off x="5514975" y="3609975"/>
            <a:ext cx="295275" cy="295275"/>
          </a:xfrm>
          <a:prstGeom prst="ellips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64" name="Oval 24"/>
          <p:cNvSpPr>
            <a:spLocks noChangeArrowheads="1"/>
          </p:cNvSpPr>
          <p:nvPr/>
        </p:nvSpPr>
        <p:spPr bwMode="auto">
          <a:xfrm>
            <a:off x="5819775" y="4152900"/>
            <a:ext cx="295275" cy="295275"/>
          </a:xfrm>
          <a:prstGeom prst="ellipse">
            <a:avLst/>
          </a:prstGeom>
          <a:noFill/>
          <a:ln w="63500">
            <a:solidFill>
              <a:srgbClr val="FFCC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65" name="Oval 25"/>
          <p:cNvSpPr>
            <a:spLocks noChangeArrowheads="1"/>
          </p:cNvSpPr>
          <p:nvPr/>
        </p:nvSpPr>
        <p:spPr bwMode="auto">
          <a:xfrm>
            <a:off x="5305425" y="4610100"/>
            <a:ext cx="295275" cy="295275"/>
          </a:xfrm>
          <a:prstGeom prst="ellips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66" name="Oval 26"/>
          <p:cNvSpPr>
            <a:spLocks noChangeArrowheads="1"/>
          </p:cNvSpPr>
          <p:nvPr/>
        </p:nvSpPr>
        <p:spPr bwMode="auto">
          <a:xfrm>
            <a:off x="4772025" y="4276725"/>
            <a:ext cx="295275" cy="295275"/>
          </a:xfrm>
          <a:prstGeom prst="ellips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67" name="Oval 27"/>
          <p:cNvSpPr>
            <a:spLocks noChangeArrowheads="1"/>
          </p:cNvSpPr>
          <p:nvPr/>
        </p:nvSpPr>
        <p:spPr bwMode="auto">
          <a:xfrm>
            <a:off x="3533775" y="4648200"/>
            <a:ext cx="295275" cy="295275"/>
          </a:xfrm>
          <a:prstGeom prst="ellipse">
            <a:avLst/>
          </a:prstGeom>
          <a:noFill/>
          <a:ln w="635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68" name="Oval 28"/>
          <p:cNvSpPr>
            <a:spLocks noChangeArrowheads="1"/>
          </p:cNvSpPr>
          <p:nvPr/>
        </p:nvSpPr>
        <p:spPr bwMode="auto">
          <a:xfrm>
            <a:off x="3124200" y="5229225"/>
            <a:ext cx="295275" cy="295275"/>
          </a:xfrm>
          <a:prstGeom prst="ellipse">
            <a:avLst/>
          </a:prstGeom>
          <a:noFill/>
          <a:ln w="63500">
            <a:solidFill>
              <a:srgbClr val="3399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2269" name="AutoShape 29"/>
          <p:cNvSpPr>
            <a:spLocks noChangeArrowheads="1"/>
          </p:cNvSpPr>
          <p:nvPr/>
        </p:nvSpPr>
        <p:spPr bwMode="auto">
          <a:xfrm>
            <a:off x="4791075" y="20193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2270" name="AutoShape 30"/>
          <p:cNvSpPr>
            <a:spLocks noChangeArrowheads="1"/>
          </p:cNvSpPr>
          <p:nvPr/>
        </p:nvSpPr>
        <p:spPr bwMode="auto">
          <a:xfrm>
            <a:off x="3962400" y="46482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2271" name="AutoShape 31"/>
          <p:cNvSpPr>
            <a:spLocks noChangeArrowheads="1"/>
          </p:cNvSpPr>
          <p:nvPr/>
        </p:nvSpPr>
        <p:spPr bwMode="auto">
          <a:xfrm>
            <a:off x="3124200" y="287655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2272" name="AutoShape 32"/>
          <p:cNvSpPr>
            <a:spLocks noChangeArrowheads="1"/>
          </p:cNvSpPr>
          <p:nvPr/>
        </p:nvSpPr>
        <p:spPr bwMode="auto">
          <a:xfrm>
            <a:off x="4914900" y="3857625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2273" name="AutoShape 33"/>
          <p:cNvSpPr>
            <a:spLocks noChangeArrowheads="1"/>
          </p:cNvSpPr>
          <p:nvPr/>
        </p:nvSpPr>
        <p:spPr bwMode="auto">
          <a:xfrm>
            <a:off x="5791200" y="49530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2274" name="AutoShape 34"/>
          <p:cNvSpPr>
            <a:spLocks noChangeArrowheads="1"/>
          </p:cNvSpPr>
          <p:nvPr/>
        </p:nvSpPr>
        <p:spPr bwMode="auto">
          <a:xfrm>
            <a:off x="2819400" y="32004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2275" name="AutoShape 35"/>
          <p:cNvSpPr>
            <a:spLocks noChangeArrowheads="1"/>
          </p:cNvSpPr>
          <p:nvPr/>
        </p:nvSpPr>
        <p:spPr bwMode="auto">
          <a:xfrm>
            <a:off x="3276600" y="41148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2276" name="AutoShape 36"/>
          <p:cNvSpPr>
            <a:spLocks noChangeArrowheads="1"/>
          </p:cNvSpPr>
          <p:nvPr/>
        </p:nvSpPr>
        <p:spPr bwMode="auto">
          <a:xfrm>
            <a:off x="3657600" y="51816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2277" name="AutoShape 37"/>
          <p:cNvSpPr>
            <a:spLocks noChangeArrowheads="1"/>
          </p:cNvSpPr>
          <p:nvPr/>
        </p:nvSpPr>
        <p:spPr bwMode="auto">
          <a:xfrm>
            <a:off x="5410200" y="41910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2278" name="AutoShape 38"/>
          <p:cNvSpPr>
            <a:spLocks noChangeArrowheads="1"/>
          </p:cNvSpPr>
          <p:nvPr/>
        </p:nvSpPr>
        <p:spPr bwMode="auto">
          <a:xfrm>
            <a:off x="5410200" y="32766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2279" name="Oval 39"/>
          <p:cNvSpPr>
            <a:spLocks noChangeArrowheads="1"/>
          </p:cNvSpPr>
          <p:nvPr/>
        </p:nvSpPr>
        <p:spPr bwMode="auto">
          <a:xfrm>
            <a:off x="3562350" y="3457575"/>
            <a:ext cx="962025" cy="962025"/>
          </a:xfrm>
          <a:prstGeom prst="ellipse">
            <a:avLst/>
          </a:prstGeom>
          <a:noFill/>
          <a:ln w="63500">
            <a:solidFill>
              <a:srgbClr val="99CC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2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22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22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2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22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2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22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22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22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522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58" grpId="0" animBg="1"/>
      <p:bldP spid="522259" grpId="0" animBg="1"/>
      <p:bldP spid="522260" grpId="0" animBg="1"/>
      <p:bldP spid="522261" grpId="0" animBg="1"/>
      <p:bldP spid="522264" grpId="0" animBg="1"/>
      <p:bldP spid="522265" grpId="0" animBg="1"/>
      <p:bldP spid="522266" grpId="0" animBg="1"/>
      <p:bldP spid="522267" grpId="0" animBg="1"/>
      <p:bldP spid="522268" grpId="0" animBg="1"/>
      <p:bldP spid="52227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ext Box 21"/>
          <p:cNvSpPr txBox="1">
            <a:spLocks noChangeArrowheads="1"/>
          </p:cNvSpPr>
          <p:nvPr/>
        </p:nvSpPr>
        <p:spPr bwMode="auto">
          <a:xfrm>
            <a:off x="17463" y="812800"/>
            <a:ext cx="91265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/>
              <a:t>Concept in the Comprehensive Plan</a:t>
            </a:r>
          </a:p>
        </p:txBody>
      </p:sp>
      <p:sp>
        <p:nvSpPr>
          <p:cNvPr id="102402" name="Text Box 22"/>
          <p:cNvSpPr txBox="1">
            <a:spLocks noChangeArrowheads="1"/>
          </p:cNvSpPr>
          <p:nvPr/>
        </p:nvSpPr>
        <p:spPr bwMode="auto">
          <a:xfrm>
            <a:off x="0" y="1363663"/>
            <a:ext cx="887095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Introductory part of Comprehensive Plan update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Potentially paired with 25-year vision for City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Built on Vision PDX, Portland Plan strategies 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000"/>
              <a:t>Policies now, implementation later </a:t>
            </a:r>
          </a:p>
        </p:txBody>
      </p:sp>
      <p:pic>
        <p:nvPicPr>
          <p:cNvPr id="102403" name="Picture 7" descr="UD_conc_compplan_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3138" y="3162300"/>
            <a:ext cx="393700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9"/>
          <p:cNvSpPr txBox="1">
            <a:spLocks noChangeArrowheads="1"/>
          </p:cNvSpPr>
          <p:nvPr/>
        </p:nvSpPr>
        <p:spPr bwMode="auto">
          <a:xfrm>
            <a:off x="5332413" y="146050"/>
            <a:ext cx="3659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/>
              <a:t>Landscape: Unbuilt</a:t>
            </a:r>
          </a:p>
        </p:txBody>
      </p:sp>
      <p:pic>
        <p:nvPicPr>
          <p:cNvPr id="104450" name="Picture 12" descr="UDCitywideConcept_3to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5250" y="2068513"/>
            <a:ext cx="5010150" cy="404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 Box 13"/>
          <p:cNvSpPr txBox="1">
            <a:spLocks noChangeArrowheads="1"/>
          </p:cNvSpPr>
          <p:nvPr/>
        </p:nvSpPr>
        <p:spPr bwMode="auto">
          <a:xfrm>
            <a:off x="5591175" y="658813"/>
            <a:ext cx="339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 algn="r">
              <a:spcBef>
                <a:spcPct val="50000"/>
              </a:spcBef>
              <a:buFontTx/>
              <a:buChar char="•"/>
            </a:pPr>
            <a:r>
              <a:rPr lang="en-US" sz="2000"/>
              <a:t>TOPOGRAPHY </a:t>
            </a:r>
          </a:p>
        </p:txBody>
      </p:sp>
      <p:sp>
        <p:nvSpPr>
          <p:cNvPr id="104452" name="Rectangle 15"/>
          <p:cNvSpPr>
            <a:spLocks noChangeArrowheads="1"/>
          </p:cNvSpPr>
          <p:nvPr/>
        </p:nvSpPr>
        <p:spPr bwMode="auto">
          <a:xfrm>
            <a:off x="333375" y="3276600"/>
            <a:ext cx="3371850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53" name="Text Box 17"/>
          <p:cNvSpPr txBox="1">
            <a:spLocks noChangeArrowheads="1"/>
          </p:cNvSpPr>
          <p:nvPr/>
        </p:nvSpPr>
        <p:spPr bwMode="auto">
          <a:xfrm>
            <a:off x="438150" y="3400425"/>
            <a:ext cx="204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</a:t>
            </a:r>
          </a:p>
        </p:txBody>
      </p:sp>
      <p:sp>
        <p:nvSpPr>
          <p:cNvPr id="104454" name="Text Box 36"/>
          <p:cNvSpPr txBox="1">
            <a:spLocks noChangeArrowheads="1"/>
          </p:cNvSpPr>
          <p:nvPr/>
        </p:nvSpPr>
        <p:spPr bwMode="auto">
          <a:xfrm>
            <a:off x="341313" y="615950"/>
            <a:ext cx="376396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>
              <a:spcBef>
                <a:spcPct val="50000"/>
              </a:spcBef>
            </a:pPr>
            <a:r>
              <a:rPr lang="en-US" sz="2000"/>
              <a:t>“Preserve and enhance existing public viewpoints of….surrounding mountains and hills” </a:t>
            </a:r>
          </a:p>
          <a:p>
            <a:pPr marL="285750" indent="-228600">
              <a:spcBef>
                <a:spcPct val="50000"/>
              </a:spcBef>
            </a:pPr>
            <a:r>
              <a:rPr lang="en-US" sz="2000"/>
              <a:t>Celebrate Portland’s buttes, hills and ridges?</a:t>
            </a:r>
          </a:p>
          <a:p>
            <a:pPr marL="285750" indent="-228600">
              <a:spcBef>
                <a:spcPct val="50000"/>
              </a:spcBef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49"/>
          <p:cNvSpPr txBox="1">
            <a:spLocks noChangeArrowheads="1"/>
          </p:cNvSpPr>
          <p:nvPr/>
        </p:nvSpPr>
        <p:spPr bwMode="auto">
          <a:xfrm>
            <a:off x="5332413" y="146050"/>
            <a:ext cx="3659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/>
              <a:t>Landscape: Unbuilt</a:t>
            </a:r>
          </a:p>
        </p:txBody>
      </p:sp>
      <p:pic>
        <p:nvPicPr>
          <p:cNvPr id="106498" name="Picture 51" descr="UDCitywideConcept_4habit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0963" y="2057400"/>
            <a:ext cx="5024437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Text Box 52"/>
          <p:cNvSpPr txBox="1">
            <a:spLocks noChangeArrowheads="1"/>
          </p:cNvSpPr>
          <p:nvPr/>
        </p:nvSpPr>
        <p:spPr bwMode="auto">
          <a:xfrm>
            <a:off x="5591175" y="658813"/>
            <a:ext cx="339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 algn="r">
              <a:spcBef>
                <a:spcPct val="50000"/>
              </a:spcBef>
              <a:buFontTx/>
              <a:buChar char="•"/>
            </a:pPr>
            <a:r>
              <a:rPr lang="en-US" sz="2000"/>
              <a:t>NATURAL AREAS</a:t>
            </a:r>
          </a:p>
        </p:txBody>
      </p:sp>
      <p:sp>
        <p:nvSpPr>
          <p:cNvPr id="106500" name="Rectangle 54"/>
          <p:cNvSpPr>
            <a:spLocks noChangeArrowheads="1"/>
          </p:cNvSpPr>
          <p:nvPr/>
        </p:nvSpPr>
        <p:spPr bwMode="auto">
          <a:xfrm>
            <a:off x="333375" y="3276600"/>
            <a:ext cx="3371850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6501" name="Text Box 56"/>
          <p:cNvSpPr txBox="1">
            <a:spLocks noChangeArrowheads="1"/>
          </p:cNvSpPr>
          <p:nvPr/>
        </p:nvSpPr>
        <p:spPr bwMode="auto">
          <a:xfrm>
            <a:off x="438150" y="3400425"/>
            <a:ext cx="204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</a:t>
            </a:r>
          </a:p>
        </p:txBody>
      </p:sp>
      <p:sp>
        <p:nvSpPr>
          <p:cNvPr id="106502" name="Text Box 36"/>
          <p:cNvSpPr txBox="1">
            <a:spLocks noChangeArrowheads="1"/>
          </p:cNvSpPr>
          <p:nvPr/>
        </p:nvSpPr>
        <p:spPr bwMode="auto">
          <a:xfrm>
            <a:off x="341313" y="615950"/>
            <a:ext cx="3763962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>
              <a:spcBef>
                <a:spcPct val="50000"/>
              </a:spcBef>
            </a:pPr>
            <a:r>
              <a:rPr lang="en-US" sz="2000"/>
              <a:t>“Design new development to enhance the natural environment that is so much a part of Portland’s character” </a:t>
            </a:r>
          </a:p>
          <a:p>
            <a:pPr marL="285750" indent="-228600">
              <a:spcBef>
                <a:spcPct val="50000"/>
              </a:spcBef>
            </a:pPr>
            <a:r>
              <a:rPr lang="en-US" sz="2000"/>
              <a:t>More specificity?</a:t>
            </a:r>
          </a:p>
          <a:p>
            <a:pPr marL="285750" indent="-228600">
              <a:spcBef>
                <a:spcPct val="50000"/>
              </a:spcBef>
            </a:pPr>
            <a:endParaRPr lang="en-US" sz="2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ext Box 2"/>
          <p:cNvSpPr txBox="1">
            <a:spLocks noChangeArrowheads="1"/>
          </p:cNvSpPr>
          <p:nvPr/>
        </p:nvSpPr>
        <p:spPr bwMode="auto">
          <a:xfrm>
            <a:off x="5332413" y="146050"/>
            <a:ext cx="3659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/>
              <a:t>Landscape: Built</a:t>
            </a:r>
          </a:p>
        </p:txBody>
      </p:sp>
      <p:pic>
        <p:nvPicPr>
          <p:cNvPr id="107522" name="Picture 3" descr="UDCitywideConcept_6trans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7150" y="2057400"/>
            <a:ext cx="50482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5019675" y="658813"/>
            <a:ext cx="3965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 algn="r">
              <a:spcBef>
                <a:spcPct val="50000"/>
              </a:spcBef>
              <a:buFontTx/>
              <a:buChar char="•"/>
            </a:pPr>
            <a:r>
              <a:rPr lang="en-US" sz="2000"/>
              <a:t>HIGH CAPACITY TRANSIT</a:t>
            </a:r>
          </a:p>
        </p:txBody>
      </p:sp>
      <p:sp>
        <p:nvSpPr>
          <p:cNvPr id="107524" name="Rectangle 6"/>
          <p:cNvSpPr>
            <a:spLocks noChangeArrowheads="1"/>
          </p:cNvSpPr>
          <p:nvPr/>
        </p:nvSpPr>
        <p:spPr bwMode="auto">
          <a:xfrm>
            <a:off x="333375" y="3276600"/>
            <a:ext cx="3371850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Text Box 8"/>
          <p:cNvSpPr txBox="1">
            <a:spLocks noChangeArrowheads="1"/>
          </p:cNvSpPr>
          <p:nvPr/>
        </p:nvSpPr>
        <p:spPr bwMode="auto">
          <a:xfrm>
            <a:off x="438150" y="3400425"/>
            <a:ext cx="204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</a:t>
            </a:r>
          </a:p>
        </p:txBody>
      </p:sp>
      <p:sp>
        <p:nvSpPr>
          <p:cNvPr id="107526" name="Text Box 36"/>
          <p:cNvSpPr txBox="1">
            <a:spLocks noChangeArrowheads="1"/>
          </p:cNvSpPr>
          <p:nvPr/>
        </p:nvSpPr>
        <p:spPr bwMode="auto">
          <a:xfrm>
            <a:off x="227013" y="568325"/>
            <a:ext cx="376396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>
              <a:spcBef>
                <a:spcPct val="50000"/>
              </a:spcBef>
            </a:pPr>
            <a:r>
              <a:rPr lang="en-US" sz="2000"/>
              <a:t>“Focus new development at locations where necessary services already exist, such as near transit stations and along transit streets” </a:t>
            </a:r>
          </a:p>
          <a:p>
            <a:pPr marL="285750" indent="-228600">
              <a:spcBef>
                <a:spcPct val="50000"/>
              </a:spcBef>
            </a:pPr>
            <a:r>
              <a:rPr lang="en-US" sz="2000"/>
              <a:t>Prioritize station locations and improve access to all?</a:t>
            </a:r>
          </a:p>
          <a:p>
            <a:pPr marL="285750" indent="-228600">
              <a:spcBef>
                <a:spcPct val="50000"/>
              </a:spcBef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ext Box 2"/>
          <p:cNvSpPr txBox="1">
            <a:spLocks noChangeArrowheads="1"/>
          </p:cNvSpPr>
          <p:nvPr/>
        </p:nvSpPr>
        <p:spPr bwMode="auto">
          <a:xfrm>
            <a:off x="5332413" y="146050"/>
            <a:ext cx="3659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800" b="1"/>
              <a:t>Landscape: Built</a:t>
            </a:r>
          </a:p>
        </p:txBody>
      </p:sp>
      <p:pic>
        <p:nvPicPr>
          <p:cNvPr id="108546" name="Picture 3" descr="UDCitywideConcept_7arteria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8738" y="2041525"/>
            <a:ext cx="5056187" cy="407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Text Box 4"/>
          <p:cNvSpPr txBox="1">
            <a:spLocks noChangeArrowheads="1"/>
          </p:cNvSpPr>
          <p:nvPr/>
        </p:nvSpPr>
        <p:spPr bwMode="auto">
          <a:xfrm>
            <a:off x="5591175" y="658813"/>
            <a:ext cx="339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 algn="r">
              <a:spcBef>
                <a:spcPct val="50000"/>
              </a:spcBef>
              <a:buFontTx/>
              <a:buChar char="•"/>
            </a:pPr>
            <a:r>
              <a:rPr lang="en-US" sz="2000"/>
              <a:t>ARTERIAL ROADS </a:t>
            </a:r>
          </a:p>
        </p:txBody>
      </p:sp>
      <p:sp>
        <p:nvSpPr>
          <p:cNvPr id="108548" name="Rectangle 6"/>
          <p:cNvSpPr>
            <a:spLocks noChangeArrowheads="1"/>
          </p:cNvSpPr>
          <p:nvPr/>
        </p:nvSpPr>
        <p:spPr bwMode="auto">
          <a:xfrm>
            <a:off x="333375" y="3276600"/>
            <a:ext cx="3371850" cy="2419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549" name="Text Box 8"/>
          <p:cNvSpPr txBox="1">
            <a:spLocks noChangeArrowheads="1"/>
          </p:cNvSpPr>
          <p:nvPr/>
        </p:nvSpPr>
        <p:spPr bwMode="auto">
          <a:xfrm>
            <a:off x="438150" y="3400425"/>
            <a:ext cx="2047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Image</a:t>
            </a:r>
          </a:p>
        </p:txBody>
      </p:sp>
      <p:sp>
        <p:nvSpPr>
          <p:cNvPr id="108550" name="Text Box 36"/>
          <p:cNvSpPr txBox="1">
            <a:spLocks noChangeArrowheads="1"/>
          </p:cNvSpPr>
          <p:nvPr/>
        </p:nvSpPr>
        <p:spPr bwMode="auto">
          <a:xfrm>
            <a:off x="227013" y="568325"/>
            <a:ext cx="3763962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>
              <a:spcBef>
                <a:spcPct val="50000"/>
              </a:spcBef>
            </a:pPr>
            <a:r>
              <a:rPr lang="en-US" sz="2000"/>
              <a:t>“Enhance the environment occupied by Portland’s pedestrians” </a:t>
            </a:r>
          </a:p>
          <a:p>
            <a:pPr marL="285750" indent="-228600">
              <a:spcBef>
                <a:spcPct val="50000"/>
              </a:spcBef>
            </a:pPr>
            <a:r>
              <a:rPr lang="en-US" sz="2000"/>
              <a:t>Expand to include more place-making features, public art, intersection designs, landscaping?</a:t>
            </a:r>
          </a:p>
          <a:p>
            <a:pPr marL="285750" indent="-228600">
              <a:spcBef>
                <a:spcPct val="50000"/>
              </a:spcBef>
            </a:pP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" descr="UFP_UDconc_71712_paco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1475" y="887413"/>
            <a:ext cx="5837238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0196" name="Freeform 4"/>
          <p:cNvSpPr>
            <a:spLocks/>
          </p:cNvSpPr>
          <p:nvPr/>
        </p:nvSpPr>
        <p:spPr bwMode="auto">
          <a:xfrm>
            <a:off x="4140200" y="4337050"/>
            <a:ext cx="488950" cy="1016000"/>
          </a:xfrm>
          <a:custGeom>
            <a:avLst/>
            <a:gdLst>
              <a:gd name="T0" fmla="*/ 453628144 w 308"/>
              <a:gd name="T1" fmla="*/ 1612899782 h 640"/>
              <a:gd name="T2" fmla="*/ 504031249 w 308"/>
              <a:gd name="T3" fmla="*/ 1199594314 h 640"/>
              <a:gd name="T4" fmla="*/ 403224939 w 308"/>
              <a:gd name="T5" fmla="*/ 705643679 h 640"/>
              <a:gd name="T6" fmla="*/ 131048123 w 308"/>
              <a:gd name="T7" fmla="*/ 393144324 h 640"/>
              <a:gd name="T8" fmla="*/ 0 w 308"/>
              <a:gd name="T9" fmla="*/ 0 h 640"/>
              <a:gd name="T10" fmla="*/ 241935003 w 308"/>
              <a:gd name="T11" fmla="*/ 0 h 640"/>
              <a:gd name="T12" fmla="*/ 413305560 w 308"/>
              <a:gd name="T13" fmla="*/ 352821840 h 640"/>
              <a:gd name="T14" fmla="*/ 624998701 w 308"/>
              <a:gd name="T15" fmla="*/ 604837468 h 640"/>
              <a:gd name="T16" fmla="*/ 776208016 w 308"/>
              <a:gd name="T17" fmla="*/ 1209674935 h 640"/>
              <a:gd name="T18" fmla="*/ 705643669 w 308"/>
              <a:gd name="T19" fmla="*/ 1602819160 h 640"/>
              <a:gd name="T20" fmla="*/ 453628144 w 308"/>
              <a:gd name="T21" fmla="*/ 1612899782 h 64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08"/>
              <a:gd name="T34" fmla="*/ 0 h 640"/>
              <a:gd name="T35" fmla="*/ 308 w 308"/>
              <a:gd name="T36" fmla="*/ 640 h 64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08" h="640">
                <a:moveTo>
                  <a:pt x="180" y="640"/>
                </a:moveTo>
                <a:lnTo>
                  <a:pt x="200" y="476"/>
                </a:lnTo>
                <a:lnTo>
                  <a:pt x="160" y="280"/>
                </a:lnTo>
                <a:lnTo>
                  <a:pt x="52" y="156"/>
                </a:lnTo>
                <a:lnTo>
                  <a:pt x="0" y="0"/>
                </a:lnTo>
                <a:lnTo>
                  <a:pt x="96" y="0"/>
                </a:lnTo>
                <a:lnTo>
                  <a:pt x="164" y="140"/>
                </a:lnTo>
                <a:lnTo>
                  <a:pt x="248" y="240"/>
                </a:lnTo>
                <a:lnTo>
                  <a:pt x="308" y="480"/>
                </a:lnTo>
                <a:lnTo>
                  <a:pt x="280" y="636"/>
                </a:lnTo>
                <a:lnTo>
                  <a:pt x="180" y="64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197" name="Rectangle 5"/>
          <p:cNvSpPr>
            <a:spLocks noChangeArrowheads="1"/>
          </p:cNvSpPr>
          <p:nvPr/>
        </p:nvSpPr>
        <p:spPr bwMode="auto">
          <a:xfrm>
            <a:off x="4114800" y="2749550"/>
            <a:ext cx="165100" cy="85725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198" name="Rectangle 6"/>
          <p:cNvSpPr>
            <a:spLocks noChangeArrowheads="1"/>
          </p:cNvSpPr>
          <p:nvPr/>
        </p:nvSpPr>
        <p:spPr bwMode="auto">
          <a:xfrm>
            <a:off x="4114800" y="3670300"/>
            <a:ext cx="165100" cy="6159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199" name="Freeform 7"/>
          <p:cNvSpPr>
            <a:spLocks/>
          </p:cNvSpPr>
          <p:nvPr/>
        </p:nvSpPr>
        <p:spPr bwMode="auto">
          <a:xfrm>
            <a:off x="3771900" y="2032000"/>
            <a:ext cx="501650" cy="660400"/>
          </a:xfrm>
          <a:custGeom>
            <a:avLst/>
            <a:gdLst>
              <a:gd name="T0" fmla="*/ 534273117 w 316"/>
              <a:gd name="T1" fmla="*/ 1048385089 h 416"/>
              <a:gd name="T2" fmla="*/ 796369266 w 316"/>
              <a:gd name="T3" fmla="*/ 1048385089 h 416"/>
              <a:gd name="T4" fmla="*/ 624998707 w 316"/>
              <a:gd name="T5" fmla="*/ 614918143 h 416"/>
              <a:gd name="T6" fmla="*/ 393144322 w 316"/>
              <a:gd name="T7" fmla="*/ 362902493 h 416"/>
              <a:gd name="T8" fmla="*/ 262096248 w 316"/>
              <a:gd name="T9" fmla="*/ 231854406 h 416"/>
              <a:gd name="T10" fmla="*/ 292338111 w 316"/>
              <a:gd name="T11" fmla="*/ 80645001 h 416"/>
              <a:gd name="T12" fmla="*/ 0 w 316"/>
              <a:gd name="T13" fmla="*/ 0 h 416"/>
              <a:gd name="T14" fmla="*/ 30241876 w 316"/>
              <a:gd name="T15" fmla="*/ 292338138 h 416"/>
              <a:gd name="T16" fmla="*/ 211693142 w 316"/>
              <a:gd name="T17" fmla="*/ 524192545 h 416"/>
              <a:gd name="T18" fmla="*/ 393144322 w 316"/>
              <a:gd name="T19" fmla="*/ 745966230 h 416"/>
              <a:gd name="T20" fmla="*/ 534273117 w 316"/>
              <a:gd name="T21" fmla="*/ 1048385089 h 41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16"/>
              <a:gd name="T34" fmla="*/ 0 h 416"/>
              <a:gd name="T35" fmla="*/ 316 w 316"/>
              <a:gd name="T36" fmla="*/ 416 h 41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16" h="416">
                <a:moveTo>
                  <a:pt x="212" y="416"/>
                </a:moveTo>
                <a:lnTo>
                  <a:pt x="316" y="416"/>
                </a:lnTo>
                <a:lnTo>
                  <a:pt x="248" y="244"/>
                </a:lnTo>
                <a:lnTo>
                  <a:pt x="156" y="144"/>
                </a:lnTo>
                <a:lnTo>
                  <a:pt x="104" y="92"/>
                </a:lnTo>
                <a:lnTo>
                  <a:pt x="116" y="32"/>
                </a:lnTo>
                <a:lnTo>
                  <a:pt x="0" y="0"/>
                </a:lnTo>
                <a:lnTo>
                  <a:pt x="12" y="116"/>
                </a:lnTo>
                <a:lnTo>
                  <a:pt x="84" y="208"/>
                </a:lnTo>
                <a:lnTo>
                  <a:pt x="156" y="296"/>
                </a:lnTo>
                <a:lnTo>
                  <a:pt x="212" y="416"/>
                </a:lnTo>
                <a:close/>
              </a:path>
            </a:pathLst>
          </a:custGeom>
          <a:noFill/>
          <a:ln w="38100">
            <a:solidFill>
              <a:srgbClr val="FF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00" name="Rectangle 8"/>
          <p:cNvSpPr>
            <a:spLocks noChangeArrowheads="1"/>
          </p:cNvSpPr>
          <p:nvPr/>
        </p:nvSpPr>
        <p:spPr bwMode="auto">
          <a:xfrm rot="-5400000">
            <a:off x="3949700" y="3600450"/>
            <a:ext cx="165100" cy="6159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01" name="Rectangle 9"/>
          <p:cNvSpPr>
            <a:spLocks noChangeArrowheads="1"/>
          </p:cNvSpPr>
          <p:nvPr/>
        </p:nvSpPr>
        <p:spPr bwMode="auto">
          <a:xfrm rot="-6444414">
            <a:off x="3228975" y="3606800"/>
            <a:ext cx="165100" cy="736600"/>
          </a:xfrm>
          <a:prstGeom prst="rect">
            <a:avLst/>
          </a:prstGeom>
          <a:noFill/>
          <a:ln w="38100">
            <a:solidFill>
              <a:srgbClr val="3399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02" name="Rectangle 10"/>
          <p:cNvSpPr>
            <a:spLocks noChangeArrowheads="1"/>
          </p:cNvSpPr>
          <p:nvPr/>
        </p:nvSpPr>
        <p:spPr bwMode="auto">
          <a:xfrm rot="-7274341">
            <a:off x="4888707" y="2856706"/>
            <a:ext cx="165100" cy="1404937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05" name="Freeform 13"/>
          <p:cNvSpPr>
            <a:spLocks/>
          </p:cNvSpPr>
          <p:nvPr/>
        </p:nvSpPr>
        <p:spPr bwMode="auto">
          <a:xfrm>
            <a:off x="4349750" y="4241800"/>
            <a:ext cx="1295400" cy="679450"/>
          </a:xfrm>
          <a:custGeom>
            <a:avLst/>
            <a:gdLst>
              <a:gd name="T0" fmla="*/ 0 w 816"/>
              <a:gd name="T1" fmla="*/ 0 h 428"/>
              <a:gd name="T2" fmla="*/ 30241878 w 816"/>
              <a:gd name="T3" fmla="*/ 302418763 h 428"/>
              <a:gd name="T4" fmla="*/ 312499381 w 816"/>
              <a:gd name="T5" fmla="*/ 453628194 h 428"/>
              <a:gd name="T6" fmla="*/ 665321249 w 816"/>
              <a:gd name="T7" fmla="*/ 443547572 h 428"/>
              <a:gd name="T8" fmla="*/ 897175753 w 816"/>
              <a:gd name="T9" fmla="*/ 443547572 h 428"/>
              <a:gd name="T10" fmla="*/ 1381045609 w 816"/>
              <a:gd name="T11" fmla="*/ 735885614 h 428"/>
              <a:gd name="T12" fmla="*/ 1784270885 w 816"/>
              <a:gd name="T13" fmla="*/ 947578877 h 428"/>
              <a:gd name="T14" fmla="*/ 2046367056 w 816"/>
              <a:gd name="T15" fmla="*/ 1078626964 h 428"/>
              <a:gd name="T16" fmla="*/ 2056447678 w 816"/>
              <a:gd name="T17" fmla="*/ 796369346 h 428"/>
              <a:gd name="T18" fmla="*/ 1582658048 w 816"/>
              <a:gd name="T19" fmla="*/ 594756904 h 428"/>
              <a:gd name="T20" fmla="*/ 836692022 w 816"/>
              <a:gd name="T21" fmla="*/ 131048137 h 428"/>
              <a:gd name="T22" fmla="*/ 372983113 w 816"/>
              <a:gd name="T23" fmla="*/ 211693164 h 428"/>
              <a:gd name="T24" fmla="*/ 0 w 816"/>
              <a:gd name="T25" fmla="*/ 0 h 42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816"/>
              <a:gd name="T40" fmla="*/ 0 h 428"/>
              <a:gd name="T41" fmla="*/ 816 w 816"/>
              <a:gd name="T42" fmla="*/ 428 h 42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816" h="428">
                <a:moveTo>
                  <a:pt x="0" y="0"/>
                </a:moveTo>
                <a:lnTo>
                  <a:pt x="12" y="120"/>
                </a:lnTo>
                <a:lnTo>
                  <a:pt x="124" y="180"/>
                </a:lnTo>
                <a:lnTo>
                  <a:pt x="264" y="176"/>
                </a:lnTo>
                <a:lnTo>
                  <a:pt x="356" y="176"/>
                </a:lnTo>
                <a:lnTo>
                  <a:pt x="548" y="292"/>
                </a:lnTo>
                <a:lnTo>
                  <a:pt x="708" y="376"/>
                </a:lnTo>
                <a:lnTo>
                  <a:pt x="812" y="428"/>
                </a:lnTo>
                <a:lnTo>
                  <a:pt x="816" y="316"/>
                </a:lnTo>
                <a:lnTo>
                  <a:pt x="628" y="236"/>
                </a:lnTo>
                <a:lnTo>
                  <a:pt x="332" y="52"/>
                </a:lnTo>
                <a:lnTo>
                  <a:pt x="148" y="84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06" name="Rectangle 14"/>
          <p:cNvSpPr>
            <a:spLocks noChangeArrowheads="1"/>
          </p:cNvSpPr>
          <p:nvPr/>
        </p:nvSpPr>
        <p:spPr bwMode="auto">
          <a:xfrm rot="1152961">
            <a:off x="3849688" y="3800475"/>
            <a:ext cx="165100" cy="3984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07" name="Freeform 15"/>
          <p:cNvSpPr>
            <a:spLocks/>
          </p:cNvSpPr>
          <p:nvPr/>
        </p:nvSpPr>
        <p:spPr bwMode="auto">
          <a:xfrm>
            <a:off x="2952750" y="4216400"/>
            <a:ext cx="1143000" cy="1454150"/>
          </a:xfrm>
          <a:custGeom>
            <a:avLst/>
            <a:gdLst>
              <a:gd name="T0" fmla="*/ 1290319959 w 720"/>
              <a:gd name="T1" fmla="*/ 0 h 916"/>
              <a:gd name="T2" fmla="*/ 1552416120 w 720"/>
              <a:gd name="T3" fmla="*/ 80645003 h 916"/>
              <a:gd name="T4" fmla="*/ 1814512678 w 720"/>
              <a:gd name="T5" fmla="*/ 594756915 h 916"/>
              <a:gd name="T6" fmla="*/ 1673383976 w 720"/>
              <a:gd name="T7" fmla="*/ 766127494 h 916"/>
              <a:gd name="T8" fmla="*/ 1693545219 w 720"/>
              <a:gd name="T9" fmla="*/ 1199594452 h 916"/>
              <a:gd name="T10" fmla="*/ 1572577364 w 720"/>
              <a:gd name="T11" fmla="*/ 1350803787 h 916"/>
              <a:gd name="T12" fmla="*/ 1350803689 w 720"/>
              <a:gd name="T13" fmla="*/ 1360884409 h 916"/>
              <a:gd name="T14" fmla="*/ 897175718 w 720"/>
              <a:gd name="T15" fmla="*/ 1804432188 h 916"/>
              <a:gd name="T16" fmla="*/ 675401844 w 720"/>
              <a:gd name="T17" fmla="*/ 1885077166 h 916"/>
              <a:gd name="T18" fmla="*/ 433466926 w 720"/>
              <a:gd name="T19" fmla="*/ 2147173346 h 916"/>
              <a:gd name="T20" fmla="*/ 0 w 720"/>
              <a:gd name="T21" fmla="*/ 2147483647 h 916"/>
              <a:gd name="T22" fmla="*/ 0 w 720"/>
              <a:gd name="T23" fmla="*/ 1975802767 h 916"/>
              <a:gd name="T24" fmla="*/ 292338125 w 720"/>
              <a:gd name="T25" fmla="*/ 1905238411 h 916"/>
              <a:gd name="T26" fmla="*/ 514111899 w 720"/>
              <a:gd name="T27" fmla="*/ 1643141834 h 916"/>
              <a:gd name="T28" fmla="*/ 776208060 w 720"/>
              <a:gd name="T29" fmla="*/ 1522174366 h 916"/>
              <a:gd name="T30" fmla="*/ 1108868771 w 720"/>
              <a:gd name="T31" fmla="*/ 1229836319 h 916"/>
              <a:gd name="T32" fmla="*/ 947578826 w 720"/>
              <a:gd name="T33" fmla="*/ 1038304495 h 916"/>
              <a:gd name="T34" fmla="*/ 514111899 w 720"/>
              <a:gd name="T35" fmla="*/ 816530606 h 916"/>
              <a:gd name="T36" fmla="*/ 10080625 w 720"/>
              <a:gd name="T37" fmla="*/ 816530606 h 916"/>
              <a:gd name="T38" fmla="*/ 10080625 w 720"/>
              <a:gd name="T39" fmla="*/ 504031314 h 916"/>
              <a:gd name="T40" fmla="*/ 584676250 w 720"/>
              <a:gd name="T41" fmla="*/ 564515048 h 916"/>
              <a:gd name="T42" fmla="*/ 907256339 w 720"/>
              <a:gd name="T43" fmla="*/ 705643760 h 916"/>
              <a:gd name="T44" fmla="*/ 1260078095 w 720"/>
              <a:gd name="T45" fmla="*/ 907256405 h 916"/>
              <a:gd name="T46" fmla="*/ 1381045554 w 720"/>
              <a:gd name="T47" fmla="*/ 1098788229 h 916"/>
              <a:gd name="T48" fmla="*/ 1451609905 w 720"/>
              <a:gd name="T49" fmla="*/ 1078626984 h 916"/>
              <a:gd name="T50" fmla="*/ 1421368040 w 720"/>
              <a:gd name="T51" fmla="*/ 866933916 h 916"/>
              <a:gd name="T52" fmla="*/ 1320561824 w 720"/>
              <a:gd name="T53" fmla="*/ 675401893 h 916"/>
              <a:gd name="T54" fmla="*/ 1471771148 w 720"/>
              <a:gd name="T55" fmla="*/ 463708825 h 916"/>
              <a:gd name="T56" fmla="*/ 1290319959 w 720"/>
              <a:gd name="T57" fmla="*/ 0 h 91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20"/>
              <a:gd name="T88" fmla="*/ 0 h 916"/>
              <a:gd name="T89" fmla="*/ 720 w 720"/>
              <a:gd name="T90" fmla="*/ 916 h 91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20" h="916">
                <a:moveTo>
                  <a:pt x="512" y="0"/>
                </a:moveTo>
                <a:lnTo>
                  <a:pt x="616" y="32"/>
                </a:lnTo>
                <a:lnTo>
                  <a:pt x="720" y="236"/>
                </a:lnTo>
                <a:lnTo>
                  <a:pt x="664" y="304"/>
                </a:lnTo>
                <a:lnTo>
                  <a:pt x="672" y="476"/>
                </a:lnTo>
                <a:lnTo>
                  <a:pt x="624" y="536"/>
                </a:lnTo>
                <a:lnTo>
                  <a:pt x="536" y="540"/>
                </a:lnTo>
                <a:lnTo>
                  <a:pt x="356" y="716"/>
                </a:lnTo>
                <a:lnTo>
                  <a:pt x="268" y="748"/>
                </a:lnTo>
                <a:lnTo>
                  <a:pt x="172" y="852"/>
                </a:lnTo>
                <a:lnTo>
                  <a:pt x="0" y="916"/>
                </a:lnTo>
                <a:lnTo>
                  <a:pt x="0" y="784"/>
                </a:lnTo>
                <a:lnTo>
                  <a:pt x="116" y="756"/>
                </a:lnTo>
                <a:lnTo>
                  <a:pt x="204" y="652"/>
                </a:lnTo>
                <a:lnTo>
                  <a:pt x="308" y="604"/>
                </a:lnTo>
                <a:lnTo>
                  <a:pt x="440" y="488"/>
                </a:lnTo>
                <a:lnTo>
                  <a:pt x="376" y="412"/>
                </a:lnTo>
                <a:lnTo>
                  <a:pt x="204" y="324"/>
                </a:lnTo>
                <a:lnTo>
                  <a:pt x="4" y="324"/>
                </a:lnTo>
                <a:lnTo>
                  <a:pt x="4" y="200"/>
                </a:lnTo>
                <a:lnTo>
                  <a:pt x="232" y="224"/>
                </a:lnTo>
                <a:lnTo>
                  <a:pt x="360" y="280"/>
                </a:lnTo>
                <a:lnTo>
                  <a:pt x="500" y="360"/>
                </a:lnTo>
                <a:lnTo>
                  <a:pt x="548" y="436"/>
                </a:lnTo>
                <a:lnTo>
                  <a:pt x="576" y="428"/>
                </a:lnTo>
                <a:lnTo>
                  <a:pt x="564" y="344"/>
                </a:lnTo>
                <a:lnTo>
                  <a:pt x="524" y="268"/>
                </a:lnTo>
                <a:lnTo>
                  <a:pt x="584" y="184"/>
                </a:lnTo>
                <a:lnTo>
                  <a:pt x="512" y="0"/>
                </a:lnTo>
                <a:close/>
              </a:path>
            </a:pathLst>
          </a:custGeom>
          <a:noFill/>
          <a:ln w="38100">
            <a:solidFill>
              <a:srgbClr val="3399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08" name="Freeform 16"/>
          <p:cNvSpPr>
            <a:spLocks/>
          </p:cNvSpPr>
          <p:nvPr/>
        </p:nvSpPr>
        <p:spPr bwMode="auto">
          <a:xfrm>
            <a:off x="5581650" y="3060700"/>
            <a:ext cx="749300" cy="1898650"/>
          </a:xfrm>
          <a:custGeom>
            <a:avLst/>
            <a:gdLst>
              <a:gd name="T0" fmla="*/ 0 w 472"/>
              <a:gd name="T1" fmla="*/ 50403117 h 1196"/>
              <a:gd name="T2" fmla="*/ 131048141 w 472"/>
              <a:gd name="T3" fmla="*/ 282257484 h 1196"/>
              <a:gd name="T4" fmla="*/ 493950696 w 472"/>
              <a:gd name="T5" fmla="*/ 383063693 h 1196"/>
              <a:gd name="T6" fmla="*/ 483870073 w 472"/>
              <a:gd name="T7" fmla="*/ 2147483647 h 1196"/>
              <a:gd name="T8" fmla="*/ 372983128 w 472"/>
              <a:gd name="T9" fmla="*/ 2147483647 h 1196"/>
              <a:gd name="T10" fmla="*/ 181451253 w 472"/>
              <a:gd name="T11" fmla="*/ 2147483647 h 1196"/>
              <a:gd name="T12" fmla="*/ 181451253 w 472"/>
              <a:gd name="T13" fmla="*/ 2147483647 h 1196"/>
              <a:gd name="T14" fmla="*/ 362902505 w 472"/>
              <a:gd name="T15" fmla="*/ 2147483647 h 1196"/>
              <a:gd name="T16" fmla="*/ 806449990 w 472"/>
              <a:gd name="T17" fmla="*/ 2147483647 h 1196"/>
              <a:gd name="T18" fmla="*/ 1189513839 w 472"/>
              <a:gd name="T19" fmla="*/ 2147483647 h 1196"/>
              <a:gd name="T20" fmla="*/ 1189513839 w 472"/>
              <a:gd name="T21" fmla="*/ 2147483647 h 1196"/>
              <a:gd name="T22" fmla="*/ 735885633 w 472"/>
              <a:gd name="T23" fmla="*/ 2147483647 h 1196"/>
              <a:gd name="T24" fmla="*/ 745966256 w 472"/>
              <a:gd name="T25" fmla="*/ 383063693 h 1196"/>
              <a:gd name="T26" fmla="*/ 766127500 w 472"/>
              <a:gd name="T27" fmla="*/ 252015621 h 1196"/>
              <a:gd name="T28" fmla="*/ 110886896 w 472"/>
              <a:gd name="T29" fmla="*/ 0 h 1196"/>
              <a:gd name="T30" fmla="*/ 0 w 472"/>
              <a:gd name="T31" fmla="*/ 50403117 h 119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472"/>
              <a:gd name="T49" fmla="*/ 0 h 1196"/>
              <a:gd name="T50" fmla="*/ 472 w 472"/>
              <a:gd name="T51" fmla="*/ 1196 h 119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472" h="1196">
                <a:moveTo>
                  <a:pt x="0" y="20"/>
                </a:moveTo>
                <a:lnTo>
                  <a:pt x="52" y="112"/>
                </a:lnTo>
                <a:lnTo>
                  <a:pt x="196" y="152"/>
                </a:lnTo>
                <a:lnTo>
                  <a:pt x="192" y="1076"/>
                </a:lnTo>
                <a:lnTo>
                  <a:pt x="148" y="1092"/>
                </a:lnTo>
                <a:lnTo>
                  <a:pt x="72" y="1060"/>
                </a:lnTo>
                <a:lnTo>
                  <a:pt x="72" y="1184"/>
                </a:lnTo>
                <a:lnTo>
                  <a:pt x="144" y="1196"/>
                </a:lnTo>
                <a:lnTo>
                  <a:pt x="320" y="1176"/>
                </a:lnTo>
                <a:lnTo>
                  <a:pt x="472" y="1184"/>
                </a:lnTo>
                <a:lnTo>
                  <a:pt x="472" y="1064"/>
                </a:lnTo>
                <a:lnTo>
                  <a:pt x="292" y="1064"/>
                </a:lnTo>
                <a:lnTo>
                  <a:pt x="296" y="152"/>
                </a:lnTo>
                <a:lnTo>
                  <a:pt x="304" y="100"/>
                </a:lnTo>
                <a:lnTo>
                  <a:pt x="44" y="0"/>
                </a:lnTo>
                <a:lnTo>
                  <a:pt x="0" y="2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0209" name="Rectangle 17"/>
          <p:cNvSpPr>
            <a:spLocks noChangeArrowheads="1"/>
          </p:cNvSpPr>
          <p:nvPr/>
        </p:nvSpPr>
        <p:spPr bwMode="auto">
          <a:xfrm rot="1425227">
            <a:off x="5973763" y="2917825"/>
            <a:ext cx="165100" cy="23495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0210" name="AutoShape 18"/>
          <p:cNvSpPr>
            <a:spLocks noChangeArrowheads="1"/>
          </p:cNvSpPr>
          <p:nvPr/>
        </p:nvSpPr>
        <p:spPr bwMode="auto">
          <a:xfrm>
            <a:off x="4791075" y="20193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11" name="AutoShape 19"/>
          <p:cNvSpPr>
            <a:spLocks noChangeArrowheads="1"/>
          </p:cNvSpPr>
          <p:nvPr/>
        </p:nvSpPr>
        <p:spPr bwMode="auto">
          <a:xfrm>
            <a:off x="3962400" y="46482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14" name="AutoShape 22"/>
          <p:cNvSpPr>
            <a:spLocks noChangeArrowheads="1"/>
          </p:cNvSpPr>
          <p:nvPr/>
        </p:nvSpPr>
        <p:spPr bwMode="auto">
          <a:xfrm>
            <a:off x="3124200" y="287655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15" name="AutoShape 23"/>
          <p:cNvSpPr>
            <a:spLocks noChangeArrowheads="1"/>
          </p:cNvSpPr>
          <p:nvPr/>
        </p:nvSpPr>
        <p:spPr bwMode="auto">
          <a:xfrm>
            <a:off x="4914900" y="3857625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16" name="AutoShape 24"/>
          <p:cNvSpPr>
            <a:spLocks noChangeArrowheads="1"/>
          </p:cNvSpPr>
          <p:nvPr/>
        </p:nvSpPr>
        <p:spPr bwMode="auto">
          <a:xfrm>
            <a:off x="5791200" y="49530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17" name="AutoShape 25"/>
          <p:cNvSpPr>
            <a:spLocks noChangeArrowheads="1"/>
          </p:cNvSpPr>
          <p:nvPr/>
        </p:nvSpPr>
        <p:spPr bwMode="auto">
          <a:xfrm>
            <a:off x="2819400" y="32004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18" name="AutoShape 26"/>
          <p:cNvSpPr>
            <a:spLocks noChangeArrowheads="1"/>
          </p:cNvSpPr>
          <p:nvPr/>
        </p:nvSpPr>
        <p:spPr bwMode="auto">
          <a:xfrm>
            <a:off x="3276600" y="41148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19" name="AutoShape 27"/>
          <p:cNvSpPr>
            <a:spLocks noChangeArrowheads="1"/>
          </p:cNvSpPr>
          <p:nvPr/>
        </p:nvSpPr>
        <p:spPr bwMode="auto">
          <a:xfrm>
            <a:off x="3657600" y="51816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20" name="AutoShape 28"/>
          <p:cNvSpPr>
            <a:spLocks noChangeArrowheads="1"/>
          </p:cNvSpPr>
          <p:nvPr/>
        </p:nvSpPr>
        <p:spPr bwMode="auto">
          <a:xfrm>
            <a:off x="5410200" y="41910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20221" name="AutoShape 29"/>
          <p:cNvSpPr>
            <a:spLocks noChangeArrowheads="1"/>
          </p:cNvSpPr>
          <p:nvPr/>
        </p:nvSpPr>
        <p:spPr bwMode="auto">
          <a:xfrm>
            <a:off x="5410200" y="3276600"/>
            <a:ext cx="419100" cy="398463"/>
          </a:xfrm>
          <a:prstGeom prst="star5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20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20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20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20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520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20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20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2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20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20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520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520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196" grpId="0" animBg="1"/>
      <p:bldP spid="520197" grpId="0" animBg="1"/>
      <p:bldP spid="520198" grpId="0" animBg="1"/>
      <p:bldP spid="520199" grpId="0" animBg="1"/>
      <p:bldP spid="520200" grpId="0" animBg="1"/>
      <p:bldP spid="520201" grpId="0" animBg="1"/>
      <p:bldP spid="520202" grpId="0" animBg="1"/>
      <p:bldP spid="520205" grpId="0" animBg="1"/>
      <p:bldP spid="520206" grpId="0" animBg="1"/>
      <p:bldP spid="520207" grpId="0" animBg="1"/>
      <p:bldP spid="520208" grpId="0" animBg="1"/>
      <p:bldP spid="52020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200" b="1">
                <a:latin typeface="Trebuchet MS" pitchFamily="34" charset="0"/>
              </a:rPr>
              <a:t>CC2035 Concept Plan Charrette | </a:t>
            </a:r>
            <a:fld id="{04A47615-7645-4064-9014-54C1C42640A8}" type="slidenum">
              <a:rPr lang="en-US" sz="1200" b="1">
                <a:latin typeface="Trebuchet MS" pitchFamily="34" charset="0"/>
              </a:rPr>
              <a:pPr algn="r"/>
              <a:t>48</a:t>
            </a:fld>
            <a:endParaRPr lang="en-US" sz="1200" b="1">
              <a:latin typeface="Trebuchet MS" pitchFamily="34" charset="0"/>
            </a:endParaRPr>
          </a:p>
        </p:txBody>
      </p:sp>
      <p:sp>
        <p:nvSpPr>
          <p:cNvPr id="110594" name="Text Box 3"/>
          <p:cNvSpPr txBox="1">
            <a:spLocks noChangeArrowheads="1"/>
          </p:cNvSpPr>
          <p:nvPr/>
        </p:nvSpPr>
        <p:spPr bwMode="auto">
          <a:xfrm>
            <a:off x="146050" y="1746250"/>
            <a:ext cx="3103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1. A CENTRAL RIVER </a:t>
            </a: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133350" y="240665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2. DISTINCT DISTRICTS</a:t>
            </a:r>
          </a:p>
        </p:txBody>
      </p:sp>
      <p:sp>
        <p:nvSpPr>
          <p:cNvPr id="110596" name="Text Box 5"/>
          <p:cNvSpPr txBox="1">
            <a:spLocks noChangeArrowheads="1"/>
          </p:cNvSpPr>
          <p:nvPr/>
        </p:nvSpPr>
        <p:spPr bwMode="auto">
          <a:xfrm>
            <a:off x="144463" y="3065463"/>
            <a:ext cx="3897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3. CONNECTED PUBLIC REALM</a:t>
            </a: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122238" y="812800"/>
            <a:ext cx="4205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/>
              <a:t>EMERGING DESIGN CONCEPT:</a:t>
            </a:r>
          </a:p>
        </p:txBody>
      </p:sp>
      <p:pic>
        <p:nvPicPr>
          <p:cNvPr id="110598" name="Picture 13" descr="Concept_vignette_DRAFT_sm"/>
          <p:cNvPicPr>
            <a:picLocks noChangeAspect="1" noChangeArrowheads="1"/>
          </p:cNvPicPr>
          <p:nvPr/>
        </p:nvPicPr>
        <p:blipFill>
          <a:blip r:embed="rId3" cstate="print"/>
          <a:srcRect l="6509" t="4407" r="4692" b="4628"/>
          <a:stretch>
            <a:fillRect/>
          </a:stretch>
        </p:blipFill>
        <p:spPr bwMode="auto">
          <a:xfrm>
            <a:off x="4273550" y="63500"/>
            <a:ext cx="4730750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2080" name="Picture 16" descr="Concept_05-30-12_DRAFT_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73550" y="65088"/>
            <a:ext cx="4738688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200" b="1">
                <a:latin typeface="Trebuchet MS" pitchFamily="34" charset="0"/>
              </a:rPr>
              <a:t>CC2035 Concept Plan Charrette | </a:t>
            </a:r>
            <a:fld id="{D5EA13CD-5B65-47D3-BF44-86797D3FCFB6}" type="slidenum">
              <a:rPr lang="en-US" sz="1200" b="1">
                <a:latin typeface="Trebuchet MS" pitchFamily="34" charset="0"/>
              </a:rPr>
              <a:pPr algn="r"/>
              <a:t>49</a:t>
            </a:fld>
            <a:endParaRPr lang="en-US" sz="1200" b="1">
              <a:latin typeface="Trebuchet MS" pitchFamily="34" charset="0"/>
            </a:endParaRPr>
          </a:p>
        </p:txBody>
      </p:sp>
      <p:sp>
        <p:nvSpPr>
          <p:cNvPr id="496652" name="Text Box 12"/>
          <p:cNvSpPr txBox="1">
            <a:spLocks noChangeArrowheads="1"/>
          </p:cNvSpPr>
          <p:nvPr/>
        </p:nvSpPr>
        <p:spPr bwMode="auto">
          <a:xfrm>
            <a:off x="4621213" y="280988"/>
            <a:ext cx="4402137" cy="568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 June – November 2010:</a:t>
            </a:r>
            <a:r>
              <a:rPr lang="en-US"/>
              <a:t>         interviews, presentations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b="1"/>
              <a:t>November 2010 – March 2011:</a:t>
            </a:r>
            <a:r>
              <a:rPr lang="en-US"/>
              <a:t>        series of 3 workshops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en-US" sz="1400"/>
          </a:p>
          <a:p>
            <a:pPr>
              <a:spcBef>
                <a:spcPct val="50000"/>
              </a:spcBef>
            </a:pPr>
            <a:r>
              <a:rPr lang="en-US" sz="1600"/>
              <a:t>CC2035 Advisory Group</a:t>
            </a:r>
          </a:p>
          <a:p>
            <a:pPr>
              <a:spcBef>
                <a:spcPct val="50000"/>
              </a:spcBef>
            </a:pPr>
            <a:r>
              <a:rPr lang="en-US" sz="1600"/>
              <a:t>Portland Design Commission</a:t>
            </a:r>
          </a:p>
          <a:p>
            <a:pPr>
              <a:spcBef>
                <a:spcPct val="50000"/>
              </a:spcBef>
            </a:pPr>
            <a:r>
              <a:rPr lang="en-US" sz="1600"/>
              <a:t>Portland Historic Landmarks Commission</a:t>
            </a:r>
          </a:p>
          <a:p>
            <a:pPr>
              <a:spcBef>
                <a:spcPct val="50000"/>
              </a:spcBef>
            </a:pPr>
            <a:r>
              <a:rPr lang="en-US" sz="1600"/>
              <a:t>Mayor’s Design Subcabinet</a:t>
            </a:r>
          </a:p>
          <a:p>
            <a:pPr>
              <a:spcBef>
                <a:spcPct val="50000"/>
              </a:spcBef>
            </a:pPr>
            <a:r>
              <a:rPr lang="en-US" sz="1600"/>
              <a:t>AIA</a:t>
            </a:r>
          </a:p>
          <a:p>
            <a:pPr>
              <a:spcBef>
                <a:spcPct val="50000"/>
              </a:spcBef>
            </a:pPr>
            <a:r>
              <a:rPr lang="en-US" sz="1600"/>
              <a:t>ASLA</a:t>
            </a:r>
          </a:p>
          <a:p>
            <a:pPr>
              <a:spcBef>
                <a:spcPct val="50000"/>
              </a:spcBef>
            </a:pPr>
            <a:r>
              <a:rPr lang="en-US" sz="1600"/>
              <a:t>Portland Development Commission</a:t>
            </a:r>
          </a:p>
          <a:p>
            <a:pPr>
              <a:spcBef>
                <a:spcPct val="50000"/>
              </a:spcBef>
            </a:pPr>
            <a:r>
              <a:rPr lang="en-US" sz="1600"/>
              <a:t>Bureau of Transportation</a:t>
            </a:r>
          </a:p>
          <a:p>
            <a:pPr>
              <a:spcBef>
                <a:spcPct val="50000"/>
              </a:spcBef>
            </a:pPr>
            <a:r>
              <a:rPr lang="en-US" sz="1600"/>
              <a:t>Bureau of Environmental Services</a:t>
            </a:r>
          </a:p>
          <a:p>
            <a:pPr>
              <a:spcBef>
                <a:spcPct val="50000"/>
              </a:spcBef>
            </a:pPr>
            <a:r>
              <a:rPr lang="en-US" sz="1600"/>
              <a:t>Portland Parks and Recreation</a:t>
            </a:r>
          </a:p>
          <a:p>
            <a:pPr>
              <a:spcBef>
                <a:spcPct val="50000"/>
              </a:spcBef>
            </a:pPr>
            <a:r>
              <a:rPr lang="en-US" sz="1600"/>
              <a:t>Bureau of Planning and Sustainability</a:t>
            </a:r>
          </a:p>
        </p:txBody>
      </p:sp>
      <p:pic>
        <p:nvPicPr>
          <p:cNvPr id="112643" name="Picture 7" descr="DCC_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5"/>
            <a:ext cx="4486275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6649" name="Picture 9" descr="Picture 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6088" y="0"/>
            <a:ext cx="4887912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6651" name="Picture 11" descr="IMG_319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298950" cy="322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6657" name="Picture 17" descr="DSC01917_s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808288"/>
            <a:ext cx="44989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6656" name="Picture 16" descr="DSC01927_s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84688" y="2655888"/>
            <a:ext cx="4659312" cy="349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6650" name="Picture 10" descr="Picture 04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32275" y="2117725"/>
            <a:ext cx="2203450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6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966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966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966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966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966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966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966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966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966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966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9665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9665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9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9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9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9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9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665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ext Box 4"/>
          <p:cNvSpPr txBox="1">
            <a:spLocks noChangeArrowheads="1"/>
          </p:cNvSpPr>
          <p:nvPr/>
        </p:nvSpPr>
        <p:spPr bwMode="auto">
          <a:xfrm>
            <a:off x="258763" y="2073275"/>
            <a:ext cx="5907087" cy="353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Focusing growth and change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Growing our natural resources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Linking a healthy city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Highlighting key places and features</a:t>
            </a:r>
          </a:p>
        </p:txBody>
      </p:sp>
      <p:pic>
        <p:nvPicPr>
          <p:cNvPr id="57346" name="Picture 8" descr="Cover_pplan-recommended031512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0" y="0"/>
            <a:ext cx="23495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5" descr="5-Hubs&amp;Greenways"/>
          <p:cNvPicPr>
            <a:picLocks noChangeAspect="1" noChangeArrowheads="1"/>
          </p:cNvPicPr>
          <p:nvPr/>
        </p:nvPicPr>
        <p:blipFill>
          <a:blip r:embed="rId3" cstate="print"/>
          <a:srcRect l="22131" t="4698" r="3716" b="3355"/>
          <a:stretch>
            <a:fillRect/>
          </a:stretch>
        </p:blipFill>
        <p:spPr bwMode="auto">
          <a:xfrm>
            <a:off x="5791200" y="3429000"/>
            <a:ext cx="3336925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Box 5"/>
          <p:cNvSpPr txBox="1">
            <a:spLocks noChangeArrowheads="1"/>
          </p:cNvSpPr>
          <p:nvPr/>
        </p:nvSpPr>
        <p:spPr bwMode="auto">
          <a:xfrm>
            <a:off x="228600" y="304800"/>
            <a:ext cx="733107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What does it build on?</a:t>
            </a:r>
          </a:p>
          <a:p>
            <a:r>
              <a:rPr lang="en-US" sz="3000" b="1">
                <a:latin typeface="Trebuchet MS" pitchFamily="34" charset="0"/>
              </a:rPr>
              <a:t>Portland Plan’s</a:t>
            </a:r>
          </a:p>
          <a:p>
            <a:r>
              <a:rPr lang="en-US" sz="3000" b="1">
                <a:latin typeface="Trebuchet MS" pitchFamily="34" charset="0"/>
              </a:rPr>
              <a:t>Healthy Connected City Strategy: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10000" y="6477000"/>
            <a:ext cx="5334000" cy="381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1200" b="1">
                <a:latin typeface="Trebuchet MS" pitchFamily="34" charset="0"/>
              </a:rPr>
              <a:t>CC2035 Concept Plan Charrette | </a:t>
            </a:r>
            <a:fld id="{6B6B32E4-CA77-43F2-9683-22D201E3CBD8}" type="slidenum">
              <a:rPr lang="en-US" sz="1200" b="1">
                <a:latin typeface="Trebuchet MS" pitchFamily="34" charset="0"/>
              </a:rPr>
              <a:pPr algn="r"/>
              <a:t>50</a:t>
            </a:fld>
            <a:endParaRPr lang="en-US" sz="1200" b="1">
              <a:latin typeface="Trebuchet MS" pitchFamily="34" charset="0"/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950" y="217488"/>
            <a:ext cx="8250238" cy="59134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  <a:cs typeface="+mn-cs"/>
              </a:rPr>
              <a:t>Centers: What are they?</a:t>
            </a:r>
          </a:p>
        </p:txBody>
      </p:sp>
      <p:pic>
        <p:nvPicPr>
          <p:cNvPr id="116738" name="Picture 2" descr="centcity_ctr_aerialview.jpg"/>
          <p:cNvPicPr>
            <a:picLocks noChangeAspect="1"/>
          </p:cNvPicPr>
          <p:nvPr/>
        </p:nvPicPr>
        <p:blipFill>
          <a:blip r:embed="rId2" cstate="print"/>
          <a:srcRect l="11633" t="4449" r="15189" b="5803"/>
          <a:stretch>
            <a:fillRect/>
          </a:stretch>
        </p:blipFill>
        <p:spPr bwMode="auto">
          <a:xfrm>
            <a:off x="311150" y="893763"/>
            <a:ext cx="360045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3" descr="gateway_ctr_aerialview.jpg"/>
          <p:cNvPicPr>
            <a:picLocks noChangeAspect="1"/>
          </p:cNvPicPr>
          <p:nvPr/>
        </p:nvPicPr>
        <p:blipFill>
          <a:blip r:embed="rId3" cstate="print"/>
          <a:srcRect l="8955" r="11940"/>
          <a:stretch>
            <a:fillRect/>
          </a:stretch>
        </p:blipFill>
        <p:spPr bwMode="auto">
          <a:xfrm>
            <a:off x="307975" y="3556000"/>
            <a:ext cx="35544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Picture 4" descr="town_ctr_aerialview.jpg"/>
          <p:cNvPicPr>
            <a:picLocks noChangeAspect="1"/>
          </p:cNvPicPr>
          <p:nvPr/>
        </p:nvPicPr>
        <p:blipFill>
          <a:blip r:embed="rId4" cstate="print"/>
          <a:srcRect l="25278" t="28244" r="35287" b="17365"/>
          <a:stretch>
            <a:fillRect/>
          </a:stretch>
        </p:blipFill>
        <p:spPr bwMode="auto">
          <a:xfrm>
            <a:off x="4860925" y="896938"/>
            <a:ext cx="3913188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5" descr="neighb_ctr_aerialview.jpg"/>
          <p:cNvPicPr>
            <a:picLocks noChangeAspect="1"/>
          </p:cNvPicPr>
          <p:nvPr/>
        </p:nvPicPr>
        <p:blipFill>
          <a:blip r:embed="rId5" cstate="print"/>
          <a:srcRect l="5359"/>
          <a:stretch>
            <a:fillRect/>
          </a:stretch>
        </p:blipFill>
        <p:spPr bwMode="auto">
          <a:xfrm>
            <a:off x="4857750" y="3935413"/>
            <a:ext cx="3967163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219075" y="2987675"/>
            <a:ext cx="370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rgbClr val="000000"/>
                </a:solidFill>
                <a:latin typeface="+mj-lt"/>
                <a:cs typeface="+mn-cs"/>
              </a:rPr>
              <a:t>Central City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00038" y="3540125"/>
            <a:ext cx="37068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+mj-lt"/>
                <a:cs typeface="+mn-cs"/>
              </a:rPr>
              <a:t>Gateway Regional Center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5110163" y="5768975"/>
            <a:ext cx="3705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b="1" dirty="0">
                <a:solidFill>
                  <a:srgbClr val="000000"/>
                </a:solidFill>
                <a:latin typeface="+mj-lt"/>
                <a:cs typeface="+mn-cs"/>
              </a:rPr>
              <a:t>Neighborhood Center</a:t>
            </a: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5181600" y="914400"/>
            <a:ext cx="37068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+mj-lt"/>
                <a:cs typeface="+mn-cs"/>
              </a:rPr>
              <a:t>Town Center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28600" y="3048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dirty="0">
                <a:latin typeface="+mj-lt"/>
                <a:cs typeface="+mn-cs"/>
              </a:rPr>
              <a:t>Purpose of the framework:</a:t>
            </a: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228600" y="990600"/>
            <a:ext cx="861060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400">
                <a:latin typeface="Calibri" pitchFamily="34" charset="0"/>
              </a:rPr>
              <a:t>Describe the city’s growth strategy and approach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400">
                <a:latin typeface="Calibri" pitchFamily="34" charset="0"/>
              </a:rPr>
              <a:t>Guide decision-making based on context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400">
                <a:latin typeface="Calibri" pitchFamily="34" charset="0"/>
              </a:rPr>
              <a:t>Convey intent behind zoning and implementation</a:t>
            </a:r>
          </a:p>
          <a:p>
            <a:pPr marL="285750" indent="-228600">
              <a:spcBef>
                <a:spcPct val="50000"/>
              </a:spcBef>
              <a:buFontTx/>
              <a:buChar char="•"/>
            </a:pPr>
            <a:r>
              <a:rPr lang="en-US" sz="2400">
                <a:latin typeface="Calibri" pitchFamily="34" charset="0"/>
              </a:rPr>
              <a:t>Prioritize public investments</a:t>
            </a:r>
          </a:p>
        </p:txBody>
      </p:sp>
      <p:sp>
        <p:nvSpPr>
          <p:cNvPr id="117763" name="Rectangle 12"/>
          <p:cNvSpPr>
            <a:spLocks noChangeArrowheads="1"/>
          </p:cNvSpPr>
          <p:nvPr/>
        </p:nvSpPr>
        <p:spPr bwMode="auto">
          <a:xfrm>
            <a:off x="6378575" y="5832475"/>
            <a:ext cx="26622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b="1">
                <a:latin typeface="Calibri" pitchFamily="34" charset="0"/>
              </a:rPr>
              <a:t>Comprehensive Plan Map</a:t>
            </a:r>
          </a:p>
        </p:txBody>
      </p:sp>
      <p:pic>
        <p:nvPicPr>
          <p:cNvPr id="11776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450" y="3344863"/>
            <a:ext cx="32321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5"/>
          <p:cNvPicPr>
            <a:picLocks noChangeAspect="1" noChangeArrowheads="1"/>
          </p:cNvPicPr>
          <p:nvPr/>
        </p:nvPicPr>
        <p:blipFill>
          <a:blip r:embed="rId3" cstate="print"/>
          <a:srcRect r="16924"/>
          <a:stretch>
            <a:fillRect/>
          </a:stretch>
        </p:blipFill>
        <p:spPr bwMode="auto">
          <a:xfrm>
            <a:off x="5897563" y="3368675"/>
            <a:ext cx="3103562" cy="241458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Box 1"/>
          <p:cNvSpPr txBox="1">
            <a:spLocks noChangeArrowheads="1"/>
          </p:cNvSpPr>
          <p:nvPr/>
        </p:nvSpPr>
        <p:spPr bwMode="auto">
          <a:xfrm>
            <a:off x="6629400" y="5618163"/>
            <a:ext cx="25146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rebuchet MS" pitchFamily="34" charset="0"/>
              </a:rPr>
              <a:t>Eastern Neighborhoods</a:t>
            </a:r>
          </a:p>
        </p:txBody>
      </p:sp>
      <p:sp>
        <p:nvSpPr>
          <p:cNvPr id="118786" name="TextBox 12"/>
          <p:cNvSpPr txBox="1">
            <a:spLocks noChangeArrowheads="1"/>
          </p:cNvSpPr>
          <p:nvPr/>
        </p:nvSpPr>
        <p:spPr bwMode="auto">
          <a:xfrm>
            <a:off x="3124200" y="50133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Trebuchet MS" pitchFamily="34" charset="0"/>
              </a:rPr>
              <a:t>Inner Neighborhoods</a:t>
            </a:r>
          </a:p>
        </p:txBody>
      </p:sp>
      <p:sp>
        <p:nvSpPr>
          <p:cNvPr id="118787" name="TextBox 12"/>
          <p:cNvSpPr txBox="1">
            <a:spLocks noChangeArrowheads="1"/>
          </p:cNvSpPr>
          <p:nvPr/>
        </p:nvSpPr>
        <p:spPr bwMode="auto">
          <a:xfrm>
            <a:off x="0" y="5348288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Western </a:t>
            </a:r>
            <a:r>
              <a:rPr lang="en-US" b="1">
                <a:latin typeface="Trebuchet MS" pitchFamily="34" charset="0"/>
              </a:rPr>
              <a:t>Neighborhoods</a:t>
            </a:r>
          </a:p>
        </p:txBody>
      </p:sp>
      <p:pic>
        <p:nvPicPr>
          <p:cNvPr id="118788" name="Picture 11"/>
          <p:cNvPicPr>
            <a:picLocks noChangeAspect="1" noChangeArrowheads="1"/>
          </p:cNvPicPr>
          <p:nvPr/>
        </p:nvPicPr>
        <p:blipFill>
          <a:blip r:embed="rId2" cstate="print"/>
          <a:srcRect l="9912" t="12724" r="9912" b="4054"/>
          <a:stretch>
            <a:fillRect/>
          </a:stretch>
        </p:blipFill>
        <p:spPr bwMode="auto">
          <a:xfrm>
            <a:off x="0" y="3108325"/>
            <a:ext cx="2882900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/>
          <p:cNvPicPr>
            <a:picLocks noChangeAspect="1" noChangeArrowheads="1"/>
          </p:cNvPicPr>
          <p:nvPr/>
        </p:nvPicPr>
        <p:blipFill>
          <a:blip r:embed="rId3" cstate="print"/>
          <a:srcRect l="17647" t="8612" r="6618" b="9091"/>
          <a:stretch>
            <a:fillRect/>
          </a:stretch>
        </p:blipFill>
        <p:spPr bwMode="auto">
          <a:xfrm>
            <a:off x="152400" y="669925"/>
            <a:ext cx="274320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13"/>
          <p:cNvPicPr>
            <a:picLocks noChangeAspect="1" noChangeArrowheads="1"/>
          </p:cNvPicPr>
          <p:nvPr/>
        </p:nvPicPr>
        <p:blipFill>
          <a:blip r:embed="rId4" cstate="print"/>
          <a:srcRect l="6618" t="7655" r="6618" b="8134"/>
          <a:stretch>
            <a:fillRect/>
          </a:stretch>
        </p:blipFill>
        <p:spPr bwMode="auto">
          <a:xfrm>
            <a:off x="2957513" y="2995613"/>
            <a:ext cx="3048000" cy="227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18"/>
          <p:cNvPicPr>
            <a:picLocks noChangeAspect="1" noChangeArrowheads="1"/>
          </p:cNvPicPr>
          <p:nvPr/>
        </p:nvPicPr>
        <p:blipFill>
          <a:blip r:embed="rId5" cstate="print"/>
          <a:srcRect l="16684" t="7655" r="6618" b="9091"/>
          <a:stretch>
            <a:fillRect/>
          </a:stretch>
        </p:blipFill>
        <p:spPr bwMode="auto">
          <a:xfrm>
            <a:off x="3033713" y="404813"/>
            <a:ext cx="2895600" cy="241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2" descr="S:\urb_design\UD_Project_Files\CompPlan\ppts\jpegs_for_ppt\Traditional_HighPerformance_Street.jpg"/>
          <p:cNvPicPr>
            <a:picLocks noChangeAspect="1" noChangeArrowheads="1"/>
          </p:cNvPicPr>
          <p:nvPr/>
        </p:nvPicPr>
        <p:blipFill>
          <a:blip r:embed="rId6" cstate="print"/>
          <a:srcRect l="6247" r="20409"/>
          <a:stretch>
            <a:fillRect/>
          </a:stretch>
        </p:blipFill>
        <p:spPr bwMode="auto">
          <a:xfrm>
            <a:off x="6157913" y="536575"/>
            <a:ext cx="2841625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3" name="Picture 3" descr="S:\urb_design\UD_Project_Files\CompPlan\ppts\jpegs_for_ppt\3Dview-SharedStreet.jpg"/>
          <p:cNvPicPr>
            <a:picLocks noChangeAspect="1" noChangeArrowheads="1"/>
          </p:cNvPicPr>
          <p:nvPr/>
        </p:nvPicPr>
        <p:blipFill>
          <a:blip r:embed="rId7" cstate="print"/>
          <a:srcRect l="5928" r="20728"/>
          <a:stretch>
            <a:fillRect/>
          </a:stretch>
        </p:blipFill>
        <p:spPr bwMode="auto">
          <a:xfrm>
            <a:off x="6157913" y="3124200"/>
            <a:ext cx="284162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2050" y="2882900"/>
            <a:ext cx="3476625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5" name="Picture 5"/>
          <p:cNvPicPr>
            <a:picLocks noChangeAspect="1" noChangeArrowheads="1"/>
          </p:cNvPicPr>
          <p:nvPr/>
        </p:nvPicPr>
        <p:blipFill>
          <a:blip r:embed="rId9" cstate="print"/>
          <a:srcRect l="23232" t="32838" r="47865" b="32896"/>
          <a:stretch>
            <a:fillRect/>
          </a:stretch>
        </p:blipFill>
        <p:spPr bwMode="auto">
          <a:xfrm>
            <a:off x="4135438" y="2520950"/>
            <a:ext cx="2789237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7" descr="DSCN6511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5265738" y="266700"/>
            <a:ext cx="3603625" cy="4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0" name="TextBox 5"/>
          <p:cNvSpPr txBox="1">
            <a:spLocks noChangeArrowheads="1"/>
          </p:cNvSpPr>
          <p:nvPr/>
        </p:nvSpPr>
        <p:spPr bwMode="auto">
          <a:xfrm>
            <a:off x="228600" y="304800"/>
            <a:ext cx="499903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Design for People:</a:t>
            </a:r>
          </a:p>
          <a:p>
            <a:r>
              <a:rPr lang="en-US" sz="3200" b="1">
                <a:latin typeface="Trebuchet MS" pitchFamily="34" charset="0"/>
              </a:rPr>
              <a:t>Places that support the lives of Portlanders</a:t>
            </a:r>
          </a:p>
        </p:txBody>
      </p:sp>
      <p:pic>
        <p:nvPicPr>
          <p:cNvPr id="58371" name="Picture 6" descr="multnomah_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38" y="1997075"/>
            <a:ext cx="5005387" cy="376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DF_graphic_v8.jpg"/>
          <p:cNvPicPr>
            <a:picLocks noChangeAspect="1"/>
          </p:cNvPicPr>
          <p:nvPr/>
        </p:nvPicPr>
        <p:blipFill>
          <a:blip r:embed="rId2" cstate="print"/>
          <a:srcRect r="2499"/>
          <a:stretch>
            <a:fillRect/>
          </a:stretch>
        </p:blipFill>
        <p:spPr bwMode="auto">
          <a:xfrm>
            <a:off x="228600" y="304800"/>
            <a:ext cx="8915400" cy="591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25425" y="303213"/>
            <a:ext cx="9144000" cy="5867400"/>
            <a:chOff x="0" y="533400"/>
            <a:chExt cx="2362200" cy="5867400"/>
          </a:xfrm>
        </p:grpSpPr>
        <p:sp>
          <p:nvSpPr>
            <p:cNvPr id="4" name="Rectangle 3"/>
            <p:cNvSpPr/>
            <p:nvPr/>
          </p:nvSpPr>
          <p:spPr>
            <a:xfrm>
              <a:off x="0" y="533400"/>
              <a:ext cx="2285511" cy="5867400"/>
            </a:xfrm>
            <a:prstGeom prst="rect">
              <a:avLst/>
            </a:prstGeom>
            <a:solidFill>
              <a:schemeClr val="lt1">
                <a:alpha val="87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b="1">
                <a:solidFill>
                  <a:schemeClr val="accent2"/>
                </a:solidFill>
              </a:endParaRPr>
            </a:p>
          </p:txBody>
        </p:sp>
        <p:sp>
          <p:nvSpPr>
            <p:cNvPr id="59397" name="Text Box 4"/>
            <p:cNvSpPr txBox="1">
              <a:spLocks noChangeArrowheads="1"/>
            </p:cNvSpPr>
            <p:nvPr/>
          </p:nvSpPr>
          <p:spPr bwMode="auto">
            <a:xfrm>
              <a:off x="0" y="609600"/>
              <a:ext cx="211801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Focusing Growth and Change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Centers</a:t>
              </a:r>
            </a:p>
          </p:txBody>
        </p:sp>
        <p:sp>
          <p:nvSpPr>
            <p:cNvPr id="59398" name="Text Box 4"/>
            <p:cNvSpPr txBox="1">
              <a:spLocks noChangeArrowheads="1"/>
            </p:cNvSpPr>
            <p:nvPr/>
          </p:nvSpPr>
          <p:spPr bwMode="auto">
            <a:xfrm>
              <a:off x="0" y="2075400"/>
              <a:ext cx="2057356" cy="579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Linking a Healthy City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Connections</a:t>
              </a:r>
            </a:p>
          </p:txBody>
        </p:sp>
        <p:sp>
          <p:nvSpPr>
            <p:cNvPr id="59399" name="Text Box 4"/>
            <p:cNvSpPr txBox="1">
              <a:spLocks noChangeArrowheads="1"/>
            </p:cNvSpPr>
            <p:nvPr/>
          </p:nvSpPr>
          <p:spPr bwMode="auto">
            <a:xfrm>
              <a:off x="0" y="3387626"/>
              <a:ext cx="236220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Growing our Natural Resources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Natural Features</a:t>
              </a:r>
            </a:p>
          </p:txBody>
        </p:sp>
        <p:sp>
          <p:nvSpPr>
            <p:cNvPr id="59400" name="Text Box 4"/>
            <p:cNvSpPr txBox="1">
              <a:spLocks noChangeArrowheads="1"/>
            </p:cNvSpPr>
            <p:nvPr/>
          </p:nvSpPr>
          <p:spPr bwMode="auto">
            <a:xfrm>
              <a:off x="0" y="4656475"/>
              <a:ext cx="213350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85750" indent="-228600">
                <a:spcBef>
                  <a:spcPct val="50000"/>
                </a:spcBef>
              </a:pPr>
              <a:r>
                <a:rPr lang="en-US" sz="3200">
                  <a:solidFill>
                    <a:schemeClr val="accent2"/>
                  </a:solidFill>
                  <a:latin typeface="Calibri" pitchFamily="34" charset="0"/>
                </a:rPr>
                <a:t>One Size Doesn’t Fit All = </a:t>
              </a:r>
              <a:r>
                <a:rPr lang="en-US" sz="3200" b="1">
                  <a:solidFill>
                    <a:schemeClr val="accent2"/>
                  </a:solidFill>
                  <a:latin typeface="Calibri" pitchFamily="34" charset="0"/>
                </a:rPr>
                <a:t>Pattern Areas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57175" y="287338"/>
            <a:ext cx="7016750" cy="81121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Centers</a:t>
            </a:r>
          </a:p>
        </p:txBody>
      </p:sp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146050" y="3584575"/>
            <a:ext cx="888523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Local access to services, businesses and amenities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Range of housing and employment opportunities</a:t>
            </a:r>
          </a:p>
          <a:p>
            <a:pPr>
              <a:buFont typeface="Arial" charset="0"/>
              <a:buChar char="•"/>
            </a:pPr>
            <a:endParaRPr lang="en-US" sz="2800" b="1">
              <a:latin typeface="Trebuchet MS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latin typeface="Trebuchet MS" pitchFamily="34" charset="0"/>
              </a:rPr>
              <a:t> Prioritized for public investments</a:t>
            </a:r>
          </a:p>
        </p:txBody>
      </p:sp>
      <p:pic>
        <p:nvPicPr>
          <p:cNvPr id="60419" name="Picture 4" descr="Vanc-MainStreet1sml"/>
          <p:cNvPicPr>
            <a:picLocks noChangeAspect="1" noChangeArrowheads="1"/>
          </p:cNvPicPr>
          <p:nvPr/>
        </p:nvPicPr>
        <p:blipFill>
          <a:blip r:embed="rId2" cstate="print"/>
          <a:srcRect l="2942" b="5806"/>
          <a:stretch>
            <a:fillRect/>
          </a:stretch>
        </p:blipFill>
        <p:spPr bwMode="auto">
          <a:xfrm>
            <a:off x="5815013" y="815975"/>
            <a:ext cx="30988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7" descr="Cully celebration"/>
          <p:cNvPicPr>
            <a:picLocks noChangeAspect="1" noChangeArrowheads="1"/>
          </p:cNvPicPr>
          <p:nvPr/>
        </p:nvPicPr>
        <p:blipFill>
          <a:blip r:embed="rId3" cstate="print"/>
          <a:srcRect r="2942"/>
          <a:stretch>
            <a:fillRect/>
          </a:stretch>
        </p:blipFill>
        <p:spPr bwMode="auto">
          <a:xfrm>
            <a:off x="277813" y="820738"/>
            <a:ext cx="2873375" cy="222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10"/>
          <p:cNvPicPr>
            <a:picLocks noChangeAspect="1" noChangeArrowheads="1"/>
          </p:cNvPicPr>
          <p:nvPr/>
        </p:nvPicPr>
        <p:blipFill>
          <a:blip r:embed="rId4" cstate="print"/>
          <a:srcRect l="28125" t="26830" r="33679" b="28871"/>
          <a:stretch>
            <a:fillRect/>
          </a:stretch>
        </p:blipFill>
        <p:spPr bwMode="auto">
          <a:xfrm>
            <a:off x="3219450" y="823913"/>
            <a:ext cx="2514600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2"/>
          <p:cNvSpPr txBox="1">
            <a:spLocks noChangeArrowheads="1"/>
          </p:cNvSpPr>
          <p:nvPr/>
        </p:nvSpPr>
        <p:spPr bwMode="auto">
          <a:xfrm>
            <a:off x="228600" y="152400"/>
            <a:ext cx="5715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>
                <a:latin typeface="Trebuchet MS" pitchFamily="34" charset="0"/>
              </a:rPr>
              <a:t>Centers</a:t>
            </a:r>
          </a:p>
        </p:txBody>
      </p:sp>
      <p:pic>
        <p:nvPicPr>
          <p:cNvPr id="4" name="Picture 3" descr="CompPlan_UDF-centers_01MEtr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963" y="685800"/>
            <a:ext cx="84740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ompPlan_UDF-centers_01MEt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9725" y="693738"/>
            <a:ext cx="84740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ps-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2BFCE"/>
      </a:accent1>
      <a:accent2>
        <a:srgbClr val="33557D"/>
      </a:accent2>
      <a:accent3>
        <a:srgbClr val="FFFFFF"/>
      </a:accent3>
      <a:accent4>
        <a:srgbClr val="000000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bps-template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ps-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ps-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ps-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ps-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ps-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ps-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ps-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ps-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ps-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ps-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ps-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ps-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ps-template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DC7"/>
        </a:accent1>
        <a:accent2>
          <a:srgbClr val="707B8F"/>
        </a:accent2>
        <a:accent3>
          <a:srgbClr val="FFFFFF"/>
        </a:accent3>
        <a:accent4>
          <a:srgbClr val="000000"/>
        </a:accent4>
        <a:accent5>
          <a:srgbClr val="D8DBE0"/>
        </a:accent5>
        <a:accent6>
          <a:srgbClr val="656F81"/>
        </a:accent6>
        <a:hlink>
          <a:srgbClr val="65AD63"/>
        </a:hlink>
        <a:folHlink>
          <a:srgbClr val="B2D6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ps-template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5BC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ps-template 15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ps-template 16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ark-color-photo partner master">
  <a:themeElements>
    <a:clrScheme name="">
      <a:dk1>
        <a:srgbClr val="3E3E5C"/>
      </a:dk1>
      <a:lt1>
        <a:srgbClr val="FFFFFF"/>
      </a:lt1>
      <a:dk2>
        <a:srgbClr val="002B5C"/>
      </a:dk2>
      <a:lt2>
        <a:srgbClr val="FFFFFF"/>
      </a:lt2>
      <a:accent1>
        <a:srgbClr val="B2BFCE"/>
      </a:accent1>
      <a:accent2>
        <a:srgbClr val="33557D"/>
      </a:accent2>
      <a:accent3>
        <a:srgbClr val="AAACB5"/>
      </a:accent3>
      <a:accent4>
        <a:srgbClr val="DADADA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dark-color-photo partner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rk-color-photo partner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-color-photo partner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-color-photo partner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-color-photo partner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-color-photo partner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rk-color-photo partner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3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5BC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5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rk-color-photo partner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2BFCE"/>
        </a:accent1>
        <a:accent2>
          <a:srgbClr val="33557D"/>
        </a:accent2>
        <a:accent3>
          <a:srgbClr val="FFFFFF"/>
        </a:accent3>
        <a:accent4>
          <a:srgbClr val="000000"/>
        </a:accent4>
        <a:accent5>
          <a:srgbClr val="D5DCE3"/>
        </a:accent5>
        <a:accent6>
          <a:srgbClr val="2D4C71"/>
        </a:accent6>
        <a:hlink>
          <a:srgbClr val="69AA61"/>
        </a:hlink>
        <a:folHlink>
          <a:srgbClr val="C6DF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hite-gray partner master">
  <a:themeElements>
    <a:clrScheme name="white-gray partner master 1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2BFCE"/>
      </a:accent1>
      <a:accent2>
        <a:srgbClr val="33557D"/>
      </a:accent2>
      <a:accent3>
        <a:srgbClr val="FFFFFF"/>
      </a:accent3>
      <a:accent4>
        <a:srgbClr val="000000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white-gray partner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white-gray partner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DC7"/>
        </a:accent1>
        <a:accent2>
          <a:srgbClr val="707B8F"/>
        </a:accent2>
        <a:accent3>
          <a:srgbClr val="FFFFFF"/>
        </a:accent3>
        <a:accent4>
          <a:srgbClr val="000000"/>
        </a:accent4>
        <a:accent5>
          <a:srgbClr val="D8DBE0"/>
        </a:accent5>
        <a:accent6>
          <a:srgbClr val="656F81"/>
        </a:accent6>
        <a:hlink>
          <a:srgbClr val="65AD63"/>
        </a:hlink>
        <a:folHlink>
          <a:srgbClr val="B2D6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-gray partner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2BFCE"/>
        </a:accent1>
        <a:accent2>
          <a:srgbClr val="33557D"/>
        </a:accent2>
        <a:accent3>
          <a:srgbClr val="FFFFFF"/>
        </a:accent3>
        <a:accent4>
          <a:srgbClr val="000000"/>
        </a:accent4>
        <a:accent5>
          <a:srgbClr val="D5DCE3"/>
        </a:accent5>
        <a:accent6>
          <a:srgbClr val="2D4C71"/>
        </a:accent6>
        <a:hlink>
          <a:srgbClr val="69AA61"/>
        </a:hlink>
        <a:folHlink>
          <a:srgbClr val="C6DFC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-gray partner master 16">
        <a:dk1>
          <a:srgbClr val="3E3E5C"/>
        </a:dk1>
        <a:lt1>
          <a:srgbClr val="FFFFFF"/>
        </a:lt1>
        <a:dk2>
          <a:srgbClr val="002B5C"/>
        </a:dk2>
        <a:lt2>
          <a:srgbClr val="FFFFFF"/>
        </a:lt2>
        <a:accent1>
          <a:srgbClr val="B2BFCE"/>
        </a:accent1>
        <a:accent2>
          <a:srgbClr val="33557D"/>
        </a:accent2>
        <a:accent3>
          <a:srgbClr val="AAACB5"/>
        </a:accent3>
        <a:accent4>
          <a:srgbClr val="DADADA"/>
        </a:accent4>
        <a:accent5>
          <a:srgbClr val="D5DCE3"/>
        </a:accent5>
        <a:accent6>
          <a:srgbClr val="2D4C71"/>
        </a:accent6>
        <a:hlink>
          <a:srgbClr val="CA7618"/>
        </a:hlink>
        <a:folHlink>
          <a:srgbClr val="C6DFC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general master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2BFCE"/>
      </a:accent1>
      <a:accent2>
        <a:srgbClr val="33557D"/>
      </a:accent2>
      <a:accent3>
        <a:srgbClr val="FFFFFF"/>
      </a:accent3>
      <a:accent4>
        <a:srgbClr val="000000"/>
      </a:accent4>
      <a:accent5>
        <a:srgbClr val="D5DCE3"/>
      </a:accent5>
      <a:accent6>
        <a:srgbClr val="2D4C71"/>
      </a:accent6>
      <a:hlink>
        <a:srgbClr val="69AA61"/>
      </a:hlink>
      <a:folHlink>
        <a:srgbClr val="C6DFC3"/>
      </a:folHlink>
    </a:clrScheme>
    <a:fontScheme name="general master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eneral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7BDC7"/>
        </a:accent1>
        <a:accent2>
          <a:srgbClr val="707B8F"/>
        </a:accent2>
        <a:accent3>
          <a:srgbClr val="FFFFFF"/>
        </a:accent3>
        <a:accent4>
          <a:srgbClr val="000000"/>
        </a:accent4>
        <a:accent5>
          <a:srgbClr val="D8DBE0"/>
        </a:accent5>
        <a:accent6>
          <a:srgbClr val="656F81"/>
        </a:accent6>
        <a:hlink>
          <a:srgbClr val="65AD63"/>
        </a:hlink>
        <a:folHlink>
          <a:srgbClr val="B2D6B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al master 14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2B5BC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5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al master 16">
        <a:dk1>
          <a:srgbClr val="3E3E5C"/>
        </a:dk1>
        <a:lt1>
          <a:srgbClr val="FFFFFF"/>
        </a:lt1>
        <a:dk2>
          <a:srgbClr val="4C5A73"/>
        </a:dk2>
        <a:lt2>
          <a:srgbClr val="FFFFFF"/>
        </a:lt2>
        <a:accent1>
          <a:srgbClr val="A83422"/>
        </a:accent1>
        <a:accent2>
          <a:srgbClr val="5F3200"/>
        </a:accent2>
        <a:accent3>
          <a:srgbClr val="B2B5BC"/>
        </a:accent3>
        <a:accent4>
          <a:srgbClr val="DADADA"/>
        </a:accent4>
        <a:accent5>
          <a:srgbClr val="D1AEAB"/>
        </a:accent5>
        <a:accent6>
          <a:srgbClr val="552C00"/>
        </a:accent6>
        <a:hlink>
          <a:srgbClr val="CA7618"/>
        </a:hlink>
        <a:folHlink>
          <a:srgbClr val="4D4D4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808080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3E3E5C"/>
    </a:dk1>
    <a:lt1>
      <a:srgbClr val="FFFFFF"/>
    </a:lt1>
    <a:dk2>
      <a:srgbClr val="002B5C"/>
    </a:dk2>
    <a:lt2>
      <a:srgbClr val="FFFFFF"/>
    </a:lt2>
    <a:accent1>
      <a:srgbClr val="B2BFCE"/>
    </a:accent1>
    <a:accent2>
      <a:srgbClr val="33557D"/>
    </a:accent2>
    <a:accent3>
      <a:srgbClr val="AAACB5"/>
    </a:accent3>
    <a:accent4>
      <a:srgbClr val="DADADA"/>
    </a:accent4>
    <a:accent5>
      <a:srgbClr val="D5DCE3"/>
    </a:accent5>
    <a:accent6>
      <a:srgbClr val="2D4C71"/>
    </a:accent6>
    <a:hlink>
      <a:srgbClr val="69AA61"/>
    </a:hlink>
    <a:folHlink>
      <a:srgbClr val="C6DFC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bps-template</Template>
  <TotalTime>7195</TotalTime>
  <Words>878</Words>
  <Application>Microsoft Office PowerPoint</Application>
  <PresentationFormat>On-screen Show (4:3)</PresentationFormat>
  <Paragraphs>215</Paragraphs>
  <Slides>53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bps-template</vt:lpstr>
      <vt:lpstr>dark-color-photo partner master</vt:lpstr>
      <vt:lpstr>white-gray partner master</vt:lpstr>
      <vt:lpstr>general master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</vt:vector>
  </TitlesOfParts>
  <Company>City of Portland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Master (title)</dc:title>
  <dc:creator>City of Portland</dc:creator>
  <cp:lastModifiedBy>pllora</cp:lastModifiedBy>
  <cp:revision>347</cp:revision>
  <dcterms:created xsi:type="dcterms:W3CDTF">2011-01-31T17:15:42Z</dcterms:created>
  <dcterms:modified xsi:type="dcterms:W3CDTF">2013-03-14T20:01:17Z</dcterms:modified>
</cp:coreProperties>
</file>