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7" r:id="rId2"/>
    <p:sldId id="258" r:id="rId3"/>
    <p:sldId id="305" r:id="rId4"/>
    <p:sldId id="287" r:id="rId5"/>
    <p:sldId id="285" r:id="rId6"/>
    <p:sldId id="296" r:id="rId7"/>
    <p:sldId id="271" r:id="rId8"/>
    <p:sldId id="272" r:id="rId9"/>
    <p:sldId id="261" r:id="rId10"/>
    <p:sldId id="314" r:id="rId11"/>
    <p:sldId id="313" r:id="rId12"/>
    <p:sldId id="308" r:id="rId13"/>
    <p:sldId id="310" r:id="rId14"/>
    <p:sldId id="311" r:id="rId15"/>
    <p:sldId id="263" r:id="rId16"/>
    <p:sldId id="315" r:id="rId17"/>
    <p:sldId id="316" r:id="rId18"/>
    <p:sldId id="264" r:id="rId19"/>
    <p:sldId id="318" r:id="rId20"/>
    <p:sldId id="320" r:id="rId21"/>
    <p:sldId id="288" r:id="rId22"/>
    <p:sldId id="319" r:id="rId23"/>
    <p:sldId id="289" r:id="rId24"/>
    <p:sldId id="317" r:id="rId25"/>
    <p:sldId id="291" r:id="rId26"/>
    <p:sldId id="290" r:id="rId27"/>
    <p:sldId id="293" r:id="rId28"/>
    <p:sldId id="294" r:id="rId29"/>
    <p:sldId id="295" r:id="rId30"/>
    <p:sldId id="321" r:id="rId31"/>
    <p:sldId id="270" r:id="rId32"/>
    <p:sldId id="297" r:id="rId33"/>
    <p:sldId id="32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7B5"/>
    <a:srgbClr val="07227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67" autoAdjust="0"/>
  </p:normalViewPr>
  <p:slideViewPr>
    <p:cSldViewPr snapToGrid="0">
      <p:cViewPr>
        <p:scale>
          <a:sx n="110" d="100"/>
          <a:sy n="110" d="100"/>
        </p:scale>
        <p:origin x="-1644" y="-90"/>
      </p:cViewPr>
      <p:guideLst>
        <p:guide orient="horz" pos="2160"/>
        <p:guide pos="2880"/>
      </p:guideLst>
    </p:cSldViewPr>
  </p:slideViewPr>
  <p:outlineViewPr>
    <p:cViewPr>
      <p:scale>
        <a:sx n="33" d="100"/>
        <a:sy n="33" d="100"/>
      </p:scale>
      <p:origin x="0" y="55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ABD828-B646-4E6F-803F-1C19B3F01AD9}" type="datetimeFigureOut">
              <a:rPr lang="en-US" smtClean="0"/>
              <a:pPr/>
              <a:t>11/15/2012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8EE1B9-85DD-4DD9-9739-EDBFDE710C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EE1B9-85DD-4DD9-9739-EDBFDE710C77}"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17" name="Footer Placeholder 16"/>
          <p:cNvSpPr>
            <a:spLocks noGrp="1"/>
          </p:cNvSpPr>
          <p:nvPr>
            <p:ph type="ftr" sz="quarter" idx="11"/>
          </p:nvPr>
        </p:nvSpPr>
        <p:spPr/>
        <p:txBody>
          <a:bodyPr/>
          <a:lstStyle>
            <a:extLst/>
          </a:lstStyle>
          <a:p>
            <a:endParaRPr lang="en-US" dirty="0"/>
          </a:p>
        </p:txBody>
      </p:sp>
      <p:sp>
        <p:nvSpPr>
          <p:cNvPr id="29" name="Slide Number Placeholder 28"/>
          <p:cNvSpPr>
            <a:spLocks noGrp="1"/>
          </p:cNvSpPr>
          <p:nvPr>
            <p:ph type="sldNum" sz="quarter" idx="12"/>
          </p:nvPr>
        </p:nvSpPr>
        <p:spPr/>
        <p:txBody>
          <a:bodyPr/>
          <a:lstStyle>
            <a:extLst/>
          </a:lstStyle>
          <a:p>
            <a:fld id="{6145D8C6-0DB2-456B-A8A6-397B2D9D9DD7}" type="slidenum">
              <a:rPr lang="en-US" smtClean="0"/>
              <a:pPr/>
              <a:t>‹#›</a:t>
            </a:fld>
            <a:endParaRPr lang="en-US" dirty="0"/>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6145D8C6-0DB2-456B-A8A6-397B2D9D9DD7}"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2DA1A8C-D707-47C0-B491-2E1456D472C7}" type="datetimeFigureOut">
              <a:rPr lang="en-US" smtClean="0"/>
              <a:pPr/>
              <a:t>11/15/2012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E2DA1A8C-D707-47C0-B491-2E1456D472C7}" type="datetimeFigureOut">
              <a:rPr lang="en-US" smtClean="0"/>
              <a:pPr/>
              <a:t>11/15/2012</a:t>
            </a:fld>
            <a:endParaRPr lang="en-US" dirty="0"/>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extLst/>
          </a:lstStyle>
          <a:p>
            <a:fld id="{6145D8C6-0DB2-456B-A8A6-397B2D9D9D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E2DA1A8C-D707-47C0-B491-2E1456D472C7}" type="datetimeFigureOut">
              <a:rPr lang="en-US" smtClean="0"/>
              <a:pPr/>
              <a:t>11/15/2012</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6145D8C6-0DB2-456B-A8A6-397B2D9D9DD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6.png"/><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9.jpeg"/><Relationship Id="rId7" Type="http://schemas.openxmlformats.org/officeDocument/2006/relationships/image" Target="../media/image65.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89.jpe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png"/><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image" Target="../media/image111.jpeg"/><Relationship Id="rId1" Type="http://schemas.openxmlformats.org/officeDocument/2006/relationships/slideLayout" Target="../slideLayouts/slideLayout4.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533400"/>
            <a:ext cx="7772400" cy="1087438"/>
          </a:xfrm>
        </p:spPr>
        <p:txBody>
          <a:bodyPr/>
          <a:lstStyle/>
          <a:p>
            <a:pPr algn="ctr"/>
            <a:r>
              <a:rPr lang="en-US" sz="2800" dirty="0" smtClean="0">
                <a:solidFill>
                  <a:srgbClr val="FF0000"/>
                </a:solidFill>
              </a:rPr>
              <a:t>HAZELWOOD PLAZA </a:t>
            </a:r>
            <a:r>
              <a:rPr lang="en-US" sz="1000" dirty="0" smtClean="0">
                <a:solidFill>
                  <a:srgbClr val="FF0000"/>
                </a:solidFill>
              </a:rPr>
              <a:t/>
            </a:r>
            <a:br>
              <a:rPr lang="en-US" sz="1000" dirty="0" smtClean="0">
                <a:solidFill>
                  <a:srgbClr val="FF0000"/>
                </a:solidFill>
              </a:rPr>
            </a:br>
            <a:r>
              <a:rPr lang="en-US" sz="1600" dirty="0" smtClean="0">
                <a:solidFill>
                  <a:schemeClr val="tx2"/>
                </a:solidFill>
              </a:rPr>
              <a:t>222 NE 102</a:t>
            </a:r>
            <a:r>
              <a:rPr lang="en-US" sz="1600" baseline="30000" dirty="0" smtClean="0">
                <a:solidFill>
                  <a:schemeClr val="tx2"/>
                </a:solidFill>
              </a:rPr>
              <a:t>nd</a:t>
            </a:r>
            <a:r>
              <a:rPr lang="en-US" sz="1600" dirty="0" smtClean="0">
                <a:solidFill>
                  <a:schemeClr val="tx2"/>
                </a:solidFill>
              </a:rPr>
              <a:t> Ave. Portland, OR</a:t>
            </a:r>
            <a:br>
              <a:rPr lang="en-US" sz="1600" dirty="0" smtClean="0">
                <a:solidFill>
                  <a:schemeClr val="tx2"/>
                </a:solidFill>
              </a:rPr>
            </a:br>
            <a:r>
              <a:rPr lang="en-US" sz="1800" dirty="0" smtClean="0">
                <a:solidFill>
                  <a:schemeClr val="tx2"/>
                </a:solidFill>
              </a:rPr>
              <a:t>61 RESIDENTIAL UNITS</a:t>
            </a:r>
            <a:r>
              <a:rPr lang="en-US" sz="1600" dirty="0" smtClean="0"/>
              <a:t/>
            </a:r>
            <a:br>
              <a:rPr lang="en-US" sz="1600" dirty="0" smtClean="0"/>
            </a:br>
            <a:r>
              <a:rPr lang="en-US" sz="1000" dirty="0" smtClean="0"/>
              <a:t/>
            </a:r>
            <a:br>
              <a:rPr lang="en-US" sz="1000" dirty="0" smtClean="0"/>
            </a:br>
            <a:r>
              <a:rPr lang="en-US" dirty="0" smtClean="0"/>
              <a:t/>
            </a:r>
            <a:br>
              <a:rPr lang="en-US" dirty="0" smtClean="0"/>
            </a:br>
            <a:endParaRPr lang="en-US" dirty="0"/>
          </a:p>
        </p:txBody>
      </p:sp>
      <p:sp>
        <p:nvSpPr>
          <p:cNvPr id="3" name="Content Placeholder 2"/>
          <p:cNvSpPr>
            <a:spLocks noGrp="1"/>
          </p:cNvSpPr>
          <p:nvPr>
            <p:ph idx="4294967295"/>
          </p:nvPr>
        </p:nvSpPr>
        <p:spPr>
          <a:xfrm>
            <a:off x="533400" y="5257800"/>
            <a:ext cx="8229600" cy="990600"/>
          </a:xfrm>
        </p:spPr>
        <p:txBody>
          <a:bodyPr>
            <a:normAutofit fontScale="92500"/>
          </a:bodyPr>
          <a:lstStyle/>
          <a:p>
            <a:pPr>
              <a:spcBef>
                <a:spcPts val="0"/>
              </a:spcBef>
              <a:buNone/>
            </a:pPr>
            <a:r>
              <a:rPr lang="en-US" sz="2400" dirty="0" smtClean="0">
                <a:solidFill>
                  <a:srgbClr val="FF0000"/>
                </a:solidFill>
                <a:latin typeface="+mj-lt"/>
              </a:rPr>
              <a:t>ALBERTO RINKEVICH              RICARDO BERDICHEVSKY          </a:t>
            </a:r>
          </a:p>
          <a:p>
            <a:pPr>
              <a:spcBef>
                <a:spcPts val="0"/>
              </a:spcBef>
              <a:buNone/>
            </a:pPr>
            <a:r>
              <a:rPr lang="en-US" sz="1700" spc="1600" dirty="0" smtClean="0">
                <a:solidFill>
                  <a:schemeClr val="tx2"/>
                </a:solidFill>
                <a:latin typeface="+mj-lt"/>
              </a:rPr>
              <a:t>ARCHITECS</a:t>
            </a:r>
            <a:r>
              <a:rPr lang="en-US" sz="1700" spc="1700" dirty="0" smtClean="0">
                <a:solidFill>
                  <a:schemeClr val="tx2"/>
                </a:solidFill>
                <a:latin typeface="+mj-lt"/>
              </a:rPr>
              <a:t>      </a:t>
            </a:r>
            <a:r>
              <a:rPr lang="en-US" sz="1700" dirty="0" smtClean="0">
                <a:solidFill>
                  <a:schemeClr val="tx2"/>
                </a:solidFill>
                <a:latin typeface="+mj-lt"/>
              </a:rPr>
              <a:t>QUAIL    COURT   MANAGEMENT        </a:t>
            </a:r>
          </a:p>
          <a:p>
            <a:pPr>
              <a:spcBef>
                <a:spcPts val="0"/>
              </a:spcBef>
              <a:buNone/>
            </a:pPr>
            <a:r>
              <a:rPr lang="en-US" sz="900" dirty="0" smtClean="0">
                <a:solidFill>
                  <a:schemeClr val="tx2"/>
                </a:solidFill>
                <a:latin typeface="+mj-lt"/>
              </a:rPr>
              <a:t>4810 SW LOWELL CT.            PORTLAND, OR 97221                                      3570 RIVER PARKWAY                    PORTLAND, OR 9729</a:t>
            </a:r>
          </a:p>
          <a:p>
            <a:pPr>
              <a:spcBef>
                <a:spcPts val="0"/>
              </a:spcBef>
              <a:buNone/>
            </a:pPr>
            <a:r>
              <a:rPr lang="en-US" sz="900" dirty="0" smtClean="0">
                <a:solidFill>
                  <a:schemeClr val="tx2"/>
                </a:solidFill>
                <a:latin typeface="+mj-lt"/>
              </a:rPr>
              <a:t>503-927-1758                     FAX 503-922-2613                                     503-477-4587                            FAX 503-954-2612</a:t>
            </a:r>
            <a:endParaRPr lang="en-US" sz="900" dirty="0">
              <a:solidFill>
                <a:schemeClr val="tx2"/>
              </a:solidFill>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1963313" y="1828800"/>
            <a:ext cx="5217374" cy="28986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2129672" y="4051538"/>
            <a:ext cx="4884656" cy="1527048"/>
          </a:xfrm>
          <a:prstGeom prst="rect">
            <a:avLst/>
          </a:prstGeom>
          <a:noFill/>
          <a:ln w="9525">
            <a:noFill/>
            <a:miter lim="800000"/>
            <a:headEnd/>
            <a:tailEnd/>
          </a:ln>
          <a:effectLst/>
        </p:spPr>
      </p:pic>
      <p:sp>
        <p:nvSpPr>
          <p:cNvPr id="4" name="Rectangle 3"/>
          <p:cNvSpPr/>
          <p:nvPr/>
        </p:nvSpPr>
        <p:spPr>
          <a:xfrm>
            <a:off x="2130724" y="4364965"/>
            <a:ext cx="533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9600" y="304800"/>
            <a:ext cx="8305800" cy="523220"/>
          </a:xfrm>
          <a:prstGeom prst="rect">
            <a:avLst/>
          </a:prstGeom>
        </p:spPr>
        <p:txBody>
          <a:bodyPr wrap="square">
            <a:spAutoFit/>
          </a:bodyPr>
          <a:lstStyle/>
          <a:p>
            <a:r>
              <a:rPr lang="en-US" sz="2800" dirty="0" smtClean="0">
                <a:solidFill>
                  <a:schemeClr val="tx2">
                    <a:lumMod val="90000"/>
                  </a:schemeClr>
                </a:solidFill>
              </a:rPr>
              <a:t>Building entries                           </a:t>
            </a:r>
            <a:r>
              <a:rPr lang="en-US" dirty="0" smtClean="0">
                <a:solidFill>
                  <a:srgbClr val="FF0000"/>
                </a:solidFill>
              </a:rPr>
              <a:t>Is the main entrance significant enough?</a:t>
            </a:r>
            <a:r>
              <a:rPr lang="en-US" sz="2800" dirty="0" smtClean="0">
                <a:solidFill>
                  <a:srgbClr val="FF0000"/>
                </a:solidFill>
              </a:rPr>
              <a:t> </a:t>
            </a:r>
            <a:endParaRPr lang="en-US" sz="2800" dirty="0">
              <a:solidFill>
                <a:srgbClr val="FF0000"/>
              </a:solidFill>
            </a:endParaRPr>
          </a:p>
        </p:txBody>
      </p:sp>
      <p:sp>
        <p:nvSpPr>
          <p:cNvPr id="12" name="TextBox 11"/>
          <p:cNvSpPr txBox="1"/>
          <p:nvPr/>
        </p:nvSpPr>
        <p:spPr>
          <a:xfrm>
            <a:off x="609600" y="762000"/>
            <a:ext cx="5410200" cy="646331"/>
          </a:xfrm>
          <a:prstGeom prst="rect">
            <a:avLst/>
          </a:prstGeom>
          <a:noFill/>
        </p:spPr>
        <p:txBody>
          <a:bodyPr wrap="square" rtlCol="0">
            <a:spAutoFit/>
          </a:bodyPr>
          <a:lstStyle/>
          <a:p>
            <a:pPr>
              <a:buFont typeface="Wingdings" pitchFamily="2" charset="2"/>
              <a:buChar char="§"/>
            </a:pPr>
            <a:r>
              <a:rPr lang="en-US" dirty="0" smtClean="0">
                <a:solidFill>
                  <a:schemeClr val="tx2">
                    <a:lumMod val="90000"/>
                  </a:schemeClr>
                </a:solidFill>
              </a:rPr>
              <a:t> Main entrance with curtain wall</a:t>
            </a:r>
          </a:p>
          <a:p>
            <a:pPr>
              <a:buFont typeface="Wingdings" pitchFamily="2" charset="2"/>
              <a:buChar char="§"/>
            </a:pPr>
            <a:r>
              <a:rPr lang="en-US" dirty="0" smtClean="0">
                <a:solidFill>
                  <a:schemeClr val="tx2">
                    <a:lumMod val="90000"/>
                  </a:schemeClr>
                </a:solidFill>
              </a:rPr>
              <a:t> 2 secondary entrances at each end of the building</a:t>
            </a:r>
          </a:p>
        </p:txBody>
      </p:sp>
      <p:sp>
        <p:nvSpPr>
          <p:cNvPr id="13" name="Rectangle 12"/>
          <p:cNvSpPr/>
          <p:nvPr/>
        </p:nvSpPr>
        <p:spPr>
          <a:xfrm>
            <a:off x="4120551" y="4373590"/>
            <a:ext cx="685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3" cstate="print"/>
          <a:srcRect/>
          <a:stretch>
            <a:fillRect/>
          </a:stretch>
        </p:blipFill>
        <p:spPr bwMode="auto">
          <a:xfrm>
            <a:off x="381000" y="1394603"/>
            <a:ext cx="1641756" cy="2514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6781800" y="1394603"/>
            <a:ext cx="1961799" cy="25146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cstate="print"/>
          <a:srcRect/>
          <a:stretch>
            <a:fillRect/>
          </a:stretch>
        </p:blipFill>
        <p:spPr bwMode="auto">
          <a:xfrm>
            <a:off x="3810000" y="1394603"/>
            <a:ext cx="1397401" cy="2514600"/>
          </a:xfrm>
          <a:prstGeom prst="rect">
            <a:avLst/>
          </a:prstGeom>
          <a:noFill/>
          <a:ln w="9525">
            <a:noFill/>
            <a:miter lim="800000"/>
            <a:headEnd/>
            <a:tailEnd/>
          </a:ln>
          <a:effectLst/>
        </p:spPr>
      </p:pic>
      <p:sp>
        <p:nvSpPr>
          <p:cNvPr id="19" name="Up Arrow 18"/>
          <p:cNvSpPr/>
          <p:nvPr/>
        </p:nvSpPr>
        <p:spPr>
          <a:xfrm rot="1051370">
            <a:off x="6746469" y="3661958"/>
            <a:ext cx="221887" cy="756159"/>
          </a:xfrm>
          <a:prstGeom prst="upArrow">
            <a:avLst>
              <a:gd name="adj1" fmla="val 55312"/>
              <a:gd name="adj2"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456871" y="4373591"/>
            <a:ext cx="533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a:off x="4513053" y="3815750"/>
            <a:ext cx="240102" cy="583721"/>
          </a:xfrm>
          <a:prstGeom prst="upArrow">
            <a:avLst>
              <a:gd name="adj1" fmla="val 42453"/>
              <a:gd name="adj2"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5"/>
          <p:cNvPicPr>
            <a:picLocks noChangeAspect="1" noChangeArrowheads="1"/>
          </p:cNvPicPr>
          <p:nvPr/>
        </p:nvPicPr>
        <p:blipFill>
          <a:blip r:embed="rId6" cstate="print"/>
          <a:srcRect/>
          <a:stretch>
            <a:fillRect/>
          </a:stretch>
        </p:blipFill>
        <p:spPr bwMode="auto">
          <a:xfrm>
            <a:off x="6692969" y="5669280"/>
            <a:ext cx="2047435" cy="1188720"/>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r="21036"/>
          <a:stretch>
            <a:fillRect/>
          </a:stretch>
        </p:blipFill>
        <p:spPr bwMode="auto">
          <a:xfrm>
            <a:off x="0" y="4051538"/>
            <a:ext cx="2057400" cy="914400"/>
          </a:xfrm>
          <a:prstGeom prst="rect">
            <a:avLst/>
          </a:prstGeom>
          <a:noFill/>
          <a:ln w="9525">
            <a:noFill/>
            <a:miter lim="800000"/>
            <a:headEnd/>
            <a:tailEnd/>
          </a:ln>
          <a:effectLst/>
        </p:spPr>
      </p:pic>
      <p:sp>
        <p:nvSpPr>
          <p:cNvPr id="5" name="Up Arrow 4"/>
          <p:cNvSpPr/>
          <p:nvPr/>
        </p:nvSpPr>
        <p:spPr>
          <a:xfrm rot="19807179">
            <a:off x="1992311" y="3537167"/>
            <a:ext cx="228600" cy="959834"/>
          </a:xfrm>
          <a:prstGeom prst="up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p:cNvPicPr>
            <a:picLocks noChangeAspect="1" noChangeArrowheads="1"/>
          </p:cNvPicPr>
          <p:nvPr/>
        </p:nvPicPr>
        <p:blipFill>
          <a:blip r:embed="rId8" cstate="print"/>
          <a:srcRect/>
          <a:stretch>
            <a:fillRect/>
          </a:stretch>
        </p:blipFill>
        <p:spPr bwMode="auto">
          <a:xfrm>
            <a:off x="7084282" y="4051538"/>
            <a:ext cx="2059718" cy="914400"/>
          </a:xfrm>
          <a:prstGeom prst="rect">
            <a:avLst/>
          </a:prstGeom>
          <a:noFill/>
          <a:ln w="9525">
            <a:noFill/>
            <a:miter lim="800000"/>
            <a:headEnd/>
            <a:tailEnd/>
          </a:ln>
          <a:effectLst/>
        </p:spPr>
      </p:pic>
      <p:pic>
        <p:nvPicPr>
          <p:cNvPr id="2" name="Picture 2"/>
          <p:cNvPicPr>
            <a:picLocks noChangeAspect="1" noChangeArrowheads="1"/>
          </p:cNvPicPr>
          <p:nvPr/>
        </p:nvPicPr>
        <p:blipFill>
          <a:blip r:embed="rId9" cstate="print"/>
          <a:srcRect/>
          <a:stretch>
            <a:fillRect/>
          </a:stretch>
        </p:blipFill>
        <p:spPr bwMode="auto">
          <a:xfrm>
            <a:off x="3011310" y="5669280"/>
            <a:ext cx="3278062" cy="1188720"/>
          </a:xfrm>
          <a:prstGeom prst="rect">
            <a:avLst/>
          </a:prstGeom>
          <a:noFill/>
          <a:ln w="9525">
            <a:noFill/>
            <a:miter lim="800000"/>
            <a:headEnd/>
            <a:tailEnd/>
          </a:ln>
          <a:effectLst/>
        </p:spPr>
      </p:pic>
      <p:pic>
        <p:nvPicPr>
          <p:cNvPr id="6" name="Picture 3"/>
          <p:cNvPicPr>
            <a:picLocks noChangeAspect="1" noChangeArrowheads="1"/>
          </p:cNvPicPr>
          <p:nvPr/>
        </p:nvPicPr>
        <p:blipFill>
          <a:blip r:embed="rId10" cstate="print"/>
          <a:srcRect l="4486" t="2758"/>
          <a:stretch>
            <a:fillRect/>
          </a:stretch>
        </p:blipFill>
        <p:spPr bwMode="auto">
          <a:xfrm>
            <a:off x="403597" y="5702060"/>
            <a:ext cx="2204116" cy="11559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3657600" y="2590800"/>
            <a:ext cx="4884656" cy="1527048"/>
          </a:xfrm>
          <a:prstGeom prst="rect">
            <a:avLst/>
          </a:prstGeom>
          <a:noFill/>
          <a:ln w="9525">
            <a:noFill/>
            <a:miter lim="800000"/>
            <a:headEnd/>
            <a:tailEnd/>
          </a:ln>
          <a:effectLst/>
        </p:spPr>
      </p:pic>
      <p:sp>
        <p:nvSpPr>
          <p:cNvPr id="4" name="Rectangle 3"/>
          <p:cNvSpPr/>
          <p:nvPr/>
        </p:nvSpPr>
        <p:spPr>
          <a:xfrm>
            <a:off x="4419600" y="2895600"/>
            <a:ext cx="533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5181600" y="914400"/>
            <a:ext cx="3334188" cy="152704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715000" y="4267200"/>
            <a:ext cx="2827479" cy="1527048"/>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3200400" y="4267200"/>
            <a:ext cx="2332595" cy="1527048"/>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685800" y="4267200"/>
            <a:ext cx="2328671" cy="1527048"/>
          </a:xfrm>
          <a:prstGeom prst="rect">
            <a:avLst/>
          </a:prstGeom>
          <a:noFill/>
          <a:ln w="9525">
            <a:noFill/>
            <a:miter lim="800000"/>
            <a:headEnd/>
            <a:tailEnd/>
          </a:ln>
          <a:effectLst/>
        </p:spPr>
      </p:pic>
      <p:sp>
        <p:nvSpPr>
          <p:cNvPr id="10" name="Rectangle 9"/>
          <p:cNvSpPr/>
          <p:nvPr/>
        </p:nvSpPr>
        <p:spPr>
          <a:xfrm>
            <a:off x="609600" y="304800"/>
            <a:ext cx="5290868" cy="1354217"/>
          </a:xfrm>
          <a:prstGeom prst="rect">
            <a:avLst/>
          </a:prstGeom>
        </p:spPr>
        <p:txBody>
          <a:bodyPr wrap="square">
            <a:spAutoFit/>
          </a:bodyPr>
          <a:lstStyle/>
          <a:p>
            <a:r>
              <a:rPr lang="en-US" sz="2800" dirty="0" smtClean="0">
                <a:solidFill>
                  <a:schemeClr val="tx2">
                    <a:lumMod val="90000"/>
                  </a:schemeClr>
                </a:solidFill>
              </a:rPr>
              <a:t>Exterior Landscape Areas </a:t>
            </a:r>
          </a:p>
          <a:p>
            <a:r>
              <a:rPr lang="en-US" dirty="0" smtClean="0">
                <a:solidFill>
                  <a:srgbClr val="FF0000"/>
                </a:solidFill>
              </a:rPr>
              <a:t>Offer something in order to get modifications</a:t>
            </a:r>
          </a:p>
          <a:p>
            <a:r>
              <a:rPr lang="en-US" dirty="0" smtClean="0">
                <a:solidFill>
                  <a:srgbClr val="FF0000"/>
                </a:solidFill>
              </a:rPr>
              <a:t>Provide some space for residents to do </a:t>
            </a:r>
          </a:p>
          <a:p>
            <a:r>
              <a:rPr lang="en-US" dirty="0" smtClean="0">
                <a:solidFill>
                  <a:srgbClr val="FF0000"/>
                </a:solidFill>
              </a:rPr>
              <a:t>something outside </a:t>
            </a:r>
            <a:endParaRPr lang="en-US" dirty="0">
              <a:solidFill>
                <a:srgbClr val="FF0000"/>
              </a:solidFill>
            </a:endParaRPr>
          </a:p>
        </p:txBody>
      </p:sp>
      <p:pic>
        <p:nvPicPr>
          <p:cNvPr id="1030" name="Picture 6"/>
          <p:cNvPicPr>
            <a:picLocks noChangeAspect="1" noChangeArrowheads="1"/>
          </p:cNvPicPr>
          <p:nvPr/>
        </p:nvPicPr>
        <p:blipFill>
          <a:blip r:embed="rId7" cstate="print"/>
          <a:srcRect/>
          <a:stretch>
            <a:fillRect/>
          </a:stretch>
        </p:blipFill>
        <p:spPr bwMode="auto">
          <a:xfrm>
            <a:off x="685800" y="2590800"/>
            <a:ext cx="2449031" cy="1527048"/>
          </a:xfrm>
          <a:prstGeom prst="rect">
            <a:avLst/>
          </a:prstGeom>
          <a:noFill/>
          <a:ln w="9525">
            <a:noFill/>
            <a:miter lim="800000"/>
            <a:headEnd/>
            <a:tailEnd/>
          </a:ln>
          <a:effectLst/>
        </p:spPr>
      </p:pic>
      <p:sp>
        <p:nvSpPr>
          <p:cNvPr id="5" name="Up Arrow 4"/>
          <p:cNvSpPr/>
          <p:nvPr/>
        </p:nvSpPr>
        <p:spPr>
          <a:xfrm rot="16200000">
            <a:off x="3619500" y="2400300"/>
            <a:ext cx="228600" cy="1524000"/>
          </a:xfrm>
          <a:prstGeom prst="up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6445" y="1568883"/>
            <a:ext cx="3352800" cy="923330"/>
          </a:xfrm>
          <a:prstGeom prst="rect">
            <a:avLst/>
          </a:prstGeom>
          <a:noFill/>
        </p:spPr>
        <p:txBody>
          <a:bodyPr wrap="square" rtlCol="0">
            <a:spAutoFit/>
          </a:bodyPr>
          <a:lstStyle/>
          <a:p>
            <a:pPr>
              <a:buFont typeface="Wingdings" pitchFamily="2" charset="2"/>
              <a:buChar char="§"/>
            </a:pPr>
            <a:r>
              <a:rPr lang="en-US" dirty="0" smtClean="0">
                <a:solidFill>
                  <a:schemeClr val="tx2">
                    <a:lumMod val="90000"/>
                  </a:schemeClr>
                </a:solidFill>
              </a:rPr>
              <a:t> Community piazza</a:t>
            </a:r>
          </a:p>
          <a:p>
            <a:pPr>
              <a:buFont typeface="Wingdings" pitchFamily="2" charset="2"/>
              <a:buChar char="§"/>
            </a:pPr>
            <a:r>
              <a:rPr lang="en-US" dirty="0" smtClean="0">
                <a:solidFill>
                  <a:schemeClr val="tx2">
                    <a:lumMod val="90000"/>
                  </a:schemeClr>
                </a:solidFill>
              </a:rPr>
              <a:t> Public / privet use</a:t>
            </a:r>
          </a:p>
          <a:p>
            <a:pPr>
              <a:buFont typeface="Wingdings" pitchFamily="2" charset="2"/>
              <a:buChar char="§"/>
            </a:pPr>
            <a:r>
              <a:rPr lang="en-US" dirty="0" smtClean="0">
                <a:solidFill>
                  <a:schemeClr val="tx2">
                    <a:lumMod val="90000"/>
                  </a:schemeClr>
                </a:solidFill>
              </a:rPr>
              <a:t> 360 sq. ft.</a:t>
            </a:r>
          </a:p>
        </p:txBody>
      </p:sp>
      <p:sp>
        <p:nvSpPr>
          <p:cNvPr id="13" name="TextBox 12"/>
          <p:cNvSpPr txBox="1"/>
          <p:nvPr/>
        </p:nvSpPr>
        <p:spPr>
          <a:xfrm>
            <a:off x="1690777" y="2958860"/>
            <a:ext cx="638355" cy="246221"/>
          </a:xfrm>
          <a:prstGeom prst="rect">
            <a:avLst/>
          </a:prstGeom>
          <a:noFill/>
        </p:spPr>
        <p:txBody>
          <a:bodyPr wrap="square" rtlCol="0">
            <a:spAutoFit/>
          </a:bodyPr>
          <a:lstStyle/>
          <a:p>
            <a:r>
              <a:rPr lang="en-US" sz="1000" dirty="0" smtClean="0">
                <a:solidFill>
                  <a:srgbClr val="FF0000"/>
                </a:solidFill>
              </a:rPr>
              <a:t>24’-0”</a:t>
            </a:r>
            <a:endParaRPr lang="en-US" sz="1000" dirty="0">
              <a:solidFill>
                <a:srgbClr val="FF0000"/>
              </a:solidFill>
            </a:endParaRPr>
          </a:p>
        </p:txBody>
      </p:sp>
      <p:cxnSp>
        <p:nvCxnSpPr>
          <p:cNvPr id="15" name="Straight Connector 14"/>
          <p:cNvCxnSpPr>
            <a:stCxn id="13" idx="1"/>
          </p:cNvCxnSpPr>
          <p:nvPr/>
        </p:nvCxnSpPr>
        <p:spPr>
          <a:xfrm rot="10800000" flipV="1">
            <a:off x="802257" y="3081971"/>
            <a:ext cx="888520" cy="62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173857" y="3071004"/>
            <a:ext cx="966158" cy="172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1224951" y="3312543"/>
            <a:ext cx="517585" cy="246221"/>
          </a:xfrm>
          <a:prstGeom prst="rect">
            <a:avLst/>
          </a:prstGeom>
          <a:noFill/>
        </p:spPr>
        <p:txBody>
          <a:bodyPr wrap="square" rtlCol="0">
            <a:spAutoFit/>
          </a:bodyPr>
          <a:lstStyle/>
          <a:p>
            <a:r>
              <a:rPr lang="en-US" sz="1000" dirty="0" smtClean="0">
                <a:solidFill>
                  <a:srgbClr val="FF0000"/>
                </a:solidFill>
              </a:rPr>
              <a:t>15’-0”</a:t>
            </a:r>
            <a:endParaRPr lang="en-US" sz="1000" dirty="0">
              <a:solidFill>
                <a:srgbClr val="FF0000"/>
              </a:solidFill>
            </a:endParaRPr>
          </a:p>
        </p:txBody>
      </p:sp>
      <p:cxnSp>
        <p:nvCxnSpPr>
          <p:cNvPr id="20" name="Straight Connector 19"/>
          <p:cNvCxnSpPr>
            <a:stCxn id="18" idx="3"/>
          </p:cNvCxnSpPr>
          <p:nvPr/>
        </p:nvCxnSpPr>
        <p:spPr>
          <a:xfrm rot="16200000" flipV="1">
            <a:off x="1236721" y="2929837"/>
            <a:ext cx="494046"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1"/>
          </p:cNvCxnSpPr>
          <p:nvPr/>
        </p:nvCxnSpPr>
        <p:spPr>
          <a:xfrm rot="16200000" flipH="1">
            <a:off x="1299445" y="3878745"/>
            <a:ext cx="377225" cy="86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875967" y="318715"/>
            <a:ext cx="6278881" cy="523220"/>
          </a:xfrm>
          <a:prstGeom prst="rect">
            <a:avLst/>
          </a:prstGeom>
          <a:noFill/>
        </p:spPr>
        <p:txBody>
          <a:bodyPr wrap="square" rtlCol="0">
            <a:spAutoFit/>
          </a:bodyPr>
          <a:lstStyle/>
          <a:p>
            <a:r>
              <a:rPr lang="en-US" sz="2800" dirty="0" smtClean="0">
                <a:solidFill>
                  <a:schemeClr val="tx2">
                    <a:lumMod val="90000"/>
                  </a:schemeClr>
                </a:solidFill>
                <a:latin typeface="+mj-lt"/>
              </a:rPr>
              <a:t>Interior Landscape Areas</a:t>
            </a:r>
          </a:p>
        </p:txBody>
      </p:sp>
      <p:pic>
        <p:nvPicPr>
          <p:cNvPr id="3077" name="Picture 5"/>
          <p:cNvPicPr>
            <a:picLocks noChangeAspect="1" noChangeArrowheads="1"/>
          </p:cNvPicPr>
          <p:nvPr/>
        </p:nvPicPr>
        <p:blipFill>
          <a:blip r:embed="rId3" cstate="print"/>
          <a:srcRect/>
          <a:stretch>
            <a:fillRect/>
          </a:stretch>
        </p:blipFill>
        <p:spPr bwMode="auto">
          <a:xfrm>
            <a:off x="304800" y="2819400"/>
            <a:ext cx="4884656" cy="1527048"/>
          </a:xfrm>
          <a:prstGeom prst="rect">
            <a:avLst/>
          </a:prstGeom>
          <a:noFill/>
          <a:ln w="9525">
            <a:noFill/>
            <a:miter lim="800000"/>
            <a:headEnd/>
            <a:tailEnd/>
          </a:ln>
          <a:effectLst/>
        </p:spPr>
      </p:pic>
      <p:sp>
        <p:nvSpPr>
          <p:cNvPr id="8" name="Rectangle 7"/>
          <p:cNvSpPr/>
          <p:nvPr/>
        </p:nvSpPr>
        <p:spPr>
          <a:xfrm>
            <a:off x="381000" y="38862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24400" y="3810000"/>
            <a:ext cx="457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p:cNvPicPr>
            <a:picLocks noChangeAspect="1" noChangeArrowheads="1"/>
          </p:cNvPicPr>
          <p:nvPr/>
        </p:nvPicPr>
        <p:blipFill>
          <a:blip r:embed="rId4" cstate="print"/>
          <a:srcRect/>
          <a:stretch>
            <a:fillRect/>
          </a:stretch>
        </p:blipFill>
        <p:spPr bwMode="auto">
          <a:xfrm>
            <a:off x="3048000" y="4495800"/>
            <a:ext cx="2743200" cy="2039850"/>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cstate="print"/>
          <a:srcRect/>
          <a:stretch>
            <a:fillRect/>
          </a:stretch>
        </p:blipFill>
        <p:spPr bwMode="auto">
          <a:xfrm>
            <a:off x="5943600" y="4495800"/>
            <a:ext cx="2859189" cy="2039112"/>
          </a:xfrm>
          <a:prstGeom prst="rect">
            <a:avLst/>
          </a:prstGeom>
          <a:noFill/>
          <a:ln w="9525">
            <a:noFill/>
            <a:miter lim="800000"/>
            <a:headEnd/>
            <a:tailEnd/>
          </a:ln>
          <a:effectLst/>
        </p:spPr>
      </p:pic>
      <p:pic>
        <p:nvPicPr>
          <p:cNvPr id="3080" name="Picture 8"/>
          <p:cNvPicPr>
            <a:picLocks noChangeAspect="1" noChangeArrowheads="1"/>
          </p:cNvPicPr>
          <p:nvPr/>
        </p:nvPicPr>
        <p:blipFill>
          <a:blip r:embed="rId6" cstate="print"/>
          <a:srcRect/>
          <a:stretch>
            <a:fillRect/>
          </a:stretch>
        </p:blipFill>
        <p:spPr bwMode="auto">
          <a:xfrm>
            <a:off x="6096000" y="1066800"/>
            <a:ext cx="2521661" cy="1527048"/>
          </a:xfrm>
          <a:prstGeom prst="rect">
            <a:avLst/>
          </a:prstGeom>
          <a:noFill/>
          <a:ln w="9525">
            <a:noFill/>
            <a:miter lim="800000"/>
            <a:headEnd/>
            <a:tailEnd/>
          </a:ln>
          <a:effectLst/>
        </p:spPr>
      </p:pic>
      <p:pic>
        <p:nvPicPr>
          <p:cNvPr id="3081" name="Picture 9"/>
          <p:cNvPicPr>
            <a:picLocks noChangeAspect="1" noChangeArrowheads="1"/>
          </p:cNvPicPr>
          <p:nvPr/>
        </p:nvPicPr>
        <p:blipFill>
          <a:blip r:embed="rId7" cstate="print"/>
          <a:srcRect/>
          <a:stretch>
            <a:fillRect/>
          </a:stretch>
        </p:blipFill>
        <p:spPr bwMode="auto">
          <a:xfrm>
            <a:off x="3733800" y="1066800"/>
            <a:ext cx="2139162" cy="1527048"/>
          </a:xfrm>
          <a:prstGeom prst="rect">
            <a:avLst/>
          </a:prstGeom>
          <a:noFill/>
          <a:ln w="9525">
            <a:noFill/>
            <a:miter lim="800000"/>
            <a:headEnd/>
            <a:tailEnd/>
          </a:ln>
          <a:effectLst/>
        </p:spPr>
      </p:pic>
      <p:pic>
        <p:nvPicPr>
          <p:cNvPr id="3082" name="Picture 10"/>
          <p:cNvPicPr>
            <a:picLocks noChangeAspect="1" noChangeArrowheads="1"/>
          </p:cNvPicPr>
          <p:nvPr/>
        </p:nvPicPr>
        <p:blipFill>
          <a:blip r:embed="rId8" cstate="print"/>
          <a:srcRect/>
          <a:stretch>
            <a:fillRect/>
          </a:stretch>
        </p:blipFill>
        <p:spPr bwMode="auto">
          <a:xfrm>
            <a:off x="304800" y="1066800"/>
            <a:ext cx="3161776" cy="1527048"/>
          </a:xfrm>
          <a:prstGeom prst="rect">
            <a:avLst/>
          </a:prstGeom>
          <a:noFill/>
          <a:ln w="9525">
            <a:noFill/>
            <a:miter lim="800000"/>
            <a:headEnd/>
            <a:tailEnd/>
          </a:ln>
          <a:effectLst/>
        </p:spPr>
      </p:pic>
      <p:pic>
        <p:nvPicPr>
          <p:cNvPr id="2050" name="Picture 2"/>
          <p:cNvPicPr>
            <a:picLocks noChangeAspect="1" noChangeArrowheads="1"/>
          </p:cNvPicPr>
          <p:nvPr/>
        </p:nvPicPr>
        <p:blipFill>
          <a:blip r:embed="rId9" cstate="print"/>
          <a:srcRect/>
          <a:stretch>
            <a:fillRect/>
          </a:stretch>
        </p:blipFill>
        <p:spPr bwMode="auto">
          <a:xfrm>
            <a:off x="304800" y="4495800"/>
            <a:ext cx="2606889" cy="2039112"/>
          </a:xfrm>
          <a:prstGeom prst="rect">
            <a:avLst/>
          </a:prstGeom>
          <a:noFill/>
          <a:ln w="9525">
            <a:noFill/>
            <a:miter lim="800000"/>
            <a:headEnd/>
            <a:tailEnd/>
          </a:ln>
          <a:effectLst/>
        </p:spPr>
      </p:pic>
      <p:sp>
        <p:nvSpPr>
          <p:cNvPr id="14" name="Up Arrow 13"/>
          <p:cNvSpPr/>
          <p:nvPr/>
        </p:nvSpPr>
        <p:spPr>
          <a:xfrm flipV="1">
            <a:off x="533400" y="4236720"/>
            <a:ext cx="228600" cy="640080"/>
          </a:xfrm>
          <a:prstGeom prst="up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10" cstate="print"/>
          <a:srcRect/>
          <a:stretch>
            <a:fillRect/>
          </a:stretch>
        </p:blipFill>
        <p:spPr bwMode="auto">
          <a:xfrm>
            <a:off x="5334000" y="2819400"/>
            <a:ext cx="1199612" cy="1527048"/>
          </a:xfrm>
          <a:prstGeom prst="rect">
            <a:avLst/>
          </a:prstGeom>
          <a:noFill/>
          <a:ln w="9525">
            <a:noFill/>
            <a:miter lim="800000"/>
            <a:headEnd/>
            <a:tailEnd/>
          </a:ln>
          <a:effectLst/>
        </p:spPr>
      </p:pic>
      <p:sp>
        <p:nvSpPr>
          <p:cNvPr id="17" name="Up Arrow 16"/>
          <p:cNvSpPr/>
          <p:nvPr/>
        </p:nvSpPr>
        <p:spPr>
          <a:xfrm rot="16200000" flipV="1">
            <a:off x="5276850" y="3638550"/>
            <a:ext cx="266700" cy="609600"/>
          </a:xfrm>
          <a:prstGeom prst="up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29400" y="2819400"/>
            <a:ext cx="1981200" cy="1200329"/>
          </a:xfrm>
          <a:prstGeom prst="rect">
            <a:avLst/>
          </a:prstGeom>
          <a:noFill/>
        </p:spPr>
        <p:txBody>
          <a:bodyPr wrap="square" rtlCol="0">
            <a:spAutoFit/>
          </a:bodyPr>
          <a:lstStyle/>
          <a:p>
            <a:pPr>
              <a:buFont typeface="Wingdings" pitchFamily="2" charset="2"/>
              <a:buChar char="§"/>
            </a:pPr>
            <a:r>
              <a:rPr lang="en-US" dirty="0" smtClean="0">
                <a:solidFill>
                  <a:schemeClr val="tx2">
                    <a:lumMod val="90000"/>
                  </a:schemeClr>
                </a:solidFill>
              </a:rPr>
              <a:t> 2 interior           landscape areas</a:t>
            </a:r>
          </a:p>
          <a:p>
            <a:pPr>
              <a:buFont typeface="Wingdings" pitchFamily="2" charset="2"/>
              <a:buChar char="§"/>
            </a:pPr>
            <a:r>
              <a:rPr lang="en-US" dirty="0" smtClean="0">
                <a:solidFill>
                  <a:schemeClr val="tx2">
                    <a:lumMod val="90000"/>
                  </a:schemeClr>
                </a:solidFill>
              </a:rPr>
              <a:t> privet use</a:t>
            </a:r>
          </a:p>
          <a:p>
            <a:pPr>
              <a:buFont typeface="Wingdings" pitchFamily="2" charset="2"/>
              <a:buChar char="§"/>
            </a:pPr>
            <a:r>
              <a:rPr lang="en-US" dirty="0" smtClean="0">
                <a:solidFill>
                  <a:schemeClr val="tx2">
                    <a:lumMod val="90000"/>
                  </a:schemeClr>
                </a:solidFill>
              </a:rPr>
              <a:t> 350 sq. ft. each</a:t>
            </a:r>
            <a:endParaRPr lang="en-US" dirty="0">
              <a:solidFill>
                <a:schemeClr val="tx2">
                  <a:lumMod val="90000"/>
                </a:schemeClr>
              </a:solidFill>
            </a:endParaRPr>
          </a:p>
        </p:txBody>
      </p:sp>
      <p:sp>
        <p:nvSpPr>
          <p:cNvPr id="16" name="TextBox 15"/>
          <p:cNvSpPr txBox="1"/>
          <p:nvPr/>
        </p:nvSpPr>
        <p:spPr>
          <a:xfrm>
            <a:off x="906448" y="747423"/>
            <a:ext cx="5231958" cy="369332"/>
          </a:xfrm>
          <a:prstGeom prst="rect">
            <a:avLst/>
          </a:prstGeom>
          <a:noFill/>
        </p:spPr>
        <p:txBody>
          <a:bodyPr wrap="square" rtlCol="0">
            <a:spAutoFit/>
          </a:bodyPr>
          <a:lstStyle/>
          <a:p>
            <a:r>
              <a:rPr lang="en-US" dirty="0" smtClean="0">
                <a:solidFill>
                  <a:srgbClr val="FF0000"/>
                </a:solidFill>
              </a:rPr>
              <a:t>Can’t be zero interior landscaping</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57200" y="2743200"/>
            <a:ext cx="8229600" cy="2229018"/>
          </a:xfrm>
          <a:prstGeom prst="rect">
            <a:avLst/>
          </a:prstGeom>
          <a:noFill/>
          <a:ln w="9525">
            <a:noFill/>
            <a:miter lim="800000"/>
            <a:headEnd/>
            <a:tailEnd/>
          </a:ln>
          <a:effectLst/>
        </p:spPr>
      </p:pic>
      <p:sp>
        <p:nvSpPr>
          <p:cNvPr id="3" name="TextBox 2"/>
          <p:cNvSpPr txBox="1"/>
          <p:nvPr/>
        </p:nvSpPr>
        <p:spPr>
          <a:xfrm>
            <a:off x="914400" y="228600"/>
            <a:ext cx="3124200" cy="523220"/>
          </a:xfrm>
          <a:prstGeom prst="rect">
            <a:avLst/>
          </a:prstGeom>
          <a:noFill/>
        </p:spPr>
        <p:txBody>
          <a:bodyPr wrap="square" rtlCol="0">
            <a:spAutoFit/>
          </a:bodyPr>
          <a:lstStyle/>
          <a:p>
            <a:r>
              <a:rPr lang="en-US" sz="2800" dirty="0" smtClean="0">
                <a:solidFill>
                  <a:schemeClr val="tx2">
                    <a:lumMod val="90000"/>
                  </a:schemeClr>
                </a:solidFill>
              </a:rPr>
              <a:t>Active ground floor</a:t>
            </a:r>
            <a:endParaRPr lang="en-US" sz="2800" dirty="0">
              <a:solidFill>
                <a:schemeClr val="tx2">
                  <a:lumMod val="90000"/>
                </a:schemeClr>
              </a:solidFill>
            </a:endParaRPr>
          </a:p>
        </p:txBody>
      </p:sp>
      <p:pic>
        <p:nvPicPr>
          <p:cNvPr id="4099" name="Picture 3"/>
          <p:cNvPicPr>
            <a:picLocks noChangeAspect="1" noChangeArrowheads="1"/>
          </p:cNvPicPr>
          <p:nvPr/>
        </p:nvPicPr>
        <p:blipFill>
          <a:blip r:embed="rId3" cstate="print"/>
          <a:srcRect/>
          <a:stretch>
            <a:fillRect/>
          </a:stretch>
        </p:blipFill>
        <p:spPr bwMode="auto">
          <a:xfrm>
            <a:off x="3244164" y="5105400"/>
            <a:ext cx="2469361" cy="1371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cstate="print"/>
          <a:srcRect/>
          <a:stretch>
            <a:fillRect/>
          </a:stretch>
        </p:blipFill>
        <p:spPr bwMode="auto">
          <a:xfrm>
            <a:off x="5943600" y="5105400"/>
            <a:ext cx="2712621" cy="1371600"/>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cstate="print"/>
          <a:srcRect/>
          <a:stretch>
            <a:fillRect/>
          </a:stretch>
        </p:blipFill>
        <p:spPr bwMode="auto">
          <a:xfrm>
            <a:off x="457200" y="5105400"/>
            <a:ext cx="2556890" cy="1371600"/>
          </a:xfrm>
          <a:prstGeom prst="rect">
            <a:avLst/>
          </a:prstGeom>
          <a:noFill/>
          <a:ln w="9525">
            <a:noFill/>
            <a:miter lim="800000"/>
            <a:headEnd/>
            <a:tailEnd/>
          </a:ln>
          <a:effectLst/>
        </p:spPr>
      </p:pic>
      <p:sp>
        <p:nvSpPr>
          <p:cNvPr id="8" name="Rounded Rectangle 7"/>
          <p:cNvSpPr/>
          <p:nvPr/>
        </p:nvSpPr>
        <p:spPr>
          <a:xfrm>
            <a:off x="381000" y="3048000"/>
            <a:ext cx="3276600" cy="1066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286000" y="4038600"/>
            <a:ext cx="304800" cy="1219200"/>
          </a:xfrm>
          <a:prstGeom prst="down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410200" y="3048000"/>
            <a:ext cx="3352800" cy="1066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7315200" y="4038600"/>
            <a:ext cx="311888" cy="1219200"/>
          </a:xfrm>
          <a:prstGeom prst="down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6" cstate="print"/>
          <a:srcRect/>
          <a:stretch>
            <a:fillRect/>
          </a:stretch>
        </p:blipFill>
        <p:spPr bwMode="auto">
          <a:xfrm>
            <a:off x="457200" y="914400"/>
            <a:ext cx="5757863" cy="1660525"/>
          </a:xfrm>
          <a:prstGeom prst="rect">
            <a:avLst/>
          </a:prstGeom>
          <a:noFill/>
          <a:ln w="9525">
            <a:noFill/>
            <a:miter lim="800000"/>
            <a:headEnd/>
            <a:tailEnd/>
          </a:ln>
          <a:effectLst/>
        </p:spPr>
      </p:pic>
      <p:sp>
        <p:nvSpPr>
          <p:cNvPr id="13" name="TextBox 12"/>
          <p:cNvSpPr txBox="1"/>
          <p:nvPr/>
        </p:nvSpPr>
        <p:spPr>
          <a:xfrm>
            <a:off x="897148" y="603849"/>
            <a:ext cx="4813539" cy="369332"/>
          </a:xfrm>
          <a:prstGeom prst="rect">
            <a:avLst/>
          </a:prstGeom>
          <a:noFill/>
        </p:spPr>
        <p:txBody>
          <a:bodyPr wrap="square" rtlCol="0">
            <a:spAutoFit/>
          </a:bodyPr>
          <a:lstStyle/>
          <a:p>
            <a:r>
              <a:rPr lang="en-US" dirty="0" smtClean="0">
                <a:solidFill>
                  <a:srgbClr val="FF0000"/>
                </a:solidFill>
              </a:rPr>
              <a:t>An active ground floor is preferred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57200"/>
            <a:ext cx="7391400" cy="1631216"/>
          </a:xfrm>
          <a:prstGeom prst="rect">
            <a:avLst/>
          </a:prstGeom>
          <a:noFill/>
        </p:spPr>
        <p:txBody>
          <a:bodyPr wrap="square" rtlCol="0">
            <a:spAutoFit/>
          </a:bodyPr>
          <a:lstStyle/>
          <a:p>
            <a:r>
              <a:rPr lang="en-US" sz="2800" dirty="0" smtClean="0">
                <a:solidFill>
                  <a:schemeClr val="tx2">
                    <a:lumMod val="90000"/>
                  </a:schemeClr>
                </a:solidFill>
              </a:rPr>
              <a:t>Live / work units</a:t>
            </a:r>
          </a:p>
          <a:p>
            <a:pPr>
              <a:buFont typeface="Arial" pitchFamily="34" charset="0"/>
              <a:buChar char="•"/>
            </a:pPr>
            <a:r>
              <a:rPr lang="en-US" dirty="0" smtClean="0">
                <a:solidFill>
                  <a:srgbClr val="FF0000"/>
                </a:solidFill>
              </a:rPr>
              <a:t>Consider making the units live / work units and having more storefront, commercial type windows</a:t>
            </a:r>
          </a:p>
          <a:p>
            <a:pPr>
              <a:buFont typeface="Arial" pitchFamily="34" charset="0"/>
              <a:buChar char="•"/>
            </a:pPr>
            <a:r>
              <a:rPr lang="en-US" dirty="0" smtClean="0">
                <a:solidFill>
                  <a:srgbClr val="FF0000"/>
                </a:solidFill>
              </a:rPr>
              <a:t>Pull the glass down</a:t>
            </a:r>
          </a:p>
          <a:p>
            <a:pPr>
              <a:buFont typeface="Arial" pitchFamily="34" charset="0"/>
              <a:buChar char="•"/>
            </a:pPr>
            <a:r>
              <a:rPr lang="en-US" dirty="0" smtClean="0">
                <a:solidFill>
                  <a:srgbClr val="FF0000"/>
                </a:solidFill>
              </a:rPr>
              <a:t>Ground floor units entry are difficult </a:t>
            </a:r>
            <a:endParaRPr lang="en-US" dirty="0">
              <a:solidFill>
                <a:srgbClr val="FF0000"/>
              </a:solidFill>
            </a:endParaRPr>
          </a:p>
        </p:txBody>
      </p:sp>
      <p:pic>
        <p:nvPicPr>
          <p:cNvPr id="5123" name="Picture 3"/>
          <p:cNvPicPr>
            <a:picLocks noChangeAspect="1" noChangeArrowheads="1"/>
          </p:cNvPicPr>
          <p:nvPr/>
        </p:nvPicPr>
        <p:blipFill>
          <a:blip r:embed="rId2" cstate="print"/>
          <a:srcRect/>
          <a:stretch>
            <a:fillRect/>
          </a:stretch>
        </p:blipFill>
        <p:spPr bwMode="auto">
          <a:xfrm>
            <a:off x="592347" y="2058838"/>
            <a:ext cx="4334055" cy="13716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cstate="print"/>
          <a:srcRect/>
          <a:stretch>
            <a:fillRect/>
          </a:stretch>
        </p:blipFill>
        <p:spPr bwMode="auto">
          <a:xfrm>
            <a:off x="5310996" y="4741653"/>
            <a:ext cx="3184207" cy="137160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566468" y="4688457"/>
            <a:ext cx="3722477" cy="1371600"/>
          </a:xfrm>
          <a:prstGeom prst="rect">
            <a:avLst/>
          </a:prstGeom>
          <a:noFill/>
          <a:ln w="9525">
            <a:noFill/>
            <a:miter lim="800000"/>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5115464" y="2048774"/>
            <a:ext cx="3398322" cy="1371600"/>
          </a:xfrm>
          <a:prstGeom prst="rect">
            <a:avLst/>
          </a:prstGeom>
          <a:noFill/>
          <a:ln w="9525">
            <a:noFill/>
            <a:miter lim="800000"/>
            <a:headEnd/>
            <a:tailEnd/>
          </a:ln>
          <a:effectLst/>
        </p:spPr>
      </p:pic>
      <p:sp>
        <p:nvSpPr>
          <p:cNvPr id="9" name="TextBox 8"/>
          <p:cNvSpPr txBox="1"/>
          <p:nvPr/>
        </p:nvSpPr>
        <p:spPr>
          <a:xfrm>
            <a:off x="990600" y="3581400"/>
            <a:ext cx="5029200" cy="923330"/>
          </a:xfrm>
          <a:prstGeom prst="rect">
            <a:avLst/>
          </a:prstGeom>
          <a:noFill/>
        </p:spPr>
        <p:txBody>
          <a:bodyPr wrap="square" rtlCol="0">
            <a:spAutoFit/>
          </a:bodyPr>
          <a:lstStyle/>
          <a:p>
            <a:pPr>
              <a:buFont typeface="Arial" pitchFamily="34" charset="0"/>
              <a:buChar char="•"/>
            </a:pPr>
            <a:r>
              <a:rPr lang="en-US" dirty="0" smtClean="0">
                <a:solidFill>
                  <a:schemeClr val="tx2">
                    <a:lumMod val="90000"/>
                  </a:schemeClr>
                </a:solidFill>
              </a:rPr>
              <a:t>Covered entrance porch</a:t>
            </a:r>
          </a:p>
          <a:p>
            <a:pPr>
              <a:buFont typeface="Arial" pitchFamily="34" charset="0"/>
              <a:buChar char="•"/>
            </a:pPr>
            <a:r>
              <a:rPr lang="en-US" dirty="0" smtClean="0">
                <a:solidFill>
                  <a:schemeClr val="tx2">
                    <a:lumMod val="90000"/>
                  </a:schemeClr>
                </a:solidFill>
              </a:rPr>
              <a:t>Storefront windows</a:t>
            </a:r>
          </a:p>
          <a:p>
            <a:pPr>
              <a:buFont typeface="Arial" pitchFamily="34" charset="0"/>
              <a:buChar char="•"/>
            </a:pPr>
            <a:r>
              <a:rPr lang="en-US" dirty="0" smtClean="0">
                <a:solidFill>
                  <a:schemeClr val="tx2">
                    <a:lumMod val="90000"/>
                  </a:schemeClr>
                </a:solidFill>
              </a:rPr>
              <a:t>Open space adaptable to apartments or offices</a:t>
            </a:r>
            <a:endParaRPr lang="en-US" dirty="0">
              <a:solidFill>
                <a:schemeClr val="tx2">
                  <a:lumMod val="90000"/>
                </a:schemeClr>
              </a:solidFill>
            </a:endParaRPr>
          </a:p>
        </p:txBody>
      </p:sp>
      <p:sp>
        <p:nvSpPr>
          <p:cNvPr id="10" name="TextBox 9"/>
          <p:cNvSpPr txBox="1"/>
          <p:nvPr/>
        </p:nvSpPr>
        <p:spPr>
          <a:xfrm>
            <a:off x="4028536" y="2303253"/>
            <a:ext cx="1086928" cy="307777"/>
          </a:xfrm>
          <a:prstGeom prst="rect">
            <a:avLst/>
          </a:prstGeom>
          <a:noFill/>
        </p:spPr>
        <p:txBody>
          <a:bodyPr wrap="square" rtlCol="0">
            <a:spAutoFit/>
          </a:bodyPr>
          <a:lstStyle/>
          <a:p>
            <a:r>
              <a:rPr lang="en-US" sz="1400" dirty="0" smtClean="0">
                <a:solidFill>
                  <a:schemeClr val="bg1"/>
                </a:solidFill>
              </a:rPr>
              <a:t>700 </a:t>
            </a:r>
            <a:r>
              <a:rPr lang="en-US" sz="1400" dirty="0" err="1" smtClean="0">
                <a:solidFill>
                  <a:schemeClr val="bg1"/>
                </a:solidFill>
              </a:rPr>
              <a:t>sq.ft</a:t>
            </a:r>
            <a:r>
              <a:rPr lang="en-US" sz="1400" dirty="0" smtClean="0">
                <a:solidFill>
                  <a:schemeClr val="bg1"/>
                </a:solidFill>
              </a:rPr>
              <a:t>.</a:t>
            </a:r>
            <a:r>
              <a:rPr lang="en-US" sz="1400" dirty="0" smtClean="0">
                <a:solidFill>
                  <a:schemeClr val="tx2">
                    <a:lumMod val="90000"/>
                  </a:schemeClr>
                </a:solidFill>
              </a:rPr>
              <a:t>.</a:t>
            </a:r>
            <a:endParaRPr lang="en-US" sz="1400" dirty="0">
              <a:solidFill>
                <a:schemeClr val="tx2">
                  <a:lumMod val="90000"/>
                </a:schemeClr>
              </a:solidFill>
            </a:endParaRPr>
          </a:p>
        </p:txBody>
      </p:sp>
      <p:sp>
        <p:nvSpPr>
          <p:cNvPr id="11" name="TextBox 10"/>
          <p:cNvSpPr txBox="1"/>
          <p:nvPr/>
        </p:nvSpPr>
        <p:spPr>
          <a:xfrm>
            <a:off x="629727" y="4968816"/>
            <a:ext cx="1009291" cy="307777"/>
          </a:xfrm>
          <a:prstGeom prst="rect">
            <a:avLst/>
          </a:prstGeom>
          <a:noFill/>
        </p:spPr>
        <p:txBody>
          <a:bodyPr wrap="square" rtlCol="0">
            <a:spAutoFit/>
          </a:bodyPr>
          <a:lstStyle/>
          <a:p>
            <a:r>
              <a:rPr lang="en-US" sz="1400" dirty="0" smtClean="0">
                <a:solidFill>
                  <a:schemeClr val="bg1"/>
                </a:solidFill>
              </a:rPr>
              <a:t>600 </a:t>
            </a:r>
            <a:r>
              <a:rPr lang="en-US" sz="1400" dirty="0" err="1" smtClean="0">
                <a:solidFill>
                  <a:schemeClr val="bg1"/>
                </a:solidFill>
              </a:rPr>
              <a:t>sq.ft</a:t>
            </a:r>
            <a:r>
              <a:rPr lang="en-US" sz="1400" dirty="0" smtClean="0">
                <a:solidFill>
                  <a:schemeClr val="bg1"/>
                </a:solidFill>
              </a:rPr>
              <a:t>.</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57200"/>
            <a:ext cx="7772400" cy="630237"/>
          </a:xfrm>
        </p:spPr>
        <p:txBody>
          <a:bodyPr/>
          <a:lstStyle/>
          <a:p>
            <a:r>
              <a:rPr lang="en-US" sz="2800" dirty="0" smtClean="0">
                <a:solidFill>
                  <a:schemeClr val="tx2">
                    <a:lumMod val="90000"/>
                  </a:schemeClr>
                </a:solidFill>
              </a:rPr>
              <a:t>Second </a:t>
            </a:r>
            <a:r>
              <a:rPr lang="en-US" sz="2800" dirty="0" smtClean="0">
                <a:solidFill>
                  <a:schemeClr val="tx2">
                    <a:lumMod val="90000"/>
                  </a:schemeClr>
                </a:solidFill>
              </a:rPr>
              <a:t>Floor Plan</a:t>
            </a:r>
            <a:r>
              <a:rPr lang="en-US" b="1" dirty="0" smtClean="0"/>
              <a:t/>
            </a:r>
            <a:br>
              <a:rPr lang="en-US" b="1" dirty="0" smtClean="0"/>
            </a:br>
            <a:endParaRPr lang="en-US" dirty="0"/>
          </a:p>
        </p:txBody>
      </p:sp>
      <p:pic>
        <p:nvPicPr>
          <p:cNvPr id="25602" name="Picture 2" descr="8000 Stretch Rack"/>
          <p:cNvPicPr>
            <a:picLocks noChangeAspect="1" noChangeArrowheads="1"/>
          </p:cNvPicPr>
          <p:nvPr/>
        </p:nvPicPr>
        <p:blipFill>
          <a:blip r:embed="rId2"/>
          <a:srcRect l="16000" t="2787" r="14667" b="5227"/>
          <a:stretch>
            <a:fillRect/>
          </a:stretch>
        </p:blipFill>
        <p:spPr bwMode="auto">
          <a:xfrm>
            <a:off x="5980176" y="4343400"/>
            <a:ext cx="2701636" cy="2286000"/>
          </a:xfrm>
          <a:prstGeom prst="rect">
            <a:avLst/>
          </a:prstGeom>
          <a:noFill/>
        </p:spPr>
      </p:pic>
      <p:pic>
        <p:nvPicPr>
          <p:cNvPr id="7170" name="Picture 2"/>
          <p:cNvPicPr>
            <a:picLocks noChangeAspect="1" noChangeArrowheads="1"/>
          </p:cNvPicPr>
          <p:nvPr/>
        </p:nvPicPr>
        <p:blipFill>
          <a:blip r:embed="rId3"/>
          <a:srcRect/>
          <a:stretch>
            <a:fillRect/>
          </a:stretch>
        </p:blipFill>
        <p:spPr bwMode="auto">
          <a:xfrm>
            <a:off x="457200" y="1219200"/>
            <a:ext cx="8229600" cy="281286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457200" y="4343400"/>
            <a:ext cx="2056698" cy="2286000"/>
          </a:xfrm>
          <a:prstGeom prst="rect">
            <a:avLst/>
          </a:prstGeom>
          <a:noFill/>
          <a:ln w="9525">
            <a:noFill/>
            <a:miter lim="800000"/>
            <a:headEnd/>
            <a:tailEnd/>
          </a:ln>
          <a:effectLst/>
        </p:spPr>
      </p:pic>
      <p:sp>
        <p:nvSpPr>
          <p:cNvPr id="6" name="Curved Right Arrow 5"/>
          <p:cNvSpPr/>
          <p:nvPr/>
        </p:nvSpPr>
        <p:spPr>
          <a:xfrm>
            <a:off x="129396" y="2536166"/>
            <a:ext cx="517585" cy="2829463"/>
          </a:xfrm>
          <a:prstGeom prst="curvedRightArrow">
            <a:avLst>
              <a:gd name="adj1" fmla="val 25000"/>
              <a:gd name="adj2" fmla="val 50000"/>
              <a:gd name="adj3" fmla="val 18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57200"/>
            <a:ext cx="7772400" cy="630237"/>
          </a:xfrm>
        </p:spPr>
        <p:txBody>
          <a:bodyPr/>
          <a:lstStyle/>
          <a:p>
            <a:r>
              <a:rPr lang="en-US" sz="2800" dirty="0" smtClean="0">
                <a:solidFill>
                  <a:schemeClr val="tx2">
                    <a:lumMod val="90000"/>
                  </a:schemeClr>
                </a:solidFill>
              </a:rPr>
              <a:t>Third Floor Plan</a:t>
            </a:r>
            <a:r>
              <a:rPr lang="en-US" b="1" dirty="0" smtClean="0"/>
              <a:t/>
            </a:r>
            <a:br>
              <a:rPr lang="en-US" b="1" dirty="0" smtClean="0"/>
            </a:br>
            <a:endParaRPr lang="en-US" dirty="0"/>
          </a:p>
        </p:txBody>
      </p:sp>
      <p:pic>
        <p:nvPicPr>
          <p:cNvPr id="8194" name="Picture 2"/>
          <p:cNvPicPr>
            <a:picLocks noChangeAspect="1" noChangeArrowheads="1"/>
          </p:cNvPicPr>
          <p:nvPr/>
        </p:nvPicPr>
        <p:blipFill>
          <a:blip r:embed="rId2"/>
          <a:srcRect/>
          <a:stretch>
            <a:fillRect/>
          </a:stretch>
        </p:blipFill>
        <p:spPr bwMode="auto">
          <a:xfrm>
            <a:off x="457200" y="1219200"/>
            <a:ext cx="8229600" cy="2807072"/>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457200" y="4343400"/>
            <a:ext cx="4171967" cy="2286000"/>
          </a:xfrm>
          <a:prstGeom prst="rect">
            <a:avLst/>
          </a:prstGeom>
          <a:noFill/>
          <a:ln w="9525">
            <a:noFill/>
            <a:miter lim="800000"/>
            <a:headEnd/>
            <a:tailEnd/>
          </a:ln>
          <a:effectLst/>
        </p:spPr>
      </p:pic>
      <p:sp>
        <p:nvSpPr>
          <p:cNvPr id="5" name="Curved Right Arrow 4"/>
          <p:cNvSpPr/>
          <p:nvPr/>
        </p:nvSpPr>
        <p:spPr>
          <a:xfrm rot="21169157">
            <a:off x="474454" y="2907103"/>
            <a:ext cx="517585" cy="2829463"/>
          </a:xfrm>
          <a:prstGeom prst="curvedRightArrow">
            <a:avLst>
              <a:gd name="adj1" fmla="val 25000"/>
              <a:gd name="adj2" fmla="val 50000"/>
              <a:gd name="adj3" fmla="val 18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57200"/>
            <a:ext cx="7772400" cy="630237"/>
          </a:xfrm>
        </p:spPr>
        <p:txBody>
          <a:bodyPr/>
          <a:lstStyle/>
          <a:p>
            <a:r>
              <a:rPr lang="en-US" sz="2800" dirty="0" smtClean="0">
                <a:solidFill>
                  <a:schemeClr val="tx2">
                    <a:lumMod val="90000"/>
                  </a:schemeClr>
                </a:solidFill>
              </a:rPr>
              <a:t>Fourth Floor Plan</a:t>
            </a:r>
            <a:r>
              <a:rPr lang="en-US" b="1" dirty="0" smtClean="0"/>
              <a:t/>
            </a:r>
            <a:br>
              <a:rPr lang="en-US" b="1" dirty="0" smtClean="0"/>
            </a:br>
            <a:endParaRPr lang="en-US" dirty="0"/>
          </a:p>
        </p:txBody>
      </p:sp>
      <p:pic>
        <p:nvPicPr>
          <p:cNvPr id="9218" name="Picture 2"/>
          <p:cNvPicPr>
            <a:picLocks noChangeAspect="1" noChangeArrowheads="1"/>
          </p:cNvPicPr>
          <p:nvPr/>
        </p:nvPicPr>
        <p:blipFill>
          <a:blip r:embed="rId2"/>
          <a:srcRect/>
          <a:stretch>
            <a:fillRect/>
          </a:stretch>
        </p:blipFill>
        <p:spPr bwMode="auto">
          <a:xfrm>
            <a:off x="457200" y="1219200"/>
            <a:ext cx="8229600" cy="2801654"/>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457200" y="4343400"/>
            <a:ext cx="4283462" cy="2286000"/>
          </a:xfrm>
          <a:prstGeom prst="rect">
            <a:avLst/>
          </a:prstGeom>
          <a:noFill/>
          <a:ln w="9525">
            <a:noFill/>
            <a:miter lim="800000"/>
            <a:headEnd/>
            <a:tailEnd/>
          </a:ln>
          <a:effectLst/>
        </p:spPr>
      </p:pic>
      <p:sp>
        <p:nvSpPr>
          <p:cNvPr id="5" name="Curved Right Arrow 4"/>
          <p:cNvSpPr/>
          <p:nvPr/>
        </p:nvSpPr>
        <p:spPr>
          <a:xfrm rot="21169157">
            <a:off x="491707" y="2958861"/>
            <a:ext cx="517585" cy="2829463"/>
          </a:xfrm>
          <a:prstGeom prst="curvedRightArrow">
            <a:avLst>
              <a:gd name="adj1" fmla="val 25000"/>
              <a:gd name="adj2" fmla="val 50000"/>
              <a:gd name="adj3" fmla="val 18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81000"/>
            <a:ext cx="7772400" cy="401638"/>
          </a:xfrm>
        </p:spPr>
        <p:txBody>
          <a:bodyPr/>
          <a:lstStyle/>
          <a:p>
            <a:r>
              <a:rPr lang="en-US" sz="2800" dirty="0" smtClean="0">
                <a:solidFill>
                  <a:schemeClr val="tx2">
                    <a:lumMod val="90000"/>
                  </a:schemeClr>
                </a:solidFill>
              </a:rPr>
              <a:t>Fifth Floor &amp; Roof Plans</a:t>
            </a:r>
            <a:r>
              <a:rPr lang="en-US" b="1" dirty="0" smtClean="0"/>
              <a:t/>
            </a:r>
            <a:br>
              <a:rPr lang="en-US" b="1" dirty="0" smtClean="0"/>
            </a:br>
            <a:endParaRPr lang="en-US" dirty="0"/>
          </a:p>
        </p:txBody>
      </p:sp>
      <p:pic>
        <p:nvPicPr>
          <p:cNvPr id="10242" name="Picture 2"/>
          <p:cNvPicPr>
            <a:picLocks noChangeAspect="1" noChangeArrowheads="1"/>
          </p:cNvPicPr>
          <p:nvPr/>
        </p:nvPicPr>
        <p:blipFill>
          <a:blip r:embed="rId2"/>
          <a:srcRect/>
          <a:stretch>
            <a:fillRect/>
          </a:stretch>
        </p:blipFill>
        <p:spPr bwMode="auto">
          <a:xfrm>
            <a:off x="457200" y="1066800"/>
            <a:ext cx="8229600" cy="279330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57200" y="4114800"/>
            <a:ext cx="8229600" cy="2458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alberto\Work\Hazelwood Plaza\Photos\Materials\IMGP1593.JPG"/>
          <p:cNvPicPr>
            <a:picLocks noChangeAspect="1" noChangeArrowheads="1"/>
          </p:cNvPicPr>
          <p:nvPr/>
        </p:nvPicPr>
        <p:blipFill>
          <a:blip r:embed="rId2" cstate="print"/>
          <a:srcRect/>
          <a:stretch>
            <a:fillRect/>
          </a:stretch>
        </p:blipFill>
        <p:spPr bwMode="auto">
          <a:xfrm rot="16200000">
            <a:off x="7139940" y="5661660"/>
            <a:ext cx="838200" cy="640080"/>
          </a:xfrm>
          <a:prstGeom prst="rect">
            <a:avLst/>
          </a:prstGeom>
          <a:noFill/>
        </p:spPr>
      </p:pic>
      <p:pic>
        <p:nvPicPr>
          <p:cNvPr id="1028" name="Picture 4"/>
          <p:cNvPicPr>
            <a:picLocks noChangeAspect="1" noChangeArrowheads="1"/>
          </p:cNvPicPr>
          <p:nvPr/>
        </p:nvPicPr>
        <p:blipFill>
          <a:blip r:embed="rId3" cstate="print"/>
          <a:srcRect r="38778"/>
          <a:stretch>
            <a:fillRect/>
          </a:stretch>
        </p:blipFill>
        <p:spPr bwMode="auto">
          <a:xfrm>
            <a:off x="5029200" y="5562600"/>
            <a:ext cx="2057400" cy="88696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2895600" y="5562600"/>
            <a:ext cx="1237497" cy="886968"/>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rot="16200000">
            <a:off x="502179" y="5670022"/>
            <a:ext cx="854925" cy="640080"/>
          </a:xfrm>
          <a:prstGeom prst="rect">
            <a:avLst/>
          </a:prstGeom>
          <a:noFill/>
          <a:ln w="9525">
            <a:noFill/>
            <a:miter lim="800000"/>
            <a:headEnd/>
            <a:tailEnd/>
          </a:ln>
          <a:effectLst/>
        </p:spPr>
      </p:pic>
      <p:pic>
        <p:nvPicPr>
          <p:cNvPr id="1032" name="Picture 8" descr="C:\Users\alberto\Work\Hazelwood Plaza\DAR2\Material color\IMGP1628.JPG"/>
          <p:cNvPicPr>
            <a:picLocks noChangeAspect="1" noChangeArrowheads="1"/>
          </p:cNvPicPr>
          <p:nvPr/>
        </p:nvPicPr>
        <p:blipFill>
          <a:blip r:embed="rId6" cstate="print"/>
          <a:srcRect/>
          <a:stretch>
            <a:fillRect/>
          </a:stretch>
        </p:blipFill>
        <p:spPr bwMode="auto">
          <a:xfrm rot="16200000">
            <a:off x="7894320" y="5669280"/>
            <a:ext cx="853440" cy="640080"/>
          </a:xfrm>
          <a:prstGeom prst="rect">
            <a:avLst/>
          </a:prstGeom>
          <a:noFill/>
        </p:spPr>
      </p:pic>
      <p:pic>
        <p:nvPicPr>
          <p:cNvPr id="1033" name="Picture 9" descr="C:\Users\alberto\Work\Hazelwood Plaza\DAR2\Material color\IMGP1627.JPG"/>
          <p:cNvPicPr>
            <a:picLocks noChangeAspect="1" noChangeArrowheads="1"/>
          </p:cNvPicPr>
          <p:nvPr/>
        </p:nvPicPr>
        <p:blipFill>
          <a:blip r:embed="rId7" cstate="print"/>
          <a:srcRect/>
          <a:stretch>
            <a:fillRect/>
          </a:stretch>
        </p:blipFill>
        <p:spPr bwMode="auto">
          <a:xfrm rot="16200000">
            <a:off x="1264920" y="5669280"/>
            <a:ext cx="853440" cy="640080"/>
          </a:xfrm>
          <a:prstGeom prst="rect">
            <a:avLst/>
          </a:prstGeom>
          <a:noFill/>
        </p:spPr>
      </p:pic>
      <p:pic>
        <p:nvPicPr>
          <p:cNvPr id="1036" name="Picture 12" descr="C:\Users\alberto\Work\Hazelwood Plaza\DAR2\Material color\IMGP1626.JPG"/>
          <p:cNvPicPr>
            <a:picLocks noChangeAspect="1" noChangeArrowheads="1"/>
          </p:cNvPicPr>
          <p:nvPr/>
        </p:nvPicPr>
        <p:blipFill>
          <a:blip r:embed="rId8" cstate="print"/>
          <a:srcRect/>
          <a:stretch>
            <a:fillRect/>
          </a:stretch>
        </p:blipFill>
        <p:spPr bwMode="auto">
          <a:xfrm rot="5400000">
            <a:off x="4160520" y="5669280"/>
            <a:ext cx="853440" cy="640080"/>
          </a:xfrm>
          <a:prstGeom prst="rect">
            <a:avLst/>
          </a:prstGeom>
          <a:noFill/>
        </p:spPr>
      </p:pic>
      <p:pic>
        <p:nvPicPr>
          <p:cNvPr id="1037" name="Picture 13" descr="C:\Users\alberto\Work\Hazelwood Plaza\DAR2\Material color\IMGP1631.JPG"/>
          <p:cNvPicPr>
            <a:picLocks noChangeAspect="1" noChangeArrowheads="1"/>
          </p:cNvPicPr>
          <p:nvPr/>
        </p:nvPicPr>
        <p:blipFill>
          <a:blip r:embed="rId9" cstate="print">
            <a:duotone>
              <a:prstClr val="black"/>
              <a:schemeClr val="bg1">
                <a:lumMod val="65000"/>
                <a:lumOff val="35000"/>
                <a:tint val="45000"/>
                <a:satMod val="400000"/>
              </a:schemeClr>
            </a:duotone>
          </a:blip>
          <a:srcRect/>
          <a:stretch>
            <a:fillRect/>
          </a:stretch>
        </p:blipFill>
        <p:spPr bwMode="auto">
          <a:xfrm rot="5400000">
            <a:off x="2026920" y="5669280"/>
            <a:ext cx="853440" cy="640080"/>
          </a:xfrm>
          <a:prstGeom prst="rect">
            <a:avLst/>
          </a:prstGeom>
          <a:noFill/>
        </p:spPr>
      </p:pic>
      <p:pic>
        <p:nvPicPr>
          <p:cNvPr id="1027" name="Picture 3"/>
          <p:cNvPicPr>
            <a:picLocks noChangeAspect="1" noChangeArrowheads="1"/>
          </p:cNvPicPr>
          <p:nvPr/>
        </p:nvPicPr>
        <p:blipFill>
          <a:blip r:embed="rId10"/>
          <a:srcRect/>
          <a:stretch>
            <a:fillRect/>
          </a:stretch>
        </p:blipFill>
        <p:spPr bwMode="auto">
          <a:xfrm>
            <a:off x="457200" y="1371600"/>
            <a:ext cx="8229600" cy="4017369"/>
          </a:xfrm>
          <a:prstGeom prst="rect">
            <a:avLst/>
          </a:prstGeom>
          <a:noFill/>
          <a:ln w="9525">
            <a:noFill/>
            <a:miter lim="800000"/>
            <a:headEnd/>
            <a:tailEnd/>
          </a:ln>
          <a:effectLst/>
        </p:spPr>
      </p:pic>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685800" y="457200"/>
            <a:ext cx="4343400" cy="523220"/>
          </a:xfrm>
          <a:prstGeom prst="rect">
            <a:avLst/>
          </a:prstGeom>
        </p:spPr>
        <p:txBody>
          <a:bodyPr wrap="square">
            <a:spAutoFit/>
          </a:bodyPr>
          <a:lstStyle/>
          <a:p>
            <a:r>
              <a:rPr lang="en-US" sz="2800" dirty="0" smtClean="0">
                <a:solidFill>
                  <a:schemeClr val="tx2">
                    <a:lumMod val="90000"/>
                  </a:schemeClr>
                </a:solidFill>
              </a:rPr>
              <a:t>Elevations</a:t>
            </a:r>
            <a:endParaRPr lang="en-US" sz="2800" dirty="0">
              <a:solidFill>
                <a:schemeClr val="tx2">
                  <a:lumMod val="90000"/>
                </a:schemeClr>
              </a:solidFill>
            </a:endParaRPr>
          </a:p>
        </p:txBody>
      </p:sp>
      <p:cxnSp>
        <p:nvCxnSpPr>
          <p:cNvPr id="15" name="Straight Arrow Connector 14"/>
          <p:cNvCxnSpPr/>
          <p:nvPr/>
        </p:nvCxnSpPr>
        <p:spPr>
          <a:xfrm rot="5400000" flipH="1" flipV="1">
            <a:off x="5181600" y="5257800"/>
            <a:ext cx="1371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5562600" y="4876800"/>
            <a:ext cx="13716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43000" y="6400800"/>
            <a:ext cx="1143000" cy="338554"/>
          </a:xfrm>
          <a:prstGeom prst="rect">
            <a:avLst/>
          </a:prstGeom>
          <a:noFill/>
        </p:spPr>
        <p:txBody>
          <a:bodyPr wrap="square" rtlCol="0">
            <a:spAutoFit/>
          </a:bodyPr>
          <a:lstStyle/>
          <a:p>
            <a:pPr algn="ctr"/>
            <a:r>
              <a:rPr lang="en-US" sz="800" dirty="0" smtClean="0">
                <a:solidFill>
                  <a:schemeClr val="accent4">
                    <a:lumMod val="20000"/>
                    <a:lumOff val="80000"/>
                  </a:schemeClr>
                </a:solidFill>
              </a:rPr>
              <a:t>PREFINISHED </a:t>
            </a:r>
          </a:p>
          <a:p>
            <a:pPr algn="ctr"/>
            <a:r>
              <a:rPr lang="en-US" sz="800" dirty="0" smtClean="0">
                <a:solidFill>
                  <a:schemeClr val="accent4">
                    <a:lumMod val="20000"/>
                    <a:lumOff val="80000"/>
                  </a:schemeClr>
                </a:solidFill>
              </a:rPr>
              <a:t>CEMENT BOARD</a:t>
            </a:r>
            <a:endParaRPr lang="en-US" sz="800" dirty="0">
              <a:solidFill>
                <a:schemeClr val="accent4">
                  <a:lumMod val="20000"/>
                  <a:lumOff val="80000"/>
                </a:schemeClr>
              </a:solidFill>
            </a:endParaRPr>
          </a:p>
        </p:txBody>
      </p:sp>
      <p:sp>
        <p:nvSpPr>
          <p:cNvPr id="22" name="Rectangle 21"/>
          <p:cNvSpPr/>
          <p:nvPr/>
        </p:nvSpPr>
        <p:spPr>
          <a:xfrm>
            <a:off x="2971800" y="6400800"/>
            <a:ext cx="1066800" cy="338554"/>
          </a:xfrm>
          <a:prstGeom prst="rect">
            <a:avLst/>
          </a:prstGeom>
        </p:spPr>
        <p:txBody>
          <a:bodyPr wrap="square">
            <a:spAutoFit/>
          </a:bodyPr>
          <a:lstStyle/>
          <a:p>
            <a:pPr algn="ctr"/>
            <a:r>
              <a:rPr lang="en-US" sz="800" dirty="0" smtClean="0">
                <a:solidFill>
                  <a:schemeClr val="accent4">
                    <a:lumMod val="20000"/>
                    <a:lumOff val="80000"/>
                  </a:schemeClr>
                </a:solidFill>
              </a:rPr>
              <a:t>GROUND FACE </a:t>
            </a:r>
          </a:p>
          <a:p>
            <a:pPr algn="ctr"/>
            <a:r>
              <a:rPr lang="en-US" sz="800" dirty="0" smtClean="0">
                <a:solidFill>
                  <a:schemeClr val="accent4">
                    <a:lumMod val="20000"/>
                    <a:lumOff val="80000"/>
                  </a:schemeClr>
                </a:solidFill>
              </a:rPr>
              <a:t>BLOCK</a:t>
            </a:r>
            <a:endParaRPr lang="en-US" sz="800" dirty="0">
              <a:solidFill>
                <a:schemeClr val="accent4">
                  <a:lumMod val="20000"/>
                  <a:lumOff val="80000"/>
                </a:schemeClr>
              </a:solidFill>
            </a:endParaRPr>
          </a:p>
        </p:txBody>
      </p:sp>
      <p:sp>
        <p:nvSpPr>
          <p:cNvPr id="25" name="TextBox 24"/>
          <p:cNvSpPr txBox="1"/>
          <p:nvPr/>
        </p:nvSpPr>
        <p:spPr>
          <a:xfrm>
            <a:off x="4038600" y="6400800"/>
            <a:ext cx="1066800" cy="338554"/>
          </a:xfrm>
          <a:prstGeom prst="rect">
            <a:avLst/>
          </a:prstGeom>
          <a:noFill/>
        </p:spPr>
        <p:txBody>
          <a:bodyPr wrap="square" rtlCol="0">
            <a:spAutoFit/>
          </a:bodyPr>
          <a:lstStyle/>
          <a:p>
            <a:pPr algn="ctr"/>
            <a:r>
              <a:rPr lang="en-US" sz="800" dirty="0" smtClean="0"/>
              <a:t>PREFINISHED </a:t>
            </a:r>
          </a:p>
          <a:p>
            <a:pPr algn="ctr"/>
            <a:r>
              <a:rPr lang="en-US" sz="800" dirty="0" smtClean="0"/>
              <a:t>CEMENT BOARD</a:t>
            </a:r>
            <a:endParaRPr lang="en-US" sz="800" dirty="0"/>
          </a:p>
        </p:txBody>
      </p:sp>
      <p:sp>
        <p:nvSpPr>
          <p:cNvPr id="27" name="TextBox 26"/>
          <p:cNvSpPr txBox="1"/>
          <p:nvPr/>
        </p:nvSpPr>
        <p:spPr>
          <a:xfrm>
            <a:off x="5410200" y="6400800"/>
            <a:ext cx="1219200" cy="338554"/>
          </a:xfrm>
          <a:prstGeom prst="rect">
            <a:avLst/>
          </a:prstGeom>
          <a:noFill/>
        </p:spPr>
        <p:txBody>
          <a:bodyPr wrap="square" rtlCol="0">
            <a:spAutoFit/>
          </a:bodyPr>
          <a:lstStyle/>
          <a:p>
            <a:pPr algn="ctr"/>
            <a:r>
              <a:rPr lang="en-US" sz="800" dirty="0" smtClean="0"/>
              <a:t>PAINTEDCORRUGATED METAL PANEL</a:t>
            </a:r>
            <a:endParaRPr lang="en-US" sz="800" dirty="0"/>
          </a:p>
        </p:txBody>
      </p:sp>
      <p:sp>
        <p:nvSpPr>
          <p:cNvPr id="28" name="TextBox 27"/>
          <p:cNvSpPr txBox="1"/>
          <p:nvPr/>
        </p:nvSpPr>
        <p:spPr>
          <a:xfrm>
            <a:off x="7391400" y="6400800"/>
            <a:ext cx="1143000" cy="338554"/>
          </a:xfrm>
          <a:prstGeom prst="rect">
            <a:avLst/>
          </a:prstGeom>
          <a:noFill/>
        </p:spPr>
        <p:txBody>
          <a:bodyPr wrap="square" rtlCol="0">
            <a:spAutoFit/>
          </a:bodyPr>
          <a:lstStyle/>
          <a:p>
            <a:pPr algn="ctr"/>
            <a:r>
              <a:rPr lang="en-US" sz="800" dirty="0" smtClean="0"/>
              <a:t>PREFINISHED</a:t>
            </a:r>
          </a:p>
          <a:p>
            <a:pPr algn="ctr"/>
            <a:r>
              <a:rPr lang="en-US" sz="800" dirty="0" smtClean="0"/>
              <a:t>CEMENT BOARD</a:t>
            </a:r>
            <a:endParaRPr lang="en-US" sz="800" dirty="0"/>
          </a:p>
        </p:txBody>
      </p:sp>
      <p:cxnSp>
        <p:nvCxnSpPr>
          <p:cNvPr id="36" name="Elbow Connector 35"/>
          <p:cNvCxnSpPr/>
          <p:nvPr/>
        </p:nvCxnSpPr>
        <p:spPr>
          <a:xfrm rot="16200000" flipH="1">
            <a:off x="3314700" y="1181100"/>
            <a:ext cx="1143000" cy="1066800"/>
          </a:xfrm>
          <a:prstGeom prst="bentConnector3">
            <a:avLst>
              <a:gd name="adj1" fmla="val 833"/>
            </a:avLst>
          </a:prstGeom>
          <a:ln>
            <a:solidFill>
              <a:srgbClr val="FF0000"/>
            </a:solidFill>
            <a:tailEnd type="arrow"/>
          </a:ln>
          <a:effectLst/>
        </p:spPr>
        <p:style>
          <a:lnRef idx="1">
            <a:schemeClr val="accent2"/>
          </a:lnRef>
          <a:fillRef idx="0">
            <a:schemeClr val="accent2"/>
          </a:fillRef>
          <a:effectRef idx="0">
            <a:schemeClr val="accent2"/>
          </a:effectRef>
          <a:fontRef idx="minor">
            <a:schemeClr val="tx1"/>
          </a:fontRef>
        </p:style>
      </p:cxnSp>
      <p:sp>
        <p:nvSpPr>
          <p:cNvPr id="61" name="TextBox 60"/>
          <p:cNvSpPr txBox="1"/>
          <p:nvPr/>
        </p:nvSpPr>
        <p:spPr>
          <a:xfrm>
            <a:off x="3429000" y="990600"/>
            <a:ext cx="1219200" cy="215444"/>
          </a:xfrm>
          <a:prstGeom prst="rect">
            <a:avLst/>
          </a:prstGeom>
          <a:noFill/>
        </p:spPr>
        <p:txBody>
          <a:bodyPr wrap="square" rtlCol="0">
            <a:spAutoFit/>
          </a:bodyPr>
          <a:lstStyle/>
          <a:p>
            <a:r>
              <a:rPr lang="en-US" sz="800" dirty="0" smtClean="0">
                <a:solidFill>
                  <a:schemeClr val="accent4">
                    <a:lumMod val="20000"/>
                    <a:lumOff val="80000"/>
                  </a:schemeClr>
                </a:solidFill>
              </a:rPr>
              <a:t>CURTAIN WALL</a:t>
            </a:r>
            <a:endParaRPr lang="en-US" sz="800" dirty="0">
              <a:solidFill>
                <a:schemeClr val="accent4">
                  <a:lumMod val="20000"/>
                  <a:lumOff val="80000"/>
                </a:schemeClr>
              </a:solidFill>
            </a:endParaRPr>
          </a:p>
        </p:txBody>
      </p:sp>
      <p:sp>
        <p:nvSpPr>
          <p:cNvPr id="62" name="TextBox 61"/>
          <p:cNvSpPr txBox="1"/>
          <p:nvPr/>
        </p:nvSpPr>
        <p:spPr>
          <a:xfrm>
            <a:off x="5029200" y="990600"/>
            <a:ext cx="1828800" cy="215444"/>
          </a:xfrm>
          <a:prstGeom prst="rect">
            <a:avLst/>
          </a:prstGeom>
          <a:noFill/>
        </p:spPr>
        <p:txBody>
          <a:bodyPr wrap="square" rtlCol="0">
            <a:spAutoFit/>
          </a:bodyPr>
          <a:lstStyle/>
          <a:p>
            <a:r>
              <a:rPr lang="en-US" sz="800" dirty="0" smtClean="0">
                <a:solidFill>
                  <a:schemeClr val="accent4">
                    <a:lumMod val="20000"/>
                    <a:lumOff val="80000"/>
                  </a:schemeClr>
                </a:solidFill>
              </a:rPr>
              <a:t>COMPOSITE / METAL  ROOF</a:t>
            </a:r>
            <a:endParaRPr lang="en-US" sz="800" dirty="0">
              <a:solidFill>
                <a:schemeClr val="accent4">
                  <a:lumMod val="20000"/>
                  <a:lumOff val="80000"/>
                </a:schemeClr>
              </a:solidFill>
            </a:endParaRPr>
          </a:p>
        </p:txBody>
      </p:sp>
      <p:cxnSp>
        <p:nvCxnSpPr>
          <p:cNvPr id="70" name="Straight Connector 69"/>
          <p:cNvCxnSpPr/>
          <p:nvPr/>
        </p:nvCxnSpPr>
        <p:spPr>
          <a:xfrm flipV="1">
            <a:off x="5105400" y="1143000"/>
            <a:ext cx="1295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5182394" y="5257006"/>
            <a:ext cx="1371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3810000" y="2438400"/>
            <a:ext cx="2590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6200000" flipH="1">
            <a:off x="4381500" y="1866900"/>
            <a:ext cx="2895600"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239000" y="1143000"/>
            <a:ext cx="762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5400000">
            <a:off x="5562600" y="2667000"/>
            <a:ext cx="3200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H="1">
            <a:off x="7124700" y="12573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7162800" y="990600"/>
            <a:ext cx="990600" cy="215444"/>
          </a:xfrm>
          <a:prstGeom prst="rect">
            <a:avLst/>
          </a:prstGeom>
          <a:noFill/>
        </p:spPr>
        <p:txBody>
          <a:bodyPr wrap="square" rtlCol="0">
            <a:spAutoFit/>
          </a:bodyPr>
          <a:lstStyle/>
          <a:p>
            <a:r>
              <a:rPr lang="en-US" sz="800" dirty="0" smtClean="0">
                <a:solidFill>
                  <a:schemeClr val="accent4">
                    <a:lumMod val="20000"/>
                    <a:lumOff val="80000"/>
                  </a:schemeClr>
                </a:solidFill>
              </a:rPr>
              <a:t>METAL  RAILING</a:t>
            </a:r>
            <a:endParaRPr lang="en-US" sz="800" dirty="0">
              <a:solidFill>
                <a:schemeClr val="accent4">
                  <a:lumMod val="20000"/>
                  <a:lumOff val="80000"/>
                </a:schemeClr>
              </a:solidFill>
            </a:endParaRPr>
          </a:p>
        </p:txBody>
      </p:sp>
      <p:cxnSp>
        <p:nvCxnSpPr>
          <p:cNvPr id="48" name="Straight Arrow Connector 47"/>
          <p:cNvCxnSpPr/>
          <p:nvPr/>
        </p:nvCxnSpPr>
        <p:spPr>
          <a:xfrm rot="16200000" flipV="1">
            <a:off x="3848100" y="3924300"/>
            <a:ext cx="3581401"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16200000" flipV="1">
            <a:off x="2975763" y="3051963"/>
            <a:ext cx="3610051" cy="2173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16200000" flipV="1">
            <a:off x="1185063" y="3745382"/>
            <a:ext cx="3065069" cy="1236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16200000" flipV="1">
            <a:off x="1543507" y="4081882"/>
            <a:ext cx="3108960" cy="4901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14400" y="457200"/>
            <a:ext cx="7772400" cy="4953000"/>
          </a:xfrm>
        </p:spPr>
        <p:txBody>
          <a:bodyPr/>
          <a:lstStyle/>
          <a:p>
            <a:r>
              <a:rPr lang="en-US" sz="2000" dirty="0" smtClean="0">
                <a:solidFill>
                  <a:schemeClr val="tx2">
                    <a:lumMod val="90000"/>
                  </a:schemeClr>
                </a:solidFill>
                <a:latin typeface="+mn-lt"/>
              </a:rPr>
              <a:t>Project  location:                          </a:t>
            </a:r>
            <a:r>
              <a:rPr lang="en-US" sz="2000" dirty="0" smtClean="0">
                <a:solidFill>
                  <a:schemeClr val="tx2">
                    <a:lumMod val="90000"/>
                  </a:schemeClr>
                </a:solidFill>
                <a:latin typeface="Corbel" pitchFamily="34" charset="0"/>
              </a:rPr>
              <a:t>222 NE 102</a:t>
            </a:r>
            <a:r>
              <a:rPr lang="en-US" sz="2000" baseline="30000" dirty="0" smtClean="0">
                <a:solidFill>
                  <a:schemeClr val="tx2">
                    <a:lumMod val="90000"/>
                  </a:schemeClr>
                </a:solidFill>
                <a:latin typeface="Corbel" pitchFamily="34" charset="0"/>
              </a:rPr>
              <a:t>nd</a:t>
            </a:r>
            <a:r>
              <a:rPr lang="en-US" sz="2000" dirty="0" smtClean="0">
                <a:solidFill>
                  <a:schemeClr val="tx2">
                    <a:lumMod val="90000"/>
                  </a:schemeClr>
                </a:solidFill>
                <a:latin typeface="Corbel" pitchFamily="34" charset="0"/>
              </a:rPr>
              <a:t>. Ave. Portland, OR</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Neighborhood:                             Hazelwood</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Plan District:                                    Gateway  Plan district</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Design Guidelines:                      Gateway regional district</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Zoning:                                                </a:t>
            </a:r>
            <a:r>
              <a:rPr lang="en-US" sz="2000" dirty="0" err="1" smtClean="0">
                <a:solidFill>
                  <a:schemeClr val="tx2">
                    <a:lumMod val="90000"/>
                  </a:schemeClr>
                </a:solidFill>
                <a:latin typeface="Corbel" pitchFamily="34" charset="0"/>
              </a:rPr>
              <a:t>CMd</a:t>
            </a:r>
            <a:r>
              <a:rPr lang="en-US" sz="2000" dirty="0" smtClean="0">
                <a:solidFill>
                  <a:schemeClr val="tx2">
                    <a:lumMod val="90000"/>
                  </a:schemeClr>
                </a:solidFill>
                <a:latin typeface="Corbel" pitchFamily="34" charset="0"/>
              </a:rPr>
              <a:t>, Mixed   </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         	                 	                   Residential/Commercial  with design Overlay             Maximum building height : 75 feet</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Floor area ratio (FAR):              Max. 4:1</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                                                                   Min.  1:1</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Parking:                                               Not  required, 53 provided</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Bicycle parking:                             Long term : 100 provided,  6 0 required</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                                                                   Short term:  6 provided,  6 required</a:t>
            </a:r>
            <a:r>
              <a:rPr lang="en-US" sz="2800" dirty="0" smtClean="0">
                <a:solidFill>
                  <a:schemeClr val="tx2"/>
                </a:solidFill>
                <a:latin typeface="Corbel" pitchFamily="34" charset="0"/>
              </a:rPr>
              <a:t/>
            </a:r>
            <a:br>
              <a:rPr lang="en-US" sz="2800" dirty="0" smtClean="0">
                <a:solidFill>
                  <a:schemeClr val="tx2"/>
                </a:solidFill>
                <a:latin typeface="Corbel" pitchFamily="34" charset="0"/>
              </a:rPr>
            </a:br>
            <a:r>
              <a:rPr lang="en-US" sz="2800" dirty="0" smtClean="0">
                <a:solidFill>
                  <a:schemeClr val="tx2"/>
                </a:solidFill>
                <a:latin typeface="Corbel" pitchFamily="34" charset="0"/>
              </a:rPr>
              <a:t>	     </a:t>
            </a:r>
            <a:r>
              <a:rPr lang="en-US" b="1" dirty="0" smtClean="0">
                <a:solidFill>
                  <a:schemeClr val="tx2"/>
                </a:solidFill>
              </a:rPr>
              <a:t/>
            </a:r>
            <a:br>
              <a:rPr lang="en-US" b="1" dirty="0" smtClean="0">
                <a:solidFill>
                  <a:schemeClr val="tx2"/>
                </a:solidFill>
              </a:rPr>
            </a:br>
            <a:r>
              <a:rPr lang="en-US" dirty="0" smtClean="0"/>
              <a:t/>
            </a:r>
            <a:br>
              <a:rPr lang="en-US" dirty="0" smtClean="0"/>
            </a:br>
            <a:endParaRPr lang="en-US" dirty="0"/>
          </a:p>
        </p:txBody>
      </p:sp>
      <p:sp>
        <p:nvSpPr>
          <p:cNvPr id="3" name="Subtitle 2"/>
          <p:cNvSpPr>
            <a:spLocks noGrp="1"/>
          </p:cNvSpPr>
          <p:nvPr>
            <p:ph type="subTitle" idx="4294967295"/>
          </p:nvPr>
        </p:nvSpPr>
        <p:spPr>
          <a:xfrm>
            <a:off x="838200" y="5181600"/>
            <a:ext cx="7772400" cy="1219200"/>
          </a:xfrm>
        </p:spPr>
        <p:txBody>
          <a:bodyPr>
            <a:normAutofit/>
          </a:bodyPr>
          <a:lstStyle/>
          <a:p>
            <a:pPr>
              <a:buNone/>
            </a:pPr>
            <a:endParaRPr lang="en-US" b="1" dirty="0" smtClean="0">
              <a:solidFill>
                <a:schemeClr val="tx2"/>
              </a:solidFill>
            </a:endParaRPr>
          </a:p>
          <a:p>
            <a:pPr>
              <a:buNone/>
            </a:pPr>
            <a:endParaRPr lang="en-US" b="1" dirty="0" smtClean="0">
              <a:solidFill>
                <a:schemeClr val="tx2"/>
              </a:solidFill>
            </a:endParaRPr>
          </a:p>
          <a:p>
            <a:endParaRPr lang="en-US" b="1" dirty="0" smtClean="0"/>
          </a:p>
          <a:p>
            <a:endParaRPr lang="en-US" b="1" dirty="0"/>
          </a:p>
        </p:txBody>
      </p:sp>
      <p:pic>
        <p:nvPicPr>
          <p:cNvPr id="3074" name="Picture 2"/>
          <p:cNvPicPr>
            <a:picLocks noChangeAspect="1" noChangeArrowheads="1"/>
          </p:cNvPicPr>
          <p:nvPr/>
        </p:nvPicPr>
        <p:blipFill>
          <a:blip r:embed="rId2" cstate="print"/>
          <a:srcRect/>
          <a:stretch>
            <a:fillRect/>
          </a:stretch>
        </p:blipFill>
        <p:spPr bwMode="auto">
          <a:xfrm>
            <a:off x="1066800" y="4724400"/>
            <a:ext cx="2505587" cy="155448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6019800" y="4724400"/>
            <a:ext cx="1823975" cy="15544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685800" y="457200"/>
            <a:ext cx="4343400" cy="523220"/>
          </a:xfrm>
          <a:prstGeom prst="rect">
            <a:avLst/>
          </a:prstGeom>
        </p:spPr>
        <p:txBody>
          <a:bodyPr wrap="square">
            <a:spAutoFit/>
          </a:bodyPr>
          <a:lstStyle/>
          <a:p>
            <a:r>
              <a:rPr lang="en-US" sz="2800" dirty="0" smtClean="0">
                <a:solidFill>
                  <a:schemeClr val="tx2">
                    <a:lumMod val="90000"/>
                  </a:schemeClr>
                </a:solidFill>
              </a:rPr>
              <a:t>Elevations Option 2</a:t>
            </a:r>
            <a:endParaRPr lang="en-US" sz="2800" dirty="0">
              <a:solidFill>
                <a:schemeClr val="tx2">
                  <a:lumMod val="90000"/>
                </a:schemeClr>
              </a:solidFill>
            </a:endParaRPr>
          </a:p>
        </p:txBody>
      </p:sp>
      <p:pic>
        <p:nvPicPr>
          <p:cNvPr id="22529" name="Picture 1"/>
          <p:cNvPicPr>
            <a:picLocks noChangeAspect="1" noChangeArrowheads="1"/>
          </p:cNvPicPr>
          <p:nvPr/>
        </p:nvPicPr>
        <p:blipFill>
          <a:blip r:embed="rId2"/>
          <a:srcRect/>
          <a:stretch>
            <a:fillRect/>
          </a:stretch>
        </p:blipFill>
        <p:spPr bwMode="auto">
          <a:xfrm>
            <a:off x="483080" y="1361956"/>
            <a:ext cx="8229600" cy="40551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533400"/>
            <a:ext cx="7696200" cy="523220"/>
          </a:xfrm>
          <a:prstGeom prst="rect">
            <a:avLst/>
          </a:prstGeom>
          <a:noFill/>
        </p:spPr>
        <p:txBody>
          <a:bodyPr wrap="square" rtlCol="0">
            <a:spAutoFit/>
          </a:bodyPr>
          <a:lstStyle/>
          <a:p>
            <a:r>
              <a:rPr lang="en-US" sz="2800" dirty="0" smtClean="0">
                <a:solidFill>
                  <a:schemeClr val="tx2">
                    <a:lumMod val="90000"/>
                  </a:schemeClr>
                </a:solidFill>
              </a:rPr>
              <a:t>Elevations</a:t>
            </a:r>
            <a:endParaRPr lang="en-US" sz="2800" dirty="0">
              <a:solidFill>
                <a:schemeClr val="tx2">
                  <a:lumMod val="90000"/>
                </a:schemeClr>
              </a:solidFill>
            </a:endParaRPr>
          </a:p>
        </p:txBody>
      </p:sp>
      <p:pic>
        <p:nvPicPr>
          <p:cNvPr id="2050" name="Picture 2"/>
          <p:cNvPicPr>
            <a:picLocks noChangeAspect="1" noChangeArrowheads="1"/>
          </p:cNvPicPr>
          <p:nvPr/>
        </p:nvPicPr>
        <p:blipFill>
          <a:blip r:embed="rId2"/>
          <a:srcRect/>
          <a:stretch>
            <a:fillRect/>
          </a:stretch>
        </p:blipFill>
        <p:spPr bwMode="auto">
          <a:xfrm>
            <a:off x="457200" y="1371600"/>
            <a:ext cx="8229600" cy="218993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70663" y="3851731"/>
            <a:ext cx="3521249" cy="2194560"/>
          </a:xfrm>
          <a:prstGeom prst="rect">
            <a:avLst/>
          </a:prstGeom>
          <a:noFill/>
          <a:ln w="9525">
            <a:noFill/>
            <a:miter lim="800000"/>
            <a:headEnd/>
            <a:tailEnd/>
          </a:ln>
          <a:effectLst/>
        </p:spPr>
      </p:pic>
      <p:sp>
        <p:nvSpPr>
          <p:cNvPr id="10" name="Rounded Rectangle 9"/>
          <p:cNvSpPr/>
          <p:nvPr/>
        </p:nvSpPr>
        <p:spPr>
          <a:xfrm>
            <a:off x="2816352" y="3891686"/>
            <a:ext cx="256032" cy="19385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065069" y="4235501"/>
            <a:ext cx="1389888" cy="1097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11065" y="4096511"/>
            <a:ext cx="1975104" cy="369332"/>
          </a:xfrm>
          <a:prstGeom prst="rect">
            <a:avLst/>
          </a:prstGeom>
          <a:noFill/>
        </p:spPr>
        <p:txBody>
          <a:bodyPr wrap="square" rtlCol="0">
            <a:spAutoFit/>
          </a:bodyPr>
          <a:lstStyle/>
          <a:p>
            <a:r>
              <a:rPr lang="en-US" dirty="0" smtClean="0">
                <a:solidFill>
                  <a:schemeClr val="tx2">
                    <a:lumMod val="90000"/>
                  </a:schemeClr>
                </a:solidFill>
              </a:rPr>
              <a:t>WALL SECTION</a:t>
            </a:r>
            <a:endParaRPr lang="en-US"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533400"/>
            <a:ext cx="7696200" cy="523220"/>
          </a:xfrm>
          <a:prstGeom prst="rect">
            <a:avLst/>
          </a:prstGeom>
          <a:noFill/>
        </p:spPr>
        <p:txBody>
          <a:bodyPr wrap="square" rtlCol="0">
            <a:spAutoFit/>
          </a:bodyPr>
          <a:lstStyle/>
          <a:p>
            <a:r>
              <a:rPr lang="en-US" sz="2800" dirty="0" smtClean="0">
                <a:solidFill>
                  <a:schemeClr val="tx2">
                    <a:lumMod val="90000"/>
                  </a:schemeClr>
                </a:solidFill>
              </a:rPr>
              <a:t>Elevations Comparison</a:t>
            </a:r>
            <a:endParaRPr lang="en-US" sz="2800" dirty="0">
              <a:solidFill>
                <a:schemeClr val="tx2">
                  <a:lumMod val="90000"/>
                </a:schemeClr>
              </a:solidFill>
            </a:endParaRPr>
          </a:p>
        </p:txBody>
      </p:sp>
      <p:pic>
        <p:nvPicPr>
          <p:cNvPr id="10241" name="Picture 1" descr="C:\Users\alberto\Work\Hazelwood Plaza\Sketchup\View6.jpg"/>
          <p:cNvPicPr>
            <a:picLocks noChangeAspect="1" noChangeArrowheads="1"/>
          </p:cNvPicPr>
          <p:nvPr/>
        </p:nvPicPr>
        <p:blipFill>
          <a:blip r:embed="rId2" cstate="print"/>
          <a:srcRect/>
          <a:stretch>
            <a:fillRect/>
          </a:stretch>
        </p:blipFill>
        <p:spPr bwMode="auto">
          <a:xfrm>
            <a:off x="457200" y="3886200"/>
            <a:ext cx="8229600" cy="2182161"/>
          </a:xfrm>
          <a:prstGeom prst="rect">
            <a:avLst/>
          </a:prstGeom>
          <a:noFill/>
        </p:spPr>
      </p:pic>
      <p:sp>
        <p:nvSpPr>
          <p:cNvPr id="5" name="Rectangle 4"/>
          <p:cNvSpPr/>
          <p:nvPr/>
        </p:nvSpPr>
        <p:spPr>
          <a:xfrm>
            <a:off x="381000" y="6096000"/>
            <a:ext cx="8534400" cy="523220"/>
          </a:xfrm>
          <a:prstGeom prst="rect">
            <a:avLst/>
          </a:prstGeom>
        </p:spPr>
        <p:txBody>
          <a:bodyPr wrap="square">
            <a:spAutoFit/>
          </a:bodyPr>
          <a:lstStyle/>
          <a:p>
            <a:r>
              <a:rPr lang="en-US" sz="1400" dirty="0" smtClean="0">
                <a:solidFill>
                  <a:schemeClr val="tx2">
                    <a:lumMod val="90000"/>
                  </a:schemeClr>
                </a:solidFill>
              </a:rPr>
              <a:t>The bold exterior colors reflect the design strategy of identification and composition, the long west façade engages in a fluent dialog with the surrounding and make a friendly pedestrian environment </a:t>
            </a:r>
            <a:endParaRPr lang="en-US" sz="1400" dirty="0">
              <a:solidFill>
                <a:schemeClr val="tx2">
                  <a:lumMod val="90000"/>
                </a:schemeClr>
              </a:solidFill>
            </a:endParaRPr>
          </a:p>
        </p:txBody>
      </p:sp>
      <p:pic>
        <p:nvPicPr>
          <p:cNvPr id="3077" name="Picture 5"/>
          <p:cNvPicPr>
            <a:picLocks noChangeAspect="1" noChangeArrowheads="1"/>
          </p:cNvPicPr>
          <p:nvPr/>
        </p:nvPicPr>
        <p:blipFill>
          <a:blip r:embed="rId3" cstate="print"/>
          <a:srcRect/>
          <a:stretch>
            <a:fillRect/>
          </a:stretch>
        </p:blipFill>
        <p:spPr bwMode="auto">
          <a:xfrm>
            <a:off x="457200" y="1219200"/>
            <a:ext cx="8229600" cy="2118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52400"/>
            <a:ext cx="8153400" cy="523220"/>
          </a:xfrm>
          <a:prstGeom prst="rect">
            <a:avLst/>
          </a:prstGeom>
          <a:noFill/>
        </p:spPr>
        <p:txBody>
          <a:bodyPr wrap="square" rtlCol="0">
            <a:spAutoFit/>
          </a:bodyPr>
          <a:lstStyle/>
          <a:p>
            <a:r>
              <a:rPr lang="en-US" sz="2800" dirty="0" smtClean="0">
                <a:solidFill>
                  <a:schemeClr val="tx2">
                    <a:lumMod val="90000"/>
                  </a:schemeClr>
                </a:solidFill>
              </a:rPr>
              <a:t>Wall sections</a:t>
            </a:r>
            <a:endParaRPr lang="en-US" sz="2800" dirty="0">
              <a:solidFill>
                <a:schemeClr val="tx2">
                  <a:lumMod val="90000"/>
                </a:schemeClr>
              </a:solidFill>
            </a:endParaRPr>
          </a:p>
        </p:txBody>
      </p:sp>
      <p:pic>
        <p:nvPicPr>
          <p:cNvPr id="11268" name="Picture 4"/>
          <p:cNvPicPr>
            <a:picLocks noChangeAspect="1" noChangeArrowheads="1"/>
          </p:cNvPicPr>
          <p:nvPr/>
        </p:nvPicPr>
        <p:blipFill>
          <a:blip r:embed="rId2" cstate="print"/>
          <a:srcRect/>
          <a:stretch>
            <a:fillRect/>
          </a:stretch>
        </p:blipFill>
        <p:spPr bwMode="auto">
          <a:xfrm>
            <a:off x="268856" y="677174"/>
            <a:ext cx="3103554" cy="594360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srcRect/>
          <a:stretch>
            <a:fillRect/>
          </a:stretch>
        </p:blipFill>
        <p:spPr bwMode="auto">
          <a:xfrm>
            <a:off x="6876691" y="228600"/>
            <a:ext cx="1969159" cy="640080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4" cstate="print"/>
          <a:srcRect/>
          <a:stretch>
            <a:fillRect/>
          </a:stretch>
        </p:blipFill>
        <p:spPr bwMode="auto">
          <a:xfrm>
            <a:off x="3486656" y="4680461"/>
            <a:ext cx="3275788" cy="1554480"/>
          </a:xfrm>
          <a:prstGeom prst="rect">
            <a:avLst/>
          </a:prstGeom>
          <a:noFill/>
          <a:ln w="9525">
            <a:noFill/>
            <a:miter lim="800000"/>
            <a:headEnd/>
            <a:tailEnd/>
          </a:ln>
          <a:effectLst/>
        </p:spPr>
      </p:pic>
      <p:sp>
        <p:nvSpPr>
          <p:cNvPr id="7" name="TextBox 6"/>
          <p:cNvSpPr txBox="1"/>
          <p:nvPr/>
        </p:nvSpPr>
        <p:spPr>
          <a:xfrm>
            <a:off x="3476445" y="6392174"/>
            <a:ext cx="5667555" cy="261610"/>
          </a:xfrm>
          <a:prstGeom prst="rect">
            <a:avLst/>
          </a:prstGeom>
          <a:noFill/>
        </p:spPr>
        <p:txBody>
          <a:bodyPr wrap="square" rtlCol="0">
            <a:spAutoFit/>
          </a:bodyPr>
          <a:lstStyle/>
          <a:p>
            <a:r>
              <a:rPr lang="en-US" sz="1100" dirty="0" smtClean="0">
                <a:solidFill>
                  <a:schemeClr val="tx2">
                    <a:lumMod val="90000"/>
                  </a:schemeClr>
                </a:solidFill>
              </a:rPr>
              <a:t>PANEL INSTALL – SCREW LOCATION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381000"/>
            <a:ext cx="8153400" cy="523220"/>
          </a:xfrm>
          <a:prstGeom prst="rect">
            <a:avLst/>
          </a:prstGeom>
          <a:noFill/>
        </p:spPr>
        <p:txBody>
          <a:bodyPr wrap="square" rtlCol="0">
            <a:spAutoFit/>
          </a:bodyPr>
          <a:lstStyle/>
          <a:p>
            <a:r>
              <a:rPr lang="en-US" sz="2800" dirty="0" smtClean="0">
                <a:solidFill>
                  <a:schemeClr val="tx2">
                    <a:lumMod val="90000"/>
                  </a:schemeClr>
                </a:solidFill>
              </a:rPr>
              <a:t>Wall sections</a:t>
            </a:r>
            <a:endParaRPr lang="en-US" sz="2800" dirty="0">
              <a:solidFill>
                <a:schemeClr val="tx2">
                  <a:lumMod val="90000"/>
                </a:schemeClr>
              </a:solidFill>
            </a:endParaRPr>
          </a:p>
        </p:txBody>
      </p:sp>
      <p:sp>
        <p:nvSpPr>
          <p:cNvPr id="21" name="TextBox 20"/>
          <p:cNvSpPr txBox="1"/>
          <p:nvPr/>
        </p:nvSpPr>
        <p:spPr>
          <a:xfrm>
            <a:off x="9601200" y="2209800"/>
            <a:ext cx="685800" cy="430887"/>
          </a:xfrm>
          <a:prstGeom prst="rect">
            <a:avLst/>
          </a:prstGeom>
          <a:noFill/>
        </p:spPr>
        <p:txBody>
          <a:bodyPr wrap="square" rtlCol="0">
            <a:spAutoFit/>
          </a:bodyPr>
          <a:lstStyle/>
          <a:p>
            <a:r>
              <a:rPr lang="en-US" sz="1100" dirty="0" smtClean="0">
                <a:solidFill>
                  <a:schemeClr val="tx2">
                    <a:lumMod val="90000"/>
                  </a:schemeClr>
                </a:solidFill>
              </a:rPr>
              <a:t>METAL SILL</a:t>
            </a:r>
            <a:endParaRPr lang="en-US" sz="1100" dirty="0">
              <a:solidFill>
                <a:schemeClr val="tx2">
                  <a:lumMod val="90000"/>
                </a:schemeClr>
              </a:solidFill>
            </a:endParaRPr>
          </a:p>
        </p:txBody>
      </p:sp>
      <p:sp>
        <p:nvSpPr>
          <p:cNvPr id="22" name="TextBox 21"/>
          <p:cNvSpPr txBox="1"/>
          <p:nvPr/>
        </p:nvSpPr>
        <p:spPr>
          <a:xfrm>
            <a:off x="9677400" y="3962400"/>
            <a:ext cx="762000" cy="430887"/>
          </a:xfrm>
          <a:prstGeom prst="rect">
            <a:avLst/>
          </a:prstGeom>
          <a:noFill/>
        </p:spPr>
        <p:txBody>
          <a:bodyPr wrap="square" rtlCol="0">
            <a:spAutoFit/>
          </a:bodyPr>
          <a:lstStyle/>
          <a:p>
            <a:r>
              <a:rPr lang="en-US" sz="1100" dirty="0" smtClean="0">
                <a:solidFill>
                  <a:schemeClr val="tx2">
                    <a:lumMod val="90000"/>
                  </a:schemeClr>
                </a:solidFill>
              </a:rPr>
              <a:t>METAL TRIM</a:t>
            </a:r>
            <a:endParaRPr lang="en-US" sz="1100" dirty="0">
              <a:solidFill>
                <a:schemeClr val="tx2">
                  <a:lumMod val="90000"/>
                </a:schemeClr>
              </a:solidFill>
            </a:endParaRPr>
          </a:p>
        </p:txBody>
      </p:sp>
      <p:sp>
        <p:nvSpPr>
          <p:cNvPr id="24" name="TextBox 23"/>
          <p:cNvSpPr txBox="1"/>
          <p:nvPr/>
        </p:nvSpPr>
        <p:spPr>
          <a:xfrm>
            <a:off x="9525000" y="5334000"/>
            <a:ext cx="762000" cy="261610"/>
          </a:xfrm>
          <a:prstGeom prst="rect">
            <a:avLst/>
          </a:prstGeom>
          <a:noFill/>
        </p:spPr>
        <p:txBody>
          <a:bodyPr wrap="square" rtlCol="0">
            <a:spAutoFit/>
          </a:bodyPr>
          <a:lstStyle/>
          <a:p>
            <a:r>
              <a:rPr lang="en-US" sz="1100" dirty="0" smtClean="0">
                <a:solidFill>
                  <a:schemeClr val="tx2">
                    <a:lumMod val="90000"/>
                  </a:schemeClr>
                </a:solidFill>
              </a:rPr>
              <a:t>HEADER</a:t>
            </a:r>
            <a:endParaRPr lang="en-US" sz="1100" dirty="0">
              <a:solidFill>
                <a:schemeClr val="tx2">
                  <a:lumMod val="90000"/>
                </a:schemeClr>
              </a:solidFill>
            </a:endParaRPr>
          </a:p>
        </p:txBody>
      </p:sp>
      <p:pic>
        <p:nvPicPr>
          <p:cNvPr id="23" name="Picture 2"/>
          <p:cNvPicPr>
            <a:picLocks noChangeAspect="1" noChangeArrowheads="1"/>
          </p:cNvPicPr>
          <p:nvPr/>
        </p:nvPicPr>
        <p:blipFill>
          <a:blip r:embed="rId2" cstate="print"/>
          <a:srcRect/>
          <a:stretch>
            <a:fillRect/>
          </a:stretch>
        </p:blipFill>
        <p:spPr bwMode="auto">
          <a:xfrm>
            <a:off x="228600" y="1219200"/>
            <a:ext cx="3058023" cy="5486400"/>
          </a:xfrm>
          <a:prstGeom prst="rect">
            <a:avLst/>
          </a:prstGeom>
          <a:noFill/>
          <a:ln w="9525">
            <a:noFill/>
            <a:miter lim="800000"/>
            <a:headEnd/>
            <a:tailEnd/>
          </a:ln>
          <a:effectLst/>
        </p:spPr>
      </p:pic>
      <p:pic>
        <p:nvPicPr>
          <p:cNvPr id="25" name="Picture 3"/>
          <p:cNvPicPr>
            <a:picLocks noChangeAspect="1" noChangeArrowheads="1"/>
          </p:cNvPicPr>
          <p:nvPr/>
        </p:nvPicPr>
        <p:blipFill>
          <a:blip r:embed="rId3" cstate="print"/>
          <a:srcRect/>
          <a:stretch>
            <a:fillRect/>
          </a:stretch>
        </p:blipFill>
        <p:spPr bwMode="auto">
          <a:xfrm>
            <a:off x="3442857" y="1219200"/>
            <a:ext cx="3411309" cy="5486400"/>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cstate="print"/>
          <a:srcRect/>
          <a:stretch>
            <a:fillRect/>
          </a:stretch>
        </p:blipFill>
        <p:spPr bwMode="auto">
          <a:xfrm>
            <a:off x="7010400" y="304800"/>
            <a:ext cx="1969158"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p:cNvPicPr>
            <a:picLocks noChangeAspect="1" noChangeArrowheads="1"/>
          </p:cNvPicPr>
          <p:nvPr/>
        </p:nvPicPr>
        <p:blipFill>
          <a:blip r:embed="rId2" cstate="print"/>
          <a:srcRect/>
          <a:stretch>
            <a:fillRect/>
          </a:stretch>
        </p:blipFill>
        <p:spPr bwMode="auto">
          <a:xfrm rot="10800000">
            <a:off x="7236355" y="5250922"/>
            <a:ext cx="854925" cy="640080"/>
          </a:xfrm>
          <a:prstGeom prst="rect">
            <a:avLst/>
          </a:prstGeom>
          <a:noFill/>
          <a:ln w="9525">
            <a:noFill/>
            <a:miter lim="800000"/>
            <a:headEnd/>
            <a:tailEnd/>
          </a:ln>
          <a:effectLst/>
        </p:spPr>
      </p:pic>
      <p:pic>
        <p:nvPicPr>
          <p:cNvPr id="23" name="Picture 8" descr="C:\Users\alberto\Work\Hazelwood Plaza\DAR2\Material color\IMGP1628.JPG"/>
          <p:cNvPicPr>
            <a:picLocks noChangeAspect="1" noChangeArrowheads="1"/>
          </p:cNvPicPr>
          <p:nvPr/>
        </p:nvPicPr>
        <p:blipFill>
          <a:blip r:embed="rId3" cstate="print"/>
          <a:srcRect/>
          <a:stretch>
            <a:fillRect/>
          </a:stretch>
        </p:blipFill>
        <p:spPr bwMode="auto">
          <a:xfrm rot="10800000">
            <a:off x="7246620" y="4564380"/>
            <a:ext cx="853440" cy="640080"/>
          </a:xfrm>
          <a:prstGeom prst="rect">
            <a:avLst/>
          </a:prstGeom>
          <a:noFill/>
        </p:spPr>
      </p:pic>
      <p:sp>
        <p:nvSpPr>
          <p:cNvPr id="30" name="Bent-Up Arrow 29"/>
          <p:cNvSpPr/>
          <p:nvPr/>
        </p:nvSpPr>
        <p:spPr>
          <a:xfrm rot="5400000">
            <a:off x="6586018" y="4926743"/>
            <a:ext cx="341906" cy="1091938"/>
          </a:xfrm>
          <a:prstGeom prst="bentUpArrow">
            <a:avLst>
              <a:gd name="adj1" fmla="val 22214"/>
              <a:gd name="adj2" fmla="val 25000"/>
              <a:gd name="adj3" fmla="val 25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TextBox 11"/>
          <p:cNvSpPr txBox="1"/>
          <p:nvPr/>
        </p:nvSpPr>
        <p:spPr>
          <a:xfrm>
            <a:off x="609600" y="152400"/>
            <a:ext cx="6400800" cy="523220"/>
          </a:xfrm>
          <a:prstGeom prst="rect">
            <a:avLst/>
          </a:prstGeom>
          <a:noFill/>
        </p:spPr>
        <p:txBody>
          <a:bodyPr wrap="square" rtlCol="0">
            <a:spAutoFit/>
          </a:bodyPr>
          <a:lstStyle/>
          <a:p>
            <a:r>
              <a:rPr lang="en-US" sz="2800" dirty="0" smtClean="0">
                <a:solidFill>
                  <a:schemeClr val="tx2">
                    <a:lumMod val="90000"/>
                  </a:schemeClr>
                </a:solidFill>
              </a:rPr>
              <a:t>Axonometric view &amp; wall section</a:t>
            </a:r>
            <a:endParaRPr lang="en-US" sz="2800" dirty="0">
              <a:solidFill>
                <a:schemeClr val="tx2">
                  <a:lumMod val="90000"/>
                </a:schemeClr>
              </a:solidFill>
            </a:endParaRPr>
          </a:p>
        </p:txBody>
      </p:sp>
      <p:pic>
        <p:nvPicPr>
          <p:cNvPr id="4098" name="Picture 2"/>
          <p:cNvPicPr>
            <a:picLocks noChangeAspect="1" noChangeArrowheads="1"/>
          </p:cNvPicPr>
          <p:nvPr/>
        </p:nvPicPr>
        <p:blipFill>
          <a:blip r:embed="rId4" cstate="print"/>
          <a:srcRect/>
          <a:stretch>
            <a:fillRect/>
          </a:stretch>
        </p:blipFill>
        <p:spPr bwMode="auto">
          <a:xfrm>
            <a:off x="360927" y="701064"/>
            <a:ext cx="2872125" cy="5943600"/>
          </a:xfrm>
          <a:prstGeom prst="rect">
            <a:avLst/>
          </a:prstGeom>
          <a:noFill/>
          <a:ln w="9525">
            <a:noFill/>
            <a:miter lim="800000"/>
            <a:headEnd/>
            <a:tailEnd/>
          </a:ln>
          <a:effectLst/>
        </p:spPr>
      </p:pic>
      <p:sp>
        <p:nvSpPr>
          <p:cNvPr id="11" name="TextBox 10"/>
          <p:cNvSpPr txBox="1"/>
          <p:nvPr/>
        </p:nvSpPr>
        <p:spPr>
          <a:xfrm>
            <a:off x="763325" y="6273580"/>
            <a:ext cx="310101" cy="369332"/>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1</a:t>
            </a:r>
            <a:endParaRPr lang="en-US" dirty="0">
              <a:solidFill>
                <a:srgbClr val="FF0000"/>
              </a:solidFill>
              <a:latin typeface="Arial" pitchFamily="34" charset="0"/>
              <a:cs typeface="Arial" pitchFamily="34" charset="0"/>
            </a:endParaRPr>
          </a:p>
        </p:txBody>
      </p:sp>
      <p:sp>
        <p:nvSpPr>
          <p:cNvPr id="13" name="TextBox 12"/>
          <p:cNvSpPr txBox="1"/>
          <p:nvPr/>
        </p:nvSpPr>
        <p:spPr>
          <a:xfrm>
            <a:off x="540688" y="5080884"/>
            <a:ext cx="230588" cy="369332"/>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2</a:t>
            </a:r>
            <a:endParaRPr lang="en-US" dirty="0">
              <a:solidFill>
                <a:srgbClr val="FF0000"/>
              </a:solidFill>
              <a:latin typeface="Arial" pitchFamily="34" charset="0"/>
              <a:cs typeface="Arial" pitchFamily="34" charset="0"/>
            </a:endParaRPr>
          </a:p>
        </p:txBody>
      </p:sp>
      <p:sp>
        <p:nvSpPr>
          <p:cNvPr id="15" name="TextBox 14"/>
          <p:cNvSpPr txBox="1"/>
          <p:nvPr/>
        </p:nvSpPr>
        <p:spPr>
          <a:xfrm>
            <a:off x="644056" y="4397071"/>
            <a:ext cx="182880" cy="369332"/>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3</a:t>
            </a:r>
            <a:endParaRPr lang="en-US" dirty="0">
              <a:solidFill>
                <a:srgbClr val="FF0000"/>
              </a:solidFill>
              <a:latin typeface="Arial" pitchFamily="34" charset="0"/>
              <a:cs typeface="Arial" pitchFamily="34" charset="0"/>
            </a:endParaRPr>
          </a:p>
        </p:txBody>
      </p:sp>
      <p:pic>
        <p:nvPicPr>
          <p:cNvPr id="4099" name="Picture 3"/>
          <p:cNvPicPr>
            <a:picLocks noChangeAspect="1" noChangeArrowheads="1"/>
          </p:cNvPicPr>
          <p:nvPr/>
        </p:nvPicPr>
        <p:blipFill>
          <a:blip r:embed="rId5" cstate="print"/>
          <a:srcRect/>
          <a:stretch>
            <a:fillRect/>
          </a:stretch>
        </p:blipFill>
        <p:spPr bwMode="auto">
          <a:xfrm>
            <a:off x="3361667" y="703661"/>
            <a:ext cx="2773872" cy="5943600"/>
          </a:xfrm>
          <a:prstGeom prst="rect">
            <a:avLst/>
          </a:prstGeom>
          <a:noFill/>
          <a:ln w="9525">
            <a:noFill/>
            <a:miter lim="800000"/>
            <a:headEnd/>
            <a:tailEnd/>
          </a:ln>
          <a:effectLst/>
        </p:spPr>
      </p:pic>
      <p:pic>
        <p:nvPicPr>
          <p:cNvPr id="4100" name="Picture 4" descr="C:\Users\alberto\Work\Hazelwood Plaza\DAR2\Material color\IMGP1622.JPG"/>
          <p:cNvPicPr>
            <a:picLocks noChangeAspect="1" noChangeArrowheads="1"/>
          </p:cNvPicPr>
          <p:nvPr/>
        </p:nvPicPr>
        <p:blipFill>
          <a:blip r:embed="rId6" cstate="print"/>
          <a:srcRect r="725" b="3865"/>
          <a:stretch>
            <a:fillRect/>
          </a:stretch>
        </p:blipFill>
        <p:spPr bwMode="auto">
          <a:xfrm rot="5400000">
            <a:off x="6559040" y="1384317"/>
            <a:ext cx="2983314" cy="1582310"/>
          </a:xfrm>
          <a:prstGeom prst="rect">
            <a:avLst/>
          </a:prstGeom>
          <a:noFill/>
        </p:spPr>
      </p:pic>
      <p:sp>
        <p:nvSpPr>
          <p:cNvPr id="10" name="Left-Right Arrow 9"/>
          <p:cNvSpPr/>
          <p:nvPr/>
        </p:nvSpPr>
        <p:spPr>
          <a:xfrm>
            <a:off x="5352193" y="1166910"/>
            <a:ext cx="2661742" cy="291141"/>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Bent-Up Arrow 17"/>
          <p:cNvSpPr/>
          <p:nvPr/>
        </p:nvSpPr>
        <p:spPr>
          <a:xfrm rot="5400000">
            <a:off x="6590692" y="4269459"/>
            <a:ext cx="341906" cy="1091938"/>
          </a:xfrm>
          <a:prstGeom prst="bentUpArrow">
            <a:avLst>
              <a:gd name="adj1" fmla="val 22214"/>
              <a:gd name="adj2" fmla="val 25000"/>
              <a:gd name="adj3" fmla="val 25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1" name="Picture 3" descr="C:\Users\alberto\Work\Hazelwood Plaza\Photos\Materials\IMGP1593.JPG"/>
          <p:cNvPicPr>
            <a:picLocks noChangeAspect="1" noChangeArrowheads="1"/>
          </p:cNvPicPr>
          <p:nvPr/>
        </p:nvPicPr>
        <p:blipFill>
          <a:blip r:embed="rId7" cstate="print"/>
          <a:srcRect/>
          <a:stretch>
            <a:fillRect/>
          </a:stretch>
        </p:blipFill>
        <p:spPr bwMode="auto">
          <a:xfrm rot="10800000">
            <a:off x="7243817" y="3858740"/>
            <a:ext cx="838200" cy="640080"/>
          </a:xfrm>
          <a:prstGeom prst="rect">
            <a:avLst/>
          </a:prstGeom>
          <a:noFill/>
        </p:spPr>
      </p:pic>
      <p:pic>
        <p:nvPicPr>
          <p:cNvPr id="24" name="Picture 9" descr="C:\Users\alberto\Work\Hazelwood Plaza\DAR2\Material color\IMGP1627.JPG"/>
          <p:cNvPicPr>
            <a:picLocks noChangeAspect="1" noChangeArrowheads="1"/>
          </p:cNvPicPr>
          <p:nvPr/>
        </p:nvPicPr>
        <p:blipFill>
          <a:blip r:embed="rId8" cstate="print"/>
          <a:srcRect/>
          <a:stretch>
            <a:fillRect/>
          </a:stretch>
        </p:blipFill>
        <p:spPr bwMode="auto">
          <a:xfrm rot="10800000">
            <a:off x="7246620" y="5932170"/>
            <a:ext cx="853440" cy="640080"/>
          </a:xfrm>
          <a:prstGeom prst="rect">
            <a:avLst/>
          </a:prstGeom>
          <a:noFill/>
        </p:spPr>
      </p:pic>
      <p:sp>
        <p:nvSpPr>
          <p:cNvPr id="17" name="Right Arrow 16"/>
          <p:cNvSpPr/>
          <p:nvPr/>
        </p:nvSpPr>
        <p:spPr>
          <a:xfrm>
            <a:off x="1932317" y="4143375"/>
            <a:ext cx="5410299" cy="19571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1" name="Bent-Up Arrow 30"/>
          <p:cNvSpPr/>
          <p:nvPr/>
        </p:nvSpPr>
        <p:spPr>
          <a:xfrm rot="5400000">
            <a:off x="6594580" y="5619795"/>
            <a:ext cx="342792" cy="1132953"/>
          </a:xfrm>
          <a:prstGeom prst="bentUpArrow">
            <a:avLst>
              <a:gd name="adj1" fmla="val 22214"/>
              <a:gd name="adj2" fmla="val 23738"/>
              <a:gd name="adj3" fmla="val 25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 name="Rectangle 24"/>
          <p:cNvSpPr/>
          <p:nvPr/>
        </p:nvSpPr>
        <p:spPr>
          <a:xfrm>
            <a:off x="6204456" y="4278702"/>
            <a:ext cx="92827" cy="203107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3732154" y="1095555"/>
            <a:ext cx="2606040" cy="3512693"/>
          </a:xfrm>
          <a:prstGeom prst="rect">
            <a:avLst/>
          </a:prstGeom>
          <a:noFill/>
          <a:ln w="9525">
            <a:noFill/>
            <a:miter lim="800000"/>
            <a:headEnd/>
            <a:tailEnd/>
          </a:ln>
          <a:effectLst/>
        </p:spPr>
      </p:pic>
      <p:sp>
        <p:nvSpPr>
          <p:cNvPr id="9" name="TextBox 8"/>
          <p:cNvSpPr txBox="1"/>
          <p:nvPr/>
        </p:nvSpPr>
        <p:spPr>
          <a:xfrm>
            <a:off x="448574" y="350808"/>
            <a:ext cx="5410200" cy="523220"/>
          </a:xfrm>
          <a:prstGeom prst="rect">
            <a:avLst/>
          </a:prstGeom>
          <a:noFill/>
        </p:spPr>
        <p:txBody>
          <a:bodyPr wrap="square" rtlCol="0">
            <a:spAutoFit/>
          </a:bodyPr>
          <a:lstStyle/>
          <a:p>
            <a:r>
              <a:rPr lang="en-US" sz="2800" dirty="0" smtClean="0">
                <a:solidFill>
                  <a:schemeClr val="tx2">
                    <a:lumMod val="90000"/>
                  </a:schemeClr>
                </a:solidFill>
              </a:rPr>
              <a:t>Wall section details + finishes</a:t>
            </a:r>
            <a:endParaRPr lang="en-US" sz="2800" dirty="0">
              <a:solidFill>
                <a:schemeClr val="tx2">
                  <a:lumMod val="90000"/>
                </a:schemeClr>
              </a:solidFill>
            </a:endParaRPr>
          </a:p>
        </p:txBody>
      </p:sp>
      <p:sp>
        <p:nvSpPr>
          <p:cNvPr id="10" name="Curved Right Arrow 9"/>
          <p:cNvSpPr/>
          <p:nvPr/>
        </p:nvSpPr>
        <p:spPr>
          <a:xfrm rot="18308415" flipV="1">
            <a:off x="4985158" y="3760558"/>
            <a:ext cx="274320" cy="1216152"/>
          </a:xfrm>
          <a:prstGeom prst="curvedRightArrow">
            <a:avLst/>
          </a:prstGeom>
          <a:solidFill>
            <a:schemeClr val="tx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p:cNvSpPr/>
          <p:nvPr/>
        </p:nvSpPr>
        <p:spPr>
          <a:xfrm rot="17698766">
            <a:off x="4401923" y="1848537"/>
            <a:ext cx="881210" cy="183243"/>
          </a:xfrm>
          <a:prstGeom prst="curvedDownArrow">
            <a:avLst>
              <a:gd name="adj1" fmla="val 22436"/>
              <a:gd name="adj2" fmla="val 50000"/>
              <a:gd name="adj3" fmla="val 25000"/>
            </a:avLst>
          </a:prstGeom>
          <a:solidFill>
            <a:schemeClr val="tx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p:cNvPicPr>
            <a:picLocks noChangeAspect="1" noChangeArrowheads="1"/>
          </p:cNvPicPr>
          <p:nvPr/>
        </p:nvPicPr>
        <p:blipFill>
          <a:blip r:embed="rId3" cstate="print"/>
          <a:srcRect/>
          <a:stretch>
            <a:fillRect/>
          </a:stretch>
        </p:blipFill>
        <p:spPr bwMode="auto">
          <a:xfrm>
            <a:off x="956754" y="1104181"/>
            <a:ext cx="2601202" cy="3291840"/>
          </a:xfrm>
          <a:prstGeom prst="rect">
            <a:avLst/>
          </a:prstGeom>
          <a:noFill/>
          <a:ln w="9525">
            <a:noFill/>
            <a:miter lim="800000"/>
            <a:headEnd/>
            <a:tailEnd/>
          </a:ln>
          <a:effectLst/>
        </p:spPr>
      </p:pic>
      <p:pic>
        <p:nvPicPr>
          <p:cNvPr id="17" name="Picture 4" descr="C:\Users\alberto\Work\Hazelwood Plaza\DAR2\Material color\IMGP1622.JPG"/>
          <p:cNvPicPr>
            <a:picLocks noChangeAspect="1" noChangeArrowheads="1"/>
          </p:cNvPicPr>
          <p:nvPr/>
        </p:nvPicPr>
        <p:blipFill>
          <a:blip r:embed="rId4" cstate="print"/>
          <a:srcRect r="725" b="3865"/>
          <a:stretch>
            <a:fillRect/>
          </a:stretch>
        </p:blipFill>
        <p:spPr bwMode="auto">
          <a:xfrm>
            <a:off x="2521879" y="4878876"/>
            <a:ext cx="2983314" cy="1582310"/>
          </a:xfrm>
          <a:prstGeom prst="rect">
            <a:avLst/>
          </a:prstGeom>
          <a:noFill/>
        </p:spPr>
      </p:pic>
      <p:pic>
        <p:nvPicPr>
          <p:cNvPr id="5124" name="Picture 4" descr="C:\Users\alberto\Work\Hazelwood Plaza\DAR2\Material color\IMGP1633.JPG"/>
          <p:cNvPicPr>
            <a:picLocks noChangeAspect="1" noChangeArrowheads="1"/>
          </p:cNvPicPr>
          <p:nvPr/>
        </p:nvPicPr>
        <p:blipFill>
          <a:blip r:embed="rId5" cstate="print"/>
          <a:srcRect/>
          <a:stretch>
            <a:fillRect/>
          </a:stretch>
        </p:blipFill>
        <p:spPr bwMode="auto">
          <a:xfrm rot="5400000">
            <a:off x="5873262" y="3587646"/>
            <a:ext cx="4574271" cy="1207314"/>
          </a:xfrm>
          <a:prstGeom prst="rect">
            <a:avLst/>
          </a:prstGeom>
          <a:noFill/>
        </p:spPr>
      </p:pic>
      <p:sp>
        <p:nvSpPr>
          <p:cNvPr id="11" name="Left-Right Arrow 10"/>
          <p:cNvSpPr/>
          <p:nvPr/>
        </p:nvSpPr>
        <p:spPr>
          <a:xfrm>
            <a:off x="3278037" y="2676204"/>
            <a:ext cx="4511615" cy="28369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Left-Right Arrow 11"/>
          <p:cNvSpPr/>
          <p:nvPr/>
        </p:nvSpPr>
        <p:spPr>
          <a:xfrm>
            <a:off x="5702694" y="3465717"/>
            <a:ext cx="2382123" cy="326718"/>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Left-Right Arrow 18"/>
          <p:cNvSpPr/>
          <p:nvPr/>
        </p:nvSpPr>
        <p:spPr>
          <a:xfrm rot="5400000">
            <a:off x="2389136" y="4401262"/>
            <a:ext cx="1429497" cy="326718"/>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 name="TextBox 19"/>
          <p:cNvSpPr txBox="1"/>
          <p:nvPr/>
        </p:nvSpPr>
        <p:spPr>
          <a:xfrm>
            <a:off x="5512279" y="5771073"/>
            <a:ext cx="2027207" cy="738664"/>
          </a:xfrm>
          <a:prstGeom prst="rect">
            <a:avLst/>
          </a:prstGeom>
          <a:noFill/>
        </p:spPr>
        <p:txBody>
          <a:bodyPr wrap="square" rtlCol="0">
            <a:spAutoFit/>
          </a:bodyPr>
          <a:lstStyle/>
          <a:p>
            <a:r>
              <a:rPr lang="en-US" sz="1400" dirty="0" smtClean="0">
                <a:solidFill>
                  <a:schemeClr val="tx2">
                    <a:lumMod val="90000"/>
                  </a:schemeClr>
                </a:solidFill>
              </a:rPr>
              <a:t>GROUND FACE CONCRETE </a:t>
            </a:r>
          </a:p>
          <a:p>
            <a:r>
              <a:rPr lang="en-US" sz="1400" dirty="0" smtClean="0">
                <a:solidFill>
                  <a:schemeClr val="tx2">
                    <a:lumMod val="90000"/>
                  </a:schemeClr>
                </a:solidFill>
              </a:rPr>
              <a:t>BLOCK</a:t>
            </a:r>
            <a:endParaRPr lang="en-US" sz="1400" dirty="0">
              <a:solidFill>
                <a:schemeClr val="tx2">
                  <a:lumMod val="90000"/>
                </a:schemeClr>
              </a:solidFill>
            </a:endParaRPr>
          </a:p>
        </p:txBody>
      </p:sp>
      <p:sp>
        <p:nvSpPr>
          <p:cNvPr id="23" name="TextBox 22"/>
          <p:cNvSpPr txBox="1"/>
          <p:nvPr/>
        </p:nvSpPr>
        <p:spPr>
          <a:xfrm>
            <a:off x="7159924" y="1017918"/>
            <a:ext cx="1639019" cy="738664"/>
          </a:xfrm>
          <a:prstGeom prst="rect">
            <a:avLst/>
          </a:prstGeom>
          <a:noFill/>
        </p:spPr>
        <p:txBody>
          <a:bodyPr wrap="square" rtlCol="0">
            <a:spAutoFit/>
          </a:bodyPr>
          <a:lstStyle/>
          <a:p>
            <a:pPr algn="r"/>
            <a:r>
              <a:rPr lang="en-US" sz="1400" dirty="0" smtClean="0">
                <a:solidFill>
                  <a:schemeClr val="tx2">
                    <a:lumMod val="90000"/>
                  </a:schemeClr>
                </a:solidFill>
              </a:rPr>
              <a:t>PAINTED CORRUGATED METAL PANEL</a:t>
            </a:r>
            <a:endParaRPr lang="en-US" sz="1400" dirty="0">
              <a:solidFill>
                <a:schemeClr val="tx2">
                  <a:lumMod val="90000"/>
                </a:schemeClr>
              </a:solidFill>
            </a:endParaRPr>
          </a:p>
        </p:txBody>
      </p:sp>
      <p:pic>
        <p:nvPicPr>
          <p:cNvPr id="24" name="Picture 13" descr="C:\Users\alberto\Work\Hazelwood Plaza\DAR2\Material color\IMGP1631.JPG"/>
          <p:cNvPicPr>
            <a:picLocks noChangeAspect="1" noChangeArrowheads="1"/>
          </p:cNvPicPr>
          <p:nvPr/>
        </p:nvPicPr>
        <p:blipFill>
          <a:blip r:embed="rId6" cstate="print">
            <a:duotone>
              <a:prstClr val="black"/>
              <a:schemeClr val="bg1">
                <a:lumMod val="65000"/>
                <a:lumOff val="35000"/>
                <a:tint val="45000"/>
                <a:satMod val="400000"/>
              </a:schemeClr>
            </a:duotone>
          </a:blip>
          <a:srcRect/>
          <a:stretch>
            <a:fillRect/>
          </a:stretch>
        </p:blipFill>
        <p:spPr bwMode="auto">
          <a:xfrm>
            <a:off x="965870" y="4875649"/>
            <a:ext cx="1233865" cy="925399"/>
          </a:xfrm>
          <a:prstGeom prst="rect">
            <a:avLst/>
          </a:prstGeom>
          <a:noFill/>
        </p:spPr>
      </p:pic>
      <p:sp>
        <p:nvSpPr>
          <p:cNvPr id="25" name="Left-Right Arrow 24"/>
          <p:cNvSpPr/>
          <p:nvPr/>
        </p:nvSpPr>
        <p:spPr>
          <a:xfrm rot="5400000">
            <a:off x="1290706" y="4165475"/>
            <a:ext cx="1429497" cy="326718"/>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6" name="TextBox 25"/>
          <p:cNvSpPr txBox="1"/>
          <p:nvPr/>
        </p:nvSpPr>
        <p:spPr>
          <a:xfrm>
            <a:off x="888520" y="5969479"/>
            <a:ext cx="1457865" cy="523220"/>
          </a:xfrm>
          <a:prstGeom prst="rect">
            <a:avLst/>
          </a:prstGeom>
          <a:noFill/>
        </p:spPr>
        <p:txBody>
          <a:bodyPr wrap="square" rtlCol="0">
            <a:spAutoFit/>
          </a:bodyPr>
          <a:lstStyle/>
          <a:p>
            <a:r>
              <a:rPr lang="en-US" sz="1400" dirty="0" smtClean="0">
                <a:solidFill>
                  <a:schemeClr val="tx2">
                    <a:lumMod val="90000"/>
                  </a:schemeClr>
                </a:solidFill>
              </a:rPr>
              <a:t>PREFINISHED </a:t>
            </a:r>
          </a:p>
          <a:p>
            <a:r>
              <a:rPr lang="en-US" sz="1400" dirty="0" smtClean="0">
                <a:solidFill>
                  <a:schemeClr val="tx2">
                    <a:lumMod val="90000"/>
                  </a:schemeClr>
                </a:solidFill>
              </a:rPr>
              <a:t>CEMENTBOARD</a:t>
            </a:r>
            <a:endParaRPr lang="en-US" sz="14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7924800" cy="2985433"/>
          </a:xfrm>
          <a:prstGeom prst="rect">
            <a:avLst/>
          </a:prstGeom>
        </p:spPr>
        <p:txBody>
          <a:bodyPr wrap="square">
            <a:spAutoFit/>
          </a:bodyPr>
          <a:lstStyle/>
          <a:p>
            <a:r>
              <a:rPr lang="en-US" sz="2800" dirty="0" smtClean="0">
                <a:solidFill>
                  <a:schemeClr val="tx2">
                    <a:lumMod val="90000"/>
                  </a:schemeClr>
                </a:solidFill>
              </a:rPr>
              <a:t>Modifications Request</a:t>
            </a:r>
          </a:p>
          <a:p>
            <a:r>
              <a:rPr lang="en-US" sz="1600" dirty="0" smtClean="0">
                <a:solidFill>
                  <a:srgbClr val="FF0000"/>
                </a:solidFill>
              </a:rPr>
              <a:t>You need to offer something in order to convince us that the modifications are justified</a:t>
            </a:r>
          </a:p>
          <a:p>
            <a:endParaRPr lang="en-US" sz="1600" b="1" u="sng" dirty="0" smtClean="0">
              <a:solidFill>
                <a:schemeClr val="tx2">
                  <a:lumMod val="90000"/>
                </a:schemeClr>
              </a:solidFill>
            </a:endParaRPr>
          </a:p>
          <a:p>
            <a:r>
              <a:rPr lang="en-US" sz="1600" b="1" u="sng" dirty="0" smtClean="0">
                <a:solidFill>
                  <a:schemeClr val="tx2">
                    <a:lumMod val="90000"/>
                  </a:schemeClr>
                </a:solidFill>
              </a:rPr>
              <a:t>Ground Floor Active Use Requirement (33.526.280 D.2) </a:t>
            </a:r>
          </a:p>
          <a:p>
            <a:r>
              <a:rPr lang="en-US" sz="1600" dirty="0" smtClean="0">
                <a:solidFill>
                  <a:schemeClr val="tx2">
                    <a:lumMod val="90000"/>
                  </a:schemeClr>
                </a:solidFill>
              </a:rPr>
              <a:t>The </a:t>
            </a:r>
            <a:r>
              <a:rPr lang="en-US" sz="1600" dirty="0" smtClean="0">
                <a:solidFill>
                  <a:schemeClr val="tx2">
                    <a:lumMod val="50000"/>
                  </a:schemeClr>
                </a:solidFill>
              </a:rPr>
              <a:t>Ground Floor </a:t>
            </a:r>
            <a:r>
              <a:rPr lang="en-US" sz="1600" dirty="0" smtClean="0">
                <a:solidFill>
                  <a:schemeClr val="tx2">
                    <a:lumMod val="90000"/>
                  </a:schemeClr>
                </a:solidFill>
              </a:rPr>
              <a:t>Active Use areas requires  </a:t>
            </a:r>
            <a:r>
              <a:rPr lang="en-US" sz="1600" dirty="0" smtClean="0">
                <a:solidFill>
                  <a:schemeClr val="tx2">
                    <a:lumMod val="50000"/>
                  </a:schemeClr>
                </a:solidFill>
              </a:rPr>
              <a:t>25'-0" deep in interior spaces  </a:t>
            </a:r>
            <a:r>
              <a:rPr lang="en-US" sz="1600" dirty="0" smtClean="0">
                <a:solidFill>
                  <a:schemeClr val="tx2">
                    <a:lumMod val="90000"/>
                  </a:schemeClr>
                </a:solidFill>
              </a:rPr>
              <a:t>that  front  onto a sidewalk.</a:t>
            </a:r>
          </a:p>
          <a:p>
            <a:endParaRPr lang="en-US" sz="1600" dirty="0" smtClean="0">
              <a:solidFill>
                <a:schemeClr val="tx2">
                  <a:lumMod val="90000"/>
                </a:schemeClr>
              </a:solidFill>
            </a:endParaRPr>
          </a:p>
          <a:p>
            <a:r>
              <a:rPr lang="en-US" sz="1600" b="1" u="sng" dirty="0" smtClean="0">
                <a:solidFill>
                  <a:schemeClr val="tx2">
                    <a:lumMod val="90000"/>
                  </a:schemeClr>
                </a:solidFill>
              </a:rPr>
              <a:t>Request</a:t>
            </a:r>
            <a:r>
              <a:rPr lang="en-US" sz="1600" b="1" dirty="0" smtClean="0">
                <a:solidFill>
                  <a:schemeClr val="tx2">
                    <a:lumMod val="90000"/>
                  </a:schemeClr>
                </a:solidFill>
              </a:rPr>
              <a:t>: in order to allow a better screening of the parking garage from the 102nd. street and a more efficient design and operation of the parking garage we request to </a:t>
            </a:r>
            <a:r>
              <a:rPr lang="en-US" sz="1600" b="1" dirty="0" smtClean="0">
                <a:solidFill>
                  <a:srgbClr val="FF0000"/>
                </a:solidFill>
              </a:rPr>
              <a:t>reduce to 13'-2" </a:t>
            </a:r>
            <a:r>
              <a:rPr lang="en-US" sz="1600" b="1" dirty="0" smtClean="0">
                <a:solidFill>
                  <a:schemeClr val="tx2">
                    <a:lumMod val="90000"/>
                  </a:schemeClr>
                </a:solidFill>
              </a:rPr>
              <a:t>deep of the apartments located at the front of the building.</a:t>
            </a:r>
          </a:p>
          <a:p>
            <a:r>
              <a:rPr lang="en-US" sz="1600" b="1" dirty="0" smtClean="0">
                <a:solidFill>
                  <a:schemeClr val="tx2">
                    <a:lumMod val="90000"/>
                  </a:schemeClr>
                </a:solidFill>
              </a:rPr>
              <a:t> </a:t>
            </a:r>
          </a:p>
        </p:txBody>
      </p:sp>
      <p:sp>
        <p:nvSpPr>
          <p:cNvPr id="20481" name="Rectangle 1"/>
          <p:cNvSpPr>
            <a:spLocks noChangeArrowheads="1"/>
          </p:cNvSpPr>
          <p:nvPr/>
        </p:nvSpPr>
        <p:spPr bwMode="auto">
          <a:xfrm>
            <a:off x="517585" y="3329795"/>
            <a:ext cx="805707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chemeClr val="tx2">
                    <a:lumMod val="90000"/>
                  </a:schemeClr>
                </a:solidFill>
                <a:effectLst/>
                <a:ea typeface="Calibri" pitchFamily="34" charset="0"/>
                <a:cs typeface="Calibri" pitchFamily="34" charset="0"/>
              </a:rPr>
              <a:t>Loading Parking Standards (33.266319 </a:t>
            </a:r>
            <a:r>
              <a:rPr kumimoji="0" lang="en-US" sz="1600" b="1" i="0" u="sng" strike="noStrike" cap="none" normalizeH="0" baseline="0" dirty="0" err="1" smtClean="0">
                <a:ln>
                  <a:noFill/>
                </a:ln>
                <a:solidFill>
                  <a:schemeClr val="tx2">
                    <a:lumMod val="90000"/>
                  </a:schemeClr>
                </a:solidFill>
                <a:effectLst/>
                <a:ea typeface="Calibri" pitchFamily="34" charset="0"/>
                <a:cs typeface="Calibri" pitchFamily="34" charset="0"/>
              </a:rPr>
              <a:t>D.b</a:t>
            </a:r>
            <a:r>
              <a:rPr kumimoji="0" lang="en-US" sz="1600" b="1" i="0" u="sng" strike="noStrike" cap="none" normalizeH="0" baseline="0" dirty="0" smtClean="0">
                <a:ln>
                  <a:noFill/>
                </a:ln>
                <a:solidFill>
                  <a:schemeClr val="tx2">
                    <a:lumMod val="90000"/>
                  </a:schemeClr>
                </a:solidFill>
                <a:effectLst/>
                <a:ea typeface="Calibri" pitchFamily="34" charset="0"/>
                <a:cs typeface="Calibri" pitchFamily="34" charset="0"/>
              </a:rPr>
              <a:t>)</a:t>
            </a:r>
            <a:endParaRPr kumimoji="0" lang="en-US" sz="1600" b="1" i="0" u="none" strike="noStrike" cap="none" normalizeH="0" baseline="0" dirty="0" smtClean="0">
              <a:ln>
                <a:noFill/>
              </a:ln>
              <a:solidFill>
                <a:schemeClr val="tx2">
                  <a:lumMod val="9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2">
                    <a:lumMod val="90000"/>
                  </a:schemeClr>
                </a:solidFill>
                <a:effectLst/>
                <a:ea typeface="Calibri" pitchFamily="34" charset="0"/>
                <a:cs typeface="Calibri" pitchFamily="34" charset="0"/>
              </a:rPr>
              <a:t>Size of loading spaces.</a:t>
            </a:r>
            <a:r>
              <a:rPr kumimoji="0" lang="en-US" sz="1600" b="1" i="0" u="none" strike="noStrike" cap="none" normalizeH="0" baseline="0" dirty="0" smtClean="0">
                <a:ln>
                  <a:noFill/>
                </a:ln>
                <a:solidFill>
                  <a:schemeClr val="tx2">
                    <a:lumMod val="90000"/>
                  </a:schemeClr>
                </a:solidFill>
                <a:effectLst/>
                <a:ea typeface="Calibri" pitchFamily="34" charset="0"/>
                <a:cs typeface="Calibri" pitchFamily="34" charset="0"/>
              </a:rPr>
              <a:t> </a:t>
            </a:r>
            <a:r>
              <a:rPr kumimoji="0" lang="en-US" sz="1600" b="0" i="0" u="none" strike="noStrike" cap="none" normalizeH="0" baseline="0" dirty="0" smtClean="0">
                <a:ln>
                  <a:noFill/>
                </a:ln>
                <a:solidFill>
                  <a:schemeClr val="tx2">
                    <a:lumMod val="90000"/>
                  </a:schemeClr>
                </a:solidFill>
                <a:effectLst/>
                <a:ea typeface="Calibri" pitchFamily="34" charset="0"/>
                <a:cs typeface="Calibri" pitchFamily="34" charset="0"/>
              </a:rPr>
              <a:t>Required loading spaces must meet the standards of this</a:t>
            </a:r>
            <a:endParaRPr kumimoji="0" lang="en-US" sz="1600" b="0" i="0" u="none" strike="noStrike" cap="none" normalizeH="0" baseline="0" dirty="0" smtClean="0">
              <a:ln>
                <a:noFill/>
              </a:ln>
              <a:solidFill>
                <a:schemeClr val="tx2">
                  <a:lumMod val="9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2">
                    <a:lumMod val="90000"/>
                  </a:schemeClr>
                </a:solidFill>
                <a:effectLst/>
                <a:ea typeface="Calibri" pitchFamily="34" charset="0"/>
                <a:cs typeface="Calibri" pitchFamily="34" charset="0"/>
              </a:rPr>
              <a:t>subsection. </a:t>
            </a:r>
            <a:endParaRPr kumimoji="0" lang="en-US" sz="1600" b="0" i="0" u="none" strike="noStrike" cap="none" normalizeH="0" baseline="0" dirty="0" smtClean="0">
              <a:ln>
                <a:noFill/>
              </a:ln>
              <a:solidFill>
                <a:schemeClr val="tx2">
                  <a:lumMod val="9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2">
                    <a:lumMod val="90000"/>
                  </a:schemeClr>
                </a:solidFill>
                <a:effectLst/>
                <a:ea typeface="Calibri" pitchFamily="34" charset="0"/>
                <a:cs typeface="Calibri" pitchFamily="34" charset="0"/>
              </a:rPr>
              <a:t>b. Standard B: The loading space must be at least </a:t>
            </a:r>
            <a:r>
              <a:rPr kumimoji="0" lang="en-US" sz="1600" b="0" i="0" u="none" strike="noStrike" cap="none" normalizeH="0" baseline="0" dirty="0" smtClean="0">
                <a:ln>
                  <a:noFill/>
                </a:ln>
                <a:solidFill>
                  <a:schemeClr val="tx2">
                    <a:lumMod val="50000"/>
                  </a:schemeClr>
                </a:solidFill>
                <a:effectLst/>
                <a:ea typeface="Calibri" pitchFamily="34" charset="0"/>
                <a:cs typeface="Calibri" pitchFamily="34" charset="0"/>
              </a:rPr>
              <a:t>18 feet long</a:t>
            </a:r>
            <a:r>
              <a:rPr kumimoji="0" lang="en-US" sz="1600" b="0" i="0" u="none" strike="noStrike" cap="none" normalizeH="0" baseline="0" dirty="0" smtClean="0">
                <a:ln>
                  <a:noFill/>
                </a:ln>
                <a:solidFill>
                  <a:schemeClr val="tx2">
                    <a:lumMod val="90000"/>
                  </a:schemeClr>
                </a:solidFill>
                <a:effectLst/>
                <a:ea typeface="Calibri" pitchFamily="34" charset="0"/>
                <a:cs typeface="Calibri" pitchFamily="34" charset="0"/>
              </a:rPr>
              <a:t>, 9 feet wide, and have a clearance of 10 feet.</a:t>
            </a:r>
            <a:endParaRPr kumimoji="0" lang="en-US" sz="1600" b="0" i="0" u="none" strike="noStrike" cap="none" normalizeH="0" baseline="0" dirty="0" smtClean="0">
              <a:ln>
                <a:noFill/>
              </a:ln>
              <a:solidFill>
                <a:schemeClr val="tx2">
                  <a:lumMod val="9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smtClean="0">
                <a:ln>
                  <a:noFill/>
                </a:ln>
                <a:solidFill>
                  <a:schemeClr val="tx2">
                    <a:lumMod val="90000"/>
                  </a:schemeClr>
                </a:solidFill>
                <a:effectLst/>
                <a:ea typeface="Calibri" pitchFamily="34" charset="0"/>
                <a:cs typeface="Calibri" pitchFamily="34" charset="0"/>
              </a:rPr>
              <a:t>Request</a:t>
            </a:r>
            <a:r>
              <a:rPr kumimoji="0" lang="en-US" sz="1600" b="0" i="0" u="none" strike="noStrike" cap="none" normalizeH="0" baseline="0" dirty="0" smtClean="0">
                <a:ln>
                  <a:noFill/>
                </a:ln>
                <a:solidFill>
                  <a:schemeClr val="tx2">
                    <a:lumMod val="90000"/>
                  </a:schemeClr>
                </a:solidFill>
                <a:effectLst/>
                <a:ea typeface="Calibri" pitchFamily="34" charset="0"/>
                <a:cs typeface="Calibri" pitchFamily="34" charset="0"/>
              </a:rPr>
              <a:t>: A </a:t>
            </a:r>
            <a:r>
              <a:rPr kumimoji="0" lang="en-US" sz="1600" b="0" i="0" u="none" strike="noStrike" cap="none" normalizeH="0" baseline="0" dirty="0" smtClean="0">
                <a:ln>
                  <a:noFill/>
                </a:ln>
                <a:solidFill>
                  <a:srgbClr val="FF0000"/>
                </a:solidFill>
                <a:effectLst/>
                <a:ea typeface="Calibri" pitchFamily="34" charset="0"/>
                <a:cs typeface="Calibri" pitchFamily="34" charset="0"/>
              </a:rPr>
              <a:t>16 foot deep </a:t>
            </a:r>
            <a:r>
              <a:rPr kumimoji="0" lang="en-US" sz="1600" b="0" i="0" u="none" strike="noStrike" cap="none" normalizeH="0" baseline="0" dirty="0" smtClean="0">
                <a:ln>
                  <a:noFill/>
                </a:ln>
                <a:solidFill>
                  <a:schemeClr val="tx2">
                    <a:lumMod val="90000"/>
                  </a:schemeClr>
                </a:solidFill>
                <a:effectLst/>
                <a:ea typeface="Calibri" pitchFamily="34" charset="0"/>
                <a:cs typeface="Calibri" pitchFamily="34" charset="0"/>
              </a:rPr>
              <a:t>loading space instead of the 18 feet required</a:t>
            </a:r>
            <a:endParaRPr kumimoji="0" lang="en-US" sz="1600" b="0" i="0" u="none" strike="noStrike" cap="none" normalizeH="0" baseline="0" dirty="0" smtClean="0">
              <a:ln>
                <a:noFill/>
              </a:ln>
              <a:solidFill>
                <a:schemeClr val="tx2">
                  <a:lumMod val="90000"/>
                </a:schemeClr>
              </a:solidFill>
              <a:effectLst/>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0"/>
            <a:ext cx="8001000" cy="7017306"/>
          </a:xfrm>
          <a:prstGeom prst="rect">
            <a:avLst/>
          </a:prstGeom>
        </p:spPr>
        <p:txBody>
          <a:bodyPr wrap="square">
            <a:spAutoFit/>
          </a:bodyPr>
          <a:lstStyle/>
          <a:p>
            <a:r>
              <a:rPr lang="en-US" b="1" u="sng" dirty="0" smtClean="0">
                <a:solidFill>
                  <a:schemeClr val="tx2">
                    <a:lumMod val="90000"/>
                  </a:schemeClr>
                </a:solidFill>
              </a:rPr>
              <a:t>Parking area setbacks and landscaping (33.266.130 G.3a) </a:t>
            </a:r>
          </a:p>
          <a:p>
            <a:r>
              <a:rPr lang="en-US" dirty="0" smtClean="0">
                <a:solidFill>
                  <a:schemeClr val="tx2">
                    <a:lumMod val="90000"/>
                  </a:schemeClr>
                </a:solidFill>
              </a:rPr>
              <a:t>Amount of interior landscaping required. In all zones, interior landscaping must be provided for sites where there are more than 10 parking spaces on the entire site. At least </a:t>
            </a:r>
            <a:r>
              <a:rPr lang="en-US" dirty="0" smtClean="0">
                <a:solidFill>
                  <a:schemeClr val="tx2">
                    <a:lumMod val="50000"/>
                  </a:schemeClr>
                </a:solidFill>
              </a:rPr>
              <a:t>45 square feet of interior </a:t>
            </a:r>
          </a:p>
          <a:p>
            <a:r>
              <a:rPr lang="en-US" dirty="0" smtClean="0">
                <a:solidFill>
                  <a:schemeClr val="tx2">
                    <a:lumMod val="50000"/>
                  </a:schemeClr>
                </a:solidFill>
              </a:rPr>
              <a:t>landscaped</a:t>
            </a:r>
            <a:r>
              <a:rPr lang="en-US" dirty="0" smtClean="0">
                <a:solidFill>
                  <a:schemeClr val="tx2">
                    <a:lumMod val="90000"/>
                  </a:schemeClr>
                </a:solidFill>
              </a:rPr>
              <a:t> area must be provided </a:t>
            </a:r>
            <a:r>
              <a:rPr lang="en-US" dirty="0" smtClean="0">
                <a:solidFill>
                  <a:schemeClr val="tx2">
                    <a:lumMod val="50000"/>
                  </a:schemeClr>
                </a:solidFill>
              </a:rPr>
              <a:t>for each parking </a:t>
            </a:r>
            <a:r>
              <a:rPr lang="en-US" dirty="0" smtClean="0">
                <a:solidFill>
                  <a:schemeClr val="tx2">
                    <a:lumMod val="90000"/>
                  </a:schemeClr>
                </a:solidFill>
              </a:rPr>
              <a:t>space. </a:t>
            </a:r>
          </a:p>
          <a:p>
            <a:endParaRPr lang="en-US" b="1" dirty="0" smtClean="0">
              <a:solidFill>
                <a:schemeClr val="tx2">
                  <a:lumMod val="90000"/>
                </a:schemeClr>
              </a:solidFill>
            </a:endParaRPr>
          </a:p>
          <a:p>
            <a:pPr lvl="0" fontAlgn="base">
              <a:spcBef>
                <a:spcPct val="0"/>
              </a:spcBef>
              <a:spcAft>
                <a:spcPct val="0"/>
              </a:spcAft>
            </a:pPr>
            <a:r>
              <a:rPr lang="en-US" b="1" u="sng" dirty="0" smtClean="0">
                <a:solidFill>
                  <a:schemeClr val="tx2">
                    <a:lumMod val="90000"/>
                  </a:schemeClr>
                </a:solidFill>
              </a:rPr>
              <a:t>Request</a:t>
            </a:r>
            <a:r>
              <a:rPr lang="en-US" b="1" dirty="0" smtClean="0">
                <a:solidFill>
                  <a:schemeClr val="tx2">
                    <a:lumMod val="90000"/>
                  </a:schemeClr>
                </a:solidFill>
              </a:rPr>
              <a:t>: </a:t>
            </a:r>
            <a:r>
              <a:rPr lang="en-US" dirty="0" smtClean="0">
                <a:solidFill>
                  <a:schemeClr val="tx2">
                    <a:lumMod val="90000"/>
                  </a:schemeClr>
                </a:solidFill>
              </a:rPr>
              <a:t>29 of the parking spots located in the back side of the parking lot are partially exposed. As a result of this situation the code demand 1,305 </a:t>
            </a:r>
            <a:r>
              <a:rPr lang="en-US" dirty="0" err="1" smtClean="0">
                <a:solidFill>
                  <a:schemeClr val="tx2">
                    <a:lumMod val="90000"/>
                  </a:schemeClr>
                </a:solidFill>
              </a:rPr>
              <a:t>sq.ft</a:t>
            </a:r>
            <a:r>
              <a:rPr lang="en-US" dirty="0" smtClean="0">
                <a:solidFill>
                  <a:schemeClr val="tx2">
                    <a:lumMod val="90000"/>
                  </a:schemeClr>
                </a:solidFill>
              </a:rPr>
              <a:t>. of interior landscape</a:t>
            </a:r>
            <a:r>
              <a:rPr lang="en-US" dirty="0" smtClean="0">
                <a:solidFill>
                  <a:schemeClr val="tx2">
                    <a:lumMod val="75000"/>
                  </a:schemeClr>
                </a:solidFill>
              </a:rPr>
              <a:t>. </a:t>
            </a:r>
            <a:r>
              <a:rPr lang="en-US" dirty="0" smtClean="0">
                <a:solidFill>
                  <a:schemeClr val="tx2">
                    <a:lumMod val="90000"/>
                  </a:schemeClr>
                </a:solidFill>
                <a:latin typeface="Calibri" pitchFamily="34" charset="0"/>
                <a:ea typeface="Calibri" pitchFamily="34" charset="0"/>
                <a:cs typeface="Calibri" pitchFamily="34" charset="0"/>
              </a:rPr>
              <a:t>We are providing three landscaped areas: one in the front of the building at the South of the main entrance (360 </a:t>
            </a:r>
            <a:r>
              <a:rPr lang="en-US" dirty="0" err="1" smtClean="0">
                <a:solidFill>
                  <a:schemeClr val="tx2">
                    <a:lumMod val="90000"/>
                  </a:schemeClr>
                </a:solidFill>
                <a:latin typeface="Calibri" pitchFamily="34" charset="0"/>
                <a:ea typeface="Calibri" pitchFamily="34" charset="0"/>
                <a:cs typeface="Calibri" pitchFamily="34" charset="0"/>
              </a:rPr>
              <a:t>sq.ft</a:t>
            </a:r>
            <a:r>
              <a:rPr lang="en-US" dirty="0" smtClean="0">
                <a:solidFill>
                  <a:schemeClr val="tx2">
                    <a:lumMod val="90000"/>
                  </a:schemeClr>
                </a:solidFill>
                <a:latin typeface="Calibri" pitchFamily="34" charset="0"/>
                <a:ea typeface="Calibri" pitchFamily="34" charset="0"/>
                <a:cs typeface="Calibri" pitchFamily="34" charset="0"/>
              </a:rPr>
              <a:t>.), a second one</a:t>
            </a:r>
          </a:p>
          <a:p>
            <a:pPr lvl="0" fontAlgn="base">
              <a:spcBef>
                <a:spcPct val="0"/>
              </a:spcBef>
              <a:spcAft>
                <a:spcPct val="0"/>
              </a:spcAft>
            </a:pPr>
            <a:r>
              <a:rPr lang="en-US" dirty="0" smtClean="0">
                <a:solidFill>
                  <a:schemeClr val="tx2">
                    <a:lumMod val="90000"/>
                  </a:schemeClr>
                </a:solidFill>
                <a:latin typeface="Calibri" pitchFamily="34" charset="0"/>
                <a:ea typeface="Calibri" pitchFamily="34" charset="0"/>
                <a:cs typeface="Calibri" pitchFamily="34" charset="0"/>
              </a:rPr>
              <a:t> on the SE corner of the site (350 </a:t>
            </a:r>
            <a:r>
              <a:rPr lang="en-US" dirty="0" err="1" smtClean="0">
                <a:solidFill>
                  <a:schemeClr val="tx2">
                    <a:lumMod val="90000"/>
                  </a:schemeClr>
                </a:solidFill>
                <a:latin typeface="Calibri" pitchFamily="34" charset="0"/>
                <a:ea typeface="Calibri" pitchFamily="34" charset="0"/>
                <a:cs typeface="Calibri" pitchFamily="34" charset="0"/>
              </a:rPr>
              <a:t>sq.ft</a:t>
            </a:r>
            <a:r>
              <a:rPr lang="en-US" dirty="0" smtClean="0">
                <a:solidFill>
                  <a:schemeClr val="tx2">
                    <a:lumMod val="90000"/>
                  </a:schemeClr>
                </a:solidFill>
                <a:latin typeface="Calibri" pitchFamily="34" charset="0"/>
                <a:ea typeface="Calibri" pitchFamily="34" charset="0"/>
                <a:cs typeface="Calibri" pitchFamily="34" charset="0"/>
              </a:rPr>
              <a:t>.) and the third one in the opposite corner of the site, NE (350 </a:t>
            </a:r>
            <a:r>
              <a:rPr lang="en-US" dirty="0" err="1" smtClean="0">
                <a:solidFill>
                  <a:schemeClr val="tx2">
                    <a:lumMod val="90000"/>
                  </a:schemeClr>
                </a:solidFill>
                <a:latin typeface="Calibri" pitchFamily="34" charset="0"/>
                <a:ea typeface="Calibri" pitchFamily="34" charset="0"/>
                <a:cs typeface="Calibri" pitchFamily="34" charset="0"/>
              </a:rPr>
              <a:t>sq.ft</a:t>
            </a:r>
            <a:r>
              <a:rPr lang="en-US" dirty="0" smtClean="0">
                <a:solidFill>
                  <a:schemeClr val="tx2">
                    <a:lumMod val="90000"/>
                  </a:schemeClr>
                </a:solidFill>
                <a:latin typeface="Calibri" pitchFamily="34" charset="0"/>
                <a:ea typeface="Calibri" pitchFamily="34" charset="0"/>
                <a:cs typeface="Calibri" pitchFamily="34" charset="0"/>
              </a:rPr>
              <a:t>.). These 1,060 </a:t>
            </a:r>
            <a:r>
              <a:rPr lang="en-US" dirty="0" err="1" smtClean="0">
                <a:solidFill>
                  <a:schemeClr val="tx2">
                    <a:lumMod val="90000"/>
                  </a:schemeClr>
                </a:solidFill>
                <a:latin typeface="Calibri" pitchFamily="34" charset="0"/>
                <a:ea typeface="Calibri" pitchFamily="34" charset="0"/>
                <a:cs typeface="Calibri" pitchFamily="34" charset="0"/>
              </a:rPr>
              <a:t>sq.ft</a:t>
            </a:r>
            <a:r>
              <a:rPr lang="en-US" dirty="0" smtClean="0">
                <a:solidFill>
                  <a:schemeClr val="tx2">
                    <a:lumMod val="90000"/>
                  </a:schemeClr>
                </a:solidFill>
                <a:latin typeface="Calibri" pitchFamily="34" charset="0"/>
                <a:ea typeface="Calibri" pitchFamily="34" charset="0"/>
                <a:cs typeface="Calibri" pitchFamily="34" charset="0"/>
              </a:rPr>
              <a:t>. in addition to 1,300 </a:t>
            </a:r>
            <a:r>
              <a:rPr lang="en-US" dirty="0" err="1" smtClean="0">
                <a:solidFill>
                  <a:schemeClr val="tx2">
                    <a:lumMod val="90000"/>
                  </a:schemeClr>
                </a:solidFill>
                <a:latin typeface="Calibri" pitchFamily="34" charset="0"/>
                <a:ea typeface="Calibri" pitchFamily="34" charset="0"/>
                <a:cs typeface="Calibri" pitchFamily="34" charset="0"/>
              </a:rPr>
              <a:t>sq.ft</a:t>
            </a:r>
            <a:r>
              <a:rPr lang="en-US" dirty="0" smtClean="0">
                <a:solidFill>
                  <a:schemeClr val="tx2">
                    <a:lumMod val="90000"/>
                  </a:schemeClr>
                </a:solidFill>
                <a:latin typeface="Calibri" pitchFamily="34" charset="0"/>
                <a:ea typeface="Calibri" pitchFamily="34" charset="0"/>
                <a:cs typeface="Calibri" pitchFamily="34" charset="0"/>
              </a:rPr>
              <a:t> planter </a:t>
            </a:r>
          </a:p>
          <a:p>
            <a:pPr lvl="0" fontAlgn="base">
              <a:spcBef>
                <a:spcPct val="0"/>
              </a:spcBef>
              <a:spcAft>
                <a:spcPct val="0"/>
              </a:spcAft>
            </a:pPr>
            <a:r>
              <a:rPr lang="en-US" dirty="0" smtClean="0">
                <a:solidFill>
                  <a:schemeClr val="tx2">
                    <a:lumMod val="90000"/>
                  </a:schemeClr>
                </a:solidFill>
                <a:latin typeface="Calibri" pitchFamily="34" charset="0"/>
                <a:ea typeface="Calibri" pitchFamily="34" charset="0"/>
                <a:cs typeface="Calibri" pitchFamily="34" charset="0"/>
              </a:rPr>
              <a:t>located on the East property line</a:t>
            </a:r>
            <a:r>
              <a:rPr lang="en-US" dirty="0" smtClean="0">
                <a:solidFill>
                  <a:schemeClr val="tx2">
                    <a:lumMod val="75000"/>
                  </a:schemeClr>
                </a:solidFill>
                <a:latin typeface="Calibri" pitchFamily="34" charset="0"/>
                <a:ea typeface="Calibri" pitchFamily="34" charset="0"/>
                <a:cs typeface="Calibri" pitchFamily="34" charset="0"/>
              </a:rPr>
              <a:t>. </a:t>
            </a:r>
            <a:r>
              <a:rPr lang="en-US" dirty="0" smtClean="0">
                <a:solidFill>
                  <a:schemeClr val="tx2">
                    <a:lumMod val="90000"/>
                  </a:schemeClr>
                </a:solidFill>
              </a:rPr>
              <a:t>Our request is </a:t>
            </a:r>
            <a:r>
              <a:rPr lang="en-US" dirty="0" smtClean="0">
                <a:solidFill>
                  <a:srgbClr val="FF0000"/>
                </a:solidFill>
              </a:rPr>
              <a:t>to be exempted </a:t>
            </a:r>
            <a:r>
              <a:rPr lang="en-US" dirty="0" smtClean="0">
                <a:solidFill>
                  <a:schemeClr val="tx2">
                    <a:lumMod val="90000"/>
                  </a:schemeClr>
                </a:solidFill>
              </a:rPr>
              <a:t>from fulfilling the required missing </a:t>
            </a:r>
            <a:r>
              <a:rPr lang="en-US" dirty="0" smtClean="0">
                <a:solidFill>
                  <a:schemeClr val="tx2">
                    <a:lumMod val="90000"/>
                  </a:schemeClr>
                </a:solidFill>
              </a:rPr>
              <a:t>landscape</a:t>
            </a:r>
            <a:r>
              <a:rPr lang="en-US" dirty="0" smtClean="0">
                <a:solidFill>
                  <a:schemeClr val="tx2">
                    <a:lumMod val="90000"/>
                  </a:schemeClr>
                </a:solidFill>
              </a:rPr>
              <a:t>. </a:t>
            </a:r>
          </a:p>
          <a:p>
            <a:endParaRPr lang="en-US"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077200" cy="2769989"/>
          </a:xfrm>
          <a:prstGeom prst="rect">
            <a:avLst/>
          </a:prstGeom>
        </p:spPr>
        <p:txBody>
          <a:bodyPr wrap="square">
            <a:spAutoFit/>
          </a:bodyPr>
          <a:lstStyle/>
          <a:p>
            <a:r>
              <a:rPr lang="en-US" sz="2800" dirty="0" err="1" smtClean="0">
                <a:solidFill>
                  <a:schemeClr val="tx2">
                    <a:lumMod val="90000"/>
                  </a:schemeClr>
                </a:solidFill>
              </a:rPr>
              <a:t>Sormwater</a:t>
            </a:r>
            <a:r>
              <a:rPr lang="en-US" sz="2800" dirty="0" smtClean="0">
                <a:solidFill>
                  <a:schemeClr val="tx2">
                    <a:lumMod val="90000"/>
                  </a:schemeClr>
                </a:solidFill>
              </a:rPr>
              <a:t> Management</a:t>
            </a:r>
          </a:p>
          <a:p>
            <a:endParaRPr lang="en-US" dirty="0" smtClean="0">
              <a:solidFill>
                <a:schemeClr val="tx2">
                  <a:lumMod val="90000"/>
                </a:schemeClr>
              </a:solidFill>
            </a:endParaRPr>
          </a:p>
          <a:p>
            <a:r>
              <a:rPr lang="en-US" dirty="0" smtClean="0">
                <a:solidFill>
                  <a:schemeClr val="tx2">
                    <a:lumMod val="90000"/>
                  </a:schemeClr>
                </a:solidFill>
              </a:rPr>
              <a:t>The proposed </a:t>
            </a:r>
            <a:r>
              <a:rPr lang="en-US" dirty="0" err="1" smtClean="0">
                <a:solidFill>
                  <a:schemeClr val="tx2">
                    <a:lumMod val="90000"/>
                  </a:schemeClr>
                </a:solidFill>
              </a:rPr>
              <a:t>stormwater</a:t>
            </a:r>
            <a:r>
              <a:rPr lang="en-US" dirty="0" smtClean="0">
                <a:solidFill>
                  <a:schemeClr val="tx2">
                    <a:lumMod val="90000"/>
                  </a:schemeClr>
                </a:solidFill>
              </a:rPr>
              <a:t> management at this stage of the building design is based on the SWMM requirements. Is a mixed solution composed by the use of 6 drywells (4 feet diameter X 5 feet H as per Chapter 2 Exhibits 2.30 and 2.31) serving an impervious area of 3,000 </a:t>
            </a:r>
            <a:r>
              <a:rPr lang="en-US" dirty="0" err="1" smtClean="0">
                <a:solidFill>
                  <a:schemeClr val="tx2">
                    <a:lumMod val="90000"/>
                  </a:schemeClr>
                </a:solidFill>
              </a:rPr>
              <a:t>sq,ft</a:t>
            </a:r>
            <a:r>
              <a:rPr lang="en-US" dirty="0" smtClean="0">
                <a:solidFill>
                  <a:schemeClr val="tx2">
                    <a:lumMod val="90000"/>
                  </a:schemeClr>
                </a:solidFill>
              </a:rPr>
              <a:t> each one, combined with a 1,600 </a:t>
            </a:r>
            <a:r>
              <a:rPr lang="en-US" dirty="0" err="1" smtClean="0">
                <a:solidFill>
                  <a:schemeClr val="tx2">
                    <a:lumMod val="90000"/>
                  </a:schemeClr>
                </a:solidFill>
              </a:rPr>
              <a:t>sqf</a:t>
            </a:r>
            <a:r>
              <a:rPr lang="en-US" dirty="0" smtClean="0">
                <a:solidFill>
                  <a:schemeClr val="tx2">
                    <a:lumMod val="90000"/>
                  </a:schemeClr>
                </a:solidFill>
              </a:rPr>
              <a:t>. concrete planter (detail as per Appendix G, detail SW-130) located along the east property line, see first fl. plan. All the drywells are located five feet from the property line and at list 10 feet distance from any structural component</a:t>
            </a:r>
            <a:r>
              <a:rPr lang="en-US" dirty="0" smtClean="0"/>
              <a:t>. </a:t>
            </a:r>
            <a:endParaRPr lang="en-US" dirty="0">
              <a:solidFill>
                <a:schemeClr val="tx2">
                  <a:lumMod val="90000"/>
                </a:schemeClr>
              </a:solidFill>
            </a:endParaRPr>
          </a:p>
        </p:txBody>
      </p:sp>
      <p:pic>
        <p:nvPicPr>
          <p:cNvPr id="39938" name="Picture 2"/>
          <p:cNvPicPr>
            <a:picLocks noChangeAspect="1" noChangeArrowheads="1"/>
          </p:cNvPicPr>
          <p:nvPr/>
        </p:nvPicPr>
        <p:blipFill>
          <a:blip r:embed="rId2" cstate="print"/>
          <a:srcRect/>
          <a:stretch>
            <a:fillRect/>
          </a:stretch>
        </p:blipFill>
        <p:spPr bwMode="auto">
          <a:xfrm>
            <a:off x="609600" y="3733801"/>
            <a:ext cx="3657600" cy="2156447"/>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b="2556"/>
          <a:stretch>
            <a:fillRect/>
          </a:stretch>
        </p:blipFill>
        <p:spPr bwMode="auto">
          <a:xfrm>
            <a:off x="4800600" y="3733800"/>
            <a:ext cx="3657600" cy="213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2561150" cy="523220"/>
          </a:xfrm>
          <a:prstGeom prst="rect">
            <a:avLst/>
          </a:prstGeom>
          <a:noFill/>
        </p:spPr>
        <p:txBody>
          <a:bodyPr wrap="none" rtlCol="0">
            <a:spAutoFit/>
          </a:bodyPr>
          <a:lstStyle/>
          <a:p>
            <a:r>
              <a:rPr lang="en-US" sz="2800" dirty="0" smtClean="0">
                <a:solidFill>
                  <a:schemeClr val="accent4">
                    <a:lumMod val="20000"/>
                    <a:lumOff val="80000"/>
                  </a:schemeClr>
                </a:solidFill>
              </a:rPr>
              <a:t>Design Strategy</a:t>
            </a:r>
            <a:endParaRPr lang="en-US" sz="2800" dirty="0">
              <a:solidFill>
                <a:schemeClr val="accent4">
                  <a:lumMod val="20000"/>
                  <a:lumOff val="80000"/>
                </a:schemeClr>
              </a:solidFill>
            </a:endParaRPr>
          </a:p>
        </p:txBody>
      </p:sp>
      <p:sp>
        <p:nvSpPr>
          <p:cNvPr id="5" name="Rectangle 4"/>
          <p:cNvSpPr/>
          <p:nvPr/>
        </p:nvSpPr>
        <p:spPr>
          <a:xfrm>
            <a:off x="838200" y="1066800"/>
            <a:ext cx="7162800" cy="6832640"/>
          </a:xfrm>
          <a:prstGeom prst="rect">
            <a:avLst/>
          </a:prstGeom>
        </p:spPr>
        <p:txBody>
          <a:bodyPr wrap="square">
            <a:spAutoFit/>
          </a:bodyPr>
          <a:lstStyle/>
          <a:p>
            <a:pPr>
              <a:buFont typeface="Wingdings" pitchFamily="2" charset="2"/>
              <a:buChar char="§"/>
            </a:pPr>
            <a:r>
              <a:rPr lang="en-US" sz="2400" dirty="0" smtClean="0">
                <a:solidFill>
                  <a:schemeClr val="tx2">
                    <a:lumMod val="90000"/>
                  </a:schemeClr>
                </a:solidFill>
              </a:rPr>
              <a:t>Answer to the government's social housing demands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Rigorous formal and constructive order</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To articulate and break the longitudinal dimension of the building defined by the urban parameters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Emphasize the facades composition utilizing materials colors and textures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To achieve budget objectives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Building to be easily identifiable by the end user </a:t>
            </a:r>
          </a:p>
          <a:p>
            <a:endParaRPr lang="en-US" dirty="0" smtClean="0">
              <a:solidFill>
                <a:schemeClr val="tx2">
                  <a:lumMod val="90000"/>
                </a:schemeClr>
              </a:solidFill>
            </a:endParaRPr>
          </a:p>
          <a:p>
            <a:r>
              <a:rPr lang="en-US" dirty="0" smtClean="0">
                <a:solidFill>
                  <a:schemeClr val="tx2">
                    <a:lumMod val="90000"/>
                  </a:schemeClr>
                </a:solidFill>
              </a:rPr>
              <a:t> </a:t>
            </a:r>
          </a:p>
          <a:p>
            <a:endParaRPr lang="en-US" dirty="0" smtClean="0"/>
          </a:p>
          <a:p>
            <a:endParaRPr lang="en-US" dirty="0" smtClean="0"/>
          </a:p>
          <a:p>
            <a:r>
              <a:rPr lang="en-US" dirty="0" smtClean="0"/>
              <a:t> </a:t>
            </a:r>
          </a:p>
          <a:p>
            <a:endParaRPr lang="en-US" dirty="0" smtClean="0"/>
          </a:p>
          <a:p>
            <a:r>
              <a:rPr lang="en-US" dirty="0"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533400"/>
          </a:xfrm>
        </p:spPr>
        <p:txBody>
          <a:bodyPr/>
          <a:lstStyle/>
          <a:p>
            <a:r>
              <a:rPr lang="en-US" sz="2800" dirty="0" smtClean="0">
                <a:solidFill>
                  <a:schemeClr val="tx2">
                    <a:lumMod val="90000"/>
                  </a:schemeClr>
                </a:solidFill>
                <a:latin typeface="+mn-lt"/>
              </a:rPr>
              <a:t>General Images</a:t>
            </a:r>
            <a:endParaRPr lang="en-US" sz="2800" dirty="0">
              <a:solidFill>
                <a:schemeClr val="tx2">
                  <a:lumMod val="90000"/>
                </a:schemeClr>
              </a:solidFill>
              <a:latin typeface="+mn-lt"/>
            </a:endParaRPr>
          </a:p>
        </p:txBody>
      </p:sp>
      <p:pic>
        <p:nvPicPr>
          <p:cNvPr id="1026" name="Picture 2"/>
          <p:cNvPicPr>
            <a:picLocks noChangeAspect="1" noChangeArrowheads="1"/>
          </p:cNvPicPr>
          <p:nvPr/>
        </p:nvPicPr>
        <p:blipFill>
          <a:blip r:embed="rId2" cstate="print"/>
          <a:srcRect/>
          <a:stretch>
            <a:fillRect/>
          </a:stretch>
        </p:blipFill>
        <p:spPr bwMode="auto">
          <a:xfrm>
            <a:off x="290423" y="2984470"/>
            <a:ext cx="4472382" cy="1828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t="1415" r="2379"/>
          <a:stretch>
            <a:fillRect/>
          </a:stretch>
        </p:blipFill>
        <p:spPr bwMode="auto">
          <a:xfrm>
            <a:off x="281014" y="4917057"/>
            <a:ext cx="3540488" cy="180292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310550" y="614901"/>
            <a:ext cx="7214741" cy="22860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5236057" y="2976115"/>
            <a:ext cx="3667688" cy="18288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5956091" y="4882550"/>
            <a:ext cx="2947220" cy="18288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l="46251" t="118" r="2076"/>
          <a:stretch>
            <a:fillRect/>
          </a:stretch>
        </p:blipFill>
        <p:spPr bwMode="auto">
          <a:xfrm>
            <a:off x="3916392" y="4891175"/>
            <a:ext cx="1932317" cy="1826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533400"/>
          </a:xfrm>
        </p:spPr>
        <p:txBody>
          <a:bodyPr/>
          <a:lstStyle/>
          <a:p>
            <a:r>
              <a:rPr lang="en-US" sz="2800" dirty="0" smtClean="0">
                <a:solidFill>
                  <a:schemeClr val="tx2">
                    <a:lumMod val="90000"/>
                  </a:schemeClr>
                </a:solidFill>
                <a:latin typeface="+mn-lt"/>
              </a:rPr>
              <a:t>General Images</a:t>
            </a:r>
            <a:endParaRPr lang="en-US" sz="2800" dirty="0">
              <a:solidFill>
                <a:schemeClr val="tx2">
                  <a:lumMod val="90000"/>
                </a:schemeClr>
              </a:solidFill>
              <a:latin typeface="+mn-lt"/>
            </a:endParaRPr>
          </a:p>
        </p:txBody>
      </p:sp>
      <p:pic>
        <p:nvPicPr>
          <p:cNvPr id="17409" name="Picture 1"/>
          <p:cNvPicPr>
            <a:picLocks noChangeAspect="1" noChangeArrowheads="1"/>
          </p:cNvPicPr>
          <p:nvPr/>
        </p:nvPicPr>
        <p:blipFill>
          <a:blip r:embed="rId2" cstate="print"/>
          <a:srcRect/>
          <a:stretch>
            <a:fillRect/>
          </a:stretch>
        </p:blipFill>
        <p:spPr bwMode="auto">
          <a:xfrm>
            <a:off x="2929919" y="5313244"/>
            <a:ext cx="2486129" cy="1371600"/>
          </a:xfrm>
          <a:prstGeom prst="rect">
            <a:avLst/>
          </a:prstGeom>
          <a:noFill/>
          <a:ln w="9525">
            <a:noFill/>
            <a:miter lim="800000"/>
            <a:headEnd/>
            <a:tailEnd/>
          </a:ln>
          <a:effectLst/>
        </p:spPr>
      </p:pic>
      <p:pic>
        <p:nvPicPr>
          <p:cNvPr id="17410" name="Picture 2" descr="C:\Users\alberto\Work\Hazelwood Plaza\DAR2\DAR2 11-05-12\HP-3D 60.jpg"/>
          <p:cNvPicPr>
            <a:picLocks noChangeAspect="1" noChangeArrowheads="1"/>
          </p:cNvPicPr>
          <p:nvPr/>
        </p:nvPicPr>
        <p:blipFill>
          <a:blip r:embed="rId3" cstate="print"/>
          <a:srcRect/>
          <a:stretch>
            <a:fillRect/>
          </a:stretch>
        </p:blipFill>
        <p:spPr bwMode="auto">
          <a:xfrm>
            <a:off x="318776" y="5307345"/>
            <a:ext cx="2210416" cy="1371600"/>
          </a:xfrm>
          <a:prstGeom prst="rect">
            <a:avLst/>
          </a:prstGeom>
          <a:noFill/>
        </p:spPr>
      </p:pic>
      <p:pic>
        <p:nvPicPr>
          <p:cNvPr id="17411" name="Picture 3"/>
          <p:cNvPicPr>
            <a:picLocks noChangeAspect="1" noChangeArrowheads="1"/>
          </p:cNvPicPr>
          <p:nvPr/>
        </p:nvPicPr>
        <p:blipFill>
          <a:blip r:embed="rId4" cstate="print"/>
          <a:srcRect/>
          <a:stretch>
            <a:fillRect/>
          </a:stretch>
        </p:blipFill>
        <p:spPr bwMode="auto">
          <a:xfrm>
            <a:off x="372622" y="2934329"/>
            <a:ext cx="2763378" cy="1828800"/>
          </a:xfrm>
          <a:prstGeom prst="rect">
            <a:avLst/>
          </a:prstGeom>
          <a:noFill/>
          <a:ln w="9525">
            <a:noFill/>
            <a:miter lim="800000"/>
            <a:headEnd/>
            <a:tailEnd/>
          </a:ln>
          <a:effectLst/>
        </p:spPr>
      </p:pic>
      <p:pic>
        <p:nvPicPr>
          <p:cNvPr id="17412" name="Picture 4"/>
          <p:cNvPicPr>
            <a:picLocks noChangeAspect="1" noChangeArrowheads="1"/>
          </p:cNvPicPr>
          <p:nvPr/>
        </p:nvPicPr>
        <p:blipFill>
          <a:blip r:embed="rId5" cstate="print"/>
          <a:srcRect/>
          <a:stretch>
            <a:fillRect/>
          </a:stretch>
        </p:blipFill>
        <p:spPr bwMode="auto">
          <a:xfrm>
            <a:off x="5816775" y="5310277"/>
            <a:ext cx="3172351" cy="1371600"/>
          </a:xfrm>
          <a:prstGeom prst="rect">
            <a:avLst/>
          </a:prstGeom>
          <a:noFill/>
          <a:ln w="9525">
            <a:noFill/>
            <a:miter lim="800000"/>
            <a:headEnd/>
            <a:tailEnd/>
          </a:ln>
          <a:effectLst/>
        </p:spPr>
      </p:pic>
      <p:pic>
        <p:nvPicPr>
          <p:cNvPr id="17414" name="Picture 6"/>
          <p:cNvPicPr>
            <a:picLocks noChangeAspect="1" noChangeArrowheads="1"/>
          </p:cNvPicPr>
          <p:nvPr/>
        </p:nvPicPr>
        <p:blipFill>
          <a:blip r:embed="rId6" cstate="print"/>
          <a:srcRect/>
          <a:stretch>
            <a:fillRect/>
          </a:stretch>
        </p:blipFill>
        <p:spPr bwMode="auto">
          <a:xfrm>
            <a:off x="6213423" y="2932891"/>
            <a:ext cx="2764990" cy="1828800"/>
          </a:xfrm>
          <a:prstGeom prst="rect">
            <a:avLst/>
          </a:prstGeom>
          <a:noFill/>
          <a:ln w="9525">
            <a:noFill/>
            <a:miter lim="800000"/>
            <a:headEnd/>
            <a:tailEnd/>
          </a:ln>
          <a:effectLst/>
        </p:spPr>
      </p:pic>
      <p:pic>
        <p:nvPicPr>
          <p:cNvPr id="17415" name="Picture 7"/>
          <p:cNvPicPr>
            <a:picLocks noChangeAspect="1" noChangeArrowheads="1"/>
          </p:cNvPicPr>
          <p:nvPr/>
        </p:nvPicPr>
        <p:blipFill>
          <a:blip r:embed="rId7" cstate="print"/>
          <a:srcRect/>
          <a:stretch>
            <a:fillRect/>
          </a:stretch>
        </p:blipFill>
        <p:spPr bwMode="auto">
          <a:xfrm>
            <a:off x="3232575" y="2929657"/>
            <a:ext cx="2884272" cy="1828800"/>
          </a:xfrm>
          <a:prstGeom prst="rect">
            <a:avLst/>
          </a:prstGeom>
          <a:noFill/>
          <a:ln w="9525">
            <a:noFill/>
            <a:miter lim="800000"/>
            <a:headEnd/>
            <a:tailEnd/>
          </a:ln>
          <a:effectLst/>
        </p:spPr>
      </p:pic>
      <p:pic>
        <p:nvPicPr>
          <p:cNvPr id="17416" name="Picture 8"/>
          <p:cNvPicPr>
            <a:picLocks noChangeAspect="1" noChangeArrowheads="1"/>
          </p:cNvPicPr>
          <p:nvPr/>
        </p:nvPicPr>
        <p:blipFill>
          <a:blip r:embed="rId8" cstate="print"/>
          <a:srcRect/>
          <a:stretch>
            <a:fillRect/>
          </a:stretch>
        </p:blipFill>
        <p:spPr bwMode="auto">
          <a:xfrm>
            <a:off x="388280" y="698830"/>
            <a:ext cx="8561748"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tx2"/>
                </a:solidFill>
              </a:rPr>
              <a:t>Pedestrian Images</a:t>
            </a:r>
            <a:endParaRPr lang="en-US" sz="2800" dirty="0">
              <a:solidFill>
                <a:schemeClr val="tx2"/>
              </a:solidFill>
            </a:endParaRPr>
          </a:p>
        </p:txBody>
      </p:sp>
      <p:pic>
        <p:nvPicPr>
          <p:cNvPr id="2050" name="Picture 2"/>
          <p:cNvPicPr>
            <a:picLocks noChangeAspect="1" noChangeArrowheads="1"/>
          </p:cNvPicPr>
          <p:nvPr/>
        </p:nvPicPr>
        <p:blipFill>
          <a:blip r:embed="rId2" cstate="print"/>
          <a:srcRect t="763" r="27614"/>
          <a:stretch>
            <a:fillRect/>
          </a:stretch>
        </p:blipFill>
        <p:spPr bwMode="auto">
          <a:xfrm>
            <a:off x="4737249" y="1173193"/>
            <a:ext cx="4078946" cy="2722263"/>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l="2140"/>
          <a:stretch>
            <a:fillRect/>
          </a:stretch>
        </p:blipFill>
        <p:spPr bwMode="auto">
          <a:xfrm>
            <a:off x="508958" y="1173192"/>
            <a:ext cx="3094814" cy="15544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4" cstate="print"/>
          <a:srcRect t="-2719" r="3690"/>
          <a:stretch>
            <a:fillRect/>
          </a:stretch>
        </p:blipFill>
        <p:spPr bwMode="auto">
          <a:xfrm>
            <a:off x="506800" y="4451230"/>
            <a:ext cx="3107668" cy="1596750"/>
          </a:xfrm>
          <a:prstGeom prst="rect">
            <a:avLst/>
          </a:prstGeom>
          <a:noFill/>
          <a:ln w="9525">
            <a:noFill/>
            <a:miter lim="800000"/>
            <a:headEnd/>
            <a:tailEnd/>
          </a:ln>
          <a:effectLst/>
        </p:spPr>
      </p:pic>
      <p:pic>
        <p:nvPicPr>
          <p:cNvPr id="2057" name="Picture 9" descr="C:\Users\alberto\Work\Hazelwood Plaza\DAR2\3D\HP-3D 5-5.jpg"/>
          <p:cNvPicPr>
            <a:picLocks noChangeAspect="1" noChangeArrowheads="1"/>
          </p:cNvPicPr>
          <p:nvPr/>
        </p:nvPicPr>
        <p:blipFill>
          <a:blip r:embed="rId5" cstate="print"/>
          <a:srcRect/>
          <a:stretch>
            <a:fillRect/>
          </a:stretch>
        </p:blipFill>
        <p:spPr bwMode="auto">
          <a:xfrm>
            <a:off x="518362" y="2822477"/>
            <a:ext cx="3083477" cy="1554480"/>
          </a:xfrm>
          <a:prstGeom prst="rect">
            <a:avLst/>
          </a:prstGeom>
          <a:noFill/>
        </p:spPr>
      </p:pic>
      <p:pic>
        <p:nvPicPr>
          <p:cNvPr id="2059" name="Picture 11"/>
          <p:cNvPicPr>
            <a:picLocks noChangeAspect="1" noChangeArrowheads="1"/>
          </p:cNvPicPr>
          <p:nvPr/>
        </p:nvPicPr>
        <p:blipFill>
          <a:blip r:embed="rId6" cstate="print"/>
          <a:srcRect/>
          <a:stretch>
            <a:fillRect/>
          </a:stretch>
        </p:blipFill>
        <p:spPr bwMode="auto">
          <a:xfrm>
            <a:off x="3710250" y="4487264"/>
            <a:ext cx="1828800" cy="1507937"/>
          </a:xfrm>
          <a:prstGeom prst="rect">
            <a:avLst/>
          </a:prstGeom>
          <a:noFill/>
          <a:ln w="9525">
            <a:noFill/>
            <a:miter lim="800000"/>
            <a:headEnd/>
            <a:tailEnd/>
          </a:ln>
          <a:effectLst/>
        </p:spPr>
      </p:pic>
      <p:pic>
        <p:nvPicPr>
          <p:cNvPr id="2060" name="Picture 12" descr="C:\Users\alberto\Work\Hazelwood Plaza\DAR2\3D\3D17.jpg"/>
          <p:cNvPicPr>
            <a:picLocks noChangeAspect="1" noChangeArrowheads="1"/>
          </p:cNvPicPr>
          <p:nvPr/>
        </p:nvPicPr>
        <p:blipFill>
          <a:blip r:embed="rId7" cstate="print"/>
          <a:srcRect/>
          <a:stretch>
            <a:fillRect/>
          </a:stretch>
        </p:blipFill>
        <p:spPr bwMode="auto">
          <a:xfrm>
            <a:off x="5634832" y="4466126"/>
            <a:ext cx="3181436" cy="155448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683" y="512064"/>
            <a:ext cx="8229600" cy="914400"/>
          </a:xfrm>
        </p:spPr>
        <p:txBody>
          <a:bodyPr/>
          <a:lstStyle/>
          <a:p>
            <a:r>
              <a:rPr lang="en-US" dirty="0" smtClean="0"/>
              <a:t>Color Examples</a:t>
            </a:r>
            <a:endParaRPr lang="en-US" dirty="0"/>
          </a:p>
        </p:txBody>
      </p:sp>
      <p:pic>
        <p:nvPicPr>
          <p:cNvPr id="3076" name="Picture 4" descr="http://francheteauolivier.files.wordpress.com/2010/08/archi-017.jpg"/>
          <p:cNvPicPr>
            <a:picLocks noChangeAspect="1" noChangeArrowheads="1"/>
          </p:cNvPicPr>
          <p:nvPr/>
        </p:nvPicPr>
        <p:blipFill>
          <a:blip r:embed="rId2" cstate="print"/>
          <a:srcRect/>
          <a:stretch>
            <a:fillRect/>
          </a:stretch>
        </p:blipFill>
        <p:spPr bwMode="auto">
          <a:xfrm>
            <a:off x="6366594" y="1713841"/>
            <a:ext cx="2438400" cy="1828800"/>
          </a:xfrm>
          <a:prstGeom prst="rect">
            <a:avLst/>
          </a:prstGeom>
          <a:noFill/>
        </p:spPr>
      </p:pic>
      <p:pic>
        <p:nvPicPr>
          <p:cNvPr id="3077" name="Picture 5" descr="C:\Users\alberto\Work\Hazelwood Plaza\DAR2\Photos color\504ea32028ba0d145900009f_simplon-a-t2-a-architects_01_-batarfoto-528x283.jpg"/>
          <p:cNvPicPr>
            <a:picLocks noChangeAspect="1" noChangeArrowheads="1"/>
          </p:cNvPicPr>
          <p:nvPr/>
        </p:nvPicPr>
        <p:blipFill>
          <a:blip r:embed="rId3"/>
          <a:srcRect t="-164" r="4096"/>
          <a:stretch>
            <a:fillRect/>
          </a:stretch>
        </p:blipFill>
        <p:spPr bwMode="auto">
          <a:xfrm>
            <a:off x="6370607" y="3735237"/>
            <a:ext cx="2454216" cy="1373848"/>
          </a:xfrm>
          <a:prstGeom prst="rect">
            <a:avLst/>
          </a:prstGeom>
          <a:noFill/>
        </p:spPr>
      </p:pic>
      <p:pic>
        <p:nvPicPr>
          <p:cNvPr id="3078" name="Picture 6" descr="C:\Users\alberto\Work\Hazelwood Plaza\DAR2\Photos color\507ddabf28ba0d2b46000081_julia-tower-sergi-pons-architecte_04-1000x666.jpg"/>
          <p:cNvPicPr>
            <a:picLocks noChangeAspect="1" noChangeArrowheads="1"/>
          </p:cNvPicPr>
          <p:nvPr/>
        </p:nvPicPr>
        <p:blipFill>
          <a:blip r:embed="rId4"/>
          <a:srcRect l="21381" t="10905" r="52173" b="9000"/>
          <a:stretch>
            <a:fillRect/>
          </a:stretch>
        </p:blipFill>
        <p:spPr bwMode="auto">
          <a:xfrm>
            <a:off x="439946" y="1699404"/>
            <a:ext cx="1371600" cy="2766686"/>
          </a:xfrm>
          <a:prstGeom prst="rect">
            <a:avLst/>
          </a:prstGeom>
          <a:noFill/>
        </p:spPr>
      </p:pic>
      <p:pic>
        <p:nvPicPr>
          <p:cNvPr id="3079" name="Picture 7" descr="C:\Users\alberto\Work\Hazelwood Plaza\DAR2\Photos color\5064de6728ba0d4c4e00004f_625-rhode-island-avenue-suzane-reatig-architecture_3_ak_625ria.jpg"/>
          <p:cNvPicPr>
            <a:picLocks noChangeAspect="1" noChangeArrowheads="1"/>
          </p:cNvPicPr>
          <p:nvPr/>
        </p:nvPicPr>
        <p:blipFill>
          <a:blip r:embed="rId5" cstate="print"/>
          <a:srcRect/>
          <a:stretch>
            <a:fillRect/>
          </a:stretch>
        </p:blipFill>
        <p:spPr bwMode="auto">
          <a:xfrm>
            <a:off x="479664" y="4758666"/>
            <a:ext cx="1371600" cy="1829168"/>
          </a:xfrm>
          <a:prstGeom prst="rect">
            <a:avLst/>
          </a:prstGeom>
          <a:noFill/>
        </p:spPr>
      </p:pic>
      <p:pic>
        <p:nvPicPr>
          <p:cNvPr id="3080" name="Picture 8" descr="C:\Users\alberto\Work\Hazelwood Plaza\DAR2\Photos color\1269475271-ly2-08-fachada-oriente-1000x690.jpg"/>
          <p:cNvPicPr>
            <a:picLocks noChangeAspect="1" noChangeArrowheads="1"/>
          </p:cNvPicPr>
          <p:nvPr/>
        </p:nvPicPr>
        <p:blipFill>
          <a:blip r:embed="rId6" cstate="print"/>
          <a:srcRect l="2206" t="904" r="3624"/>
          <a:stretch>
            <a:fillRect/>
          </a:stretch>
        </p:blipFill>
        <p:spPr bwMode="auto">
          <a:xfrm>
            <a:off x="6944263" y="5227608"/>
            <a:ext cx="1871933" cy="1359200"/>
          </a:xfrm>
          <a:prstGeom prst="rect">
            <a:avLst/>
          </a:prstGeom>
          <a:noFill/>
        </p:spPr>
      </p:pic>
      <p:pic>
        <p:nvPicPr>
          <p:cNvPr id="3081" name="Picture 9" descr="C:\Users\alberto\Work\Hazelwood Plaza\DAR2\Photos color\1326337352-acm-viviendas-carabanchel-09-528x407.jpg"/>
          <p:cNvPicPr>
            <a:picLocks noChangeAspect="1" noChangeArrowheads="1"/>
          </p:cNvPicPr>
          <p:nvPr/>
        </p:nvPicPr>
        <p:blipFill>
          <a:blip r:embed="rId7" cstate="print"/>
          <a:srcRect/>
          <a:stretch>
            <a:fillRect/>
          </a:stretch>
        </p:blipFill>
        <p:spPr bwMode="auto">
          <a:xfrm>
            <a:off x="4350128" y="3716279"/>
            <a:ext cx="1779373" cy="1371600"/>
          </a:xfrm>
          <a:prstGeom prst="rect">
            <a:avLst/>
          </a:prstGeom>
          <a:noFill/>
        </p:spPr>
      </p:pic>
      <p:pic>
        <p:nvPicPr>
          <p:cNvPr id="3082" name="Picture 10" descr="C:\Users\alberto\Work\Hazelwood Plaza\DAR2\Photos color\1329322301-1328058119-mainimage-80559-bv-de-la-naturaleza-vallecas-78-w1280-1000x750-528x396.jpg"/>
          <p:cNvPicPr>
            <a:picLocks noChangeAspect="1" noChangeArrowheads="1"/>
          </p:cNvPicPr>
          <p:nvPr/>
        </p:nvPicPr>
        <p:blipFill>
          <a:blip r:embed="rId8" cstate="print"/>
          <a:srcRect t="-550" r="2666"/>
          <a:stretch>
            <a:fillRect/>
          </a:stretch>
        </p:blipFill>
        <p:spPr bwMode="auto">
          <a:xfrm>
            <a:off x="5072036" y="5201728"/>
            <a:ext cx="1780039" cy="1379149"/>
          </a:xfrm>
          <a:prstGeom prst="rect">
            <a:avLst/>
          </a:prstGeom>
          <a:noFill/>
        </p:spPr>
      </p:pic>
      <p:pic>
        <p:nvPicPr>
          <p:cNvPr id="3083" name="Picture 11" descr="C:\Users\alberto\Work\Hazelwood Plaza\DAR2\Photos color\1295295888-renzo-piano-fletcher-priest-architects----michel-denance.jpeg"/>
          <p:cNvPicPr>
            <a:picLocks noChangeAspect="1" noChangeArrowheads="1"/>
          </p:cNvPicPr>
          <p:nvPr/>
        </p:nvPicPr>
        <p:blipFill>
          <a:blip r:embed="rId9" cstate="print"/>
          <a:srcRect/>
          <a:stretch>
            <a:fillRect/>
          </a:stretch>
        </p:blipFill>
        <p:spPr bwMode="auto">
          <a:xfrm>
            <a:off x="3571615" y="1715848"/>
            <a:ext cx="2579313" cy="1828800"/>
          </a:xfrm>
          <a:prstGeom prst="rect">
            <a:avLst/>
          </a:prstGeom>
          <a:noFill/>
        </p:spPr>
      </p:pic>
      <p:pic>
        <p:nvPicPr>
          <p:cNvPr id="3084" name="Picture 12" descr="C:\Users\alberto\Work\Hazelwood Plaza\DAR2\Photos color\1312933970-3-vista-rua-medeiros-663x1000.jpg"/>
          <p:cNvPicPr>
            <a:picLocks noChangeAspect="1" noChangeArrowheads="1"/>
          </p:cNvPicPr>
          <p:nvPr/>
        </p:nvPicPr>
        <p:blipFill>
          <a:blip r:embed="rId10" cstate="print"/>
          <a:srcRect r="3125" b="11774"/>
          <a:stretch>
            <a:fillRect/>
          </a:stretch>
        </p:blipFill>
        <p:spPr bwMode="auto">
          <a:xfrm>
            <a:off x="2027211" y="1728877"/>
            <a:ext cx="1328739" cy="1825206"/>
          </a:xfrm>
          <a:prstGeom prst="rect">
            <a:avLst/>
          </a:prstGeom>
          <a:noFill/>
        </p:spPr>
      </p:pic>
      <p:pic>
        <p:nvPicPr>
          <p:cNvPr id="3085" name="Picture 13" descr="C:\Users\alberto\Work\Hazelwood Plaza\DAR2\Photos color\1303778200-1302805693-cvdb-p032-apoio-centre-carnaxide-picture-01.jpg"/>
          <p:cNvPicPr>
            <a:picLocks noChangeAspect="1" noChangeArrowheads="1"/>
          </p:cNvPicPr>
          <p:nvPr/>
        </p:nvPicPr>
        <p:blipFill>
          <a:blip r:embed="rId11" cstate="print"/>
          <a:srcRect/>
          <a:stretch>
            <a:fillRect/>
          </a:stretch>
        </p:blipFill>
        <p:spPr bwMode="auto">
          <a:xfrm>
            <a:off x="2052651" y="3711606"/>
            <a:ext cx="2056372" cy="1371600"/>
          </a:xfrm>
          <a:prstGeom prst="rect">
            <a:avLst/>
          </a:prstGeom>
          <a:noFill/>
        </p:spPr>
      </p:pic>
      <p:pic>
        <p:nvPicPr>
          <p:cNvPr id="3087" name="Picture 15" descr="C:\Users\alberto\Work\Hazelwood Plaza\DAR2\Photos color\1309548457-carlos-lozano-2-528x254.jpg"/>
          <p:cNvPicPr>
            <a:picLocks noChangeAspect="1" noChangeArrowheads="1"/>
          </p:cNvPicPr>
          <p:nvPr/>
        </p:nvPicPr>
        <p:blipFill>
          <a:blip r:embed="rId12"/>
          <a:srcRect l="5577" t="40496" r="4051" b="5202"/>
          <a:stretch>
            <a:fillRect/>
          </a:stretch>
        </p:blipFill>
        <p:spPr bwMode="auto">
          <a:xfrm>
            <a:off x="4166558" y="232913"/>
            <a:ext cx="4655614" cy="1345719"/>
          </a:xfrm>
          <a:prstGeom prst="rect">
            <a:avLst/>
          </a:prstGeom>
          <a:noFill/>
        </p:spPr>
      </p:pic>
      <p:pic>
        <p:nvPicPr>
          <p:cNvPr id="3088" name="Picture 16" descr="C:\Users\alberto\Work\Hazelwood Plaza\DAR2\Photos color\1309548430-aranguren-gallegos-1-528x527.jpg"/>
          <p:cNvPicPr>
            <a:picLocks noChangeAspect="1" noChangeArrowheads="1"/>
          </p:cNvPicPr>
          <p:nvPr/>
        </p:nvPicPr>
        <p:blipFill>
          <a:blip r:embed="rId13" cstate="print"/>
          <a:srcRect/>
          <a:stretch>
            <a:fillRect/>
          </a:stretch>
        </p:blipFill>
        <p:spPr bwMode="auto">
          <a:xfrm>
            <a:off x="3605646" y="5215118"/>
            <a:ext cx="1374203" cy="1371600"/>
          </a:xfrm>
          <a:prstGeom prst="rect">
            <a:avLst/>
          </a:prstGeom>
          <a:noFill/>
        </p:spPr>
      </p:pic>
      <p:pic>
        <p:nvPicPr>
          <p:cNvPr id="3089" name="Picture 17" descr="C:\Users\alberto\Work\Hazelwood Plaza\DAR2\Photos color\1334762212-01410-20-e1334763822343-1000x691.jpg"/>
          <p:cNvPicPr>
            <a:picLocks noChangeAspect="1" noChangeArrowheads="1"/>
          </p:cNvPicPr>
          <p:nvPr/>
        </p:nvPicPr>
        <p:blipFill>
          <a:blip r:embed="rId14" cstate="print"/>
          <a:srcRect l="13509" t="622" r="7396"/>
          <a:stretch>
            <a:fillRect/>
          </a:stretch>
        </p:blipFill>
        <p:spPr bwMode="auto">
          <a:xfrm>
            <a:off x="1943451" y="5193102"/>
            <a:ext cx="1570008" cy="136306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p:spPr>
        <p:txBody>
          <a:bodyPr/>
          <a:lstStyle/>
          <a:p>
            <a:r>
              <a:rPr lang="en-US" sz="2800" dirty="0" smtClean="0">
                <a:latin typeface="+mn-lt"/>
              </a:rPr>
              <a:t>Project Description</a:t>
            </a:r>
            <a:r>
              <a:rPr lang="en-US" sz="3000" dirty="0" smtClean="0">
                <a:latin typeface="+mn-lt"/>
              </a:rPr>
              <a:t/>
            </a:r>
            <a:br>
              <a:rPr lang="en-US" sz="3000" dirty="0" smtClean="0">
                <a:latin typeface="+mn-lt"/>
              </a:rPr>
            </a:br>
            <a:r>
              <a:rPr lang="en-US" dirty="0" smtClean="0"/>
              <a:t/>
            </a:r>
            <a:br>
              <a:rPr lang="en-US" dirty="0" smtClean="0"/>
            </a:br>
            <a:endParaRPr lang="en-US" dirty="0"/>
          </a:p>
        </p:txBody>
      </p:sp>
      <p:sp>
        <p:nvSpPr>
          <p:cNvPr id="4" name="Content Placeholder 3"/>
          <p:cNvSpPr>
            <a:spLocks noGrp="1"/>
          </p:cNvSpPr>
          <p:nvPr>
            <p:ph sz="half" idx="1"/>
          </p:nvPr>
        </p:nvSpPr>
        <p:spPr>
          <a:xfrm>
            <a:off x="914400" y="1676400"/>
            <a:ext cx="4038600" cy="4602163"/>
          </a:xfrm>
        </p:spPr>
        <p:txBody>
          <a:bodyPr>
            <a:normAutofit fontScale="25000" lnSpcReduction="20000"/>
          </a:bodyPr>
          <a:lstStyle/>
          <a:p>
            <a:r>
              <a:rPr lang="en-US" sz="6800" dirty="0" smtClean="0">
                <a:solidFill>
                  <a:schemeClr val="tx2">
                    <a:lumMod val="90000"/>
                  </a:schemeClr>
                </a:solidFill>
              </a:rPr>
              <a:t>Property Address</a:t>
            </a:r>
          </a:p>
          <a:p>
            <a:r>
              <a:rPr lang="en-US" sz="6800" dirty="0" smtClean="0">
                <a:solidFill>
                  <a:schemeClr val="tx2">
                    <a:lumMod val="90000"/>
                  </a:schemeClr>
                </a:solidFill>
              </a:rPr>
              <a:t>No. Residential Units</a:t>
            </a:r>
          </a:p>
          <a:p>
            <a:r>
              <a:rPr lang="en-US" sz="6800" dirty="0" smtClean="0">
                <a:solidFill>
                  <a:schemeClr val="tx2">
                    <a:lumMod val="90000"/>
                  </a:schemeClr>
                </a:solidFill>
              </a:rPr>
              <a:t>Net Rentable Area (NRSF)</a:t>
            </a:r>
          </a:p>
          <a:p>
            <a:r>
              <a:rPr lang="en-US" sz="6800" dirty="0" smtClean="0">
                <a:solidFill>
                  <a:schemeClr val="tx2">
                    <a:lumMod val="90000"/>
                  </a:schemeClr>
                </a:solidFill>
              </a:rPr>
              <a:t>Common Area</a:t>
            </a:r>
          </a:p>
          <a:p>
            <a:r>
              <a:rPr lang="en-US" sz="6800" dirty="0" smtClean="0">
                <a:solidFill>
                  <a:schemeClr val="tx2">
                    <a:lumMod val="90000"/>
                  </a:schemeClr>
                </a:solidFill>
              </a:rPr>
              <a:t>Gross Building Area</a:t>
            </a:r>
          </a:p>
          <a:p>
            <a:r>
              <a:rPr lang="en-US" sz="6800" dirty="0" smtClean="0">
                <a:solidFill>
                  <a:schemeClr val="tx2">
                    <a:lumMod val="90000"/>
                  </a:schemeClr>
                </a:solidFill>
              </a:rPr>
              <a:t>No. Buildings</a:t>
            </a:r>
          </a:p>
          <a:p>
            <a:r>
              <a:rPr lang="en-US" sz="6800" dirty="0" smtClean="0">
                <a:solidFill>
                  <a:schemeClr val="tx2">
                    <a:lumMod val="90000"/>
                  </a:schemeClr>
                </a:solidFill>
              </a:rPr>
              <a:t>No. of Floors</a:t>
            </a:r>
          </a:p>
          <a:p>
            <a:r>
              <a:rPr lang="en-US" sz="6800" dirty="0" smtClean="0">
                <a:solidFill>
                  <a:schemeClr val="tx2">
                    <a:lumMod val="90000"/>
                  </a:schemeClr>
                </a:solidFill>
              </a:rPr>
              <a:t>Site Area</a:t>
            </a:r>
          </a:p>
          <a:p>
            <a:r>
              <a:rPr lang="en-US" sz="6800" dirty="0" smtClean="0">
                <a:solidFill>
                  <a:schemeClr val="tx2">
                    <a:lumMod val="90000"/>
                  </a:schemeClr>
                </a:solidFill>
              </a:rPr>
              <a:t>Building Construction</a:t>
            </a:r>
          </a:p>
          <a:p>
            <a:r>
              <a:rPr lang="en-US" sz="6800" dirty="0" smtClean="0">
                <a:solidFill>
                  <a:schemeClr val="tx2">
                    <a:lumMod val="90000"/>
                  </a:schemeClr>
                </a:solidFill>
              </a:rPr>
              <a:t>Roof Type</a:t>
            </a:r>
          </a:p>
          <a:p>
            <a:r>
              <a:rPr lang="en-US" sz="6800" dirty="0" smtClean="0">
                <a:solidFill>
                  <a:schemeClr val="tx2">
                    <a:lumMod val="90000"/>
                  </a:schemeClr>
                </a:solidFill>
              </a:rPr>
              <a:t>Building Exterior</a:t>
            </a:r>
          </a:p>
          <a:p>
            <a:endParaRPr lang="en-US" sz="6800" dirty="0" smtClean="0">
              <a:solidFill>
                <a:schemeClr val="tx2">
                  <a:lumMod val="90000"/>
                </a:schemeClr>
              </a:solidFill>
            </a:endParaRPr>
          </a:p>
          <a:p>
            <a:endParaRPr lang="en-US" sz="6800" dirty="0" smtClean="0">
              <a:solidFill>
                <a:schemeClr val="tx2">
                  <a:lumMod val="90000"/>
                </a:schemeClr>
              </a:solidFill>
            </a:endParaRPr>
          </a:p>
          <a:p>
            <a:r>
              <a:rPr lang="en-US" sz="6800" dirty="0" smtClean="0">
                <a:solidFill>
                  <a:schemeClr val="tx2">
                    <a:lumMod val="90000"/>
                  </a:schemeClr>
                </a:solidFill>
              </a:rPr>
              <a:t>HVAC System</a:t>
            </a:r>
          </a:p>
          <a:p>
            <a:endParaRPr lang="en-US" dirty="0"/>
          </a:p>
        </p:txBody>
      </p:sp>
      <p:sp>
        <p:nvSpPr>
          <p:cNvPr id="5" name="Content Placeholder 4"/>
          <p:cNvSpPr>
            <a:spLocks noGrp="1"/>
          </p:cNvSpPr>
          <p:nvPr>
            <p:ph sz="half" idx="2"/>
          </p:nvPr>
        </p:nvSpPr>
        <p:spPr>
          <a:xfrm>
            <a:off x="3962400" y="1676400"/>
            <a:ext cx="4107656" cy="4525963"/>
          </a:xfrm>
        </p:spPr>
        <p:txBody>
          <a:bodyPr>
            <a:normAutofit fontScale="25000" lnSpcReduction="20000"/>
          </a:bodyPr>
          <a:lstStyle/>
          <a:p>
            <a:pPr>
              <a:buNone/>
            </a:pPr>
            <a:r>
              <a:rPr lang="en-US" sz="6800" dirty="0" smtClean="0">
                <a:solidFill>
                  <a:schemeClr val="tx2">
                    <a:lumMod val="90000"/>
                  </a:schemeClr>
                </a:solidFill>
              </a:rPr>
              <a:t>222 NE 102</a:t>
            </a:r>
            <a:r>
              <a:rPr lang="en-US" sz="6800" baseline="30000" dirty="0" smtClean="0">
                <a:solidFill>
                  <a:schemeClr val="tx2">
                    <a:lumMod val="90000"/>
                  </a:schemeClr>
                </a:solidFill>
              </a:rPr>
              <a:t>nd</a:t>
            </a:r>
            <a:r>
              <a:rPr lang="en-US" sz="6800" dirty="0" smtClean="0">
                <a:solidFill>
                  <a:schemeClr val="tx2">
                    <a:lumMod val="90000"/>
                  </a:schemeClr>
                </a:solidFill>
              </a:rPr>
              <a:t> Avenue</a:t>
            </a:r>
          </a:p>
          <a:p>
            <a:pPr>
              <a:buNone/>
            </a:pPr>
            <a:r>
              <a:rPr lang="en-US" sz="6800" dirty="0" smtClean="0">
                <a:solidFill>
                  <a:schemeClr val="tx2">
                    <a:lumMod val="90000"/>
                  </a:schemeClr>
                </a:solidFill>
              </a:rPr>
              <a:t>60 , 2 live/work units, 35 1BR, 23 2BR</a:t>
            </a:r>
          </a:p>
          <a:p>
            <a:pPr>
              <a:buNone/>
            </a:pPr>
            <a:r>
              <a:rPr lang="en-US" sz="6800" dirty="0" smtClean="0">
                <a:solidFill>
                  <a:schemeClr val="tx2">
                    <a:lumMod val="90000"/>
                  </a:schemeClr>
                </a:solidFill>
              </a:rPr>
              <a:t>46,696 sq. ft.</a:t>
            </a:r>
          </a:p>
          <a:p>
            <a:pPr>
              <a:buNone/>
            </a:pPr>
            <a:r>
              <a:rPr lang="en-US" sz="6800" dirty="0" smtClean="0">
                <a:solidFill>
                  <a:schemeClr val="tx2">
                    <a:lumMod val="90000"/>
                  </a:schemeClr>
                </a:solidFill>
              </a:rPr>
              <a:t>12,322 sq. ft.</a:t>
            </a:r>
          </a:p>
          <a:p>
            <a:pPr>
              <a:buNone/>
            </a:pPr>
            <a:r>
              <a:rPr lang="en-US" sz="6800" dirty="0" smtClean="0">
                <a:solidFill>
                  <a:schemeClr val="tx2">
                    <a:lumMod val="90000"/>
                  </a:schemeClr>
                </a:solidFill>
              </a:rPr>
              <a:t>59,018 sq. ft.</a:t>
            </a:r>
          </a:p>
          <a:p>
            <a:pPr>
              <a:buNone/>
            </a:pPr>
            <a:r>
              <a:rPr lang="en-US" sz="6800" dirty="0" smtClean="0">
                <a:solidFill>
                  <a:schemeClr val="tx2">
                    <a:lumMod val="90000"/>
                  </a:schemeClr>
                </a:solidFill>
              </a:rPr>
              <a:t>1</a:t>
            </a:r>
          </a:p>
          <a:p>
            <a:pPr>
              <a:buNone/>
            </a:pPr>
            <a:r>
              <a:rPr lang="en-US" sz="6800" dirty="0" smtClean="0">
                <a:solidFill>
                  <a:schemeClr val="tx2">
                    <a:lumMod val="90000"/>
                  </a:schemeClr>
                </a:solidFill>
              </a:rPr>
              <a:t>5 residential floors with tuck under parking</a:t>
            </a:r>
          </a:p>
          <a:p>
            <a:pPr>
              <a:buNone/>
            </a:pPr>
            <a:r>
              <a:rPr lang="en-US" sz="6800" dirty="0" smtClean="0">
                <a:solidFill>
                  <a:schemeClr val="tx2">
                    <a:lumMod val="90000"/>
                  </a:schemeClr>
                </a:solidFill>
              </a:rPr>
              <a:t>24,338 sq. ft.</a:t>
            </a:r>
          </a:p>
          <a:p>
            <a:pPr>
              <a:buNone/>
            </a:pPr>
            <a:r>
              <a:rPr lang="en-US" sz="6800" dirty="0" smtClean="0">
                <a:solidFill>
                  <a:schemeClr val="tx2">
                    <a:lumMod val="90000"/>
                  </a:schemeClr>
                </a:solidFill>
              </a:rPr>
              <a:t>Wood frame </a:t>
            </a:r>
          </a:p>
          <a:p>
            <a:pPr>
              <a:buNone/>
            </a:pPr>
            <a:r>
              <a:rPr lang="en-US" sz="6800" dirty="0" smtClean="0">
                <a:solidFill>
                  <a:schemeClr val="tx2">
                    <a:lumMod val="90000"/>
                  </a:schemeClr>
                </a:solidFill>
              </a:rPr>
              <a:t>Composite / seamed metal</a:t>
            </a:r>
          </a:p>
          <a:p>
            <a:pPr>
              <a:buNone/>
            </a:pPr>
            <a:r>
              <a:rPr lang="en-US" sz="6800" dirty="0" smtClean="0">
                <a:solidFill>
                  <a:schemeClr val="tx2">
                    <a:lumMod val="90000"/>
                  </a:schemeClr>
                </a:solidFill>
              </a:rPr>
              <a:t>Painted corrugated metal panel and</a:t>
            </a:r>
          </a:p>
          <a:p>
            <a:pPr>
              <a:buNone/>
            </a:pPr>
            <a:r>
              <a:rPr lang="en-US" sz="6800" dirty="0" smtClean="0">
                <a:solidFill>
                  <a:schemeClr val="tx2">
                    <a:lumMod val="90000"/>
                  </a:schemeClr>
                </a:solidFill>
              </a:rPr>
              <a:t>Prefinished cement board siding,</a:t>
            </a:r>
          </a:p>
          <a:p>
            <a:pPr>
              <a:buNone/>
            </a:pPr>
            <a:r>
              <a:rPr lang="en-US" sz="6800" dirty="0" smtClean="0">
                <a:solidFill>
                  <a:schemeClr val="tx2">
                    <a:lumMod val="90000"/>
                  </a:schemeClr>
                </a:solidFill>
              </a:rPr>
              <a:t>Metal balcony</a:t>
            </a:r>
          </a:p>
          <a:p>
            <a:pPr>
              <a:buNone/>
            </a:pPr>
            <a:r>
              <a:rPr lang="en-US" sz="6800" dirty="0" smtClean="0">
                <a:solidFill>
                  <a:schemeClr val="tx2">
                    <a:lumMod val="90000"/>
                  </a:schemeClr>
                </a:solidFill>
              </a:rPr>
              <a:t>Split  air conditioners</a:t>
            </a:r>
          </a:p>
          <a:p>
            <a:pPr>
              <a:buNone/>
            </a:pPr>
            <a:r>
              <a:rPr lang="en-US" dirty="0" smtClean="0"/>
              <a:t> </a:t>
            </a:r>
          </a:p>
          <a:p>
            <a:pPr>
              <a:buNone/>
            </a:pPr>
            <a:r>
              <a:rPr lang="en-US" dirty="0" smtClean="0"/>
              <a:t>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inkevich\Desktop\Alberto\NE 102nd\102nd NE Ave\OPTION 4\VECINITY.jpg"/>
          <p:cNvPicPr/>
          <p:nvPr/>
        </p:nvPicPr>
        <p:blipFill>
          <a:blip r:embed="rId2"/>
          <a:srcRect l="1282" t="4977" r="1282" b="6335"/>
          <a:stretch>
            <a:fillRect/>
          </a:stretch>
        </p:blipFill>
        <p:spPr bwMode="auto">
          <a:xfrm>
            <a:off x="457200" y="1219200"/>
            <a:ext cx="8229600" cy="4572000"/>
          </a:xfrm>
          <a:prstGeom prst="rect">
            <a:avLst/>
          </a:prstGeom>
          <a:noFill/>
          <a:ln w="9525">
            <a:noFill/>
            <a:miter lim="800000"/>
            <a:headEnd/>
            <a:tailEnd/>
          </a:ln>
        </p:spPr>
      </p:pic>
      <p:sp>
        <p:nvSpPr>
          <p:cNvPr id="3" name="Title 2"/>
          <p:cNvSpPr txBox="1">
            <a:spLocks/>
          </p:cNvSpPr>
          <p:nvPr/>
        </p:nvSpPr>
        <p:spPr>
          <a:xfrm>
            <a:off x="914400" y="512064"/>
            <a:ext cx="7772400" cy="914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dirty="0" smtClean="0">
                <a:ln>
                  <a:noFill/>
                </a:ln>
                <a:solidFill>
                  <a:schemeClr val="tx2">
                    <a:lumMod val="90000"/>
                  </a:schemeClr>
                </a:solidFill>
                <a:effectLst/>
                <a:uLnTx/>
                <a:uFillTx/>
                <a:latin typeface="+mj-lt"/>
                <a:ea typeface="+mj-ea"/>
                <a:cs typeface="+mj-cs"/>
              </a:rPr>
              <a:t>Vicinity</a:t>
            </a:r>
            <a:endParaRPr kumimoji="0" lang="en-US" sz="2800" b="0" i="0" u="none" strike="noStrike" kern="1200" cap="none" spc="-100" normalizeH="0" baseline="0" noProof="0" dirty="0">
              <a:ln>
                <a:noFill/>
              </a:ln>
              <a:solidFill>
                <a:schemeClr val="tx2">
                  <a:lumMod val="90000"/>
                </a:schemeClr>
              </a:solidFill>
              <a:effectLst/>
              <a:uLnTx/>
              <a:uFillTx/>
              <a:latin typeface="+mj-lt"/>
              <a:ea typeface="+mj-ea"/>
              <a:cs typeface="+mj-cs"/>
            </a:endParaRPr>
          </a:p>
        </p:txBody>
      </p:sp>
      <p:sp>
        <p:nvSpPr>
          <p:cNvPr id="4" name="TextBox 3"/>
          <p:cNvSpPr txBox="1"/>
          <p:nvPr/>
        </p:nvSpPr>
        <p:spPr>
          <a:xfrm>
            <a:off x="2743200" y="2133600"/>
            <a:ext cx="685800" cy="346249"/>
          </a:xfrm>
          <a:prstGeom prst="rect">
            <a:avLst/>
          </a:prstGeom>
          <a:noFill/>
        </p:spPr>
        <p:txBody>
          <a:bodyPr wrap="square" rtlCol="0">
            <a:spAutoFit/>
          </a:bodyPr>
          <a:lstStyle/>
          <a:p>
            <a:r>
              <a:rPr lang="en-US" sz="550" b="1" dirty="0" smtClean="0">
                <a:solidFill>
                  <a:srgbClr val="2007B5"/>
                </a:solidFill>
                <a:latin typeface="Arial" pitchFamily="34" charset="0"/>
                <a:cs typeface="Arial" pitchFamily="34" charset="0"/>
              </a:rPr>
              <a:t>GATEWAY</a:t>
            </a:r>
          </a:p>
          <a:p>
            <a:r>
              <a:rPr lang="en-US" sz="550" b="1" dirty="0" smtClean="0">
                <a:solidFill>
                  <a:srgbClr val="2007B5"/>
                </a:solidFill>
                <a:latin typeface="Arial" pitchFamily="34" charset="0"/>
                <a:cs typeface="Arial" pitchFamily="34" charset="0"/>
              </a:rPr>
              <a:t>TRANSIT CENTER</a:t>
            </a:r>
            <a:endParaRPr lang="en-US" sz="550" b="1" dirty="0">
              <a:solidFill>
                <a:srgbClr val="2007B5"/>
              </a:solidFill>
              <a:latin typeface="Arial" pitchFamily="34" charset="0"/>
              <a:cs typeface="Arial" pitchFamily="34" charset="0"/>
            </a:endParaRPr>
          </a:p>
        </p:txBody>
      </p:sp>
      <p:sp>
        <p:nvSpPr>
          <p:cNvPr id="5" name="TextBox 4"/>
          <p:cNvSpPr txBox="1"/>
          <p:nvPr/>
        </p:nvSpPr>
        <p:spPr>
          <a:xfrm>
            <a:off x="2743200" y="5867400"/>
            <a:ext cx="1371600" cy="261610"/>
          </a:xfrm>
          <a:prstGeom prst="rect">
            <a:avLst/>
          </a:prstGeom>
          <a:noFill/>
        </p:spPr>
        <p:txBody>
          <a:bodyPr wrap="square" rtlCol="0">
            <a:spAutoFit/>
          </a:bodyPr>
          <a:lstStyle/>
          <a:p>
            <a:r>
              <a:rPr lang="en-US" sz="550" dirty="0" smtClean="0">
                <a:solidFill>
                  <a:srgbClr val="2007B5"/>
                </a:solidFill>
                <a:latin typeface="Arial" pitchFamily="34" charset="0"/>
                <a:cs typeface="Arial" pitchFamily="34" charset="0"/>
              </a:rPr>
              <a:t>i-205  SHOPPING MALL</a:t>
            </a:r>
          </a:p>
          <a:p>
            <a:r>
              <a:rPr lang="en-US" sz="550" dirty="0" smtClean="0">
                <a:solidFill>
                  <a:srgbClr val="2007B5"/>
                </a:solidFill>
                <a:latin typeface="Arial" pitchFamily="34" charset="0"/>
                <a:cs typeface="Arial" pitchFamily="34" charset="0"/>
              </a:rPr>
              <a:t>SE 102 ND / SE WASHINGTON ST</a:t>
            </a:r>
            <a:r>
              <a:rPr lang="en-US" sz="550" dirty="0" smtClean="0">
                <a:solidFill>
                  <a:srgbClr val="072277"/>
                </a:solidFill>
                <a:latin typeface="Arial" pitchFamily="34" charset="0"/>
                <a:cs typeface="Arial" pitchFamily="34" charset="0"/>
              </a:rPr>
              <a:t>. </a:t>
            </a:r>
            <a:endParaRPr lang="en-US" sz="550" dirty="0">
              <a:solidFill>
                <a:srgbClr val="072277"/>
              </a:solidFill>
              <a:latin typeface="Arial" pitchFamily="34" charset="0"/>
              <a:cs typeface="Arial" pitchFamily="34" charset="0"/>
            </a:endParaRPr>
          </a:p>
        </p:txBody>
      </p:sp>
      <p:cxnSp>
        <p:nvCxnSpPr>
          <p:cNvPr id="7" name="Straight Arrow Connector 6"/>
          <p:cNvCxnSpPr/>
          <p:nvPr/>
        </p:nvCxnSpPr>
        <p:spPr>
          <a:xfrm rot="5400000">
            <a:off x="3886994" y="6247606"/>
            <a:ext cx="304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2819400" y="6096000"/>
            <a:ext cx="1219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flipH="1">
            <a:off x="4038599" y="5791200"/>
            <a:ext cx="76198" cy="609600"/>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7010400" cy="523220"/>
          </a:xfrm>
          <a:prstGeom prst="rect">
            <a:avLst/>
          </a:prstGeom>
          <a:noFill/>
        </p:spPr>
        <p:txBody>
          <a:bodyPr wrap="square" rtlCol="0">
            <a:spAutoFit/>
          </a:bodyPr>
          <a:lstStyle/>
          <a:p>
            <a:r>
              <a:rPr lang="en-US" sz="2800" dirty="0" smtClean="0">
                <a:solidFill>
                  <a:schemeClr val="tx2">
                    <a:lumMod val="90000"/>
                  </a:schemeClr>
                </a:solidFill>
              </a:rPr>
              <a:t>Vicinity photos</a:t>
            </a:r>
            <a:endParaRPr lang="en-US" sz="2800" dirty="0">
              <a:solidFill>
                <a:schemeClr val="tx2">
                  <a:lumMod val="90000"/>
                </a:schemeClr>
              </a:solidFill>
            </a:endParaRPr>
          </a:p>
        </p:txBody>
      </p:sp>
      <p:pic>
        <p:nvPicPr>
          <p:cNvPr id="40962" name="Picture 2" descr="C:\Users\alberto\Work\Hazelwood Plaza\Photos\222 NE 102nd\IMG_0167.JPG"/>
          <p:cNvPicPr>
            <a:picLocks noChangeAspect="1" noChangeArrowheads="1"/>
          </p:cNvPicPr>
          <p:nvPr/>
        </p:nvPicPr>
        <p:blipFill>
          <a:blip r:embed="rId2" cstate="print"/>
          <a:srcRect/>
          <a:stretch>
            <a:fillRect/>
          </a:stretch>
        </p:blipFill>
        <p:spPr bwMode="auto">
          <a:xfrm>
            <a:off x="304800" y="990600"/>
            <a:ext cx="3251200" cy="1828800"/>
          </a:xfrm>
          <a:prstGeom prst="rect">
            <a:avLst/>
          </a:prstGeom>
          <a:noFill/>
        </p:spPr>
      </p:pic>
      <p:pic>
        <p:nvPicPr>
          <p:cNvPr id="40963" name="Picture 3" descr="C:\Users\alberto\Work\Hazelwood Plaza\Photos\222 NE 102nd\IMG_0173.JPG"/>
          <p:cNvPicPr>
            <a:picLocks noChangeAspect="1" noChangeArrowheads="1"/>
          </p:cNvPicPr>
          <p:nvPr/>
        </p:nvPicPr>
        <p:blipFill>
          <a:blip r:embed="rId3" cstate="print"/>
          <a:srcRect/>
          <a:stretch>
            <a:fillRect/>
          </a:stretch>
        </p:blipFill>
        <p:spPr bwMode="auto">
          <a:xfrm>
            <a:off x="3657600" y="990600"/>
            <a:ext cx="3251200" cy="1828800"/>
          </a:xfrm>
          <a:prstGeom prst="rect">
            <a:avLst/>
          </a:prstGeom>
          <a:noFill/>
        </p:spPr>
      </p:pic>
      <p:pic>
        <p:nvPicPr>
          <p:cNvPr id="40964" name="Picture 4" descr="C:\Users\alberto\Work\Hazelwood Plaza\Photos\222 NE 102nd\IMG_0181.JPG"/>
          <p:cNvPicPr>
            <a:picLocks noChangeAspect="1" noChangeArrowheads="1"/>
          </p:cNvPicPr>
          <p:nvPr/>
        </p:nvPicPr>
        <p:blipFill>
          <a:blip r:embed="rId4" cstate="print"/>
          <a:srcRect/>
          <a:stretch>
            <a:fillRect/>
          </a:stretch>
        </p:blipFill>
        <p:spPr bwMode="auto">
          <a:xfrm>
            <a:off x="304800" y="2895600"/>
            <a:ext cx="3251200" cy="1828800"/>
          </a:xfrm>
          <a:prstGeom prst="rect">
            <a:avLst/>
          </a:prstGeom>
          <a:noFill/>
        </p:spPr>
      </p:pic>
      <p:pic>
        <p:nvPicPr>
          <p:cNvPr id="40965" name="Picture 5" descr="C:\Users\alberto\Work\Hazelwood Plaza\Photos\image.jpeg"/>
          <p:cNvPicPr>
            <a:picLocks noChangeAspect="1" noChangeArrowheads="1"/>
          </p:cNvPicPr>
          <p:nvPr/>
        </p:nvPicPr>
        <p:blipFill>
          <a:blip r:embed="rId5" cstate="print"/>
          <a:srcRect l="-2341" b="24784"/>
          <a:stretch>
            <a:fillRect/>
          </a:stretch>
        </p:blipFill>
        <p:spPr bwMode="auto">
          <a:xfrm>
            <a:off x="3581400" y="4800600"/>
            <a:ext cx="3331464" cy="1828800"/>
          </a:xfrm>
          <a:prstGeom prst="rect">
            <a:avLst/>
          </a:prstGeom>
          <a:noFill/>
        </p:spPr>
      </p:pic>
      <p:pic>
        <p:nvPicPr>
          <p:cNvPr id="40967" name="Picture 7" descr="C:\Users\alberto\Work\Hazelwood Plaza\Photos\222 NE 102nd\IMG_0187.JPG"/>
          <p:cNvPicPr>
            <a:picLocks noChangeAspect="1" noChangeArrowheads="1"/>
          </p:cNvPicPr>
          <p:nvPr/>
        </p:nvPicPr>
        <p:blipFill>
          <a:blip r:embed="rId6" cstate="print"/>
          <a:srcRect/>
          <a:stretch>
            <a:fillRect/>
          </a:stretch>
        </p:blipFill>
        <p:spPr bwMode="auto">
          <a:xfrm>
            <a:off x="304800" y="4800600"/>
            <a:ext cx="3251200" cy="1828800"/>
          </a:xfrm>
          <a:prstGeom prst="rect">
            <a:avLst/>
          </a:prstGeom>
          <a:noFill/>
        </p:spPr>
      </p:pic>
      <p:pic>
        <p:nvPicPr>
          <p:cNvPr id="40968" name="Picture 8" descr="C:\Users\alberto\Work\Hazelwood Plaza\Photos\222 NE 102nd\IMG_0196.JPG"/>
          <p:cNvPicPr>
            <a:picLocks noChangeAspect="1" noChangeArrowheads="1"/>
          </p:cNvPicPr>
          <p:nvPr/>
        </p:nvPicPr>
        <p:blipFill>
          <a:blip r:embed="rId7" cstate="print"/>
          <a:srcRect/>
          <a:stretch>
            <a:fillRect/>
          </a:stretch>
        </p:blipFill>
        <p:spPr bwMode="auto">
          <a:xfrm>
            <a:off x="3657600" y="2895600"/>
            <a:ext cx="3251200" cy="1828800"/>
          </a:xfrm>
          <a:prstGeom prst="rect">
            <a:avLst/>
          </a:prstGeom>
          <a:noFill/>
        </p:spPr>
      </p:pic>
      <p:pic>
        <p:nvPicPr>
          <p:cNvPr id="40969" name="Picture 9" descr="C:\Users\alberto\Work\Hazelwood Plaza\Photos\222 NE 102nd\IMG_0179.JPG"/>
          <p:cNvPicPr>
            <a:picLocks noChangeAspect="1" noChangeArrowheads="1"/>
          </p:cNvPicPr>
          <p:nvPr/>
        </p:nvPicPr>
        <p:blipFill>
          <a:blip r:embed="rId8" cstate="print"/>
          <a:srcRect/>
          <a:stretch>
            <a:fillRect/>
          </a:stretch>
        </p:blipFill>
        <p:spPr bwMode="auto">
          <a:xfrm>
            <a:off x="7010400" y="990600"/>
            <a:ext cx="1828800" cy="1028700"/>
          </a:xfrm>
          <a:prstGeom prst="rect">
            <a:avLst/>
          </a:prstGeom>
          <a:noFill/>
        </p:spPr>
      </p:pic>
      <p:pic>
        <p:nvPicPr>
          <p:cNvPr id="40970" name="Picture 10" descr="C:\Users\alberto\Work\Hazelwood Plaza\Photos\222 NE 102nd\IMG_0191.JPG"/>
          <p:cNvPicPr>
            <a:picLocks noChangeAspect="1" noChangeArrowheads="1"/>
          </p:cNvPicPr>
          <p:nvPr/>
        </p:nvPicPr>
        <p:blipFill>
          <a:blip r:embed="rId9" cstate="print"/>
          <a:srcRect/>
          <a:stretch>
            <a:fillRect/>
          </a:stretch>
        </p:blipFill>
        <p:spPr bwMode="auto">
          <a:xfrm>
            <a:off x="7010400" y="2133600"/>
            <a:ext cx="1828800" cy="1028700"/>
          </a:xfrm>
          <a:prstGeom prst="rect">
            <a:avLst/>
          </a:prstGeom>
          <a:noFill/>
        </p:spPr>
      </p:pic>
      <p:pic>
        <p:nvPicPr>
          <p:cNvPr id="40971" name="Picture 11" descr="C:\Users\alberto\Work\Hazelwood Plaza\Photos\222 NE 102nd\IMG_0193.JPG"/>
          <p:cNvPicPr>
            <a:picLocks noChangeAspect="1" noChangeArrowheads="1"/>
          </p:cNvPicPr>
          <p:nvPr/>
        </p:nvPicPr>
        <p:blipFill>
          <a:blip r:embed="rId10" cstate="print"/>
          <a:srcRect/>
          <a:stretch>
            <a:fillRect/>
          </a:stretch>
        </p:blipFill>
        <p:spPr bwMode="auto">
          <a:xfrm>
            <a:off x="7010400" y="3276600"/>
            <a:ext cx="1828800" cy="1028700"/>
          </a:xfrm>
          <a:prstGeom prst="rect">
            <a:avLst/>
          </a:prstGeom>
          <a:noFill/>
        </p:spPr>
      </p:pic>
      <p:pic>
        <p:nvPicPr>
          <p:cNvPr id="40972" name="Picture 12" descr="C:\Users\alberto\Work\Hazelwood Plaza\Photos\222 NE 102nd\IMG_0195.JPG"/>
          <p:cNvPicPr>
            <a:picLocks noChangeAspect="1" noChangeArrowheads="1"/>
          </p:cNvPicPr>
          <p:nvPr/>
        </p:nvPicPr>
        <p:blipFill>
          <a:blip r:embed="rId11" cstate="print"/>
          <a:srcRect/>
          <a:stretch>
            <a:fillRect/>
          </a:stretch>
        </p:blipFill>
        <p:spPr bwMode="auto">
          <a:xfrm>
            <a:off x="7010400" y="4419600"/>
            <a:ext cx="1828800" cy="1028700"/>
          </a:xfrm>
          <a:prstGeom prst="rect">
            <a:avLst/>
          </a:prstGeom>
          <a:noFill/>
        </p:spPr>
      </p:pic>
      <p:pic>
        <p:nvPicPr>
          <p:cNvPr id="40973" name="Picture 13" descr="C:\Users\alberto\Work\Hazelwood Plaza\Photos\222 NE 102nd\IMG_0217.JPG"/>
          <p:cNvPicPr>
            <a:picLocks noChangeAspect="1" noChangeArrowheads="1"/>
          </p:cNvPicPr>
          <p:nvPr/>
        </p:nvPicPr>
        <p:blipFill>
          <a:blip r:embed="rId12" cstate="print"/>
          <a:srcRect/>
          <a:stretch>
            <a:fillRect/>
          </a:stretch>
        </p:blipFill>
        <p:spPr bwMode="auto">
          <a:xfrm>
            <a:off x="7010400" y="5562600"/>
            <a:ext cx="1828800" cy="10287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512064"/>
            <a:ext cx="7772400" cy="554736"/>
          </a:xfrm>
        </p:spPr>
        <p:txBody>
          <a:bodyPr/>
          <a:lstStyle/>
          <a:p>
            <a:r>
              <a:rPr lang="en-US" sz="2800" dirty="0" smtClean="0">
                <a:solidFill>
                  <a:schemeClr val="tx2">
                    <a:lumMod val="90000"/>
                  </a:schemeClr>
                </a:solidFill>
              </a:rPr>
              <a:t>Site</a:t>
            </a:r>
            <a:r>
              <a:rPr lang="en-US" sz="3000" dirty="0" smtClean="0">
                <a:solidFill>
                  <a:schemeClr val="tx2">
                    <a:lumMod val="90000"/>
                  </a:schemeClr>
                </a:solidFill>
              </a:rPr>
              <a:t> </a:t>
            </a:r>
            <a:r>
              <a:rPr lang="en-US" sz="1800" dirty="0" smtClean="0">
                <a:solidFill>
                  <a:schemeClr val="tx2">
                    <a:lumMod val="90000"/>
                  </a:schemeClr>
                </a:solidFill>
              </a:rPr>
              <a:t>– current photos</a:t>
            </a:r>
            <a:r>
              <a:rPr lang="en-US" b="1" dirty="0" smtClean="0"/>
              <a:t/>
            </a:r>
            <a:br>
              <a:rPr lang="en-US" b="1" dirty="0" smtClean="0"/>
            </a:br>
            <a:endParaRPr lang="en-US" dirty="0"/>
          </a:p>
        </p:txBody>
      </p:sp>
      <p:sp>
        <p:nvSpPr>
          <p:cNvPr id="215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7" name="Picture 1" descr="C:\Users\alberto\Work\Hazelwood Plaza\Photos\222 NE 102nd\IMG_0211.JPG"/>
          <p:cNvPicPr>
            <a:picLocks noGrp="1" noChangeAspect="1" noChangeArrowheads="1"/>
          </p:cNvPicPr>
          <p:nvPr>
            <p:ph idx="1"/>
          </p:nvPr>
        </p:nvPicPr>
        <p:blipFill>
          <a:blip r:embed="rId2" cstate="print"/>
          <a:srcRect/>
          <a:stretch>
            <a:fillRect/>
          </a:stretch>
        </p:blipFill>
        <p:spPr bwMode="auto">
          <a:xfrm>
            <a:off x="838200" y="1295400"/>
            <a:ext cx="3738880" cy="2103120"/>
          </a:xfrm>
          <a:prstGeom prst="rect">
            <a:avLst/>
          </a:prstGeom>
          <a:noFill/>
        </p:spPr>
      </p:pic>
      <p:pic>
        <p:nvPicPr>
          <p:cNvPr id="9218" name="Picture 2" descr="C:\Users\alberto\Work\Hazelwood Plaza\Photos\222 NE 102nd\IMG_0166.JPG"/>
          <p:cNvPicPr>
            <a:picLocks noChangeAspect="1" noChangeArrowheads="1"/>
          </p:cNvPicPr>
          <p:nvPr/>
        </p:nvPicPr>
        <p:blipFill>
          <a:blip r:embed="rId3" cstate="print"/>
          <a:srcRect/>
          <a:stretch>
            <a:fillRect/>
          </a:stretch>
        </p:blipFill>
        <p:spPr bwMode="auto">
          <a:xfrm>
            <a:off x="4876800" y="1295400"/>
            <a:ext cx="3738880" cy="2103120"/>
          </a:xfrm>
          <a:prstGeom prst="rect">
            <a:avLst/>
          </a:prstGeom>
          <a:noFill/>
        </p:spPr>
      </p:pic>
      <p:pic>
        <p:nvPicPr>
          <p:cNvPr id="9219" name="Picture 3" descr="C:\Users\alberto\Work\Hazelwood Plaza\Photos\222 NE 102nd\IMG_0168.JPG"/>
          <p:cNvPicPr>
            <a:picLocks noChangeAspect="1" noChangeArrowheads="1"/>
          </p:cNvPicPr>
          <p:nvPr/>
        </p:nvPicPr>
        <p:blipFill>
          <a:blip r:embed="rId4" cstate="print"/>
          <a:srcRect/>
          <a:stretch>
            <a:fillRect/>
          </a:stretch>
        </p:blipFill>
        <p:spPr bwMode="auto">
          <a:xfrm>
            <a:off x="838200" y="3733800"/>
            <a:ext cx="3738880" cy="2103120"/>
          </a:xfrm>
          <a:prstGeom prst="rect">
            <a:avLst/>
          </a:prstGeom>
          <a:noFill/>
        </p:spPr>
      </p:pic>
      <p:pic>
        <p:nvPicPr>
          <p:cNvPr id="9220" name="Picture 4" descr="C:\Users\alberto\Work\Hazelwood Plaza\Photos\222 NE 102nd\IMG_0200.JPG"/>
          <p:cNvPicPr>
            <a:picLocks noChangeAspect="1" noChangeArrowheads="1"/>
          </p:cNvPicPr>
          <p:nvPr/>
        </p:nvPicPr>
        <p:blipFill>
          <a:blip r:embed="rId5" cstate="print"/>
          <a:srcRect/>
          <a:stretch>
            <a:fillRect/>
          </a:stretch>
        </p:blipFill>
        <p:spPr bwMode="auto">
          <a:xfrm>
            <a:off x="4876800" y="3733800"/>
            <a:ext cx="3738880" cy="2103120"/>
          </a:xfrm>
          <a:prstGeom prst="rect">
            <a:avLst/>
          </a:prstGeom>
          <a:noFill/>
        </p:spPr>
      </p:pic>
      <p:sp>
        <p:nvSpPr>
          <p:cNvPr id="9" name="Rectangle 8"/>
          <p:cNvSpPr/>
          <p:nvPr/>
        </p:nvSpPr>
        <p:spPr>
          <a:xfrm>
            <a:off x="762000" y="3429000"/>
            <a:ext cx="8077200" cy="307777"/>
          </a:xfrm>
          <a:prstGeom prst="rect">
            <a:avLst/>
          </a:prstGeom>
        </p:spPr>
        <p:txBody>
          <a:bodyPr wrap="square">
            <a:spAutoFit/>
          </a:bodyPr>
          <a:lstStyle/>
          <a:p>
            <a:r>
              <a:rPr lang="en-US" sz="1400" dirty="0" smtClean="0">
                <a:solidFill>
                  <a:schemeClr val="tx2">
                    <a:lumMod val="90000"/>
                  </a:schemeClr>
                </a:solidFill>
              </a:rPr>
              <a:t>the site is tapered, with one long side facing the street and one long side bounded by four small properties  </a:t>
            </a:r>
            <a:endParaRPr lang="en-US" sz="1400" dirty="0">
              <a:solidFill>
                <a:schemeClr val="tx2">
                  <a:lumMod val="90000"/>
                </a:schemeClr>
              </a:solidFill>
            </a:endParaRPr>
          </a:p>
        </p:txBody>
      </p:sp>
      <p:sp>
        <p:nvSpPr>
          <p:cNvPr id="30721" name="Rectangle 1"/>
          <p:cNvSpPr>
            <a:spLocks noChangeArrowheads="1"/>
          </p:cNvSpPr>
          <p:nvPr/>
        </p:nvSpPr>
        <p:spPr bwMode="auto">
          <a:xfrm>
            <a:off x="762000" y="5867400"/>
            <a:ext cx="8077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lumMod val="90000"/>
                  </a:schemeClr>
                </a:solidFill>
                <a:effectLst/>
                <a:latin typeface="Calibri" pitchFamily="34" charset="0"/>
                <a:ea typeface="Times New Roman" pitchFamily="18" charset="0"/>
                <a:cs typeface="Times New Roman" pitchFamily="18" charset="0"/>
              </a:rPr>
              <a:t>the site was rezoned (consolidate 4 in 1 big lot) to replace four dilapidated townhouses with a 61-unit apartment building.</a:t>
            </a:r>
            <a:endParaRPr kumimoji="0" lang="en-US" sz="1400" b="0" i="0" u="none" strike="noStrike" cap="none" normalizeH="0" baseline="0" dirty="0" smtClean="0">
              <a:ln>
                <a:noFill/>
              </a:ln>
              <a:solidFill>
                <a:schemeClr val="tx2">
                  <a:lumMod val="90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33400" y="3276600"/>
            <a:ext cx="8458200" cy="2909392"/>
          </a:xfrm>
          <a:prstGeom prst="rect">
            <a:avLst/>
          </a:prstGeom>
          <a:noFill/>
          <a:ln w="9525">
            <a:noFill/>
            <a:miter lim="800000"/>
            <a:headEnd/>
            <a:tailEnd/>
          </a:ln>
          <a:effectLst/>
        </p:spPr>
      </p:pic>
      <p:sp>
        <p:nvSpPr>
          <p:cNvPr id="2" name="Content Placeholder 2"/>
          <p:cNvSpPr txBox="1">
            <a:spLocks/>
          </p:cNvSpPr>
          <p:nvPr/>
        </p:nvSpPr>
        <p:spPr>
          <a:xfrm>
            <a:off x="914400" y="838200"/>
            <a:ext cx="7772400" cy="4800600"/>
          </a:xfrm>
          <a:prstGeom prst="rect">
            <a:avLst/>
          </a:prstGeom>
        </p:spPr>
        <p:txBody>
          <a:bodyPr>
            <a:normAutofit/>
          </a:bodyPr>
          <a:lstStyle/>
          <a:p>
            <a:endParaRPr lang="en-US" b="1" dirty="0" smtClean="0"/>
          </a:p>
          <a:p>
            <a:r>
              <a:rPr lang="en-US" b="1" dirty="0" smtClean="0"/>
              <a:t> </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Rectangle 7"/>
          <p:cNvSpPr/>
          <p:nvPr/>
        </p:nvSpPr>
        <p:spPr>
          <a:xfrm>
            <a:off x="609601" y="3048000"/>
            <a:ext cx="1371599" cy="276999"/>
          </a:xfrm>
          <a:prstGeom prst="rect">
            <a:avLst/>
          </a:prstGeom>
        </p:spPr>
        <p:txBody>
          <a:bodyPr wrap="square">
            <a:spAutoFit/>
          </a:bodyPr>
          <a:lstStyle/>
          <a:p>
            <a:r>
              <a:rPr lang="en-US" sz="1200" dirty="0" smtClean="0">
                <a:solidFill>
                  <a:schemeClr val="tx2">
                    <a:lumMod val="90000"/>
                  </a:schemeClr>
                </a:solidFill>
              </a:rPr>
              <a:t>Site Plan</a:t>
            </a:r>
            <a:endParaRPr lang="en-US" sz="1200" dirty="0">
              <a:solidFill>
                <a:schemeClr val="tx2">
                  <a:lumMod val="90000"/>
                </a:schemeClr>
              </a:solidFill>
            </a:endParaRPr>
          </a:p>
        </p:txBody>
      </p:sp>
      <p:sp>
        <p:nvSpPr>
          <p:cNvPr id="9" name="Rectangle 8"/>
          <p:cNvSpPr/>
          <p:nvPr/>
        </p:nvSpPr>
        <p:spPr>
          <a:xfrm>
            <a:off x="5105400" y="3048000"/>
            <a:ext cx="2286000" cy="276999"/>
          </a:xfrm>
          <a:prstGeom prst="rect">
            <a:avLst/>
          </a:prstGeom>
        </p:spPr>
        <p:txBody>
          <a:bodyPr wrap="square">
            <a:spAutoFit/>
          </a:bodyPr>
          <a:lstStyle/>
          <a:p>
            <a:r>
              <a:rPr lang="en-US" sz="1200" dirty="0" smtClean="0">
                <a:solidFill>
                  <a:schemeClr val="tx2">
                    <a:lumMod val="90000"/>
                  </a:schemeClr>
                </a:solidFill>
              </a:rPr>
              <a:t>Site + Roof Plan</a:t>
            </a:r>
            <a:endParaRPr lang="en-US" sz="1200" dirty="0">
              <a:solidFill>
                <a:schemeClr val="tx2">
                  <a:lumMod val="90000"/>
                </a:schemeClr>
              </a:solidFill>
            </a:endParaRPr>
          </a:p>
        </p:txBody>
      </p:sp>
      <p:sp>
        <p:nvSpPr>
          <p:cNvPr id="12" name="TextBox 11"/>
          <p:cNvSpPr txBox="1"/>
          <p:nvPr/>
        </p:nvSpPr>
        <p:spPr>
          <a:xfrm>
            <a:off x="533400" y="6172200"/>
            <a:ext cx="2362200" cy="276999"/>
          </a:xfrm>
          <a:prstGeom prst="rect">
            <a:avLst/>
          </a:prstGeom>
          <a:noFill/>
        </p:spPr>
        <p:txBody>
          <a:bodyPr wrap="square" rtlCol="0">
            <a:spAutoFit/>
          </a:bodyPr>
          <a:lstStyle/>
          <a:p>
            <a:r>
              <a:rPr lang="en-US" sz="1200" dirty="0" smtClean="0">
                <a:solidFill>
                  <a:schemeClr val="tx2">
                    <a:lumMod val="90000"/>
                  </a:schemeClr>
                </a:solidFill>
              </a:rPr>
              <a:t>Site Section</a:t>
            </a:r>
            <a:endParaRPr lang="en-US" sz="1200" dirty="0">
              <a:solidFill>
                <a:schemeClr val="tx2">
                  <a:lumMod val="90000"/>
                </a:schemeClr>
              </a:solidFill>
            </a:endParaRPr>
          </a:p>
        </p:txBody>
      </p:sp>
      <p:sp>
        <p:nvSpPr>
          <p:cNvPr id="10" name="TextBox 9"/>
          <p:cNvSpPr txBox="1"/>
          <p:nvPr/>
        </p:nvSpPr>
        <p:spPr>
          <a:xfrm>
            <a:off x="685800" y="152400"/>
            <a:ext cx="3962400" cy="523220"/>
          </a:xfrm>
          <a:prstGeom prst="rect">
            <a:avLst/>
          </a:prstGeom>
          <a:noFill/>
        </p:spPr>
        <p:txBody>
          <a:bodyPr wrap="square" rtlCol="0">
            <a:spAutoFit/>
          </a:bodyPr>
          <a:lstStyle/>
          <a:p>
            <a:r>
              <a:rPr lang="en-US" sz="2800" dirty="0" smtClean="0">
                <a:solidFill>
                  <a:schemeClr val="tx2">
                    <a:lumMod val="90000"/>
                  </a:schemeClr>
                </a:solidFill>
              </a:rPr>
              <a:t>Site plans &amp; section</a:t>
            </a:r>
            <a:endParaRPr lang="en-US" sz="2800" dirty="0">
              <a:solidFill>
                <a:schemeClr val="tx2">
                  <a:lumMod val="90000"/>
                </a:schemeClr>
              </a:solidFill>
            </a:endParaRPr>
          </a:p>
        </p:txBody>
      </p:sp>
      <p:pic>
        <p:nvPicPr>
          <p:cNvPr id="1027" name="Picture 3"/>
          <p:cNvPicPr>
            <a:picLocks noChangeAspect="1" noChangeArrowheads="1"/>
          </p:cNvPicPr>
          <p:nvPr/>
        </p:nvPicPr>
        <p:blipFill>
          <a:blip r:embed="rId3" cstate="print"/>
          <a:srcRect/>
          <a:stretch>
            <a:fillRect/>
          </a:stretch>
        </p:blipFill>
        <p:spPr bwMode="auto">
          <a:xfrm>
            <a:off x="533400" y="609600"/>
            <a:ext cx="4572000" cy="248326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4462"/>
          <a:stretch>
            <a:fillRect/>
          </a:stretch>
        </p:blipFill>
        <p:spPr bwMode="auto">
          <a:xfrm>
            <a:off x="5257800" y="609600"/>
            <a:ext cx="3733800" cy="2478024"/>
          </a:xfrm>
          <a:prstGeom prst="rect">
            <a:avLst/>
          </a:prstGeom>
          <a:noFill/>
          <a:ln w="9525">
            <a:noFill/>
            <a:miter lim="800000"/>
            <a:headEnd/>
            <a:tailEnd/>
          </a:ln>
          <a:effectLst/>
        </p:spPr>
      </p:pic>
      <p:sp>
        <p:nvSpPr>
          <p:cNvPr id="11" name="Rectangle 10"/>
          <p:cNvSpPr/>
          <p:nvPr/>
        </p:nvSpPr>
        <p:spPr>
          <a:xfrm>
            <a:off x="533400" y="6400800"/>
            <a:ext cx="8610600" cy="307777"/>
          </a:xfrm>
          <a:prstGeom prst="rect">
            <a:avLst/>
          </a:prstGeom>
        </p:spPr>
        <p:txBody>
          <a:bodyPr wrap="square">
            <a:spAutoFit/>
          </a:bodyPr>
          <a:lstStyle/>
          <a:p>
            <a:r>
              <a:rPr lang="en-US" sz="1400" dirty="0" smtClean="0">
                <a:solidFill>
                  <a:schemeClr val="tx2">
                    <a:lumMod val="90000"/>
                  </a:schemeClr>
                </a:solidFill>
              </a:rPr>
              <a:t>The building gently steps up in scale from the lower two story residences to the taller, denser 102</a:t>
            </a:r>
            <a:r>
              <a:rPr lang="en-US" sz="1400" baseline="30000" dirty="0" smtClean="0">
                <a:solidFill>
                  <a:schemeClr val="tx2">
                    <a:lumMod val="90000"/>
                  </a:schemeClr>
                </a:solidFill>
              </a:rPr>
              <a:t>nd</a:t>
            </a:r>
            <a:r>
              <a:rPr lang="en-US" sz="1400" dirty="0" smtClean="0">
                <a:solidFill>
                  <a:schemeClr val="tx2">
                    <a:lumMod val="90000"/>
                  </a:schemeClr>
                </a:solidFill>
              </a:rPr>
              <a:t>. Avenue</a:t>
            </a:r>
            <a:endParaRPr lang="en-US" sz="14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57200"/>
            <a:ext cx="7772400" cy="914400"/>
          </a:xfrm>
        </p:spPr>
        <p:txBody>
          <a:bodyPr/>
          <a:lstStyle/>
          <a:p>
            <a:r>
              <a:rPr lang="en-US" sz="2800" dirty="0" smtClean="0">
                <a:solidFill>
                  <a:schemeClr val="tx2">
                    <a:lumMod val="90000"/>
                  </a:schemeClr>
                </a:solidFill>
              </a:rPr>
              <a:t>First Floor Plan</a:t>
            </a:r>
            <a:r>
              <a:rPr lang="en-US" b="1" dirty="0" smtClean="0"/>
              <a:t/>
            </a:r>
            <a:br>
              <a:rPr lang="en-US" b="1" dirty="0" smtClean="0"/>
            </a:br>
            <a:endParaRPr lang="en-US" dirty="0"/>
          </a:p>
        </p:txBody>
      </p:sp>
      <p:pic>
        <p:nvPicPr>
          <p:cNvPr id="2050" name="Picture 2"/>
          <p:cNvPicPr>
            <a:picLocks noChangeAspect="1" noChangeArrowheads="1"/>
          </p:cNvPicPr>
          <p:nvPr/>
        </p:nvPicPr>
        <p:blipFill>
          <a:blip r:embed="rId2"/>
          <a:srcRect/>
          <a:stretch>
            <a:fillRect/>
          </a:stretch>
        </p:blipFill>
        <p:spPr bwMode="auto">
          <a:xfrm>
            <a:off x="365760" y="970471"/>
            <a:ext cx="8412480" cy="2820458"/>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365760" y="3879011"/>
            <a:ext cx="8412480" cy="2289523"/>
          </a:xfrm>
          <a:prstGeom prst="rect">
            <a:avLst/>
          </a:prstGeom>
          <a:noFill/>
          <a:ln w="9525">
            <a:noFill/>
            <a:miter lim="800000"/>
            <a:headEnd/>
            <a:tailEnd/>
          </a:ln>
          <a:effectLst/>
        </p:spPr>
      </p:pic>
      <p:sp>
        <p:nvSpPr>
          <p:cNvPr id="5" name="TextBox 4"/>
          <p:cNvSpPr txBox="1"/>
          <p:nvPr/>
        </p:nvSpPr>
        <p:spPr>
          <a:xfrm>
            <a:off x="353683" y="6211669"/>
            <a:ext cx="8453887" cy="646331"/>
          </a:xfrm>
          <a:prstGeom prst="rect">
            <a:avLst/>
          </a:prstGeom>
          <a:noFill/>
        </p:spPr>
        <p:txBody>
          <a:bodyPr wrap="square" rtlCol="0">
            <a:spAutoFit/>
          </a:bodyPr>
          <a:lstStyle/>
          <a:p>
            <a:r>
              <a:rPr lang="en-US" dirty="0" smtClean="0">
                <a:solidFill>
                  <a:srgbClr val="FF0000"/>
                </a:solidFill>
              </a:rPr>
              <a:t>Need taller windows and more of them along the ground floor to really differentiate this from the upper floors and to anchor the building onto the site </a:t>
            </a:r>
            <a:endParaRPr lang="en-US" dirty="0">
              <a:solidFill>
                <a:srgbClr val="FF00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7213</TotalTime>
  <Words>1050</Words>
  <Application>Microsoft Office PowerPoint</Application>
  <PresentationFormat>On-screen Show (4:3)</PresentationFormat>
  <Paragraphs>177</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Metro</vt:lpstr>
      <vt:lpstr>HAZELWOOD PLAZA  222 NE 102nd Ave. Portland, OR 61 RESIDENTIAL UNITS   </vt:lpstr>
      <vt:lpstr>Project  location:                          222 NE 102nd. Ave. Portland, OR Neighborhood:                             Hazelwood Plan District:                                    Gateway  Plan district Design Guidelines:                      Gateway regional district Zoning:                                                CMd, Mixed                                                   Residential/Commercial  with design Overlay             Maximum building height : 75 feet Floor area ratio (FAR):              Max. 4:1                                                                    Min.  1:1 Parking:                                               Not  required, 53 provided Bicycle parking:                             Long term : 100 provided,  6 0 required                                                                    Short term:  6 provided,  6 required         </vt:lpstr>
      <vt:lpstr>Slide 3</vt:lpstr>
      <vt:lpstr>Project Description  </vt:lpstr>
      <vt:lpstr>Slide 5</vt:lpstr>
      <vt:lpstr>Slide 6</vt:lpstr>
      <vt:lpstr>Site – current photos </vt:lpstr>
      <vt:lpstr>Slide 8</vt:lpstr>
      <vt:lpstr>First Floor Plan </vt:lpstr>
      <vt:lpstr>Slide 10</vt:lpstr>
      <vt:lpstr>Slide 11</vt:lpstr>
      <vt:lpstr>Slide 12</vt:lpstr>
      <vt:lpstr>Slide 13</vt:lpstr>
      <vt:lpstr>Slide 14</vt:lpstr>
      <vt:lpstr>Second Floor Plan </vt:lpstr>
      <vt:lpstr>Third Floor Plan </vt:lpstr>
      <vt:lpstr>Fourth Floor Plan </vt:lpstr>
      <vt:lpstr>Fifth Floor &amp; Roof Plans </vt:lpstr>
      <vt:lpstr>Slide 19</vt:lpstr>
      <vt:lpstr>Slide 20</vt:lpstr>
      <vt:lpstr>Slide 21</vt:lpstr>
      <vt:lpstr>Slide 22</vt:lpstr>
      <vt:lpstr>Slide 23</vt:lpstr>
      <vt:lpstr>Slide 24</vt:lpstr>
      <vt:lpstr>Slide 25</vt:lpstr>
      <vt:lpstr>Slide 26</vt:lpstr>
      <vt:lpstr>Slide 27</vt:lpstr>
      <vt:lpstr>Slide 28</vt:lpstr>
      <vt:lpstr>Slide 29</vt:lpstr>
      <vt:lpstr>General Images</vt:lpstr>
      <vt:lpstr>General Images</vt:lpstr>
      <vt:lpstr>Pedestrian Images</vt:lpstr>
      <vt:lpstr>Color Examples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rinkevich</dc:creator>
  <cp:lastModifiedBy>alberto</cp:lastModifiedBy>
  <cp:revision>463</cp:revision>
  <cp:lastPrinted>2011-08-15T14:57:42Z</cp:lastPrinted>
  <dcterms:created xsi:type="dcterms:W3CDTF">2011-07-20T18:22:44Z</dcterms:created>
  <dcterms:modified xsi:type="dcterms:W3CDTF">2012-11-15T16:19:03Z</dcterms:modified>
</cp:coreProperties>
</file>