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 id="258" r:id="rId3"/>
    <p:sldId id="260" r:id="rId4"/>
    <p:sldId id="286" r:id="rId5"/>
    <p:sldId id="305" r:id="rId6"/>
    <p:sldId id="287" r:id="rId7"/>
    <p:sldId id="285" r:id="rId8"/>
    <p:sldId id="296" r:id="rId9"/>
    <p:sldId id="271" r:id="rId10"/>
    <p:sldId id="272" r:id="rId11"/>
    <p:sldId id="261" r:id="rId12"/>
    <p:sldId id="263" r:id="rId13"/>
    <p:sldId id="264" r:id="rId14"/>
    <p:sldId id="265" r:id="rId15"/>
    <p:sldId id="267" r:id="rId16"/>
    <p:sldId id="282" r:id="rId17"/>
    <p:sldId id="268" r:id="rId18"/>
    <p:sldId id="280" r:id="rId19"/>
    <p:sldId id="288" r:id="rId20"/>
    <p:sldId id="289" r:id="rId21"/>
    <p:sldId id="306" r:id="rId22"/>
    <p:sldId id="291" r:id="rId23"/>
    <p:sldId id="290" r:id="rId24"/>
    <p:sldId id="292" r:id="rId25"/>
    <p:sldId id="293" r:id="rId26"/>
    <p:sldId id="294" r:id="rId27"/>
    <p:sldId id="295" r:id="rId28"/>
    <p:sldId id="270" r:id="rId29"/>
    <p:sldId id="297" r:id="rId30"/>
    <p:sldId id="298" r:id="rId31"/>
    <p:sldId id="299" r:id="rId32"/>
    <p:sldId id="300" r:id="rId33"/>
    <p:sldId id="301" r:id="rId34"/>
    <p:sldId id="302" r:id="rId35"/>
    <p:sldId id="303" r:id="rId36"/>
    <p:sldId id="304" r:id="rId37"/>
    <p:sldId id="307"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07B5"/>
    <a:srgbClr val="072277"/>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autoAdjust="0"/>
    <p:restoredTop sz="94667" autoAdjust="0"/>
  </p:normalViewPr>
  <p:slideViewPr>
    <p:cSldViewPr>
      <p:cViewPr>
        <p:scale>
          <a:sx n="110" d="100"/>
          <a:sy n="110" d="100"/>
        </p:scale>
        <p:origin x="-1644" y="-90"/>
      </p:cViewPr>
      <p:guideLst>
        <p:guide orient="horz" pos="2160"/>
        <p:guide pos="2880"/>
      </p:guideLst>
    </p:cSldViewPr>
  </p:slideViewPr>
  <p:outlineViewPr>
    <p:cViewPr>
      <p:scale>
        <a:sx n="33" d="100"/>
        <a:sy n="33" d="100"/>
      </p:scale>
      <p:origin x="0" y="558"/>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Date Placeholder 27"/>
          <p:cNvSpPr>
            <a:spLocks noGrp="1"/>
          </p:cNvSpPr>
          <p:nvPr>
            <p:ph type="dt" sz="half" idx="10"/>
          </p:nvPr>
        </p:nvSpPr>
        <p:spPr/>
        <p:txBody>
          <a:bodyPr/>
          <a:lstStyle>
            <a:extLst/>
          </a:lstStyle>
          <a:p>
            <a:fld id="{E2DA1A8C-D707-47C0-B491-2E1456D472C7}" type="datetimeFigureOut">
              <a:rPr lang="en-US" smtClean="0"/>
              <a:pPr/>
              <a:t>10/4/2012</a:t>
            </a:fld>
            <a:endParaRPr lang="en-US" dirty="0"/>
          </a:p>
        </p:txBody>
      </p:sp>
      <p:sp>
        <p:nvSpPr>
          <p:cNvPr id="17" name="Footer Placeholder 16"/>
          <p:cNvSpPr>
            <a:spLocks noGrp="1"/>
          </p:cNvSpPr>
          <p:nvPr>
            <p:ph type="ftr" sz="quarter" idx="11"/>
          </p:nvPr>
        </p:nvSpPr>
        <p:spPr/>
        <p:txBody>
          <a:bodyPr/>
          <a:lstStyle>
            <a:extLst/>
          </a:lstStyle>
          <a:p>
            <a:endParaRPr lang="en-US" dirty="0"/>
          </a:p>
        </p:txBody>
      </p:sp>
      <p:sp>
        <p:nvSpPr>
          <p:cNvPr id="29" name="Slide Number Placeholder 28"/>
          <p:cNvSpPr>
            <a:spLocks noGrp="1"/>
          </p:cNvSpPr>
          <p:nvPr>
            <p:ph type="sldNum" sz="quarter" idx="12"/>
          </p:nvPr>
        </p:nvSpPr>
        <p:spPr/>
        <p:txBody>
          <a:bodyPr/>
          <a:lstStyle>
            <a:extLst/>
          </a:lstStyle>
          <a:p>
            <a:fld id="{6145D8C6-0DB2-456B-A8A6-397B2D9D9DD7}" type="slidenum">
              <a:rPr lang="en-US" smtClean="0"/>
              <a:pPr/>
              <a:t>‹#›</a:t>
            </a:fld>
            <a:endParaRPr lang="en-US" dirty="0"/>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2DA1A8C-D707-47C0-B491-2E1456D472C7}" type="datetimeFigureOut">
              <a:rPr lang="en-US" smtClean="0"/>
              <a:pPr/>
              <a:t>10/4/2012</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6145D8C6-0DB2-456B-A8A6-397B2D9D9DD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2DA1A8C-D707-47C0-B491-2E1456D472C7}" type="datetimeFigureOut">
              <a:rPr lang="en-US" smtClean="0"/>
              <a:pPr/>
              <a:t>10/4/2012</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6145D8C6-0DB2-456B-A8A6-397B2D9D9DD7}"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2DA1A8C-D707-47C0-B491-2E1456D472C7}" type="datetimeFigureOut">
              <a:rPr lang="en-US" smtClean="0"/>
              <a:pPr/>
              <a:t>10/4/2012</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6145D8C6-0DB2-456B-A8A6-397B2D9D9DD7}"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4" name="Freeform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5" name="Freeform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3" name="Freeform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6" name="Freeform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7" name="Freeform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8" name="Freeform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9" name="Freeform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0" name="Freeform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1" name="Freeform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2" name="Freeform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3" name="Freeform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4" name="Freeform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5" name="Freeform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6" name="Freeform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27" name="Freeform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3" name="Text Placeholder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E2DA1A8C-D707-47C0-B491-2E1456D472C7}" type="datetimeFigureOut">
              <a:rPr lang="en-US" smtClean="0"/>
              <a:pPr/>
              <a:t>10/4/2012</a:t>
            </a:fld>
            <a:endParaRPr lang="en-US" dirty="0"/>
          </a:p>
        </p:txBody>
      </p:sp>
      <p:sp>
        <p:nvSpPr>
          <p:cNvPr id="5" name="Footer Placeholder 4"/>
          <p:cNvSpPr>
            <a:spLocks noGrp="1"/>
          </p:cNvSpPr>
          <p:nvPr>
            <p:ph type="ftr" sz="quarter" idx="11"/>
          </p:nvPr>
        </p:nvSpPr>
        <p:spPr/>
        <p:txBody>
          <a:bodyPr/>
          <a:lstStyle>
            <a:extLst/>
          </a:lstStyle>
          <a:p>
            <a:endParaRPr lang="en-US" dirty="0"/>
          </a:p>
        </p:txBody>
      </p:sp>
      <p:sp>
        <p:nvSpPr>
          <p:cNvPr id="6" name="Slide Number Placeholder 5"/>
          <p:cNvSpPr>
            <a:spLocks noGrp="1"/>
          </p:cNvSpPr>
          <p:nvPr>
            <p:ph type="sldNum" sz="quarter" idx="12"/>
          </p:nvPr>
        </p:nvSpPr>
        <p:spPr/>
        <p:txBody>
          <a:bodyPr/>
          <a:lstStyle>
            <a:extLst/>
          </a:lstStyle>
          <a:p>
            <a:fld id="{6145D8C6-0DB2-456B-A8A6-397B2D9D9DD7}" type="slidenum">
              <a:rPr lang="en-US" smtClean="0"/>
              <a:pPr/>
              <a:t>‹#›</a:t>
            </a:fld>
            <a:endParaRPr lang="en-US" dirty="0"/>
          </a:p>
        </p:txBody>
      </p:sp>
      <p:sp>
        <p:nvSpPr>
          <p:cNvPr id="7" name="Rectangle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en-US" smtClean="0"/>
              <a:t>Click to edit Master title style</a:t>
            </a:r>
            <a:endParaRPr kumimoji="0" lang="en-US"/>
          </a:p>
        </p:txBody>
      </p:sp>
      <p:sp>
        <p:nvSpPr>
          <p:cNvPr id="8" name="Rectangle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Rectangle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E2DA1A8C-D707-47C0-B491-2E1456D472C7}" type="datetimeFigureOut">
              <a:rPr lang="en-US" smtClean="0"/>
              <a:pPr/>
              <a:t>10/4/2012</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6145D8C6-0DB2-456B-A8A6-397B2D9D9DD7}"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5" name="Rectangle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 name="Title 1"/>
          <p:cNvSpPr>
            <a:spLocks noGrp="1"/>
          </p:cNvSpPr>
          <p:nvPr>
            <p:ph type="title"/>
          </p:nvPr>
        </p:nvSpPr>
        <p:spPr>
          <a:xfrm>
            <a:off x="504824" y="512064"/>
            <a:ext cx="7772400" cy="914400"/>
          </a:xfrm>
        </p:spPr>
        <p:txBody>
          <a:bodyPr anchor="t"/>
          <a:lstStyle>
            <a:lvl1pPr>
              <a:defRPr sz="400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E2DA1A8C-D707-47C0-B491-2E1456D472C7}" type="datetimeFigureOut">
              <a:rPr lang="en-US" smtClean="0"/>
              <a:pPr/>
              <a:t>10/4/2012</a:t>
            </a:fld>
            <a:endParaRPr lang="en-US" dirty="0"/>
          </a:p>
        </p:txBody>
      </p:sp>
      <p:sp>
        <p:nvSpPr>
          <p:cNvPr id="8" name="Footer Placeholder 7"/>
          <p:cNvSpPr>
            <a:spLocks noGrp="1"/>
          </p:cNvSpPr>
          <p:nvPr>
            <p:ph type="ftr" sz="quarter" idx="11"/>
          </p:nvPr>
        </p:nvSpPr>
        <p:spPr/>
        <p:txBody>
          <a:bodyPr/>
          <a:lstStyle>
            <a:extLst/>
          </a:lstStyle>
          <a:p>
            <a:endParaRPr lang="en-US" dirty="0"/>
          </a:p>
        </p:txBody>
      </p:sp>
      <p:sp>
        <p:nvSpPr>
          <p:cNvPr id="9" name="Slide Number Placeholder 8"/>
          <p:cNvSpPr>
            <a:spLocks noGrp="1"/>
          </p:cNvSpPr>
          <p:nvPr>
            <p:ph type="sldNum" sz="quarter" idx="12"/>
          </p:nvPr>
        </p:nvSpPr>
        <p:spPr/>
        <p:txBody>
          <a:bodyPr/>
          <a:lstStyle>
            <a:extLst/>
          </a:lstStyle>
          <a:p>
            <a:fld id="{6145D8C6-0DB2-456B-A8A6-397B2D9D9DD7}" type="slidenum">
              <a:rPr lang="en-US" smtClean="0"/>
              <a:pPr/>
              <a:t>‹#›</a:t>
            </a:fld>
            <a:endParaRPr lang="en-US" dirty="0"/>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E2DA1A8C-D707-47C0-B491-2E1456D472C7}" type="datetimeFigureOut">
              <a:rPr lang="en-US" smtClean="0"/>
              <a:pPr/>
              <a:t>10/4/2012</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6145D8C6-0DB2-456B-A8A6-397B2D9D9DD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E2DA1A8C-D707-47C0-B491-2E1456D472C7}" type="datetimeFigureOut">
              <a:rPr lang="en-US" smtClean="0"/>
              <a:pPr/>
              <a:t>10/4/2012</a:t>
            </a:fld>
            <a:endParaRPr lang="en-US" dirty="0"/>
          </a:p>
        </p:txBody>
      </p:sp>
      <p:sp>
        <p:nvSpPr>
          <p:cNvPr id="3" name="Footer Placeholder 2"/>
          <p:cNvSpPr>
            <a:spLocks noGrp="1"/>
          </p:cNvSpPr>
          <p:nvPr>
            <p:ph type="ftr" sz="quarter" idx="11"/>
          </p:nvPr>
        </p:nvSpPr>
        <p:spPr/>
        <p:txBody>
          <a:bodyPr/>
          <a:lstStyle>
            <a:extLst/>
          </a:lstStyle>
          <a:p>
            <a:endParaRPr lang="en-US" dirty="0"/>
          </a:p>
        </p:txBody>
      </p:sp>
      <p:sp>
        <p:nvSpPr>
          <p:cNvPr id="4" name="Slide Number Placeholder 3"/>
          <p:cNvSpPr>
            <a:spLocks noGrp="1"/>
          </p:cNvSpPr>
          <p:nvPr>
            <p:ph type="sldNum" sz="quarter" idx="12"/>
          </p:nvPr>
        </p:nvSpPr>
        <p:spPr/>
        <p:txBody>
          <a:bodyPr/>
          <a:lstStyle>
            <a:extLst/>
          </a:lstStyle>
          <a:p>
            <a:fld id="{6145D8C6-0DB2-456B-A8A6-397B2D9D9DD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E2DA1A8C-D707-47C0-B491-2E1456D472C7}" type="datetimeFigureOut">
              <a:rPr lang="en-US" smtClean="0"/>
              <a:pPr/>
              <a:t>10/4/2012</a:t>
            </a:fld>
            <a:endParaRPr lang="en-US" dirty="0"/>
          </a:p>
        </p:txBody>
      </p:sp>
      <p:sp>
        <p:nvSpPr>
          <p:cNvPr id="6" name="Footer Placeholder 5"/>
          <p:cNvSpPr>
            <a:spLocks noGrp="1"/>
          </p:cNvSpPr>
          <p:nvPr>
            <p:ph type="ftr" sz="quarter" idx="11"/>
          </p:nvPr>
        </p:nvSpPr>
        <p:spPr/>
        <p:txBody>
          <a:bodyPr/>
          <a:lstStyle>
            <a:extLst/>
          </a:lstStyle>
          <a:p>
            <a:endParaRPr lang="en-US" dirty="0"/>
          </a:p>
        </p:txBody>
      </p:sp>
      <p:sp>
        <p:nvSpPr>
          <p:cNvPr id="7" name="Slide Number Placeholder 6"/>
          <p:cNvSpPr>
            <a:spLocks noGrp="1"/>
          </p:cNvSpPr>
          <p:nvPr>
            <p:ph type="sldNum" sz="quarter" idx="12"/>
          </p:nvPr>
        </p:nvSpPr>
        <p:spPr/>
        <p:txBody>
          <a:bodyPr/>
          <a:lstStyle>
            <a:extLst/>
          </a:lstStyle>
          <a:p>
            <a:fld id="{6145D8C6-0DB2-456B-A8A6-397B2D9D9DD7}"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Group 9"/>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en-US" dirty="0" smtClean="0"/>
              <a:t>Click icon to add picture</a:t>
            </a:r>
            <a:endParaRPr kumimoji="0" lang="en-US" dirty="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grpSp>
        <p:nvGrpSpPr>
          <p:cNvPr id="14" name="Group 13"/>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a:xfrm>
            <a:off x="6477000" y="55499"/>
            <a:ext cx="2133600" cy="365125"/>
          </a:xfrm>
        </p:spPr>
        <p:txBody>
          <a:bodyPr/>
          <a:lstStyle>
            <a:extLst/>
          </a:lstStyle>
          <a:p>
            <a:fld id="{E2DA1A8C-D707-47C0-B491-2E1456D472C7}" type="datetimeFigureOut">
              <a:rPr lang="en-US" smtClean="0"/>
              <a:pPr/>
              <a:t>10/4/2012</a:t>
            </a:fld>
            <a:endParaRPr lang="en-US" dirty="0"/>
          </a:p>
        </p:txBody>
      </p:sp>
      <p:sp>
        <p:nvSpPr>
          <p:cNvPr id="6" name="Footer Placeholder 5"/>
          <p:cNvSpPr>
            <a:spLocks noGrp="1"/>
          </p:cNvSpPr>
          <p:nvPr>
            <p:ph type="ftr" sz="quarter" idx="11"/>
          </p:nvPr>
        </p:nvSpPr>
        <p:spPr>
          <a:xfrm>
            <a:off x="914400" y="55499"/>
            <a:ext cx="5562600" cy="365125"/>
          </a:xfrm>
        </p:spPr>
        <p:txBody>
          <a:bodyPr/>
          <a:lstStyle>
            <a:extLst/>
          </a:lstStyle>
          <a:p>
            <a:endParaRPr lang="en-US" dirty="0"/>
          </a:p>
        </p:txBody>
      </p:sp>
      <p:sp>
        <p:nvSpPr>
          <p:cNvPr id="7" name="Slide Number Placeholder 6"/>
          <p:cNvSpPr>
            <a:spLocks noGrp="1"/>
          </p:cNvSpPr>
          <p:nvPr>
            <p:ph type="sldNum" sz="quarter" idx="12"/>
          </p:nvPr>
        </p:nvSpPr>
        <p:spPr>
          <a:xfrm>
            <a:off x="8610600" y="55499"/>
            <a:ext cx="457200" cy="365125"/>
          </a:xfrm>
        </p:spPr>
        <p:txBody>
          <a:bodyPr/>
          <a:lstStyle>
            <a:extLst/>
          </a:lstStyle>
          <a:p>
            <a:fld id="{6145D8C6-0DB2-456B-A8A6-397B2D9D9DD7}"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E2DA1A8C-D707-47C0-B491-2E1456D472C7}" type="datetimeFigureOut">
              <a:rPr lang="en-US" smtClean="0"/>
              <a:pPr/>
              <a:t>10/4/2012</a:t>
            </a:fld>
            <a:endParaRPr lang="en-US" dirty="0"/>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en-US" dirty="0"/>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6145D8C6-0DB2-456B-A8A6-397B2D9D9DD7}"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1.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5.jpeg"/><Relationship Id="rId4"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72.jpeg"/></Relationships>
</file>

<file path=ppt/slides/_rels/slide2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xml"/><Relationship Id="rId6" Type="http://schemas.openxmlformats.org/officeDocument/2006/relationships/image" Target="../media/image78.jpeg"/><Relationship Id="rId5" Type="http://schemas.openxmlformats.org/officeDocument/2006/relationships/image" Target="../media/image77.png"/><Relationship Id="rId4" Type="http://schemas.openxmlformats.org/officeDocument/2006/relationships/image" Target="../media/image76.jpe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image" Target="../media/image93.jpeg"/><Relationship Id="rId7" Type="http://schemas.openxmlformats.org/officeDocument/2006/relationships/image" Target="../media/image96.jpeg"/><Relationship Id="rId2" Type="http://schemas.openxmlformats.org/officeDocument/2006/relationships/image" Target="../media/image9.jpeg"/><Relationship Id="rId1" Type="http://schemas.openxmlformats.org/officeDocument/2006/relationships/slideLayout" Target="../slideLayouts/slideLayout4.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533400"/>
            <a:ext cx="7772400" cy="1087438"/>
          </a:xfrm>
        </p:spPr>
        <p:txBody>
          <a:bodyPr/>
          <a:lstStyle/>
          <a:p>
            <a:pPr algn="ctr"/>
            <a:r>
              <a:rPr lang="en-US" sz="2800" dirty="0" smtClean="0">
                <a:solidFill>
                  <a:srgbClr val="FF0000"/>
                </a:solidFill>
              </a:rPr>
              <a:t>HAZELWOOD PLAZA </a:t>
            </a:r>
            <a:r>
              <a:rPr lang="en-US" sz="1000" dirty="0" smtClean="0">
                <a:solidFill>
                  <a:srgbClr val="FF0000"/>
                </a:solidFill>
              </a:rPr>
              <a:t/>
            </a:r>
            <a:br>
              <a:rPr lang="en-US" sz="1000" dirty="0" smtClean="0">
                <a:solidFill>
                  <a:srgbClr val="FF0000"/>
                </a:solidFill>
              </a:rPr>
            </a:br>
            <a:r>
              <a:rPr lang="en-US" sz="1600" dirty="0" smtClean="0">
                <a:solidFill>
                  <a:schemeClr val="tx2"/>
                </a:solidFill>
              </a:rPr>
              <a:t>222 NE 102</a:t>
            </a:r>
            <a:r>
              <a:rPr lang="en-US" sz="1600" baseline="30000" dirty="0" smtClean="0">
                <a:solidFill>
                  <a:schemeClr val="tx2"/>
                </a:solidFill>
              </a:rPr>
              <a:t>nd</a:t>
            </a:r>
            <a:r>
              <a:rPr lang="en-US" sz="1600" dirty="0" smtClean="0">
                <a:solidFill>
                  <a:schemeClr val="tx2"/>
                </a:solidFill>
              </a:rPr>
              <a:t> Ave. Portland, OR</a:t>
            </a:r>
            <a:br>
              <a:rPr lang="en-US" sz="1600" dirty="0" smtClean="0">
                <a:solidFill>
                  <a:schemeClr val="tx2"/>
                </a:solidFill>
              </a:rPr>
            </a:br>
            <a:r>
              <a:rPr lang="en-US" sz="1800" dirty="0" smtClean="0">
                <a:solidFill>
                  <a:schemeClr val="tx2"/>
                </a:solidFill>
              </a:rPr>
              <a:t>61 RESIDENTIAL UNITS</a:t>
            </a:r>
            <a:r>
              <a:rPr lang="en-US" sz="1600" dirty="0" smtClean="0"/>
              <a:t/>
            </a:r>
            <a:br>
              <a:rPr lang="en-US" sz="1600" dirty="0" smtClean="0"/>
            </a:br>
            <a:r>
              <a:rPr lang="en-US" sz="1000" dirty="0" smtClean="0"/>
              <a:t/>
            </a:r>
            <a:br>
              <a:rPr lang="en-US" sz="1000" dirty="0" smtClean="0"/>
            </a:br>
            <a:r>
              <a:rPr lang="en-US" dirty="0" smtClean="0"/>
              <a:t/>
            </a:r>
            <a:br>
              <a:rPr lang="en-US" dirty="0" smtClean="0"/>
            </a:br>
            <a:endParaRPr lang="en-US" dirty="0"/>
          </a:p>
        </p:txBody>
      </p:sp>
      <p:sp>
        <p:nvSpPr>
          <p:cNvPr id="3" name="Content Placeholder 2"/>
          <p:cNvSpPr>
            <a:spLocks noGrp="1"/>
          </p:cNvSpPr>
          <p:nvPr>
            <p:ph idx="4294967295"/>
          </p:nvPr>
        </p:nvSpPr>
        <p:spPr>
          <a:xfrm>
            <a:off x="533400" y="5257800"/>
            <a:ext cx="8229600" cy="990600"/>
          </a:xfrm>
        </p:spPr>
        <p:txBody>
          <a:bodyPr>
            <a:normAutofit fontScale="92500"/>
          </a:bodyPr>
          <a:lstStyle/>
          <a:p>
            <a:pPr>
              <a:spcBef>
                <a:spcPts val="0"/>
              </a:spcBef>
              <a:buNone/>
            </a:pPr>
            <a:r>
              <a:rPr lang="en-US" sz="2400" dirty="0" smtClean="0">
                <a:solidFill>
                  <a:srgbClr val="FF0000"/>
                </a:solidFill>
                <a:latin typeface="+mj-lt"/>
              </a:rPr>
              <a:t>ALBERTO RINKEVICH              RICARDO BERDICHEVSKY          </a:t>
            </a:r>
          </a:p>
          <a:p>
            <a:pPr>
              <a:spcBef>
                <a:spcPts val="0"/>
              </a:spcBef>
              <a:buNone/>
            </a:pPr>
            <a:r>
              <a:rPr lang="en-US" sz="1700" spc="1600" dirty="0" smtClean="0">
                <a:solidFill>
                  <a:schemeClr val="tx2"/>
                </a:solidFill>
                <a:latin typeface="+mj-lt"/>
              </a:rPr>
              <a:t>ARCHITECS</a:t>
            </a:r>
            <a:r>
              <a:rPr lang="en-US" sz="1700" spc="1700" dirty="0" smtClean="0">
                <a:solidFill>
                  <a:schemeClr val="tx2"/>
                </a:solidFill>
                <a:latin typeface="+mj-lt"/>
              </a:rPr>
              <a:t>      </a:t>
            </a:r>
            <a:r>
              <a:rPr lang="en-US" sz="1700" dirty="0" smtClean="0">
                <a:solidFill>
                  <a:schemeClr val="tx2"/>
                </a:solidFill>
                <a:latin typeface="+mj-lt"/>
              </a:rPr>
              <a:t>QUAIL    COURT   MANAGEMENT        </a:t>
            </a:r>
          </a:p>
          <a:p>
            <a:pPr>
              <a:spcBef>
                <a:spcPts val="0"/>
              </a:spcBef>
              <a:buNone/>
            </a:pPr>
            <a:r>
              <a:rPr lang="en-US" sz="900" dirty="0" smtClean="0">
                <a:solidFill>
                  <a:schemeClr val="tx2"/>
                </a:solidFill>
                <a:latin typeface="+mj-lt"/>
              </a:rPr>
              <a:t>4810 SW LOWELL CT.            PORTLAND, OR 97221                                      3570 RIVER PARKWAY                    PORTLAND, OR 9729</a:t>
            </a:r>
          </a:p>
          <a:p>
            <a:pPr>
              <a:spcBef>
                <a:spcPts val="0"/>
              </a:spcBef>
              <a:buNone/>
            </a:pPr>
            <a:r>
              <a:rPr lang="en-US" sz="900" dirty="0" smtClean="0">
                <a:solidFill>
                  <a:schemeClr val="tx2"/>
                </a:solidFill>
                <a:latin typeface="+mj-lt"/>
              </a:rPr>
              <a:t>503-927-1758                     FAX 503-922-2613                                     503-477-4587                            FAX 503-954-2612</a:t>
            </a:r>
            <a:endParaRPr lang="en-US" sz="900" dirty="0">
              <a:solidFill>
                <a:schemeClr val="tx2"/>
              </a:solidFill>
              <a:latin typeface="+mj-lt"/>
            </a:endParaRPr>
          </a:p>
        </p:txBody>
      </p:sp>
      <p:pic>
        <p:nvPicPr>
          <p:cNvPr id="8" name="Picture 7" descr="C:\Users\rinkevich\Desktop\Alberto\NE 102nd\Sketchup\4-3Dblack.jpg"/>
          <p:cNvPicPr/>
          <p:nvPr/>
        </p:nvPicPr>
        <p:blipFill>
          <a:blip r:embed="rId2" cstate="print"/>
          <a:srcRect/>
          <a:stretch>
            <a:fillRect/>
          </a:stretch>
        </p:blipFill>
        <p:spPr bwMode="auto">
          <a:xfrm>
            <a:off x="2362200" y="1905000"/>
            <a:ext cx="4648200"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533400" y="3276600"/>
            <a:ext cx="8458200" cy="2909392"/>
          </a:xfrm>
          <a:prstGeom prst="rect">
            <a:avLst/>
          </a:prstGeom>
          <a:noFill/>
          <a:ln w="9525">
            <a:noFill/>
            <a:miter lim="800000"/>
            <a:headEnd/>
            <a:tailEnd/>
          </a:ln>
          <a:effectLst/>
        </p:spPr>
      </p:pic>
      <p:sp>
        <p:nvSpPr>
          <p:cNvPr id="2" name="Content Placeholder 2"/>
          <p:cNvSpPr txBox="1">
            <a:spLocks/>
          </p:cNvSpPr>
          <p:nvPr/>
        </p:nvSpPr>
        <p:spPr>
          <a:xfrm>
            <a:off x="914400" y="838200"/>
            <a:ext cx="7772400" cy="4800600"/>
          </a:xfrm>
          <a:prstGeom prst="rect">
            <a:avLst/>
          </a:prstGeom>
        </p:spPr>
        <p:txBody>
          <a:bodyPr>
            <a:normAutofit/>
          </a:bodyPr>
          <a:lstStyle/>
          <a:p>
            <a:endParaRPr lang="en-US" b="1" dirty="0" smtClean="0"/>
          </a:p>
          <a:p>
            <a:r>
              <a:rPr lang="en-US" b="1" dirty="0" smtClean="0"/>
              <a:t> </a:t>
            </a:r>
            <a:endParaRPr kumimoji="0" lang="en-US"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Rectangle 7"/>
          <p:cNvSpPr/>
          <p:nvPr/>
        </p:nvSpPr>
        <p:spPr>
          <a:xfrm>
            <a:off x="609601" y="3048000"/>
            <a:ext cx="1371599" cy="276999"/>
          </a:xfrm>
          <a:prstGeom prst="rect">
            <a:avLst/>
          </a:prstGeom>
        </p:spPr>
        <p:txBody>
          <a:bodyPr wrap="square">
            <a:spAutoFit/>
          </a:bodyPr>
          <a:lstStyle/>
          <a:p>
            <a:r>
              <a:rPr lang="en-US" sz="1200" dirty="0" smtClean="0">
                <a:solidFill>
                  <a:schemeClr val="tx2">
                    <a:lumMod val="90000"/>
                  </a:schemeClr>
                </a:solidFill>
              </a:rPr>
              <a:t>Site Plan</a:t>
            </a:r>
            <a:endParaRPr lang="en-US" sz="1200" dirty="0">
              <a:solidFill>
                <a:schemeClr val="tx2">
                  <a:lumMod val="90000"/>
                </a:schemeClr>
              </a:solidFill>
            </a:endParaRPr>
          </a:p>
        </p:txBody>
      </p:sp>
      <p:sp>
        <p:nvSpPr>
          <p:cNvPr id="9" name="Rectangle 8"/>
          <p:cNvSpPr/>
          <p:nvPr/>
        </p:nvSpPr>
        <p:spPr>
          <a:xfrm>
            <a:off x="5105400" y="3048000"/>
            <a:ext cx="2286000" cy="276999"/>
          </a:xfrm>
          <a:prstGeom prst="rect">
            <a:avLst/>
          </a:prstGeom>
        </p:spPr>
        <p:txBody>
          <a:bodyPr wrap="square">
            <a:spAutoFit/>
          </a:bodyPr>
          <a:lstStyle/>
          <a:p>
            <a:r>
              <a:rPr lang="en-US" sz="1200" dirty="0" smtClean="0">
                <a:solidFill>
                  <a:schemeClr val="tx2">
                    <a:lumMod val="90000"/>
                  </a:schemeClr>
                </a:solidFill>
              </a:rPr>
              <a:t>Site + Roof Plan</a:t>
            </a:r>
            <a:endParaRPr lang="en-US" sz="1200" dirty="0">
              <a:solidFill>
                <a:schemeClr val="tx2">
                  <a:lumMod val="90000"/>
                </a:schemeClr>
              </a:solidFill>
            </a:endParaRPr>
          </a:p>
        </p:txBody>
      </p:sp>
      <p:sp>
        <p:nvSpPr>
          <p:cNvPr id="12" name="TextBox 11"/>
          <p:cNvSpPr txBox="1"/>
          <p:nvPr/>
        </p:nvSpPr>
        <p:spPr>
          <a:xfrm>
            <a:off x="533400" y="6172200"/>
            <a:ext cx="2362200" cy="276999"/>
          </a:xfrm>
          <a:prstGeom prst="rect">
            <a:avLst/>
          </a:prstGeom>
          <a:noFill/>
        </p:spPr>
        <p:txBody>
          <a:bodyPr wrap="square" rtlCol="0">
            <a:spAutoFit/>
          </a:bodyPr>
          <a:lstStyle/>
          <a:p>
            <a:r>
              <a:rPr lang="en-US" sz="1200" dirty="0" smtClean="0">
                <a:solidFill>
                  <a:schemeClr val="tx2">
                    <a:lumMod val="90000"/>
                  </a:schemeClr>
                </a:solidFill>
              </a:rPr>
              <a:t>Site Section</a:t>
            </a:r>
            <a:endParaRPr lang="en-US" sz="1200" dirty="0">
              <a:solidFill>
                <a:schemeClr val="tx2">
                  <a:lumMod val="90000"/>
                </a:schemeClr>
              </a:solidFill>
            </a:endParaRPr>
          </a:p>
        </p:txBody>
      </p:sp>
      <p:sp>
        <p:nvSpPr>
          <p:cNvPr id="10" name="TextBox 9"/>
          <p:cNvSpPr txBox="1"/>
          <p:nvPr/>
        </p:nvSpPr>
        <p:spPr>
          <a:xfrm>
            <a:off x="685800" y="152400"/>
            <a:ext cx="3962400" cy="523220"/>
          </a:xfrm>
          <a:prstGeom prst="rect">
            <a:avLst/>
          </a:prstGeom>
          <a:noFill/>
        </p:spPr>
        <p:txBody>
          <a:bodyPr wrap="square" rtlCol="0">
            <a:spAutoFit/>
          </a:bodyPr>
          <a:lstStyle/>
          <a:p>
            <a:r>
              <a:rPr lang="en-US" sz="2800" dirty="0" smtClean="0">
                <a:solidFill>
                  <a:schemeClr val="tx2">
                    <a:lumMod val="90000"/>
                  </a:schemeClr>
                </a:solidFill>
              </a:rPr>
              <a:t>Site plans &amp; section</a:t>
            </a:r>
            <a:endParaRPr lang="en-US" sz="2800" dirty="0">
              <a:solidFill>
                <a:schemeClr val="tx2">
                  <a:lumMod val="90000"/>
                </a:schemeClr>
              </a:solidFill>
            </a:endParaRPr>
          </a:p>
        </p:txBody>
      </p:sp>
      <p:pic>
        <p:nvPicPr>
          <p:cNvPr id="1027" name="Picture 3"/>
          <p:cNvPicPr>
            <a:picLocks noChangeAspect="1" noChangeArrowheads="1"/>
          </p:cNvPicPr>
          <p:nvPr/>
        </p:nvPicPr>
        <p:blipFill>
          <a:blip r:embed="rId3" cstate="print"/>
          <a:srcRect/>
          <a:stretch>
            <a:fillRect/>
          </a:stretch>
        </p:blipFill>
        <p:spPr bwMode="auto">
          <a:xfrm>
            <a:off x="533400" y="609600"/>
            <a:ext cx="4572000" cy="2483261"/>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l="4462"/>
          <a:stretch>
            <a:fillRect/>
          </a:stretch>
        </p:blipFill>
        <p:spPr bwMode="auto">
          <a:xfrm>
            <a:off x="5257800" y="609600"/>
            <a:ext cx="3733800" cy="2478024"/>
          </a:xfrm>
          <a:prstGeom prst="rect">
            <a:avLst/>
          </a:prstGeom>
          <a:noFill/>
          <a:ln w="9525">
            <a:noFill/>
            <a:miter lim="800000"/>
            <a:headEnd/>
            <a:tailEnd/>
          </a:ln>
          <a:effectLst/>
        </p:spPr>
      </p:pic>
      <p:sp>
        <p:nvSpPr>
          <p:cNvPr id="11" name="Rectangle 10"/>
          <p:cNvSpPr/>
          <p:nvPr/>
        </p:nvSpPr>
        <p:spPr>
          <a:xfrm>
            <a:off x="533400" y="6400800"/>
            <a:ext cx="8610600" cy="307777"/>
          </a:xfrm>
          <a:prstGeom prst="rect">
            <a:avLst/>
          </a:prstGeom>
        </p:spPr>
        <p:txBody>
          <a:bodyPr wrap="square">
            <a:spAutoFit/>
          </a:bodyPr>
          <a:lstStyle/>
          <a:p>
            <a:r>
              <a:rPr lang="en-US" sz="1400" dirty="0" smtClean="0">
                <a:solidFill>
                  <a:schemeClr val="tx2">
                    <a:lumMod val="90000"/>
                  </a:schemeClr>
                </a:solidFill>
              </a:rPr>
              <a:t>The building gently steps up in scale from the lower two story residences to the taller, denser 102</a:t>
            </a:r>
            <a:r>
              <a:rPr lang="en-US" sz="1400" baseline="30000" dirty="0" smtClean="0">
                <a:solidFill>
                  <a:schemeClr val="tx2">
                    <a:lumMod val="90000"/>
                  </a:schemeClr>
                </a:solidFill>
              </a:rPr>
              <a:t>nd</a:t>
            </a:r>
            <a:r>
              <a:rPr lang="en-US" sz="1400" dirty="0" smtClean="0">
                <a:solidFill>
                  <a:schemeClr val="tx2">
                    <a:lumMod val="90000"/>
                  </a:schemeClr>
                </a:solidFill>
              </a:rPr>
              <a:t>. Avenue</a:t>
            </a:r>
            <a:endParaRPr lang="en-US" sz="1400" dirty="0">
              <a:solidFill>
                <a:schemeClr val="tx2">
                  <a:lumMod val="90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0" y="457200"/>
            <a:ext cx="7772400" cy="914400"/>
          </a:xfrm>
        </p:spPr>
        <p:txBody>
          <a:bodyPr/>
          <a:lstStyle/>
          <a:p>
            <a:r>
              <a:rPr lang="en-US" sz="2800" dirty="0" smtClean="0">
                <a:solidFill>
                  <a:schemeClr val="tx2">
                    <a:lumMod val="90000"/>
                  </a:schemeClr>
                </a:solidFill>
              </a:rPr>
              <a:t>First Floor Plan</a:t>
            </a:r>
            <a:r>
              <a:rPr lang="en-US" b="1" dirty="0" smtClean="0"/>
              <a:t/>
            </a:r>
            <a:br>
              <a:rPr lang="en-US" b="1" dirty="0" smtClean="0"/>
            </a:br>
            <a:endParaRPr lang="en-US" dirty="0"/>
          </a:p>
        </p:txBody>
      </p:sp>
      <p:pic>
        <p:nvPicPr>
          <p:cNvPr id="3074" name="Picture 2"/>
          <p:cNvPicPr>
            <a:picLocks noChangeAspect="1" noChangeArrowheads="1"/>
          </p:cNvPicPr>
          <p:nvPr/>
        </p:nvPicPr>
        <p:blipFill>
          <a:blip r:embed="rId2"/>
          <a:srcRect/>
          <a:stretch>
            <a:fillRect/>
          </a:stretch>
        </p:blipFill>
        <p:spPr bwMode="auto">
          <a:xfrm>
            <a:off x="457200" y="1143000"/>
            <a:ext cx="8229600" cy="2861736"/>
          </a:xfrm>
          <a:prstGeom prst="rect">
            <a:avLst/>
          </a:prstGeom>
          <a:noFill/>
          <a:ln w="9525">
            <a:noFill/>
            <a:miter lim="800000"/>
            <a:headEnd/>
            <a:tailEnd/>
          </a:ln>
          <a:effectLst/>
        </p:spPr>
      </p:pic>
      <p:pic>
        <p:nvPicPr>
          <p:cNvPr id="7" name="Picture 2"/>
          <p:cNvPicPr>
            <a:picLocks noChangeAspect="1" noChangeArrowheads="1"/>
          </p:cNvPicPr>
          <p:nvPr/>
        </p:nvPicPr>
        <p:blipFill>
          <a:blip r:embed="rId2"/>
          <a:srcRect l="16667" t="15106" r="61111" b="39941"/>
          <a:stretch>
            <a:fillRect/>
          </a:stretch>
        </p:blipFill>
        <p:spPr bwMode="auto">
          <a:xfrm>
            <a:off x="457200" y="4191000"/>
            <a:ext cx="3249784" cy="2286000"/>
          </a:xfrm>
          <a:prstGeom prst="rect">
            <a:avLst/>
          </a:prstGeom>
          <a:noFill/>
          <a:ln w="9525">
            <a:noFill/>
            <a:miter lim="800000"/>
            <a:headEnd/>
            <a:tailEnd/>
          </a:ln>
          <a:effectLst/>
        </p:spPr>
      </p:pic>
      <p:pic>
        <p:nvPicPr>
          <p:cNvPr id="8" name="Picture 2"/>
          <p:cNvPicPr>
            <a:picLocks noChangeAspect="1" noChangeArrowheads="1"/>
          </p:cNvPicPr>
          <p:nvPr/>
        </p:nvPicPr>
        <p:blipFill>
          <a:blip r:embed="rId2"/>
          <a:srcRect l="86111" t="18639" b="49408"/>
          <a:stretch>
            <a:fillRect/>
          </a:stretch>
        </p:blipFill>
        <p:spPr bwMode="auto">
          <a:xfrm>
            <a:off x="5833872" y="4191000"/>
            <a:ext cx="2857500" cy="228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0" y="457200"/>
            <a:ext cx="7772400" cy="630237"/>
          </a:xfrm>
        </p:spPr>
        <p:txBody>
          <a:bodyPr/>
          <a:lstStyle/>
          <a:p>
            <a:r>
              <a:rPr lang="en-US" sz="2800" dirty="0" smtClean="0">
                <a:solidFill>
                  <a:schemeClr val="tx2">
                    <a:lumMod val="90000"/>
                  </a:schemeClr>
                </a:solidFill>
              </a:rPr>
              <a:t>Type Floor Plan</a:t>
            </a:r>
            <a:r>
              <a:rPr lang="en-US" b="1" dirty="0" smtClean="0"/>
              <a:t/>
            </a:r>
            <a:br>
              <a:rPr lang="en-US" b="1" dirty="0" smtClean="0"/>
            </a:br>
            <a:endParaRPr lang="en-US" dirty="0"/>
          </a:p>
        </p:txBody>
      </p:sp>
      <p:pic>
        <p:nvPicPr>
          <p:cNvPr id="4098" name="Picture 2"/>
          <p:cNvPicPr>
            <a:picLocks noChangeAspect="1" noChangeArrowheads="1"/>
          </p:cNvPicPr>
          <p:nvPr/>
        </p:nvPicPr>
        <p:blipFill>
          <a:blip r:embed="rId2"/>
          <a:srcRect/>
          <a:stretch>
            <a:fillRect/>
          </a:stretch>
        </p:blipFill>
        <p:spPr bwMode="auto">
          <a:xfrm>
            <a:off x="457200" y="1219200"/>
            <a:ext cx="8229600" cy="2981197"/>
          </a:xfrm>
          <a:prstGeom prst="rect">
            <a:avLst/>
          </a:prstGeom>
          <a:noFill/>
          <a:ln w="9525">
            <a:noFill/>
            <a:miter lim="800000"/>
            <a:headEnd/>
            <a:tailEnd/>
          </a:ln>
          <a:effectLst/>
        </p:spPr>
      </p:pic>
      <p:pic>
        <p:nvPicPr>
          <p:cNvPr id="5" name="Picture 2"/>
          <p:cNvPicPr>
            <a:picLocks noChangeAspect="1" noChangeArrowheads="1"/>
          </p:cNvPicPr>
          <p:nvPr/>
        </p:nvPicPr>
        <p:blipFill>
          <a:blip r:embed="rId2"/>
          <a:srcRect t="30672" r="87037" b="33544"/>
          <a:stretch>
            <a:fillRect/>
          </a:stretch>
        </p:blipFill>
        <p:spPr bwMode="auto">
          <a:xfrm>
            <a:off x="457200" y="4343400"/>
            <a:ext cx="2286000" cy="2286000"/>
          </a:xfrm>
          <a:prstGeom prst="rect">
            <a:avLst/>
          </a:prstGeom>
          <a:noFill/>
          <a:ln w="9525">
            <a:noFill/>
            <a:miter lim="800000"/>
            <a:headEnd/>
            <a:tailEnd/>
          </a:ln>
          <a:effectLst/>
        </p:spPr>
      </p:pic>
      <p:pic>
        <p:nvPicPr>
          <p:cNvPr id="25602" name="Picture 2" descr="8000 Stretch Rack"/>
          <p:cNvPicPr>
            <a:picLocks noChangeAspect="1" noChangeArrowheads="1"/>
          </p:cNvPicPr>
          <p:nvPr/>
        </p:nvPicPr>
        <p:blipFill>
          <a:blip r:embed="rId3"/>
          <a:srcRect l="16000" t="2787" r="14667" b="5227"/>
          <a:stretch>
            <a:fillRect/>
          </a:stretch>
        </p:blipFill>
        <p:spPr bwMode="auto">
          <a:xfrm>
            <a:off x="5980176" y="4343400"/>
            <a:ext cx="2701636" cy="22860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381000"/>
            <a:ext cx="7772400" cy="401638"/>
          </a:xfrm>
        </p:spPr>
        <p:txBody>
          <a:bodyPr/>
          <a:lstStyle/>
          <a:p>
            <a:r>
              <a:rPr lang="en-US" sz="2800" dirty="0" smtClean="0">
                <a:solidFill>
                  <a:schemeClr val="tx2">
                    <a:lumMod val="90000"/>
                  </a:schemeClr>
                </a:solidFill>
              </a:rPr>
              <a:t>Fifth Floor Plan</a:t>
            </a:r>
            <a:r>
              <a:rPr lang="en-US" b="1" dirty="0" smtClean="0"/>
              <a:t/>
            </a:r>
            <a:br>
              <a:rPr lang="en-US" b="1" dirty="0" smtClean="0"/>
            </a:br>
            <a:endParaRPr lang="en-US" dirty="0"/>
          </a:p>
        </p:txBody>
      </p:sp>
      <p:pic>
        <p:nvPicPr>
          <p:cNvPr id="5122" name="Picture 2"/>
          <p:cNvPicPr>
            <a:picLocks noChangeAspect="1" noChangeArrowheads="1"/>
          </p:cNvPicPr>
          <p:nvPr/>
        </p:nvPicPr>
        <p:blipFill>
          <a:blip r:embed="rId2"/>
          <a:srcRect/>
          <a:stretch>
            <a:fillRect/>
          </a:stretch>
        </p:blipFill>
        <p:spPr bwMode="auto">
          <a:xfrm>
            <a:off x="457200" y="1066800"/>
            <a:ext cx="8229600" cy="2955136"/>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srcRect/>
          <a:stretch>
            <a:fillRect/>
          </a:stretch>
        </p:blipFill>
        <p:spPr bwMode="auto">
          <a:xfrm>
            <a:off x="457200" y="4191000"/>
            <a:ext cx="2125445" cy="2286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print"/>
          <a:srcRect/>
          <a:stretch>
            <a:fillRect/>
          </a:stretch>
        </p:blipFill>
        <p:spPr bwMode="auto">
          <a:xfrm>
            <a:off x="3538728" y="4191000"/>
            <a:ext cx="5139961" cy="228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533400"/>
            <a:ext cx="7772400" cy="533400"/>
          </a:xfrm>
        </p:spPr>
        <p:txBody>
          <a:bodyPr/>
          <a:lstStyle/>
          <a:p>
            <a:r>
              <a:rPr lang="en-US" sz="2800" dirty="0" smtClean="0">
                <a:solidFill>
                  <a:schemeClr val="tx2">
                    <a:lumMod val="90000"/>
                  </a:schemeClr>
                </a:solidFill>
                <a:latin typeface="+mn-lt"/>
              </a:rPr>
              <a:t>Roof Plan</a:t>
            </a:r>
            <a:r>
              <a:rPr lang="en-US" b="1" dirty="0" smtClean="0"/>
              <a:t/>
            </a:r>
            <a:br>
              <a:rPr lang="en-US" b="1" dirty="0" smtClean="0"/>
            </a:br>
            <a:endParaRPr lang="en-US" dirty="0"/>
          </a:p>
        </p:txBody>
      </p:sp>
      <p:pic>
        <p:nvPicPr>
          <p:cNvPr id="4" name="Picture 3"/>
          <p:cNvPicPr/>
          <p:nvPr/>
        </p:nvPicPr>
        <p:blipFill>
          <a:blip r:embed="rId2" cstate="print"/>
          <a:srcRect/>
          <a:stretch>
            <a:fillRect/>
          </a:stretch>
        </p:blipFill>
        <p:spPr bwMode="auto">
          <a:xfrm>
            <a:off x="5791200" y="5257800"/>
            <a:ext cx="2968698" cy="1295400"/>
          </a:xfrm>
          <a:prstGeom prst="rect">
            <a:avLst/>
          </a:prstGeom>
          <a:noFill/>
          <a:ln w="9525">
            <a:noFill/>
            <a:miter lim="800000"/>
            <a:headEnd/>
            <a:tailEnd/>
          </a:ln>
        </p:spPr>
      </p:pic>
      <p:pic>
        <p:nvPicPr>
          <p:cNvPr id="5" name="Picture 3" descr="C:\Users\alberto\Work\Hazelwood Plaza\Sketchup\View13.jpg"/>
          <p:cNvPicPr>
            <a:picLocks noChangeAspect="1" noChangeArrowheads="1"/>
          </p:cNvPicPr>
          <p:nvPr/>
        </p:nvPicPr>
        <p:blipFill>
          <a:blip r:embed="rId3" cstate="print"/>
          <a:srcRect l="202" t="18889" b="18889"/>
          <a:stretch>
            <a:fillRect/>
          </a:stretch>
        </p:blipFill>
        <p:spPr bwMode="auto">
          <a:xfrm>
            <a:off x="457200" y="5257800"/>
            <a:ext cx="2651760" cy="1277569"/>
          </a:xfrm>
          <a:prstGeom prst="rect">
            <a:avLst/>
          </a:prstGeom>
          <a:noFill/>
        </p:spPr>
      </p:pic>
      <p:pic>
        <p:nvPicPr>
          <p:cNvPr id="6" name="Picture 3" descr="K:\102nd NE Ave\OPTION 4\View11.jpg"/>
          <p:cNvPicPr>
            <a:picLocks noChangeAspect="1" noChangeArrowheads="1"/>
          </p:cNvPicPr>
          <p:nvPr/>
        </p:nvPicPr>
        <p:blipFill>
          <a:blip r:embed="rId4" cstate="print"/>
          <a:srcRect t="291" r="36342"/>
          <a:stretch>
            <a:fillRect/>
          </a:stretch>
        </p:blipFill>
        <p:spPr bwMode="auto">
          <a:xfrm>
            <a:off x="3581400" y="5257800"/>
            <a:ext cx="1676400" cy="1295400"/>
          </a:xfrm>
          <a:prstGeom prst="rect">
            <a:avLst/>
          </a:prstGeom>
          <a:noFill/>
        </p:spPr>
      </p:pic>
      <p:pic>
        <p:nvPicPr>
          <p:cNvPr id="6146" name="Picture 2"/>
          <p:cNvPicPr>
            <a:picLocks noChangeAspect="1" noChangeArrowheads="1"/>
          </p:cNvPicPr>
          <p:nvPr/>
        </p:nvPicPr>
        <p:blipFill>
          <a:blip r:embed="rId5"/>
          <a:srcRect/>
          <a:stretch>
            <a:fillRect/>
          </a:stretch>
        </p:blipFill>
        <p:spPr bwMode="auto">
          <a:xfrm>
            <a:off x="457200" y="1219200"/>
            <a:ext cx="8229600" cy="28910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tx2">
                    <a:lumMod val="90000"/>
                  </a:schemeClr>
                </a:solidFill>
                <a:latin typeface="+mn-lt"/>
              </a:rPr>
              <a:t>Apartment Types</a:t>
            </a:r>
            <a:endParaRPr lang="en-US" sz="2800" dirty="0">
              <a:solidFill>
                <a:schemeClr val="tx2">
                  <a:lumMod val="90000"/>
                </a:schemeClr>
              </a:solidFill>
              <a:latin typeface="+mn-lt"/>
            </a:endParaRPr>
          </a:p>
        </p:txBody>
      </p:sp>
      <p:sp>
        <p:nvSpPr>
          <p:cNvPr id="3" name="Text Placeholder 2"/>
          <p:cNvSpPr>
            <a:spLocks noGrp="1"/>
          </p:cNvSpPr>
          <p:nvPr>
            <p:ph type="body" idx="2"/>
          </p:nvPr>
        </p:nvSpPr>
        <p:spPr>
          <a:xfrm>
            <a:off x="1143000" y="1143000"/>
            <a:ext cx="7467600" cy="2590800"/>
          </a:xfrm>
        </p:spPr>
        <p:txBody>
          <a:bodyPr/>
          <a:lstStyle/>
          <a:p>
            <a:r>
              <a:rPr lang="en-US" sz="1700" b="1" dirty="0" smtClean="0">
                <a:solidFill>
                  <a:schemeClr val="tx2">
                    <a:lumMod val="90000"/>
                  </a:schemeClr>
                </a:solidFill>
              </a:rPr>
              <a:t>Unit Type                   Quantity             Sq. Ft.               </a:t>
            </a:r>
            <a:endParaRPr lang="en-US" sz="1700" dirty="0" smtClean="0">
              <a:solidFill>
                <a:schemeClr val="tx2">
                  <a:lumMod val="90000"/>
                </a:schemeClr>
              </a:solidFill>
            </a:endParaRPr>
          </a:p>
          <a:p>
            <a:endParaRPr lang="en-US" sz="1700" dirty="0" smtClean="0">
              <a:solidFill>
                <a:schemeClr val="tx2">
                  <a:lumMod val="90000"/>
                </a:schemeClr>
              </a:solidFill>
            </a:endParaRPr>
          </a:p>
          <a:p>
            <a:r>
              <a:rPr lang="en-US" sz="1700" dirty="0" smtClean="0">
                <a:solidFill>
                  <a:schemeClr val="tx2">
                    <a:lumMod val="90000"/>
                  </a:schemeClr>
                </a:solidFill>
              </a:rPr>
              <a:t>1 BR/1 BA                           28                        652</a:t>
            </a:r>
          </a:p>
          <a:p>
            <a:r>
              <a:rPr lang="en-US" sz="1700" dirty="0" smtClean="0">
                <a:solidFill>
                  <a:schemeClr val="tx2">
                    <a:lumMod val="90000"/>
                  </a:schemeClr>
                </a:solidFill>
              </a:rPr>
              <a:t>1 BR/1 BA                           04                        670</a:t>
            </a:r>
          </a:p>
          <a:p>
            <a:r>
              <a:rPr lang="en-US" sz="1700" dirty="0" smtClean="0">
                <a:solidFill>
                  <a:schemeClr val="tx2">
                    <a:lumMod val="90000"/>
                  </a:schemeClr>
                </a:solidFill>
              </a:rPr>
              <a:t>2 BR/1BA                            12                        985</a:t>
            </a:r>
          </a:p>
          <a:p>
            <a:r>
              <a:rPr lang="en-US" sz="1700" dirty="0" smtClean="0">
                <a:solidFill>
                  <a:schemeClr val="tx2">
                    <a:lumMod val="90000"/>
                  </a:schemeClr>
                </a:solidFill>
              </a:rPr>
              <a:t>2 BR/2 BA                           16                        985</a:t>
            </a:r>
          </a:p>
          <a:p>
            <a:r>
              <a:rPr lang="en-US" sz="1700" dirty="0" smtClean="0">
                <a:solidFill>
                  <a:schemeClr val="tx2">
                    <a:lumMod val="90000"/>
                  </a:schemeClr>
                </a:solidFill>
              </a:rPr>
              <a:t>1 BR/1BA                               1                        540</a:t>
            </a:r>
          </a:p>
          <a:p>
            <a:endParaRPr lang="en-US" dirty="0"/>
          </a:p>
        </p:txBody>
      </p:sp>
      <p:cxnSp>
        <p:nvCxnSpPr>
          <p:cNvPr id="11" name="Straight Connector 10"/>
          <p:cNvCxnSpPr/>
          <p:nvPr/>
        </p:nvCxnSpPr>
        <p:spPr>
          <a:xfrm>
            <a:off x="1066800" y="1828800"/>
            <a:ext cx="7467600" cy="1588"/>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66800" y="2514600"/>
            <a:ext cx="7467600" cy="1588"/>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066800" y="2209800"/>
            <a:ext cx="7467600" cy="1588"/>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066800" y="2895600"/>
            <a:ext cx="7467600" cy="1588"/>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066800" y="3276600"/>
            <a:ext cx="7467600" cy="1588"/>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pic>
        <p:nvPicPr>
          <p:cNvPr id="28674" name="Picture 2" descr="C:\Users\rinkevich\Desktop\Alberto\NE 102nd\102nd NE Ave\OPTION 4\View7.jpg"/>
          <p:cNvPicPr>
            <a:picLocks noChangeAspect="1" noChangeArrowheads="1"/>
          </p:cNvPicPr>
          <p:nvPr/>
        </p:nvPicPr>
        <p:blipFill>
          <a:blip r:embed="rId2" cstate="print"/>
          <a:srcRect t="19172" b="31699"/>
          <a:stretch>
            <a:fillRect/>
          </a:stretch>
        </p:blipFill>
        <p:spPr bwMode="auto">
          <a:xfrm>
            <a:off x="1143000" y="3810000"/>
            <a:ext cx="7315200" cy="2777067"/>
          </a:xfrm>
          <a:prstGeom prst="rect">
            <a:avLst/>
          </a:prstGeom>
          <a:noFill/>
        </p:spPr>
      </p:pic>
      <p:cxnSp>
        <p:nvCxnSpPr>
          <p:cNvPr id="10" name="Straight Connector 9"/>
          <p:cNvCxnSpPr/>
          <p:nvPr/>
        </p:nvCxnSpPr>
        <p:spPr>
          <a:xfrm>
            <a:off x="1066800" y="3657600"/>
            <a:ext cx="7467600" cy="1588"/>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1" descr="C:\Users\alberto\Work\Hazelwood Plaza\DD\Early review\DAR\9-24-12 presentation\DAR - PP\HP DAR3 - Apats - Color.jpg"/>
          <p:cNvPicPr>
            <a:picLocks noChangeAspect="1" noChangeArrowheads="1"/>
          </p:cNvPicPr>
          <p:nvPr/>
        </p:nvPicPr>
        <p:blipFill>
          <a:blip r:embed="rId2" cstate="print"/>
          <a:srcRect/>
          <a:stretch>
            <a:fillRect/>
          </a:stretch>
        </p:blipFill>
        <p:spPr bwMode="auto">
          <a:xfrm>
            <a:off x="1371600" y="1066800"/>
            <a:ext cx="6491146" cy="5486400"/>
          </a:xfrm>
          <a:prstGeom prst="rect">
            <a:avLst/>
          </a:prstGeom>
          <a:noFill/>
        </p:spPr>
      </p:pic>
      <p:sp>
        <p:nvSpPr>
          <p:cNvPr id="4" name="Rectangle 3"/>
          <p:cNvSpPr/>
          <p:nvPr/>
        </p:nvSpPr>
        <p:spPr>
          <a:xfrm>
            <a:off x="838200" y="304800"/>
            <a:ext cx="6248400" cy="523220"/>
          </a:xfrm>
          <a:prstGeom prst="rect">
            <a:avLst/>
          </a:prstGeom>
        </p:spPr>
        <p:txBody>
          <a:bodyPr wrap="square">
            <a:spAutoFit/>
          </a:bodyPr>
          <a:lstStyle/>
          <a:p>
            <a:r>
              <a:rPr lang="en-US" sz="2800" dirty="0" smtClean="0">
                <a:solidFill>
                  <a:schemeClr val="tx2">
                    <a:lumMod val="90000"/>
                  </a:schemeClr>
                </a:solidFill>
              </a:rPr>
              <a:t>Apartment Types - Plans</a:t>
            </a:r>
            <a:endParaRPr lang="en-US" sz="2800" dirty="0">
              <a:solidFill>
                <a:schemeClr val="tx2">
                  <a:lumMod val="90000"/>
                </a:schemeClr>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533400"/>
            <a:ext cx="7772400" cy="478536"/>
          </a:xfrm>
        </p:spPr>
        <p:txBody>
          <a:bodyPr/>
          <a:lstStyle/>
          <a:p>
            <a:r>
              <a:rPr lang="en-US" sz="2800" dirty="0" smtClean="0">
                <a:solidFill>
                  <a:schemeClr val="tx2">
                    <a:lumMod val="90000"/>
                  </a:schemeClr>
                </a:solidFill>
              </a:rPr>
              <a:t>Special Units and Core</a:t>
            </a:r>
            <a:endParaRPr lang="en-US" sz="2800" dirty="0">
              <a:solidFill>
                <a:schemeClr val="tx2">
                  <a:lumMod val="90000"/>
                </a:schemeClr>
              </a:solidFill>
            </a:endParaRPr>
          </a:p>
        </p:txBody>
      </p:sp>
      <p:pic>
        <p:nvPicPr>
          <p:cNvPr id="30722" name="Picture 2" descr="C:\Users\alberto\Work\Hazelwood Plaza\DD\Early review\DAR\9-24-12 presentation\DAR - PP\HP DAR3 - Core - Color.jpg"/>
          <p:cNvPicPr>
            <a:picLocks noChangeAspect="1" noChangeArrowheads="1"/>
          </p:cNvPicPr>
          <p:nvPr/>
        </p:nvPicPr>
        <p:blipFill>
          <a:blip r:embed="rId2" cstate="print"/>
          <a:srcRect/>
          <a:stretch>
            <a:fillRect/>
          </a:stretch>
        </p:blipFill>
        <p:spPr bwMode="auto">
          <a:xfrm>
            <a:off x="1295400" y="1447800"/>
            <a:ext cx="6858000" cy="4722791"/>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29698" name="Picture 2" descr="C:\Users\alberto\Work\Hazelwood Plaza\DD\Early review\DAR\9-24-12 presentation\DAR - PP\HP DAR6 -ELEV -color.jpg"/>
          <p:cNvPicPr>
            <a:picLocks noChangeAspect="1" noChangeArrowheads="1"/>
          </p:cNvPicPr>
          <p:nvPr/>
        </p:nvPicPr>
        <p:blipFill>
          <a:blip r:embed="rId2" cstate="print"/>
          <a:srcRect/>
          <a:stretch>
            <a:fillRect/>
          </a:stretch>
        </p:blipFill>
        <p:spPr bwMode="auto">
          <a:xfrm>
            <a:off x="457200" y="1371600"/>
            <a:ext cx="8229600" cy="4107218"/>
          </a:xfrm>
          <a:prstGeom prst="rect">
            <a:avLst/>
          </a:prstGeom>
          <a:noFill/>
        </p:spPr>
      </p:pic>
      <p:sp>
        <p:nvSpPr>
          <p:cNvPr id="7" name="Rectangle 6"/>
          <p:cNvSpPr/>
          <p:nvPr/>
        </p:nvSpPr>
        <p:spPr>
          <a:xfrm>
            <a:off x="685800" y="457200"/>
            <a:ext cx="4343400" cy="523220"/>
          </a:xfrm>
          <a:prstGeom prst="rect">
            <a:avLst/>
          </a:prstGeom>
        </p:spPr>
        <p:txBody>
          <a:bodyPr wrap="square">
            <a:spAutoFit/>
          </a:bodyPr>
          <a:lstStyle/>
          <a:p>
            <a:r>
              <a:rPr lang="en-US" sz="2800" dirty="0" smtClean="0">
                <a:solidFill>
                  <a:schemeClr val="tx2">
                    <a:lumMod val="90000"/>
                  </a:schemeClr>
                </a:solidFill>
              </a:rPr>
              <a:t>Elevations</a:t>
            </a:r>
            <a:endParaRPr lang="en-US" sz="2800" dirty="0">
              <a:solidFill>
                <a:schemeClr val="tx2">
                  <a:lumMod val="90000"/>
                </a:schemeClr>
              </a:solidFill>
            </a:endParaRPr>
          </a:p>
        </p:txBody>
      </p:sp>
      <p:pic>
        <p:nvPicPr>
          <p:cNvPr id="8" name="Picture 3" descr="C:\Users\alberto\Work\Hazelwood Plaza\Photos\Materials\IMGP1593.JPG"/>
          <p:cNvPicPr>
            <a:picLocks noChangeAspect="1" noChangeArrowheads="1"/>
          </p:cNvPicPr>
          <p:nvPr/>
        </p:nvPicPr>
        <p:blipFill>
          <a:blip r:embed="rId3" cstate="print"/>
          <a:srcRect/>
          <a:stretch>
            <a:fillRect/>
          </a:stretch>
        </p:blipFill>
        <p:spPr bwMode="auto">
          <a:xfrm>
            <a:off x="609600" y="5562600"/>
            <a:ext cx="1089338" cy="640080"/>
          </a:xfrm>
          <a:prstGeom prst="rect">
            <a:avLst/>
          </a:prstGeom>
          <a:noFill/>
        </p:spPr>
      </p:pic>
      <p:pic>
        <p:nvPicPr>
          <p:cNvPr id="9" name="Picture 8" descr="C:\Users\alberto\Work\Hazelwood Plaza\Photos\Materials\IMGP1589.JPG"/>
          <p:cNvPicPr>
            <a:picLocks noChangeAspect="1" noChangeArrowheads="1"/>
          </p:cNvPicPr>
          <p:nvPr/>
        </p:nvPicPr>
        <p:blipFill>
          <a:blip r:embed="rId4" cstate="print"/>
          <a:srcRect l="9375" t="29167"/>
          <a:stretch>
            <a:fillRect/>
          </a:stretch>
        </p:blipFill>
        <p:spPr bwMode="auto">
          <a:xfrm>
            <a:off x="3505200" y="5562600"/>
            <a:ext cx="1091901" cy="640080"/>
          </a:xfrm>
          <a:prstGeom prst="rect">
            <a:avLst/>
          </a:prstGeom>
          <a:noFill/>
        </p:spPr>
      </p:pic>
      <p:pic>
        <p:nvPicPr>
          <p:cNvPr id="29699" name="Picture 3" descr="C:\Users\alberto\Work\Hazelwood Plaza\Photos\Materials\IMGP1594.JPG"/>
          <p:cNvPicPr>
            <a:picLocks noChangeAspect="1" noChangeArrowheads="1"/>
          </p:cNvPicPr>
          <p:nvPr/>
        </p:nvPicPr>
        <p:blipFill>
          <a:blip r:embed="rId5" cstate="print">
            <a:lum bright="-10000"/>
          </a:blip>
          <a:srcRect/>
          <a:stretch>
            <a:fillRect/>
          </a:stretch>
        </p:blipFill>
        <p:spPr bwMode="auto">
          <a:xfrm>
            <a:off x="2057400" y="5562600"/>
            <a:ext cx="1089338" cy="640080"/>
          </a:xfrm>
          <a:prstGeom prst="rect">
            <a:avLst/>
          </a:prstGeom>
          <a:noFill/>
        </p:spPr>
      </p:pic>
      <p:pic>
        <p:nvPicPr>
          <p:cNvPr id="29700" name="Picture 4" descr="C:\Users\alberto\Work\Hazelwood Plaza\Photos\Materials\IMGP1591.JPG"/>
          <p:cNvPicPr>
            <a:picLocks noChangeAspect="1" noChangeArrowheads="1"/>
          </p:cNvPicPr>
          <p:nvPr/>
        </p:nvPicPr>
        <p:blipFill>
          <a:blip r:embed="rId6" cstate="print"/>
          <a:srcRect b="4762"/>
          <a:stretch>
            <a:fillRect/>
          </a:stretch>
        </p:blipFill>
        <p:spPr bwMode="auto">
          <a:xfrm>
            <a:off x="7010400" y="5562600"/>
            <a:ext cx="1066800" cy="640080"/>
          </a:xfrm>
          <a:prstGeom prst="rect">
            <a:avLst/>
          </a:prstGeom>
          <a:noFill/>
        </p:spPr>
      </p:pic>
      <p:pic>
        <p:nvPicPr>
          <p:cNvPr id="13" name="Picture 6" descr="C:\Users\alberto\Work\Hazelwood Plaza\Photos\Materials\IMGP1597.JPG"/>
          <p:cNvPicPr>
            <a:picLocks noChangeAspect="1" noChangeArrowheads="1"/>
          </p:cNvPicPr>
          <p:nvPr/>
        </p:nvPicPr>
        <p:blipFill>
          <a:blip r:embed="rId7" cstate="print"/>
          <a:srcRect/>
          <a:stretch>
            <a:fillRect/>
          </a:stretch>
        </p:blipFill>
        <p:spPr bwMode="auto">
          <a:xfrm>
            <a:off x="4876800" y="5562600"/>
            <a:ext cx="1812897" cy="640080"/>
          </a:xfrm>
          <a:prstGeom prst="rect">
            <a:avLst/>
          </a:prstGeom>
          <a:noFill/>
        </p:spPr>
      </p:pic>
      <p:cxnSp>
        <p:nvCxnSpPr>
          <p:cNvPr id="15" name="Straight Arrow Connector 14"/>
          <p:cNvCxnSpPr/>
          <p:nvPr/>
        </p:nvCxnSpPr>
        <p:spPr>
          <a:xfrm rot="5400000" flipH="1" flipV="1">
            <a:off x="5181600" y="5257800"/>
            <a:ext cx="13716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flipH="1" flipV="1">
            <a:off x="5562600" y="4876800"/>
            <a:ext cx="1371600" cy="762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6200000" flipV="1">
            <a:off x="6438106" y="5220494"/>
            <a:ext cx="1372394" cy="7540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flipH="1" flipV="1">
            <a:off x="6858000" y="4876800"/>
            <a:ext cx="1371600" cy="762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6200000" flipV="1">
            <a:off x="1752600" y="5105400"/>
            <a:ext cx="1371600"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5400000" flipH="1" flipV="1">
            <a:off x="457200" y="5029200"/>
            <a:ext cx="1447800" cy="228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rot="16200000" flipV="1">
            <a:off x="571500" y="5372100"/>
            <a:ext cx="838200"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rot="5400000" flipH="1" flipV="1">
            <a:off x="3962400" y="5105400"/>
            <a:ext cx="10668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rot="5400000" flipH="1" flipV="1">
            <a:off x="3467100" y="5219700"/>
            <a:ext cx="14478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6200000" flipV="1">
            <a:off x="2667000" y="4419600"/>
            <a:ext cx="1524000" cy="1524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09600" y="6248400"/>
            <a:ext cx="1143000" cy="338554"/>
          </a:xfrm>
          <a:prstGeom prst="rect">
            <a:avLst/>
          </a:prstGeom>
          <a:noFill/>
        </p:spPr>
        <p:txBody>
          <a:bodyPr wrap="square" rtlCol="0">
            <a:spAutoFit/>
          </a:bodyPr>
          <a:lstStyle/>
          <a:p>
            <a:pPr algn="ctr"/>
            <a:r>
              <a:rPr lang="en-US" sz="800" dirty="0" smtClean="0">
                <a:solidFill>
                  <a:schemeClr val="accent4">
                    <a:lumMod val="20000"/>
                    <a:lumOff val="80000"/>
                  </a:schemeClr>
                </a:solidFill>
              </a:rPr>
              <a:t>PREFINISHED </a:t>
            </a:r>
          </a:p>
          <a:p>
            <a:pPr algn="ctr"/>
            <a:r>
              <a:rPr lang="en-US" sz="800" dirty="0" smtClean="0">
                <a:solidFill>
                  <a:schemeClr val="accent4">
                    <a:lumMod val="20000"/>
                    <a:lumOff val="80000"/>
                  </a:schemeClr>
                </a:solidFill>
              </a:rPr>
              <a:t>CEMENT BOARD</a:t>
            </a:r>
            <a:endParaRPr lang="en-US" sz="800" dirty="0">
              <a:solidFill>
                <a:schemeClr val="accent4">
                  <a:lumMod val="20000"/>
                  <a:lumOff val="80000"/>
                </a:schemeClr>
              </a:solidFill>
            </a:endParaRPr>
          </a:p>
        </p:txBody>
      </p:sp>
      <p:sp>
        <p:nvSpPr>
          <p:cNvPr id="22" name="Rectangle 21"/>
          <p:cNvSpPr/>
          <p:nvPr/>
        </p:nvSpPr>
        <p:spPr>
          <a:xfrm>
            <a:off x="2057400" y="6248400"/>
            <a:ext cx="1066800" cy="338554"/>
          </a:xfrm>
          <a:prstGeom prst="rect">
            <a:avLst/>
          </a:prstGeom>
        </p:spPr>
        <p:txBody>
          <a:bodyPr wrap="square">
            <a:spAutoFit/>
          </a:bodyPr>
          <a:lstStyle/>
          <a:p>
            <a:pPr algn="ctr"/>
            <a:r>
              <a:rPr lang="en-US" sz="800" dirty="0" smtClean="0">
                <a:solidFill>
                  <a:schemeClr val="accent4">
                    <a:lumMod val="20000"/>
                    <a:lumOff val="80000"/>
                  </a:schemeClr>
                </a:solidFill>
              </a:rPr>
              <a:t>PREFINISHED </a:t>
            </a:r>
          </a:p>
          <a:p>
            <a:pPr algn="ctr"/>
            <a:r>
              <a:rPr lang="en-US" sz="800" dirty="0" smtClean="0">
                <a:solidFill>
                  <a:schemeClr val="accent4">
                    <a:lumMod val="20000"/>
                    <a:lumOff val="80000"/>
                  </a:schemeClr>
                </a:solidFill>
              </a:rPr>
              <a:t>CEMENT BOARD</a:t>
            </a:r>
            <a:endParaRPr lang="en-US" sz="800" dirty="0">
              <a:solidFill>
                <a:schemeClr val="accent4">
                  <a:lumMod val="20000"/>
                  <a:lumOff val="80000"/>
                </a:schemeClr>
              </a:solidFill>
            </a:endParaRPr>
          </a:p>
        </p:txBody>
      </p:sp>
      <p:sp>
        <p:nvSpPr>
          <p:cNvPr id="25" name="TextBox 24"/>
          <p:cNvSpPr txBox="1"/>
          <p:nvPr/>
        </p:nvSpPr>
        <p:spPr>
          <a:xfrm>
            <a:off x="3505200" y="6248400"/>
            <a:ext cx="1066800" cy="338554"/>
          </a:xfrm>
          <a:prstGeom prst="rect">
            <a:avLst/>
          </a:prstGeom>
          <a:noFill/>
        </p:spPr>
        <p:txBody>
          <a:bodyPr wrap="square" rtlCol="0">
            <a:spAutoFit/>
          </a:bodyPr>
          <a:lstStyle/>
          <a:p>
            <a:pPr algn="ctr"/>
            <a:r>
              <a:rPr lang="en-US" sz="800" dirty="0" smtClean="0"/>
              <a:t>PREFINISHED </a:t>
            </a:r>
          </a:p>
          <a:p>
            <a:pPr algn="ctr"/>
            <a:r>
              <a:rPr lang="en-US" sz="800" dirty="0" smtClean="0"/>
              <a:t>CEMENT BOARD</a:t>
            </a:r>
            <a:endParaRPr lang="en-US" sz="800" dirty="0"/>
          </a:p>
        </p:txBody>
      </p:sp>
      <p:sp>
        <p:nvSpPr>
          <p:cNvPr id="27" name="TextBox 26"/>
          <p:cNvSpPr txBox="1"/>
          <p:nvPr/>
        </p:nvSpPr>
        <p:spPr>
          <a:xfrm>
            <a:off x="5334000" y="6248400"/>
            <a:ext cx="914400" cy="338554"/>
          </a:xfrm>
          <a:prstGeom prst="rect">
            <a:avLst/>
          </a:prstGeom>
          <a:noFill/>
        </p:spPr>
        <p:txBody>
          <a:bodyPr wrap="square" rtlCol="0">
            <a:spAutoFit/>
          </a:bodyPr>
          <a:lstStyle/>
          <a:p>
            <a:pPr algn="ctr"/>
            <a:r>
              <a:rPr lang="en-US" sz="800" dirty="0" smtClean="0"/>
              <a:t>CORRUGATED METAL PANEL</a:t>
            </a:r>
            <a:endParaRPr lang="en-US" sz="800" dirty="0"/>
          </a:p>
        </p:txBody>
      </p:sp>
      <p:sp>
        <p:nvSpPr>
          <p:cNvPr id="28" name="TextBox 27"/>
          <p:cNvSpPr txBox="1"/>
          <p:nvPr/>
        </p:nvSpPr>
        <p:spPr>
          <a:xfrm>
            <a:off x="7010400" y="6248400"/>
            <a:ext cx="1143000" cy="338554"/>
          </a:xfrm>
          <a:prstGeom prst="rect">
            <a:avLst/>
          </a:prstGeom>
          <a:noFill/>
        </p:spPr>
        <p:txBody>
          <a:bodyPr wrap="square" rtlCol="0">
            <a:spAutoFit/>
          </a:bodyPr>
          <a:lstStyle/>
          <a:p>
            <a:pPr algn="ctr"/>
            <a:r>
              <a:rPr lang="en-US" sz="800" dirty="0" smtClean="0"/>
              <a:t>PREFINISHED</a:t>
            </a:r>
          </a:p>
          <a:p>
            <a:pPr algn="ctr"/>
            <a:r>
              <a:rPr lang="en-US" sz="800" dirty="0" smtClean="0"/>
              <a:t>CEMENT BOARD</a:t>
            </a:r>
            <a:endParaRPr lang="en-US" sz="800" dirty="0"/>
          </a:p>
        </p:txBody>
      </p:sp>
      <p:cxnSp>
        <p:nvCxnSpPr>
          <p:cNvPr id="36" name="Elbow Connector 35"/>
          <p:cNvCxnSpPr/>
          <p:nvPr/>
        </p:nvCxnSpPr>
        <p:spPr>
          <a:xfrm rot="16200000" flipH="1">
            <a:off x="2476500" y="2019300"/>
            <a:ext cx="2895600" cy="1143000"/>
          </a:xfrm>
          <a:prstGeom prst="bentConnector3">
            <a:avLst>
              <a:gd name="adj1" fmla="val -348"/>
            </a:avLst>
          </a:prstGeom>
          <a:ln>
            <a:solidFill>
              <a:srgbClr val="FF0000"/>
            </a:solidFill>
            <a:tailEnd type="arrow"/>
          </a:ln>
          <a:effectLst/>
        </p:spPr>
        <p:style>
          <a:lnRef idx="1">
            <a:schemeClr val="accent2"/>
          </a:lnRef>
          <a:fillRef idx="0">
            <a:schemeClr val="accent2"/>
          </a:fillRef>
          <a:effectRef idx="0">
            <a:schemeClr val="accent2"/>
          </a:effectRef>
          <a:fontRef idx="minor">
            <a:schemeClr val="tx1"/>
          </a:fontRef>
        </p:style>
      </p:cxnSp>
      <p:sp>
        <p:nvSpPr>
          <p:cNvPr id="61" name="TextBox 60"/>
          <p:cNvSpPr txBox="1"/>
          <p:nvPr/>
        </p:nvSpPr>
        <p:spPr>
          <a:xfrm>
            <a:off x="3429000" y="990600"/>
            <a:ext cx="1219200" cy="215444"/>
          </a:xfrm>
          <a:prstGeom prst="rect">
            <a:avLst/>
          </a:prstGeom>
          <a:noFill/>
        </p:spPr>
        <p:txBody>
          <a:bodyPr wrap="square" rtlCol="0">
            <a:spAutoFit/>
          </a:bodyPr>
          <a:lstStyle/>
          <a:p>
            <a:r>
              <a:rPr lang="en-US" sz="800" dirty="0" smtClean="0">
                <a:solidFill>
                  <a:schemeClr val="accent4">
                    <a:lumMod val="20000"/>
                    <a:lumOff val="80000"/>
                  </a:schemeClr>
                </a:solidFill>
              </a:rPr>
              <a:t>CURTAIN WALL</a:t>
            </a:r>
            <a:endParaRPr lang="en-US" sz="800" dirty="0">
              <a:solidFill>
                <a:schemeClr val="accent4">
                  <a:lumMod val="20000"/>
                  <a:lumOff val="80000"/>
                </a:schemeClr>
              </a:solidFill>
            </a:endParaRPr>
          </a:p>
        </p:txBody>
      </p:sp>
      <p:sp>
        <p:nvSpPr>
          <p:cNvPr id="62" name="TextBox 61"/>
          <p:cNvSpPr txBox="1"/>
          <p:nvPr/>
        </p:nvSpPr>
        <p:spPr>
          <a:xfrm>
            <a:off x="5029200" y="990600"/>
            <a:ext cx="1143000" cy="215444"/>
          </a:xfrm>
          <a:prstGeom prst="rect">
            <a:avLst/>
          </a:prstGeom>
          <a:noFill/>
        </p:spPr>
        <p:txBody>
          <a:bodyPr wrap="square" rtlCol="0">
            <a:spAutoFit/>
          </a:bodyPr>
          <a:lstStyle/>
          <a:p>
            <a:r>
              <a:rPr lang="en-US" sz="800" dirty="0" smtClean="0">
                <a:solidFill>
                  <a:schemeClr val="accent4">
                    <a:lumMod val="20000"/>
                    <a:lumOff val="80000"/>
                  </a:schemeClr>
                </a:solidFill>
              </a:rPr>
              <a:t>COMPOSITE  ROOF</a:t>
            </a:r>
            <a:endParaRPr lang="en-US" sz="800" dirty="0">
              <a:solidFill>
                <a:schemeClr val="accent4">
                  <a:lumMod val="20000"/>
                  <a:lumOff val="80000"/>
                </a:schemeClr>
              </a:solidFill>
            </a:endParaRPr>
          </a:p>
        </p:txBody>
      </p:sp>
      <p:cxnSp>
        <p:nvCxnSpPr>
          <p:cNvPr id="70" name="Straight Connector 69"/>
          <p:cNvCxnSpPr/>
          <p:nvPr/>
        </p:nvCxnSpPr>
        <p:spPr>
          <a:xfrm flipV="1">
            <a:off x="5105400" y="1143000"/>
            <a:ext cx="11430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rot="5400000" flipH="1" flipV="1">
            <a:off x="5182394" y="5257006"/>
            <a:ext cx="13716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5400000">
            <a:off x="4724400" y="1524000"/>
            <a:ext cx="7620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5105400" y="1143000"/>
            <a:ext cx="9144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239000" y="1143000"/>
            <a:ext cx="7620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rot="5400000">
            <a:off x="5676900" y="2476500"/>
            <a:ext cx="2895600" cy="228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rot="16200000" flipH="1">
            <a:off x="6629400" y="1752600"/>
            <a:ext cx="1295400" cy="76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4" name="TextBox 93"/>
          <p:cNvSpPr txBox="1"/>
          <p:nvPr/>
        </p:nvSpPr>
        <p:spPr>
          <a:xfrm>
            <a:off x="7162800" y="990600"/>
            <a:ext cx="990600" cy="215444"/>
          </a:xfrm>
          <a:prstGeom prst="rect">
            <a:avLst/>
          </a:prstGeom>
          <a:noFill/>
        </p:spPr>
        <p:txBody>
          <a:bodyPr wrap="square" rtlCol="0">
            <a:spAutoFit/>
          </a:bodyPr>
          <a:lstStyle/>
          <a:p>
            <a:r>
              <a:rPr lang="en-US" sz="800" dirty="0" smtClean="0">
                <a:solidFill>
                  <a:schemeClr val="accent4">
                    <a:lumMod val="20000"/>
                    <a:lumOff val="80000"/>
                  </a:schemeClr>
                </a:solidFill>
              </a:rPr>
              <a:t>METAL  RAILING</a:t>
            </a:r>
            <a:endParaRPr lang="en-US" sz="800" dirty="0">
              <a:solidFill>
                <a:schemeClr val="accent4">
                  <a:lumMod val="20000"/>
                  <a:lumOff val="80000"/>
                </a:schemeClr>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alberto\Work\Hazelwood Plaza\DD\Early review\DAR\9-24-12 presentation\DAR - PP\HP DAR7 - Elev-Sec Model (1).jpg"/>
          <p:cNvPicPr>
            <a:picLocks noChangeAspect="1" noChangeArrowheads="1"/>
          </p:cNvPicPr>
          <p:nvPr/>
        </p:nvPicPr>
        <p:blipFill>
          <a:blip r:embed="rId2" cstate="print"/>
          <a:srcRect/>
          <a:stretch>
            <a:fillRect/>
          </a:stretch>
        </p:blipFill>
        <p:spPr bwMode="auto">
          <a:xfrm>
            <a:off x="457200" y="1371600"/>
            <a:ext cx="8229600" cy="2154203"/>
          </a:xfrm>
          <a:prstGeom prst="rect">
            <a:avLst/>
          </a:prstGeom>
          <a:noFill/>
        </p:spPr>
      </p:pic>
      <p:sp>
        <p:nvSpPr>
          <p:cNvPr id="3" name="TextBox 2"/>
          <p:cNvSpPr txBox="1"/>
          <p:nvPr/>
        </p:nvSpPr>
        <p:spPr>
          <a:xfrm>
            <a:off x="609600" y="533400"/>
            <a:ext cx="7696200" cy="523220"/>
          </a:xfrm>
          <a:prstGeom prst="rect">
            <a:avLst/>
          </a:prstGeom>
          <a:noFill/>
        </p:spPr>
        <p:txBody>
          <a:bodyPr wrap="square" rtlCol="0">
            <a:spAutoFit/>
          </a:bodyPr>
          <a:lstStyle/>
          <a:p>
            <a:r>
              <a:rPr lang="en-US" sz="2800" dirty="0" smtClean="0">
                <a:solidFill>
                  <a:schemeClr val="tx2">
                    <a:lumMod val="90000"/>
                  </a:schemeClr>
                </a:solidFill>
              </a:rPr>
              <a:t>Elevations</a:t>
            </a:r>
            <a:endParaRPr lang="en-US" sz="2800" dirty="0">
              <a:solidFill>
                <a:schemeClr val="tx2">
                  <a:lumMod val="90000"/>
                </a:schemeClr>
              </a:solidFill>
            </a:endParaRPr>
          </a:p>
        </p:txBody>
      </p:sp>
      <p:pic>
        <p:nvPicPr>
          <p:cNvPr id="10241" name="Picture 1" descr="C:\Users\alberto\Work\Hazelwood Plaza\Sketchup\View6.jpg"/>
          <p:cNvPicPr>
            <a:picLocks noChangeAspect="1" noChangeArrowheads="1"/>
          </p:cNvPicPr>
          <p:nvPr/>
        </p:nvPicPr>
        <p:blipFill>
          <a:blip r:embed="rId3" cstate="print"/>
          <a:srcRect/>
          <a:stretch>
            <a:fillRect/>
          </a:stretch>
        </p:blipFill>
        <p:spPr bwMode="auto">
          <a:xfrm>
            <a:off x="457200" y="3886200"/>
            <a:ext cx="8229600" cy="2182161"/>
          </a:xfrm>
          <a:prstGeom prst="rect">
            <a:avLst/>
          </a:prstGeom>
          <a:noFill/>
        </p:spPr>
      </p:pic>
      <p:sp>
        <p:nvSpPr>
          <p:cNvPr id="5" name="Rectangle 4"/>
          <p:cNvSpPr/>
          <p:nvPr/>
        </p:nvSpPr>
        <p:spPr>
          <a:xfrm>
            <a:off x="381000" y="6096000"/>
            <a:ext cx="8534400" cy="523220"/>
          </a:xfrm>
          <a:prstGeom prst="rect">
            <a:avLst/>
          </a:prstGeom>
        </p:spPr>
        <p:txBody>
          <a:bodyPr wrap="square">
            <a:spAutoFit/>
          </a:bodyPr>
          <a:lstStyle/>
          <a:p>
            <a:r>
              <a:rPr lang="en-US" sz="1400" dirty="0" smtClean="0">
                <a:solidFill>
                  <a:schemeClr val="tx2">
                    <a:lumMod val="90000"/>
                  </a:schemeClr>
                </a:solidFill>
              </a:rPr>
              <a:t>The bold exterior colors reflect the design strategy of identification and composition, the long west façade engages in a fluent dialog with the surrounding and make a friendly pedestrian environment </a:t>
            </a:r>
            <a:endParaRPr lang="en-US" sz="1400" dirty="0">
              <a:solidFill>
                <a:schemeClr val="tx2">
                  <a:lumMod val="90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914400" y="457200"/>
            <a:ext cx="7772400" cy="4953000"/>
          </a:xfrm>
        </p:spPr>
        <p:txBody>
          <a:bodyPr/>
          <a:lstStyle/>
          <a:p>
            <a:r>
              <a:rPr lang="en-US" sz="2000" dirty="0" smtClean="0">
                <a:solidFill>
                  <a:schemeClr val="tx2">
                    <a:lumMod val="90000"/>
                  </a:schemeClr>
                </a:solidFill>
                <a:latin typeface="+mn-lt"/>
              </a:rPr>
              <a:t>Project  location:                          </a:t>
            </a:r>
            <a:r>
              <a:rPr lang="en-US" sz="2000" dirty="0" smtClean="0">
                <a:solidFill>
                  <a:schemeClr val="tx2">
                    <a:lumMod val="90000"/>
                  </a:schemeClr>
                </a:solidFill>
                <a:latin typeface="Corbel" pitchFamily="34" charset="0"/>
              </a:rPr>
              <a:t>222 NE 102</a:t>
            </a:r>
            <a:r>
              <a:rPr lang="en-US" sz="2000" baseline="30000" dirty="0" smtClean="0">
                <a:solidFill>
                  <a:schemeClr val="tx2">
                    <a:lumMod val="90000"/>
                  </a:schemeClr>
                </a:solidFill>
                <a:latin typeface="Corbel" pitchFamily="34" charset="0"/>
              </a:rPr>
              <a:t>nd</a:t>
            </a:r>
            <a:r>
              <a:rPr lang="en-US" sz="2000" dirty="0" smtClean="0">
                <a:solidFill>
                  <a:schemeClr val="tx2">
                    <a:lumMod val="90000"/>
                  </a:schemeClr>
                </a:solidFill>
                <a:latin typeface="Corbel" pitchFamily="34" charset="0"/>
              </a:rPr>
              <a:t>. Ave. Portland, OR</a:t>
            </a:r>
            <a:br>
              <a:rPr lang="en-US" sz="2000" dirty="0" smtClean="0">
                <a:solidFill>
                  <a:schemeClr val="tx2">
                    <a:lumMod val="90000"/>
                  </a:schemeClr>
                </a:solidFill>
                <a:latin typeface="Corbel" pitchFamily="34" charset="0"/>
              </a:rPr>
            </a:br>
            <a:r>
              <a:rPr lang="en-US" sz="2000" dirty="0" smtClean="0">
                <a:solidFill>
                  <a:schemeClr val="tx2">
                    <a:lumMod val="90000"/>
                  </a:schemeClr>
                </a:solidFill>
                <a:latin typeface="Corbel" pitchFamily="34" charset="0"/>
              </a:rPr>
              <a:t>Neighborhood:                             Hazelwood</a:t>
            </a:r>
            <a:br>
              <a:rPr lang="en-US" sz="2000" dirty="0" smtClean="0">
                <a:solidFill>
                  <a:schemeClr val="tx2">
                    <a:lumMod val="90000"/>
                  </a:schemeClr>
                </a:solidFill>
                <a:latin typeface="Corbel" pitchFamily="34" charset="0"/>
              </a:rPr>
            </a:br>
            <a:r>
              <a:rPr lang="en-US" sz="2000" dirty="0" smtClean="0">
                <a:solidFill>
                  <a:schemeClr val="tx2">
                    <a:lumMod val="90000"/>
                  </a:schemeClr>
                </a:solidFill>
                <a:latin typeface="Corbel" pitchFamily="34" charset="0"/>
              </a:rPr>
              <a:t>Plan District:                                    Gateway  Plan district</a:t>
            </a:r>
            <a:br>
              <a:rPr lang="en-US" sz="2000" dirty="0" smtClean="0">
                <a:solidFill>
                  <a:schemeClr val="tx2">
                    <a:lumMod val="90000"/>
                  </a:schemeClr>
                </a:solidFill>
                <a:latin typeface="Corbel" pitchFamily="34" charset="0"/>
              </a:rPr>
            </a:br>
            <a:r>
              <a:rPr lang="en-US" sz="2000" dirty="0" smtClean="0">
                <a:solidFill>
                  <a:schemeClr val="tx2">
                    <a:lumMod val="90000"/>
                  </a:schemeClr>
                </a:solidFill>
                <a:latin typeface="Corbel" pitchFamily="34" charset="0"/>
              </a:rPr>
              <a:t>Design Guidelines:                      Gateway regional district</a:t>
            </a:r>
            <a:br>
              <a:rPr lang="en-US" sz="2000" dirty="0" smtClean="0">
                <a:solidFill>
                  <a:schemeClr val="tx2">
                    <a:lumMod val="90000"/>
                  </a:schemeClr>
                </a:solidFill>
                <a:latin typeface="Corbel" pitchFamily="34" charset="0"/>
              </a:rPr>
            </a:br>
            <a:r>
              <a:rPr lang="en-US" sz="2000" dirty="0" smtClean="0">
                <a:solidFill>
                  <a:schemeClr val="tx2">
                    <a:lumMod val="90000"/>
                  </a:schemeClr>
                </a:solidFill>
                <a:latin typeface="Corbel" pitchFamily="34" charset="0"/>
              </a:rPr>
              <a:t>Zoning:                                                </a:t>
            </a:r>
            <a:r>
              <a:rPr lang="en-US" sz="2000" dirty="0" err="1" smtClean="0">
                <a:solidFill>
                  <a:schemeClr val="tx2">
                    <a:lumMod val="90000"/>
                  </a:schemeClr>
                </a:solidFill>
                <a:latin typeface="Corbel" pitchFamily="34" charset="0"/>
              </a:rPr>
              <a:t>CMd</a:t>
            </a:r>
            <a:r>
              <a:rPr lang="en-US" sz="2000" dirty="0" smtClean="0">
                <a:solidFill>
                  <a:schemeClr val="tx2">
                    <a:lumMod val="90000"/>
                  </a:schemeClr>
                </a:solidFill>
                <a:latin typeface="Corbel" pitchFamily="34" charset="0"/>
              </a:rPr>
              <a:t>, Mixed   </a:t>
            </a:r>
            <a:br>
              <a:rPr lang="en-US" sz="2000" dirty="0" smtClean="0">
                <a:solidFill>
                  <a:schemeClr val="tx2">
                    <a:lumMod val="90000"/>
                  </a:schemeClr>
                </a:solidFill>
                <a:latin typeface="Corbel" pitchFamily="34" charset="0"/>
              </a:rPr>
            </a:br>
            <a:r>
              <a:rPr lang="en-US" sz="2000" dirty="0" smtClean="0">
                <a:solidFill>
                  <a:schemeClr val="tx2">
                    <a:lumMod val="90000"/>
                  </a:schemeClr>
                </a:solidFill>
                <a:latin typeface="Corbel" pitchFamily="34" charset="0"/>
              </a:rPr>
              <a:t>         	                 	                   Residential/Commercial  with design Overlay             Maximum building height : 75 feet</a:t>
            </a:r>
            <a:br>
              <a:rPr lang="en-US" sz="2000" dirty="0" smtClean="0">
                <a:solidFill>
                  <a:schemeClr val="tx2">
                    <a:lumMod val="90000"/>
                  </a:schemeClr>
                </a:solidFill>
                <a:latin typeface="Corbel" pitchFamily="34" charset="0"/>
              </a:rPr>
            </a:br>
            <a:r>
              <a:rPr lang="en-US" sz="2000" dirty="0" smtClean="0">
                <a:solidFill>
                  <a:schemeClr val="tx2">
                    <a:lumMod val="90000"/>
                  </a:schemeClr>
                </a:solidFill>
                <a:latin typeface="Corbel" pitchFamily="34" charset="0"/>
              </a:rPr>
              <a:t>Floor area ratio (FAR):              Max. 4:1</a:t>
            </a:r>
            <a:br>
              <a:rPr lang="en-US" sz="2000" dirty="0" smtClean="0">
                <a:solidFill>
                  <a:schemeClr val="tx2">
                    <a:lumMod val="90000"/>
                  </a:schemeClr>
                </a:solidFill>
                <a:latin typeface="Corbel" pitchFamily="34" charset="0"/>
              </a:rPr>
            </a:br>
            <a:r>
              <a:rPr lang="en-US" sz="2000" dirty="0" smtClean="0">
                <a:solidFill>
                  <a:schemeClr val="tx2">
                    <a:lumMod val="90000"/>
                  </a:schemeClr>
                </a:solidFill>
                <a:latin typeface="Corbel" pitchFamily="34" charset="0"/>
              </a:rPr>
              <a:t>                                                                   Min.  1:1</a:t>
            </a:r>
            <a:br>
              <a:rPr lang="en-US" sz="2000" dirty="0" smtClean="0">
                <a:solidFill>
                  <a:schemeClr val="tx2">
                    <a:lumMod val="90000"/>
                  </a:schemeClr>
                </a:solidFill>
                <a:latin typeface="Corbel" pitchFamily="34" charset="0"/>
              </a:rPr>
            </a:br>
            <a:r>
              <a:rPr lang="en-US" sz="2000" dirty="0" smtClean="0">
                <a:solidFill>
                  <a:schemeClr val="tx2">
                    <a:lumMod val="90000"/>
                  </a:schemeClr>
                </a:solidFill>
                <a:latin typeface="Corbel" pitchFamily="34" charset="0"/>
              </a:rPr>
              <a:t>Parking:                                               Not  required, 52 provided</a:t>
            </a:r>
            <a:br>
              <a:rPr lang="en-US" sz="2000" dirty="0" smtClean="0">
                <a:solidFill>
                  <a:schemeClr val="tx2">
                    <a:lumMod val="90000"/>
                  </a:schemeClr>
                </a:solidFill>
                <a:latin typeface="Corbel" pitchFamily="34" charset="0"/>
              </a:rPr>
            </a:br>
            <a:r>
              <a:rPr lang="en-US" sz="2000" dirty="0" smtClean="0">
                <a:solidFill>
                  <a:schemeClr val="tx2">
                    <a:lumMod val="90000"/>
                  </a:schemeClr>
                </a:solidFill>
                <a:latin typeface="Corbel" pitchFamily="34" charset="0"/>
              </a:rPr>
              <a:t>Bicycle parking:                             Long term : 8 provided,  6 required</a:t>
            </a:r>
            <a:br>
              <a:rPr lang="en-US" sz="2000" dirty="0" smtClean="0">
                <a:solidFill>
                  <a:schemeClr val="tx2">
                    <a:lumMod val="90000"/>
                  </a:schemeClr>
                </a:solidFill>
                <a:latin typeface="Corbel" pitchFamily="34" charset="0"/>
              </a:rPr>
            </a:br>
            <a:r>
              <a:rPr lang="en-US" sz="2000" dirty="0" smtClean="0">
                <a:solidFill>
                  <a:schemeClr val="tx2">
                    <a:lumMod val="90000"/>
                  </a:schemeClr>
                </a:solidFill>
                <a:latin typeface="Corbel" pitchFamily="34" charset="0"/>
              </a:rPr>
              <a:t>                                                                   Short term:  110 provided,  61 required</a:t>
            </a:r>
            <a:r>
              <a:rPr lang="en-US" sz="2800" dirty="0" smtClean="0">
                <a:solidFill>
                  <a:schemeClr val="tx2"/>
                </a:solidFill>
                <a:latin typeface="Corbel" pitchFamily="34" charset="0"/>
              </a:rPr>
              <a:t/>
            </a:r>
            <a:br>
              <a:rPr lang="en-US" sz="2800" dirty="0" smtClean="0">
                <a:solidFill>
                  <a:schemeClr val="tx2"/>
                </a:solidFill>
                <a:latin typeface="Corbel" pitchFamily="34" charset="0"/>
              </a:rPr>
            </a:br>
            <a:r>
              <a:rPr lang="en-US" sz="2800" dirty="0" smtClean="0">
                <a:solidFill>
                  <a:schemeClr val="tx2"/>
                </a:solidFill>
                <a:latin typeface="Corbel" pitchFamily="34" charset="0"/>
              </a:rPr>
              <a:t>	     </a:t>
            </a:r>
            <a:r>
              <a:rPr lang="en-US" b="1" dirty="0" smtClean="0">
                <a:solidFill>
                  <a:schemeClr val="tx2"/>
                </a:solidFill>
              </a:rPr>
              <a:t/>
            </a:r>
            <a:br>
              <a:rPr lang="en-US" b="1" dirty="0" smtClean="0">
                <a:solidFill>
                  <a:schemeClr val="tx2"/>
                </a:solidFill>
              </a:rPr>
            </a:br>
            <a:r>
              <a:rPr lang="en-US" dirty="0" smtClean="0"/>
              <a:t/>
            </a:r>
            <a:br>
              <a:rPr lang="en-US" dirty="0" smtClean="0"/>
            </a:br>
            <a:endParaRPr lang="en-US" dirty="0"/>
          </a:p>
        </p:txBody>
      </p:sp>
      <p:sp>
        <p:nvSpPr>
          <p:cNvPr id="3" name="Subtitle 2"/>
          <p:cNvSpPr>
            <a:spLocks noGrp="1"/>
          </p:cNvSpPr>
          <p:nvPr>
            <p:ph type="subTitle" idx="4294967295"/>
          </p:nvPr>
        </p:nvSpPr>
        <p:spPr>
          <a:xfrm>
            <a:off x="838200" y="5181600"/>
            <a:ext cx="7772400" cy="1219200"/>
          </a:xfrm>
        </p:spPr>
        <p:txBody>
          <a:bodyPr>
            <a:normAutofit/>
          </a:bodyPr>
          <a:lstStyle/>
          <a:p>
            <a:pPr>
              <a:buNone/>
            </a:pPr>
            <a:endParaRPr lang="en-US" b="1" dirty="0" smtClean="0">
              <a:solidFill>
                <a:schemeClr val="tx2"/>
              </a:solidFill>
            </a:endParaRPr>
          </a:p>
          <a:p>
            <a:pPr>
              <a:buNone/>
            </a:pPr>
            <a:endParaRPr lang="en-US" b="1" dirty="0" smtClean="0">
              <a:solidFill>
                <a:schemeClr val="tx2"/>
              </a:solidFill>
            </a:endParaRPr>
          </a:p>
          <a:p>
            <a:endParaRPr lang="en-US" b="1" dirty="0" smtClean="0"/>
          </a:p>
          <a:p>
            <a:endParaRPr lang="en-US" b="1" dirty="0"/>
          </a:p>
        </p:txBody>
      </p:sp>
      <p:pic>
        <p:nvPicPr>
          <p:cNvPr id="5" name="Picture 4" descr="C:\Users\rinkevich\Desktop\Alberto\NE 102nd\Sketchup\4-3D-2.jpg"/>
          <p:cNvPicPr/>
          <p:nvPr/>
        </p:nvPicPr>
        <p:blipFill>
          <a:blip r:embed="rId2" cstate="print"/>
          <a:srcRect/>
          <a:stretch>
            <a:fillRect/>
          </a:stretch>
        </p:blipFill>
        <p:spPr bwMode="auto">
          <a:xfrm>
            <a:off x="990600" y="4953000"/>
            <a:ext cx="2743200" cy="1316736"/>
          </a:xfrm>
          <a:prstGeom prst="rect">
            <a:avLst/>
          </a:prstGeom>
          <a:noFill/>
          <a:ln w="9525">
            <a:noFill/>
            <a:miter lim="800000"/>
            <a:headEnd/>
            <a:tailEnd/>
          </a:ln>
        </p:spPr>
      </p:pic>
      <p:pic>
        <p:nvPicPr>
          <p:cNvPr id="6" name="Picture 5" descr="C:\Users\rinkevich\Desktop\Alberto\NE 102nd\Sketchup\4-3D-1.jpg"/>
          <p:cNvPicPr/>
          <p:nvPr/>
        </p:nvPicPr>
        <p:blipFill>
          <a:blip r:embed="rId3" cstate="print"/>
          <a:srcRect l="45444" r="3283" b="17590"/>
          <a:stretch>
            <a:fillRect/>
          </a:stretch>
        </p:blipFill>
        <p:spPr bwMode="auto">
          <a:xfrm>
            <a:off x="6477000" y="4953000"/>
            <a:ext cx="1499616" cy="13167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4724400" y="4724400"/>
            <a:ext cx="1828800" cy="1928388"/>
          </a:xfrm>
          <a:prstGeom prst="rect">
            <a:avLst/>
          </a:prstGeom>
          <a:noFill/>
          <a:ln w="9525">
            <a:noFill/>
            <a:miter lim="800000"/>
            <a:headEnd/>
            <a:tailEnd/>
          </a:ln>
          <a:effectLst/>
        </p:spPr>
      </p:pic>
      <p:sp>
        <p:nvSpPr>
          <p:cNvPr id="5" name="TextBox 4"/>
          <p:cNvSpPr txBox="1"/>
          <p:nvPr/>
        </p:nvSpPr>
        <p:spPr>
          <a:xfrm>
            <a:off x="533400" y="381000"/>
            <a:ext cx="8153400" cy="523220"/>
          </a:xfrm>
          <a:prstGeom prst="rect">
            <a:avLst/>
          </a:prstGeom>
          <a:noFill/>
        </p:spPr>
        <p:txBody>
          <a:bodyPr wrap="square" rtlCol="0">
            <a:spAutoFit/>
          </a:bodyPr>
          <a:lstStyle/>
          <a:p>
            <a:r>
              <a:rPr lang="en-US" sz="2800" dirty="0" smtClean="0">
                <a:solidFill>
                  <a:schemeClr val="tx2">
                    <a:lumMod val="90000"/>
                  </a:schemeClr>
                </a:solidFill>
              </a:rPr>
              <a:t>Wall section &amp; plan details</a:t>
            </a:r>
            <a:endParaRPr lang="en-US" sz="2800" dirty="0">
              <a:solidFill>
                <a:schemeClr val="tx2">
                  <a:lumMod val="90000"/>
                </a:schemeClr>
              </a:solidFill>
            </a:endParaRPr>
          </a:p>
        </p:txBody>
      </p:sp>
      <p:pic>
        <p:nvPicPr>
          <p:cNvPr id="2" name="Picture 2"/>
          <p:cNvPicPr>
            <a:picLocks noChangeAspect="1" noChangeArrowheads="1"/>
          </p:cNvPicPr>
          <p:nvPr/>
        </p:nvPicPr>
        <p:blipFill>
          <a:blip r:embed="rId3" cstate="print"/>
          <a:srcRect/>
          <a:stretch>
            <a:fillRect/>
          </a:stretch>
        </p:blipFill>
        <p:spPr bwMode="auto">
          <a:xfrm>
            <a:off x="6781800" y="228600"/>
            <a:ext cx="2009266" cy="6400800"/>
          </a:xfrm>
          <a:prstGeom prst="rect">
            <a:avLst/>
          </a:prstGeom>
          <a:noFill/>
          <a:ln w="9525">
            <a:noFill/>
            <a:miter lim="800000"/>
            <a:headEnd/>
            <a:tailEnd/>
          </a:ln>
          <a:effectLst/>
        </p:spPr>
      </p:pic>
      <p:pic>
        <p:nvPicPr>
          <p:cNvPr id="9219" name="Picture 3"/>
          <p:cNvPicPr>
            <a:picLocks noChangeAspect="1" noChangeArrowheads="1"/>
          </p:cNvPicPr>
          <p:nvPr/>
        </p:nvPicPr>
        <p:blipFill>
          <a:blip r:embed="rId4" cstate="print"/>
          <a:srcRect/>
          <a:stretch>
            <a:fillRect/>
          </a:stretch>
        </p:blipFill>
        <p:spPr bwMode="auto">
          <a:xfrm>
            <a:off x="228600" y="1143000"/>
            <a:ext cx="2955314" cy="5486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228600" y="1143000"/>
            <a:ext cx="3016363" cy="5486400"/>
          </a:xfrm>
          <a:prstGeom prst="rect">
            <a:avLst/>
          </a:prstGeom>
          <a:noFill/>
          <a:ln w="9525">
            <a:noFill/>
            <a:miter lim="800000"/>
            <a:headEnd/>
            <a:tailEnd/>
          </a:ln>
          <a:effectLst/>
        </p:spPr>
      </p:pic>
      <p:sp>
        <p:nvSpPr>
          <p:cNvPr id="5" name="TextBox 4"/>
          <p:cNvSpPr txBox="1"/>
          <p:nvPr/>
        </p:nvSpPr>
        <p:spPr>
          <a:xfrm>
            <a:off x="533400" y="381000"/>
            <a:ext cx="8153400" cy="523220"/>
          </a:xfrm>
          <a:prstGeom prst="rect">
            <a:avLst/>
          </a:prstGeom>
          <a:noFill/>
        </p:spPr>
        <p:txBody>
          <a:bodyPr wrap="square" rtlCol="0">
            <a:spAutoFit/>
          </a:bodyPr>
          <a:lstStyle/>
          <a:p>
            <a:r>
              <a:rPr lang="en-US" sz="2800" dirty="0" smtClean="0">
                <a:solidFill>
                  <a:schemeClr val="tx2">
                    <a:lumMod val="90000"/>
                  </a:schemeClr>
                </a:solidFill>
              </a:rPr>
              <a:t>Wall section &amp; plan details</a:t>
            </a:r>
            <a:endParaRPr lang="en-US" sz="2800" dirty="0">
              <a:solidFill>
                <a:schemeClr val="tx2">
                  <a:lumMod val="90000"/>
                </a:schemeClr>
              </a:solidFill>
            </a:endParaRPr>
          </a:p>
        </p:txBody>
      </p:sp>
      <p:pic>
        <p:nvPicPr>
          <p:cNvPr id="2" name="Picture 2"/>
          <p:cNvPicPr>
            <a:picLocks noChangeAspect="1" noChangeArrowheads="1"/>
          </p:cNvPicPr>
          <p:nvPr/>
        </p:nvPicPr>
        <p:blipFill>
          <a:blip r:embed="rId3" cstate="print"/>
          <a:srcRect/>
          <a:stretch>
            <a:fillRect/>
          </a:stretch>
        </p:blipFill>
        <p:spPr bwMode="auto">
          <a:xfrm>
            <a:off x="6781800" y="228600"/>
            <a:ext cx="2009266" cy="6400800"/>
          </a:xfrm>
          <a:prstGeom prst="rect">
            <a:avLst/>
          </a:prstGeom>
          <a:noFill/>
          <a:ln w="9525">
            <a:noFill/>
            <a:miter lim="800000"/>
            <a:headEnd/>
            <a:tailEnd/>
          </a:ln>
          <a:effectLst/>
        </p:spPr>
      </p:pic>
      <p:pic>
        <p:nvPicPr>
          <p:cNvPr id="10243" name="Picture 3"/>
          <p:cNvPicPr>
            <a:picLocks noChangeAspect="1" noChangeArrowheads="1"/>
          </p:cNvPicPr>
          <p:nvPr/>
        </p:nvPicPr>
        <p:blipFill>
          <a:blip r:embed="rId4" cstate="print"/>
          <a:srcRect/>
          <a:stretch>
            <a:fillRect/>
          </a:stretch>
        </p:blipFill>
        <p:spPr bwMode="auto">
          <a:xfrm>
            <a:off x="4191000" y="1143000"/>
            <a:ext cx="1537814" cy="1645920"/>
          </a:xfrm>
          <a:prstGeom prst="rect">
            <a:avLst/>
          </a:prstGeom>
          <a:noFill/>
          <a:ln w="9525">
            <a:noFill/>
            <a:miter lim="800000"/>
            <a:headEnd/>
            <a:tailEnd/>
          </a:ln>
          <a:effectLst/>
        </p:spPr>
      </p:pic>
      <p:pic>
        <p:nvPicPr>
          <p:cNvPr id="10244" name="Picture 4"/>
          <p:cNvPicPr>
            <a:picLocks noChangeAspect="1" noChangeArrowheads="1"/>
          </p:cNvPicPr>
          <p:nvPr/>
        </p:nvPicPr>
        <p:blipFill>
          <a:blip r:embed="rId5" cstate="print"/>
          <a:srcRect/>
          <a:stretch>
            <a:fillRect/>
          </a:stretch>
        </p:blipFill>
        <p:spPr bwMode="auto">
          <a:xfrm>
            <a:off x="4191000" y="3048000"/>
            <a:ext cx="1542292" cy="1645920"/>
          </a:xfrm>
          <a:prstGeom prst="rect">
            <a:avLst/>
          </a:prstGeom>
          <a:noFill/>
          <a:ln w="9525">
            <a:noFill/>
            <a:miter lim="800000"/>
            <a:headEnd/>
            <a:tailEnd/>
          </a:ln>
          <a:effectLst/>
        </p:spPr>
      </p:pic>
      <p:pic>
        <p:nvPicPr>
          <p:cNvPr id="10245" name="Picture 5"/>
          <p:cNvPicPr>
            <a:picLocks noChangeAspect="1" noChangeArrowheads="1"/>
          </p:cNvPicPr>
          <p:nvPr/>
        </p:nvPicPr>
        <p:blipFill>
          <a:blip r:embed="rId6" cstate="print"/>
          <a:srcRect/>
          <a:stretch>
            <a:fillRect/>
          </a:stretch>
        </p:blipFill>
        <p:spPr bwMode="auto">
          <a:xfrm>
            <a:off x="4191000" y="4983480"/>
            <a:ext cx="1541704" cy="1645920"/>
          </a:xfrm>
          <a:prstGeom prst="rect">
            <a:avLst/>
          </a:prstGeom>
          <a:noFill/>
          <a:ln w="9525">
            <a:noFill/>
            <a:miter lim="800000"/>
            <a:headEnd/>
            <a:tailEnd/>
          </a:ln>
          <a:effectLst/>
        </p:spPr>
      </p:pic>
      <p:sp>
        <p:nvSpPr>
          <p:cNvPr id="9" name="Rounded Rectangle 8"/>
          <p:cNvSpPr/>
          <p:nvPr/>
        </p:nvSpPr>
        <p:spPr>
          <a:xfrm>
            <a:off x="1295400" y="4191000"/>
            <a:ext cx="609600"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219200" y="2819400"/>
            <a:ext cx="609600"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219200" y="6019800"/>
            <a:ext cx="609600" cy="609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Curved Connector 12"/>
          <p:cNvCxnSpPr>
            <a:stCxn id="10" idx="3"/>
          </p:cNvCxnSpPr>
          <p:nvPr/>
        </p:nvCxnSpPr>
        <p:spPr>
          <a:xfrm flipV="1">
            <a:off x="1828800" y="1828800"/>
            <a:ext cx="2971800" cy="1295400"/>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Curved Connector 15"/>
          <p:cNvCxnSpPr>
            <a:stCxn id="9" idx="3"/>
          </p:cNvCxnSpPr>
          <p:nvPr/>
        </p:nvCxnSpPr>
        <p:spPr>
          <a:xfrm flipV="1">
            <a:off x="1905000" y="3733800"/>
            <a:ext cx="2819400" cy="762000"/>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Curved Connector 18"/>
          <p:cNvCxnSpPr>
            <a:stCxn id="11" idx="3"/>
          </p:cNvCxnSpPr>
          <p:nvPr/>
        </p:nvCxnSpPr>
        <p:spPr>
          <a:xfrm flipV="1">
            <a:off x="1828800" y="5562600"/>
            <a:ext cx="2819400" cy="762000"/>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791200" y="2362200"/>
            <a:ext cx="685800" cy="430887"/>
          </a:xfrm>
          <a:prstGeom prst="rect">
            <a:avLst/>
          </a:prstGeom>
          <a:noFill/>
        </p:spPr>
        <p:txBody>
          <a:bodyPr wrap="square" rtlCol="0">
            <a:spAutoFit/>
          </a:bodyPr>
          <a:lstStyle/>
          <a:p>
            <a:r>
              <a:rPr lang="en-US" sz="1100" dirty="0" smtClean="0">
                <a:solidFill>
                  <a:schemeClr val="tx2">
                    <a:lumMod val="90000"/>
                  </a:schemeClr>
                </a:solidFill>
              </a:rPr>
              <a:t>METAL SILL</a:t>
            </a:r>
            <a:endParaRPr lang="en-US" sz="1100" dirty="0">
              <a:solidFill>
                <a:schemeClr val="tx2">
                  <a:lumMod val="90000"/>
                </a:schemeClr>
              </a:solidFill>
            </a:endParaRPr>
          </a:p>
        </p:txBody>
      </p:sp>
      <p:sp>
        <p:nvSpPr>
          <p:cNvPr id="22" name="TextBox 21"/>
          <p:cNvSpPr txBox="1"/>
          <p:nvPr/>
        </p:nvSpPr>
        <p:spPr>
          <a:xfrm>
            <a:off x="5791200" y="4267200"/>
            <a:ext cx="762000" cy="430887"/>
          </a:xfrm>
          <a:prstGeom prst="rect">
            <a:avLst/>
          </a:prstGeom>
          <a:noFill/>
        </p:spPr>
        <p:txBody>
          <a:bodyPr wrap="square" rtlCol="0">
            <a:spAutoFit/>
          </a:bodyPr>
          <a:lstStyle/>
          <a:p>
            <a:r>
              <a:rPr lang="en-US" sz="1100" dirty="0" smtClean="0">
                <a:solidFill>
                  <a:schemeClr val="tx2">
                    <a:lumMod val="90000"/>
                  </a:schemeClr>
                </a:solidFill>
              </a:rPr>
              <a:t>METAL TRIM</a:t>
            </a:r>
            <a:endParaRPr lang="en-US" sz="1100" dirty="0">
              <a:solidFill>
                <a:schemeClr val="tx2">
                  <a:lumMod val="90000"/>
                </a:schemeClr>
              </a:solidFill>
            </a:endParaRPr>
          </a:p>
        </p:txBody>
      </p:sp>
      <p:sp>
        <p:nvSpPr>
          <p:cNvPr id="24" name="TextBox 23"/>
          <p:cNvSpPr txBox="1"/>
          <p:nvPr/>
        </p:nvSpPr>
        <p:spPr>
          <a:xfrm>
            <a:off x="5791200" y="6400800"/>
            <a:ext cx="762000" cy="261610"/>
          </a:xfrm>
          <a:prstGeom prst="rect">
            <a:avLst/>
          </a:prstGeom>
          <a:noFill/>
        </p:spPr>
        <p:txBody>
          <a:bodyPr wrap="square" rtlCol="0">
            <a:spAutoFit/>
          </a:bodyPr>
          <a:lstStyle/>
          <a:p>
            <a:r>
              <a:rPr lang="en-US" sz="1100" dirty="0" smtClean="0">
                <a:solidFill>
                  <a:schemeClr val="tx2">
                    <a:lumMod val="90000"/>
                  </a:schemeClr>
                </a:solidFill>
              </a:rPr>
              <a:t>HEADER</a:t>
            </a:r>
            <a:endParaRPr lang="en-US" sz="1100" dirty="0">
              <a:solidFill>
                <a:schemeClr val="tx2">
                  <a:lumMod val="90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sers\alberto\Work\Hazelwood Plaza\DD\Early review\DAR\9-24-12 presentation\DAR - PP\HP DAR8 - AXO1.jpg"/>
          <p:cNvPicPr>
            <a:picLocks noChangeAspect="1" noChangeArrowheads="1"/>
          </p:cNvPicPr>
          <p:nvPr/>
        </p:nvPicPr>
        <p:blipFill>
          <a:blip r:embed="rId2" cstate="print"/>
          <a:srcRect/>
          <a:stretch>
            <a:fillRect/>
          </a:stretch>
        </p:blipFill>
        <p:spPr bwMode="auto">
          <a:xfrm>
            <a:off x="533400" y="685800"/>
            <a:ext cx="5531797" cy="5943600"/>
          </a:xfrm>
          <a:prstGeom prst="rect">
            <a:avLst/>
          </a:prstGeom>
          <a:noFill/>
        </p:spPr>
      </p:pic>
      <p:pic>
        <p:nvPicPr>
          <p:cNvPr id="4" name="Picture 3" descr="C:\Users\alberto\Work\Hazelwood Plaza\Photos\Materials\IMGP1589.JPG"/>
          <p:cNvPicPr>
            <a:picLocks noChangeAspect="1" noChangeArrowheads="1"/>
          </p:cNvPicPr>
          <p:nvPr/>
        </p:nvPicPr>
        <p:blipFill>
          <a:blip r:embed="rId3" cstate="print"/>
          <a:srcRect l="9375" t="29167"/>
          <a:stretch>
            <a:fillRect/>
          </a:stretch>
        </p:blipFill>
        <p:spPr bwMode="auto">
          <a:xfrm>
            <a:off x="6629400" y="5334000"/>
            <a:ext cx="2209800" cy="1295400"/>
          </a:xfrm>
          <a:prstGeom prst="rect">
            <a:avLst/>
          </a:prstGeom>
          <a:noFill/>
        </p:spPr>
      </p:pic>
      <p:pic>
        <p:nvPicPr>
          <p:cNvPr id="37891" name="Picture 3" descr="C:\Users\alberto\Work\Hazelwood Plaza\Photos\Materials\IMGP1593.JPG"/>
          <p:cNvPicPr>
            <a:picLocks noChangeAspect="1" noChangeArrowheads="1"/>
          </p:cNvPicPr>
          <p:nvPr/>
        </p:nvPicPr>
        <p:blipFill>
          <a:blip r:embed="rId4" cstate="print"/>
          <a:srcRect/>
          <a:stretch>
            <a:fillRect/>
          </a:stretch>
        </p:blipFill>
        <p:spPr bwMode="auto">
          <a:xfrm>
            <a:off x="6629400" y="3886200"/>
            <a:ext cx="2209800" cy="1298448"/>
          </a:xfrm>
          <a:prstGeom prst="rect">
            <a:avLst/>
          </a:prstGeom>
          <a:noFill/>
        </p:spPr>
      </p:pic>
      <p:pic>
        <p:nvPicPr>
          <p:cNvPr id="6" name="Picture 6" descr="C:\Users\alberto\Work\Hazelwood Plaza\Photos\Materials\IMGP1597.JPG"/>
          <p:cNvPicPr>
            <a:picLocks noChangeAspect="1" noChangeArrowheads="1"/>
          </p:cNvPicPr>
          <p:nvPr/>
        </p:nvPicPr>
        <p:blipFill>
          <a:blip r:embed="rId5" cstate="print"/>
          <a:srcRect l="31667" r="1667"/>
          <a:stretch>
            <a:fillRect/>
          </a:stretch>
        </p:blipFill>
        <p:spPr bwMode="auto">
          <a:xfrm rot="16200000">
            <a:off x="6522119" y="1402681"/>
            <a:ext cx="3048000" cy="1614238"/>
          </a:xfrm>
          <a:prstGeom prst="rect">
            <a:avLst/>
          </a:prstGeom>
          <a:noFill/>
        </p:spPr>
      </p:pic>
      <p:sp>
        <p:nvSpPr>
          <p:cNvPr id="8" name="Left-Right Arrow 7"/>
          <p:cNvSpPr/>
          <p:nvPr/>
        </p:nvSpPr>
        <p:spPr>
          <a:xfrm rot="1314372">
            <a:off x="5701024" y="5321635"/>
            <a:ext cx="1629627" cy="320320"/>
          </a:xfrm>
          <a:prstGeom prst="lef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 name="Left-Right Arrow 8"/>
          <p:cNvSpPr/>
          <p:nvPr/>
        </p:nvSpPr>
        <p:spPr>
          <a:xfrm rot="1314372">
            <a:off x="5624823" y="4026232"/>
            <a:ext cx="1629627" cy="320321"/>
          </a:xfrm>
          <a:prstGeom prst="lef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 name="Left-Right Arrow 9"/>
          <p:cNvSpPr/>
          <p:nvPr/>
        </p:nvSpPr>
        <p:spPr>
          <a:xfrm rot="1314372">
            <a:off x="5364880" y="1169365"/>
            <a:ext cx="2648579" cy="291141"/>
          </a:xfrm>
          <a:prstGeom prst="lef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2" name="TextBox 11"/>
          <p:cNvSpPr txBox="1"/>
          <p:nvPr/>
        </p:nvSpPr>
        <p:spPr>
          <a:xfrm>
            <a:off x="609600" y="152400"/>
            <a:ext cx="6400800" cy="523220"/>
          </a:xfrm>
          <a:prstGeom prst="rect">
            <a:avLst/>
          </a:prstGeom>
          <a:noFill/>
        </p:spPr>
        <p:txBody>
          <a:bodyPr wrap="square" rtlCol="0">
            <a:spAutoFit/>
          </a:bodyPr>
          <a:lstStyle/>
          <a:p>
            <a:r>
              <a:rPr lang="en-US" sz="2800" dirty="0" smtClean="0">
                <a:solidFill>
                  <a:schemeClr val="tx2">
                    <a:lumMod val="90000"/>
                  </a:schemeClr>
                </a:solidFill>
              </a:rPr>
              <a:t>Axonometric view &amp; wall section</a:t>
            </a:r>
            <a:endParaRPr lang="en-US" sz="2800" dirty="0">
              <a:solidFill>
                <a:schemeClr val="tx2">
                  <a:lumMod val="90000"/>
                </a:schemeClr>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descr="C:\Users\alberto\Work\Hazelwood Plaza\DD\Early review\DAR\9-24-12 presentation\DAR - PP\HP DAR8 - AXO 2.jpg"/>
          <p:cNvPicPr>
            <a:picLocks noChangeAspect="1" noChangeArrowheads="1"/>
          </p:cNvPicPr>
          <p:nvPr/>
        </p:nvPicPr>
        <p:blipFill>
          <a:blip r:embed="rId2" cstate="print"/>
          <a:srcRect/>
          <a:stretch>
            <a:fillRect/>
          </a:stretch>
        </p:blipFill>
        <p:spPr bwMode="auto">
          <a:xfrm>
            <a:off x="4038600" y="762000"/>
            <a:ext cx="2191629" cy="2743200"/>
          </a:xfrm>
          <a:prstGeom prst="rect">
            <a:avLst/>
          </a:prstGeom>
          <a:noFill/>
        </p:spPr>
      </p:pic>
      <p:pic>
        <p:nvPicPr>
          <p:cNvPr id="36868" name="Picture 4" descr="C:\Users\alberto\Work\Hazelwood Plaza\DD\Early review\DAR\9-24-12 presentation\DAR - PP\HP DAR8 - AXO3.jpg"/>
          <p:cNvPicPr>
            <a:picLocks noChangeAspect="1" noChangeArrowheads="1"/>
          </p:cNvPicPr>
          <p:nvPr/>
        </p:nvPicPr>
        <p:blipFill>
          <a:blip r:embed="rId3" cstate="print"/>
          <a:srcRect/>
          <a:stretch>
            <a:fillRect/>
          </a:stretch>
        </p:blipFill>
        <p:spPr bwMode="auto">
          <a:xfrm>
            <a:off x="4038600" y="3657600"/>
            <a:ext cx="2165331" cy="2743200"/>
          </a:xfrm>
          <a:prstGeom prst="rect">
            <a:avLst/>
          </a:prstGeom>
          <a:noFill/>
        </p:spPr>
      </p:pic>
      <p:pic>
        <p:nvPicPr>
          <p:cNvPr id="36870" name="Picture 6" descr="C:\Users\alberto\Work\Hazelwood Plaza\Photos\Materials\IMGP1597.JPG"/>
          <p:cNvPicPr>
            <a:picLocks noChangeAspect="1" noChangeArrowheads="1"/>
          </p:cNvPicPr>
          <p:nvPr/>
        </p:nvPicPr>
        <p:blipFill>
          <a:blip r:embed="rId4" cstate="print"/>
          <a:srcRect/>
          <a:stretch>
            <a:fillRect/>
          </a:stretch>
        </p:blipFill>
        <p:spPr bwMode="auto">
          <a:xfrm rot="16200000">
            <a:off x="5683920" y="3307681"/>
            <a:ext cx="4572000" cy="1614237"/>
          </a:xfrm>
          <a:prstGeom prst="rect">
            <a:avLst/>
          </a:prstGeom>
          <a:noFill/>
        </p:spPr>
      </p:pic>
      <p:pic>
        <p:nvPicPr>
          <p:cNvPr id="7" name="Picture 6" descr="C:\Users\alberto\Work\Hazelwood Plaza\Photos\Materials\IMGP1589.JPG"/>
          <p:cNvPicPr>
            <a:picLocks noChangeAspect="1" noChangeArrowheads="1"/>
          </p:cNvPicPr>
          <p:nvPr/>
        </p:nvPicPr>
        <p:blipFill>
          <a:blip r:embed="rId5" cstate="print"/>
          <a:srcRect l="9375" t="29167"/>
          <a:stretch>
            <a:fillRect/>
          </a:stretch>
        </p:blipFill>
        <p:spPr bwMode="auto">
          <a:xfrm rot="16200000">
            <a:off x="5943600" y="1219200"/>
            <a:ext cx="2209800" cy="1295400"/>
          </a:xfrm>
          <a:prstGeom prst="rect">
            <a:avLst/>
          </a:prstGeom>
          <a:noFill/>
        </p:spPr>
      </p:pic>
      <p:sp>
        <p:nvSpPr>
          <p:cNvPr id="11" name="Left-Right Arrow 10"/>
          <p:cNvSpPr/>
          <p:nvPr/>
        </p:nvSpPr>
        <p:spPr>
          <a:xfrm rot="19574350">
            <a:off x="5691286" y="2676204"/>
            <a:ext cx="1216152" cy="283694"/>
          </a:xfrm>
          <a:prstGeom prst="lef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2" name="Left-Right Arrow 11"/>
          <p:cNvSpPr/>
          <p:nvPr/>
        </p:nvSpPr>
        <p:spPr>
          <a:xfrm rot="19574350">
            <a:off x="5452528" y="4405997"/>
            <a:ext cx="2382123" cy="326718"/>
          </a:xfrm>
          <a:prstGeom prst="lef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9" name="TextBox 8"/>
          <p:cNvSpPr txBox="1"/>
          <p:nvPr/>
        </p:nvSpPr>
        <p:spPr>
          <a:xfrm>
            <a:off x="457200" y="152400"/>
            <a:ext cx="5410200" cy="523220"/>
          </a:xfrm>
          <a:prstGeom prst="rect">
            <a:avLst/>
          </a:prstGeom>
          <a:noFill/>
        </p:spPr>
        <p:txBody>
          <a:bodyPr wrap="square" rtlCol="0">
            <a:spAutoFit/>
          </a:bodyPr>
          <a:lstStyle/>
          <a:p>
            <a:r>
              <a:rPr lang="en-US" sz="2800" dirty="0" smtClean="0">
                <a:solidFill>
                  <a:schemeClr val="tx2">
                    <a:lumMod val="90000"/>
                  </a:schemeClr>
                </a:solidFill>
              </a:rPr>
              <a:t>Wall section details + finishes</a:t>
            </a:r>
            <a:endParaRPr lang="en-US" sz="2800" dirty="0">
              <a:solidFill>
                <a:schemeClr val="tx2">
                  <a:lumMod val="90000"/>
                </a:schemeClr>
              </a:solidFill>
            </a:endParaRPr>
          </a:p>
        </p:txBody>
      </p:sp>
      <p:sp>
        <p:nvSpPr>
          <p:cNvPr id="10" name="Curved Right Arrow 9"/>
          <p:cNvSpPr/>
          <p:nvPr/>
        </p:nvSpPr>
        <p:spPr>
          <a:xfrm rot="18308415" flipV="1">
            <a:off x="5011038" y="5787765"/>
            <a:ext cx="274320" cy="1216152"/>
          </a:xfrm>
          <a:prstGeom prst="curvedRightArrow">
            <a:avLst/>
          </a:prstGeom>
          <a:solidFill>
            <a:schemeClr val="tx2">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urved Down Arrow 12"/>
          <p:cNvSpPr/>
          <p:nvPr/>
        </p:nvSpPr>
        <p:spPr>
          <a:xfrm rot="16904070">
            <a:off x="4376043" y="4410579"/>
            <a:ext cx="881210" cy="183243"/>
          </a:xfrm>
          <a:prstGeom prst="curvedDownArrow">
            <a:avLst>
              <a:gd name="adj1" fmla="val 22436"/>
              <a:gd name="adj2" fmla="val 50000"/>
              <a:gd name="adj3" fmla="val 25000"/>
            </a:avLst>
          </a:prstGeom>
          <a:solidFill>
            <a:schemeClr val="tx2">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Picture 6"/>
          <p:cNvPicPr>
            <a:picLocks noChangeAspect="1" noChangeArrowheads="1"/>
          </p:cNvPicPr>
          <p:nvPr/>
        </p:nvPicPr>
        <p:blipFill>
          <a:blip r:embed="rId6" cstate="print"/>
          <a:srcRect l="2446" r="-277"/>
          <a:stretch>
            <a:fillRect/>
          </a:stretch>
        </p:blipFill>
        <p:spPr bwMode="auto">
          <a:xfrm>
            <a:off x="533400" y="609600"/>
            <a:ext cx="3048000" cy="2743200"/>
          </a:xfrm>
          <a:prstGeom prst="rect">
            <a:avLst/>
          </a:prstGeom>
          <a:noFill/>
          <a:ln w="9525">
            <a:noFill/>
            <a:miter lim="800000"/>
            <a:headEnd/>
            <a:tailEnd/>
          </a:ln>
          <a:effectLst/>
        </p:spPr>
      </p:pic>
      <p:pic>
        <p:nvPicPr>
          <p:cNvPr id="8195" name="Picture 3"/>
          <p:cNvPicPr>
            <a:picLocks noChangeAspect="1" noChangeArrowheads="1"/>
          </p:cNvPicPr>
          <p:nvPr/>
        </p:nvPicPr>
        <p:blipFill>
          <a:blip r:embed="rId7" cstate="print"/>
          <a:srcRect r="1022"/>
          <a:stretch>
            <a:fillRect/>
          </a:stretch>
        </p:blipFill>
        <p:spPr bwMode="auto">
          <a:xfrm>
            <a:off x="304800" y="3429000"/>
            <a:ext cx="3276600" cy="329184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C:\Users\alberto\Work\Hazelwood Plaza\DD\Early review\DAR\9-24-12 presentation\DAR - PP\HP DAR8 - AXO4.jpg"/>
          <p:cNvPicPr>
            <a:picLocks noChangeAspect="1" noChangeArrowheads="1"/>
          </p:cNvPicPr>
          <p:nvPr/>
        </p:nvPicPr>
        <p:blipFill>
          <a:blip r:embed="rId2" cstate="print"/>
          <a:srcRect/>
          <a:stretch>
            <a:fillRect/>
          </a:stretch>
        </p:blipFill>
        <p:spPr bwMode="auto">
          <a:xfrm>
            <a:off x="457199" y="914400"/>
            <a:ext cx="6532422" cy="4114800"/>
          </a:xfrm>
          <a:prstGeom prst="rect">
            <a:avLst/>
          </a:prstGeom>
          <a:noFill/>
        </p:spPr>
      </p:pic>
      <p:pic>
        <p:nvPicPr>
          <p:cNvPr id="38915" name="Picture 3" descr="C:\Users\alberto\Work\Hazelwood Plaza\Photos\Balcony.JPG"/>
          <p:cNvPicPr>
            <a:picLocks noChangeAspect="1" noChangeArrowheads="1"/>
          </p:cNvPicPr>
          <p:nvPr/>
        </p:nvPicPr>
        <p:blipFill>
          <a:blip r:embed="rId3" cstate="print"/>
          <a:srcRect/>
          <a:stretch>
            <a:fillRect/>
          </a:stretch>
        </p:blipFill>
        <p:spPr bwMode="auto">
          <a:xfrm>
            <a:off x="7162800" y="914400"/>
            <a:ext cx="1857592" cy="1371600"/>
          </a:xfrm>
          <a:prstGeom prst="rect">
            <a:avLst/>
          </a:prstGeom>
          <a:noFill/>
        </p:spPr>
      </p:pic>
      <p:pic>
        <p:nvPicPr>
          <p:cNvPr id="4" name="Picture 6" descr="C:\Users\alberto\Work\Hazelwood Plaza\Photos\Materials\IMGP1597.JPG"/>
          <p:cNvPicPr>
            <a:picLocks noChangeAspect="1" noChangeArrowheads="1"/>
          </p:cNvPicPr>
          <p:nvPr/>
        </p:nvPicPr>
        <p:blipFill>
          <a:blip r:embed="rId4" cstate="print"/>
          <a:srcRect/>
          <a:stretch>
            <a:fillRect/>
          </a:stretch>
        </p:blipFill>
        <p:spPr bwMode="auto">
          <a:xfrm rot="5400000">
            <a:off x="-700472" y="4281871"/>
            <a:ext cx="3107823" cy="1097280"/>
          </a:xfrm>
          <a:prstGeom prst="rect">
            <a:avLst/>
          </a:prstGeom>
          <a:noFill/>
        </p:spPr>
      </p:pic>
      <p:pic>
        <p:nvPicPr>
          <p:cNvPr id="5" name="Picture 3" descr="C:\Users\alberto\Work\Hazelwood Plaza\Photos\Materials\IMGP1593.JPG"/>
          <p:cNvPicPr>
            <a:picLocks noChangeAspect="1" noChangeArrowheads="1"/>
          </p:cNvPicPr>
          <p:nvPr/>
        </p:nvPicPr>
        <p:blipFill>
          <a:blip r:embed="rId5" cstate="print"/>
          <a:srcRect/>
          <a:stretch>
            <a:fillRect/>
          </a:stretch>
        </p:blipFill>
        <p:spPr bwMode="auto">
          <a:xfrm>
            <a:off x="7162800" y="2590800"/>
            <a:ext cx="1867437" cy="1097280"/>
          </a:xfrm>
          <a:prstGeom prst="rect">
            <a:avLst/>
          </a:prstGeom>
          <a:noFill/>
        </p:spPr>
      </p:pic>
      <p:pic>
        <p:nvPicPr>
          <p:cNvPr id="6" name="Picture 4" descr="C:\Users\alberto\Work\Hazelwood Plaza\Photos\Materials\IMGP1591.JPG"/>
          <p:cNvPicPr>
            <a:picLocks noChangeAspect="1" noChangeArrowheads="1"/>
          </p:cNvPicPr>
          <p:nvPr/>
        </p:nvPicPr>
        <p:blipFill>
          <a:blip r:embed="rId6" cstate="print"/>
          <a:srcRect b="4762"/>
          <a:stretch>
            <a:fillRect/>
          </a:stretch>
        </p:blipFill>
        <p:spPr bwMode="auto">
          <a:xfrm>
            <a:off x="7162800" y="3962400"/>
            <a:ext cx="1828800" cy="1097280"/>
          </a:xfrm>
          <a:prstGeom prst="rect">
            <a:avLst/>
          </a:prstGeom>
          <a:noFill/>
        </p:spPr>
      </p:pic>
      <p:pic>
        <p:nvPicPr>
          <p:cNvPr id="7" name="Picture 6" descr="C:\Users\alberto\Work\Hazelwood Plaza\Photos\Materials\IMGP1589.JPG"/>
          <p:cNvPicPr>
            <a:picLocks noChangeAspect="1" noChangeArrowheads="1"/>
          </p:cNvPicPr>
          <p:nvPr/>
        </p:nvPicPr>
        <p:blipFill>
          <a:blip r:embed="rId7" cstate="print"/>
          <a:srcRect l="9375" t="29167"/>
          <a:stretch>
            <a:fillRect/>
          </a:stretch>
        </p:blipFill>
        <p:spPr bwMode="auto">
          <a:xfrm>
            <a:off x="7162800" y="5334000"/>
            <a:ext cx="1871830" cy="1097280"/>
          </a:xfrm>
          <a:prstGeom prst="rect">
            <a:avLst/>
          </a:prstGeom>
          <a:noFill/>
        </p:spPr>
      </p:pic>
      <p:sp>
        <p:nvSpPr>
          <p:cNvPr id="19" name="Bent Arrow 18"/>
          <p:cNvSpPr/>
          <p:nvPr/>
        </p:nvSpPr>
        <p:spPr>
          <a:xfrm>
            <a:off x="914400" y="2819400"/>
            <a:ext cx="813816" cy="868680"/>
          </a:xfrm>
          <a:prstGeom prst="ben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20" name="Left-Right Arrow 19"/>
          <p:cNvSpPr/>
          <p:nvPr/>
        </p:nvSpPr>
        <p:spPr>
          <a:xfrm rot="20293016">
            <a:off x="6442910" y="1149560"/>
            <a:ext cx="1216152" cy="300904"/>
          </a:xfrm>
          <a:prstGeom prst="lef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1" name="Up-Down Arrow 20"/>
          <p:cNvSpPr/>
          <p:nvPr/>
        </p:nvSpPr>
        <p:spPr>
          <a:xfrm rot="19101705">
            <a:off x="6225176" y="1149006"/>
            <a:ext cx="302509" cy="3764096"/>
          </a:xfrm>
          <a:prstGeom prst="up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2" name="Up-Down Arrow 21"/>
          <p:cNvSpPr/>
          <p:nvPr/>
        </p:nvSpPr>
        <p:spPr>
          <a:xfrm rot="8092791">
            <a:off x="6851069" y="4141602"/>
            <a:ext cx="290502" cy="1946143"/>
          </a:xfrm>
          <a:prstGeom prst="up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3" name="Up-Down Arrow 22"/>
          <p:cNvSpPr/>
          <p:nvPr/>
        </p:nvSpPr>
        <p:spPr>
          <a:xfrm rot="8118801">
            <a:off x="6144459" y="571648"/>
            <a:ext cx="288533" cy="3073697"/>
          </a:xfrm>
          <a:prstGeom prst="upDown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5" name="TextBox 24"/>
          <p:cNvSpPr txBox="1"/>
          <p:nvPr/>
        </p:nvSpPr>
        <p:spPr>
          <a:xfrm>
            <a:off x="457200" y="304800"/>
            <a:ext cx="7391400" cy="523220"/>
          </a:xfrm>
          <a:prstGeom prst="rect">
            <a:avLst/>
          </a:prstGeom>
          <a:noFill/>
        </p:spPr>
        <p:txBody>
          <a:bodyPr wrap="square" rtlCol="0">
            <a:spAutoFit/>
          </a:bodyPr>
          <a:lstStyle/>
          <a:p>
            <a:r>
              <a:rPr lang="en-US" sz="2800" dirty="0" smtClean="0">
                <a:solidFill>
                  <a:schemeClr val="tx2">
                    <a:lumMod val="90000"/>
                  </a:schemeClr>
                </a:solidFill>
              </a:rPr>
              <a:t>Axonometric view + finishes </a:t>
            </a:r>
            <a:endParaRPr lang="en-US" sz="2800" dirty="0">
              <a:solidFill>
                <a:schemeClr val="tx2">
                  <a:lumMod val="90000"/>
                </a:schemeClr>
              </a:solidFill>
            </a:endParaRPr>
          </a:p>
        </p:txBody>
      </p:sp>
      <p:sp>
        <p:nvSpPr>
          <p:cNvPr id="26" name="Rectangle 25"/>
          <p:cNvSpPr/>
          <p:nvPr/>
        </p:nvSpPr>
        <p:spPr>
          <a:xfrm>
            <a:off x="1447800" y="6019800"/>
            <a:ext cx="2444900" cy="369332"/>
          </a:xfrm>
          <a:prstGeom prst="rect">
            <a:avLst/>
          </a:prstGeom>
        </p:spPr>
        <p:txBody>
          <a:bodyPr wrap="none">
            <a:spAutoFit/>
          </a:bodyPr>
          <a:lstStyle/>
          <a:p>
            <a:r>
              <a:rPr lang="en-US" dirty="0" smtClean="0">
                <a:solidFill>
                  <a:schemeClr val="tx2">
                    <a:lumMod val="90000"/>
                  </a:schemeClr>
                </a:solidFill>
              </a:rPr>
              <a:t>Corrugated metal panel</a:t>
            </a:r>
            <a:endParaRPr lang="en-US" dirty="0">
              <a:solidFill>
                <a:schemeClr val="tx2">
                  <a:lumMod val="90000"/>
                </a:schemeClr>
              </a:solidFill>
            </a:endParaRPr>
          </a:p>
        </p:txBody>
      </p:sp>
      <p:sp>
        <p:nvSpPr>
          <p:cNvPr id="27" name="Rectangle 26"/>
          <p:cNvSpPr/>
          <p:nvPr/>
        </p:nvSpPr>
        <p:spPr>
          <a:xfrm>
            <a:off x="4419600" y="5334000"/>
            <a:ext cx="2643672" cy="369332"/>
          </a:xfrm>
          <a:prstGeom prst="rect">
            <a:avLst/>
          </a:prstGeom>
        </p:spPr>
        <p:txBody>
          <a:bodyPr wrap="none">
            <a:spAutoFit/>
          </a:bodyPr>
          <a:lstStyle/>
          <a:p>
            <a:r>
              <a:rPr lang="en-US" dirty="0" smtClean="0">
                <a:solidFill>
                  <a:schemeClr val="tx2">
                    <a:lumMod val="90000"/>
                  </a:schemeClr>
                </a:solidFill>
              </a:rPr>
              <a:t>Prefinished cement board</a:t>
            </a:r>
            <a:endParaRPr lang="en-US" dirty="0">
              <a:solidFill>
                <a:schemeClr val="tx2">
                  <a:lumMod val="90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533400"/>
            <a:ext cx="7924800" cy="5201424"/>
          </a:xfrm>
          <a:prstGeom prst="rect">
            <a:avLst/>
          </a:prstGeom>
        </p:spPr>
        <p:txBody>
          <a:bodyPr wrap="square">
            <a:spAutoFit/>
          </a:bodyPr>
          <a:lstStyle/>
          <a:p>
            <a:r>
              <a:rPr lang="en-US" sz="2800" dirty="0" smtClean="0">
                <a:solidFill>
                  <a:schemeClr val="tx2">
                    <a:lumMod val="90000"/>
                  </a:schemeClr>
                </a:solidFill>
              </a:rPr>
              <a:t>Modifications Request</a:t>
            </a:r>
          </a:p>
          <a:p>
            <a:endParaRPr lang="en-US" sz="1600" b="1" u="sng" dirty="0" smtClean="0">
              <a:solidFill>
                <a:schemeClr val="tx2">
                  <a:lumMod val="90000"/>
                </a:schemeClr>
              </a:solidFill>
            </a:endParaRPr>
          </a:p>
          <a:p>
            <a:r>
              <a:rPr lang="en-US" sz="1600" b="1" u="sng" dirty="0" smtClean="0">
                <a:solidFill>
                  <a:schemeClr val="tx2">
                    <a:lumMod val="90000"/>
                  </a:schemeClr>
                </a:solidFill>
              </a:rPr>
              <a:t>Ground Floor Active Use Requirement (33.526.280 D.2) </a:t>
            </a:r>
          </a:p>
          <a:p>
            <a:r>
              <a:rPr lang="en-US" sz="1600" dirty="0" smtClean="0">
                <a:solidFill>
                  <a:schemeClr val="tx2">
                    <a:lumMod val="90000"/>
                  </a:schemeClr>
                </a:solidFill>
              </a:rPr>
              <a:t>The </a:t>
            </a:r>
            <a:r>
              <a:rPr lang="en-US" sz="1600" dirty="0" smtClean="0">
                <a:solidFill>
                  <a:schemeClr val="tx2">
                    <a:lumMod val="50000"/>
                  </a:schemeClr>
                </a:solidFill>
              </a:rPr>
              <a:t>Ground Floor </a:t>
            </a:r>
            <a:r>
              <a:rPr lang="en-US" sz="1600" dirty="0" smtClean="0">
                <a:solidFill>
                  <a:schemeClr val="tx2">
                    <a:lumMod val="90000"/>
                  </a:schemeClr>
                </a:solidFill>
              </a:rPr>
              <a:t>Active Use areas requires  </a:t>
            </a:r>
            <a:r>
              <a:rPr lang="en-US" sz="1600" dirty="0" smtClean="0">
                <a:solidFill>
                  <a:schemeClr val="tx2">
                    <a:lumMod val="50000"/>
                  </a:schemeClr>
                </a:solidFill>
              </a:rPr>
              <a:t>25'-0" deep in interior spaces  </a:t>
            </a:r>
            <a:r>
              <a:rPr lang="en-US" sz="1600" dirty="0" smtClean="0">
                <a:solidFill>
                  <a:schemeClr val="tx2">
                    <a:lumMod val="90000"/>
                  </a:schemeClr>
                </a:solidFill>
              </a:rPr>
              <a:t>that  front  onto a sidewalk.</a:t>
            </a:r>
          </a:p>
          <a:p>
            <a:endParaRPr lang="en-US" sz="1600" dirty="0" smtClean="0">
              <a:solidFill>
                <a:schemeClr val="tx2">
                  <a:lumMod val="90000"/>
                </a:schemeClr>
              </a:solidFill>
            </a:endParaRPr>
          </a:p>
          <a:p>
            <a:r>
              <a:rPr lang="en-US" sz="1600" b="1" u="sng" dirty="0" smtClean="0">
                <a:solidFill>
                  <a:schemeClr val="tx2">
                    <a:lumMod val="90000"/>
                  </a:schemeClr>
                </a:solidFill>
              </a:rPr>
              <a:t>Request</a:t>
            </a:r>
            <a:r>
              <a:rPr lang="en-US" sz="1600" b="1" dirty="0" smtClean="0">
                <a:solidFill>
                  <a:schemeClr val="tx2">
                    <a:lumMod val="90000"/>
                  </a:schemeClr>
                </a:solidFill>
              </a:rPr>
              <a:t>: in order to allow a better screening of the parking garage from the 102nd. street and a more efficient design and operation of the parking garage we request to </a:t>
            </a:r>
            <a:r>
              <a:rPr lang="en-US" sz="1600" b="1" dirty="0" smtClean="0">
                <a:solidFill>
                  <a:srgbClr val="FF0000"/>
                </a:solidFill>
              </a:rPr>
              <a:t>reduce to 13'-2" </a:t>
            </a:r>
            <a:r>
              <a:rPr lang="en-US" sz="1600" b="1" dirty="0" smtClean="0">
                <a:solidFill>
                  <a:schemeClr val="tx2">
                    <a:lumMod val="90000"/>
                  </a:schemeClr>
                </a:solidFill>
              </a:rPr>
              <a:t>deep of the apartments located at the front of the building.</a:t>
            </a:r>
          </a:p>
          <a:p>
            <a:r>
              <a:rPr lang="en-US" sz="1600" b="1" dirty="0" smtClean="0">
                <a:solidFill>
                  <a:schemeClr val="tx2">
                    <a:lumMod val="90000"/>
                  </a:schemeClr>
                </a:solidFill>
              </a:rPr>
              <a:t> </a:t>
            </a:r>
          </a:p>
          <a:p>
            <a:r>
              <a:rPr lang="en-US" sz="1600" b="1" u="sng" dirty="0" smtClean="0">
                <a:solidFill>
                  <a:schemeClr val="tx2">
                    <a:lumMod val="90000"/>
                  </a:schemeClr>
                </a:solidFill>
              </a:rPr>
              <a:t>Short-Term Bicycle Parking (33.266.220 A.2b(3))</a:t>
            </a:r>
            <a:r>
              <a:rPr lang="en-US" sz="1600" dirty="0" smtClean="0">
                <a:solidFill>
                  <a:schemeClr val="tx2">
                    <a:lumMod val="90000"/>
                  </a:schemeClr>
                </a:solidFill>
              </a:rPr>
              <a:t> </a:t>
            </a:r>
          </a:p>
          <a:p>
            <a:r>
              <a:rPr lang="en-US" sz="1600" dirty="0" smtClean="0">
                <a:solidFill>
                  <a:schemeClr val="tx2">
                    <a:lumMod val="90000"/>
                  </a:schemeClr>
                </a:solidFill>
              </a:rPr>
              <a:t>Building with one main entrance. For a building with one main entrance, the bicycle parking must be </a:t>
            </a:r>
            <a:r>
              <a:rPr lang="en-US" sz="1600" dirty="0" smtClean="0">
                <a:solidFill>
                  <a:schemeClr val="tx2">
                    <a:lumMod val="50000"/>
                  </a:schemeClr>
                </a:solidFill>
              </a:rPr>
              <a:t>within 50 feet of the main entrance </a:t>
            </a:r>
            <a:r>
              <a:rPr lang="en-US" sz="1600" dirty="0" smtClean="0">
                <a:solidFill>
                  <a:schemeClr val="tx2">
                    <a:lumMod val="90000"/>
                  </a:schemeClr>
                </a:solidFill>
              </a:rPr>
              <a:t>to the building as measured along the most direct pedestrian access route .</a:t>
            </a:r>
          </a:p>
          <a:p>
            <a:r>
              <a:rPr lang="en-US" sz="1600" dirty="0" smtClean="0">
                <a:solidFill>
                  <a:schemeClr val="tx2">
                    <a:lumMod val="90000"/>
                  </a:schemeClr>
                </a:solidFill>
              </a:rPr>
              <a:t> </a:t>
            </a:r>
          </a:p>
          <a:p>
            <a:r>
              <a:rPr lang="en-US" sz="1600" b="1" u="sng" dirty="0" smtClean="0">
                <a:solidFill>
                  <a:schemeClr val="tx2">
                    <a:lumMod val="90000"/>
                  </a:schemeClr>
                </a:solidFill>
              </a:rPr>
              <a:t>Request</a:t>
            </a:r>
            <a:r>
              <a:rPr lang="en-US" sz="1600" b="1" dirty="0" smtClean="0">
                <a:solidFill>
                  <a:schemeClr val="tx2">
                    <a:lumMod val="90000"/>
                  </a:schemeClr>
                </a:solidFill>
              </a:rPr>
              <a:t>: The short-term bicycle parking is located between two apartments in a public landscaped sitting area. This is one of the recessed areas along the 102nd. Ave. resulting from the intension to break </a:t>
            </a:r>
            <a:r>
              <a:rPr lang="en-US" sz="1600" dirty="0" smtClean="0">
                <a:solidFill>
                  <a:schemeClr val="tx2">
                    <a:lumMod val="90000"/>
                  </a:schemeClr>
                </a:solidFill>
              </a:rPr>
              <a:t>the long front elevation to avoid an extended massive building. The distance between the main access to the bicycle parking is </a:t>
            </a:r>
            <a:r>
              <a:rPr lang="en-US" sz="1600" dirty="0" smtClean="0">
                <a:solidFill>
                  <a:srgbClr val="FF0000"/>
                </a:solidFill>
              </a:rPr>
              <a:t>58 feet</a:t>
            </a:r>
            <a:r>
              <a:rPr lang="en-US" sz="1600" dirty="0" smtClean="0">
                <a:solidFill>
                  <a:schemeClr val="tx2">
                    <a:lumMod val="90000"/>
                  </a:schemeClr>
                </a:solidFill>
              </a:rPr>
              <a:t> instead of the 50 required.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762000"/>
            <a:ext cx="8001000" cy="5909310"/>
          </a:xfrm>
          <a:prstGeom prst="rect">
            <a:avLst/>
          </a:prstGeom>
        </p:spPr>
        <p:txBody>
          <a:bodyPr wrap="square">
            <a:spAutoFit/>
          </a:bodyPr>
          <a:lstStyle/>
          <a:p>
            <a:r>
              <a:rPr lang="en-US" b="1" u="sng" dirty="0" smtClean="0">
                <a:solidFill>
                  <a:schemeClr val="tx2">
                    <a:lumMod val="90000"/>
                  </a:schemeClr>
                </a:solidFill>
              </a:rPr>
              <a:t>Parking area setbacks and landscaping (33.266.130 G.3a) </a:t>
            </a:r>
          </a:p>
          <a:p>
            <a:r>
              <a:rPr lang="en-US" dirty="0" smtClean="0">
                <a:solidFill>
                  <a:schemeClr val="tx2">
                    <a:lumMod val="90000"/>
                  </a:schemeClr>
                </a:solidFill>
              </a:rPr>
              <a:t>Amount of interior landscaping required. In all zones, interior landscaping must be provided for sites where there are more than 10 parking spaces on the entire site. At least </a:t>
            </a:r>
            <a:r>
              <a:rPr lang="en-US" dirty="0" smtClean="0">
                <a:solidFill>
                  <a:schemeClr val="tx2">
                    <a:lumMod val="50000"/>
                  </a:schemeClr>
                </a:solidFill>
              </a:rPr>
              <a:t>45 square feet of interior </a:t>
            </a:r>
          </a:p>
          <a:p>
            <a:r>
              <a:rPr lang="en-US" dirty="0" smtClean="0">
                <a:solidFill>
                  <a:schemeClr val="tx2">
                    <a:lumMod val="50000"/>
                  </a:schemeClr>
                </a:solidFill>
              </a:rPr>
              <a:t>landscaped</a:t>
            </a:r>
            <a:r>
              <a:rPr lang="en-US" dirty="0" smtClean="0">
                <a:solidFill>
                  <a:schemeClr val="tx2">
                    <a:lumMod val="90000"/>
                  </a:schemeClr>
                </a:solidFill>
              </a:rPr>
              <a:t> area must be provided </a:t>
            </a:r>
            <a:r>
              <a:rPr lang="en-US" dirty="0" smtClean="0">
                <a:solidFill>
                  <a:schemeClr val="tx2">
                    <a:lumMod val="50000"/>
                  </a:schemeClr>
                </a:solidFill>
              </a:rPr>
              <a:t>for each parking </a:t>
            </a:r>
            <a:r>
              <a:rPr lang="en-US" dirty="0" smtClean="0">
                <a:solidFill>
                  <a:schemeClr val="tx2">
                    <a:lumMod val="90000"/>
                  </a:schemeClr>
                </a:solidFill>
              </a:rPr>
              <a:t>space. </a:t>
            </a:r>
          </a:p>
          <a:p>
            <a:endParaRPr lang="en-US" b="1" dirty="0" smtClean="0">
              <a:solidFill>
                <a:schemeClr val="tx2">
                  <a:lumMod val="90000"/>
                </a:schemeClr>
              </a:solidFill>
            </a:endParaRPr>
          </a:p>
          <a:p>
            <a:r>
              <a:rPr lang="en-US" b="1" u="sng" dirty="0" smtClean="0">
                <a:solidFill>
                  <a:schemeClr val="tx2">
                    <a:lumMod val="90000"/>
                  </a:schemeClr>
                </a:solidFill>
              </a:rPr>
              <a:t>Request</a:t>
            </a:r>
            <a:r>
              <a:rPr lang="en-US" b="1" dirty="0" smtClean="0">
                <a:solidFill>
                  <a:schemeClr val="tx2">
                    <a:lumMod val="90000"/>
                  </a:schemeClr>
                </a:solidFill>
              </a:rPr>
              <a:t>: </a:t>
            </a:r>
            <a:r>
              <a:rPr lang="en-US" dirty="0" smtClean="0">
                <a:solidFill>
                  <a:schemeClr val="tx2">
                    <a:lumMod val="90000"/>
                  </a:schemeClr>
                </a:solidFill>
              </a:rPr>
              <a:t>26 of the parking spots located in the back side of the parking lot are partially exposed. As a result of this situation the code demand 1,170 </a:t>
            </a:r>
            <a:r>
              <a:rPr lang="en-US" dirty="0" err="1" smtClean="0">
                <a:solidFill>
                  <a:schemeClr val="tx2">
                    <a:lumMod val="90000"/>
                  </a:schemeClr>
                </a:solidFill>
              </a:rPr>
              <a:t>sq.ft</a:t>
            </a:r>
            <a:r>
              <a:rPr lang="en-US" dirty="0" smtClean="0">
                <a:solidFill>
                  <a:schemeClr val="tx2">
                    <a:lumMod val="90000"/>
                  </a:schemeClr>
                </a:solidFill>
              </a:rPr>
              <a:t>. of interior landscape. Our request is </a:t>
            </a:r>
            <a:r>
              <a:rPr lang="en-US" dirty="0" smtClean="0">
                <a:solidFill>
                  <a:srgbClr val="FF0000"/>
                </a:solidFill>
              </a:rPr>
              <a:t>to be exempted </a:t>
            </a:r>
            <a:r>
              <a:rPr lang="en-US" dirty="0" smtClean="0">
                <a:solidFill>
                  <a:schemeClr val="tx2">
                    <a:lumMod val="90000"/>
                  </a:schemeClr>
                </a:solidFill>
              </a:rPr>
              <a:t>from this item. </a:t>
            </a:r>
          </a:p>
          <a:p>
            <a:endParaRPr lang="en-US" dirty="0" smtClean="0">
              <a:solidFill>
                <a:schemeClr val="tx2">
                  <a:lumMod val="90000"/>
                </a:schemeClr>
              </a:solidFill>
            </a:endParaRPr>
          </a:p>
          <a:p>
            <a:r>
              <a:rPr lang="en-US" dirty="0" smtClean="0">
                <a:solidFill>
                  <a:schemeClr val="tx2">
                    <a:lumMod val="90000"/>
                  </a:schemeClr>
                </a:solidFill>
              </a:rPr>
              <a:t>. </a:t>
            </a:r>
          </a:p>
          <a:p>
            <a:endParaRPr lang="en-US" sz="3000" dirty="0" smtClean="0">
              <a:solidFill>
                <a:schemeClr val="tx2">
                  <a:lumMod val="90000"/>
                </a:schemeClr>
              </a:solidFill>
            </a:endParaRPr>
          </a:p>
          <a:p>
            <a:endParaRPr lang="en-US" sz="3000" dirty="0" smtClean="0">
              <a:solidFill>
                <a:schemeClr val="tx2">
                  <a:lumMod val="90000"/>
                </a:schemeClr>
              </a:solidFill>
            </a:endParaRPr>
          </a:p>
          <a:p>
            <a:endParaRPr lang="en-US" sz="3000" dirty="0" smtClean="0">
              <a:solidFill>
                <a:schemeClr val="tx2">
                  <a:lumMod val="90000"/>
                </a:schemeClr>
              </a:solidFill>
            </a:endParaRPr>
          </a:p>
          <a:p>
            <a:endParaRPr lang="en-US" sz="3000" dirty="0" smtClean="0">
              <a:solidFill>
                <a:schemeClr val="tx2">
                  <a:lumMod val="90000"/>
                </a:schemeClr>
              </a:solidFill>
            </a:endParaRPr>
          </a:p>
          <a:p>
            <a:endParaRPr lang="en-US" sz="3000" dirty="0" smtClean="0">
              <a:solidFill>
                <a:schemeClr val="tx2">
                  <a:lumMod val="90000"/>
                </a:schemeClr>
              </a:solidFill>
            </a:endParaRPr>
          </a:p>
          <a:p>
            <a:endParaRPr lang="en-US" sz="3000" dirty="0" smtClean="0">
              <a:solidFill>
                <a:schemeClr val="tx2">
                  <a:lumMod val="90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685800"/>
            <a:ext cx="8077200" cy="2769989"/>
          </a:xfrm>
          <a:prstGeom prst="rect">
            <a:avLst/>
          </a:prstGeom>
        </p:spPr>
        <p:txBody>
          <a:bodyPr wrap="square">
            <a:spAutoFit/>
          </a:bodyPr>
          <a:lstStyle/>
          <a:p>
            <a:r>
              <a:rPr lang="en-US" sz="2800" dirty="0" err="1" smtClean="0">
                <a:solidFill>
                  <a:schemeClr val="tx2">
                    <a:lumMod val="90000"/>
                  </a:schemeClr>
                </a:solidFill>
              </a:rPr>
              <a:t>Sormwater</a:t>
            </a:r>
            <a:r>
              <a:rPr lang="en-US" sz="2800" dirty="0" smtClean="0">
                <a:solidFill>
                  <a:schemeClr val="tx2">
                    <a:lumMod val="90000"/>
                  </a:schemeClr>
                </a:solidFill>
              </a:rPr>
              <a:t> Management</a:t>
            </a:r>
          </a:p>
          <a:p>
            <a:endParaRPr lang="en-US" dirty="0" smtClean="0">
              <a:solidFill>
                <a:schemeClr val="tx2">
                  <a:lumMod val="90000"/>
                </a:schemeClr>
              </a:solidFill>
            </a:endParaRPr>
          </a:p>
          <a:p>
            <a:r>
              <a:rPr lang="en-US" dirty="0" smtClean="0">
                <a:solidFill>
                  <a:schemeClr val="tx2">
                    <a:lumMod val="90000"/>
                  </a:schemeClr>
                </a:solidFill>
              </a:rPr>
              <a:t>The proposed </a:t>
            </a:r>
            <a:r>
              <a:rPr lang="en-US" dirty="0" err="1" smtClean="0">
                <a:solidFill>
                  <a:schemeClr val="tx2">
                    <a:lumMod val="90000"/>
                  </a:schemeClr>
                </a:solidFill>
              </a:rPr>
              <a:t>stormwater</a:t>
            </a:r>
            <a:r>
              <a:rPr lang="en-US" dirty="0" smtClean="0">
                <a:solidFill>
                  <a:schemeClr val="tx2">
                    <a:lumMod val="90000"/>
                  </a:schemeClr>
                </a:solidFill>
              </a:rPr>
              <a:t> management at this stage of the building design is based on the SWMM requirements. Is a mixed solution composed by the use of 6 drywells (4 feet diameter X 5 feet H as per Chapter 2 Exhibits 2.30 and 2.31) serving an impervious area of 3,000 </a:t>
            </a:r>
            <a:r>
              <a:rPr lang="en-US" dirty="0" err="1" smtClean="0">
                <a:solidFill>
                  <a:schemeClr val="tx2">
                    <a:lumMod val="90000"/>
                  </a:schemeClr>
                </a:solidFill>
              </a:rPr>
              <a:t>sq,ft</a:t>
            </a:r>
            <a:r>
              <a:rPr lang="en-US" dirty="0" smtClean="0">
                <a:solidFill>
                  <a:schemeClr val="tx2">
                    <a:lumMod val="90000"/>
                  </a:schemeClr>
                </a:solidFill>
              </a:rPr>
              <a:t> each one, combined with a 1,600 </a:t>
            </a:r>
            <a:r>
              <a:rPr lang="en-US" dirty="0" err="1" smtClean="0">
                <a:solidFill>
                  <a:schemeClr val="tx2">
                    <a:lumMod val="90000"/>
                  </a:schemeClr>
                </a:solidFill>
              </a:rPr>
              <a:t>sqf</a:t>
            </a:r>
            <a:r>
              <a:rPr lang="en-US" dirty="0" smtClean="0">
                <a:solidFill>
                  <a:schemeClr val="tx2">
                    <a:lumMod val="90000"/>
                  </a:schemeClr>
                </a:solidFill>
              </a:rPr>
              <a:t>. concrete planter (detail as per Appendix G, detail SW-130) located along the east property line, see first fl. plan. All the drywells are located five feet from the property line and at list 10 feet distance from any structural component</a:t>
            </a:r>
            <a:r>
              <a:rPr lang="en-US" dirty="0" smtClean="0"/>
              <a:t>. </a:t>
            </a:r>
            <a:endParaRPr lang="en-US" dirty="0">
              <a:solidFill>
                <a:schemeClr val="tx2">
                  <a:lumMod val="90000"/>
                </a:schemeClr>
              </a:solidFill>
            </a:endParaRPr>
          </a:p>
        </p:txBody>
      </p:sp>
      <p:pic>
        <p:nvPicPr>
          <p:cNvPr id="39938" name="Picture 2"/>
          <p:cNvPicPr>
            <a:picLocks noChangeAspect="1" noChangeArrowheads="1"/>
          </p:cNvPicPr>
          <p:nvPr/>
        </p:nvPicPr>
        <p:blipFill>
          <a:blip r:embed="rId2" cstate="print"/>
          <a:srcRect/>
          <a:stretch>
            <a:fillRect/>
          </a:stretch>
        </p:blipFill>
        <p:spPr bwMode="auto">
          <a:xfrm>
            <a:off x="609600" y="3733801"/>
            <a:ext cx="3657600" cy="2156447"/>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srcRect b="2556"/>
          <a:stretch>
            <a:fillRect/>
          </a:stretch>
        </p:blipFill>
        <p:spPr bwMode="auto">
          <a:xfrm>
            <a:off x="4800600" y="3733800"/>
            <a:ext cx="3657600" cy="2133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152400"/>
            <a:ext cx="8229600" cy="533400"/>
          </a:xfrm>
        </p:spPr>
        <p:txBody>
          <a:bodyPr/>
          <a:lstStyle/>
          <a:p>
            <a:r>
              <a:rPr lang="en-US" sz="2800" dirty="0" smtClean="0">
                <a:solidFill>
                  <a:schemeClr val="tx2">
                    <a:lumMod val="90000"/>
                  </a:schemeClr>
                </a:solidFill>
                <a:latin typeface="+mn-lt"/>
              </a:rPr>
              <a:t>General Images</a:t>
            </a:r>
            <a:endParaRPr lang="en-US" sz="2800" dirty="0">
              <a:solidFill>
                <a:schemeClr val="tx2">
                  <a:lumMod val="90000"/>
                </a:schemeClr>
              </a:solidFill>
              <a:latin typeface="+mn-lt"/>
            </a:endParaRPr>
          </a:p>
        </p:txBody>
      </p:sp>
      <p:pic>
        <p:nvPicPr>
          <p:cNvPr id="16" name="Picture 1" descr="K:\102nd NE Ave\OPTION 4\View20.jpg"/>
          <p:cNvPicPr>
            <a:picLocks noChangeAspect="1" noChangeArrowheads="1"/>
          </p:cNvPicPr>
          <p:nvPr/>
        </p:nvPicPr>
        <p:blipFill>
          <a:blip r:embed="rId2" cstate="print"/>
          <a:srcRect l="562" t="31111" b="34444"/>
          <a:stretch>
            <a:fillRect/>
          </a:stretch>
        </p:blipFill>
        <p:spPr bwMode="auto">
          <a:xfrm>
            <a:off x="381000" y="4572000"/>
            <a:ext cx="3657600" cy="2087866"/>
          </a:xfrm>
          <a:prstGeom prst="rect">
            <a:avLst/>
          </a:prstGeom>
          <a:noFill/>
        </p:spPr>
      </p:pic>
      <p:pic>
        <p:nvPicPr>
          <p:cNvPr id="2053" name="Picture 5" descr="C:\Users\alberto\Work\Hazelwood Plaza\DD\Early review\DAR\HP DAR0 - Front Page.jpg"/>
          <p:cNvPicPr>
            <a:picLocks noChangeAspect="1" noChangeArrowheads="1"/>
          </p:cNvPicPr>
          <p:nvPr/>
        </p:nvPicPr>
        <p:blipFill>
          <a:blip r:embed="rId3" cstate="print"/>
          <a:srcRect/>
          <a:stretch>
            <a:fillRect/>
          </a:stretch>
        </p:blipFill>
        <p:spPr bwMode="auto">
          <a:xfrm>
            <a:off x="3200400" y="685800"/>
            <a:ext cx="5788144" cy="2743200"/>
          </a:xfrm>
          <a:prstGeom prst="rect">
            <a:avLst/>
          </a:prstGeom>
          <a:noFill/>
        </p:spPr>
      </p:pic>
      <p:pic>
        <p:nvPicPr>
          <p:cNvPr id="3" name="Picture 5" descr="C:\Users\alberto\Work\Hazelwood Plaza\Sketchup\View18.jpg"/>
          <p:cNvPicPr>
            <a:picLocks noChangeAspect="1" noChangeArrowheads="1"/>
          </p:cNvPicPr>
          <p:nvPr/>
        </p:nvPicPr>
        <p:blipFill>
          <a:blip r:embed="rId4" cstate="print"/>
          <a:srcRect/>
          <a:stretch>
            <a:fillRect/>
          </a:stretch>
        </p:blipFill>
        <p:spPr bwMode="auto">
          <a:xfrm>
            <a:off x="381000" y="2438400"/>
            <a:ext cx="3657600" cy="2027758"/>
          </a:xfrm>
          <a:prstGeom prst="rect">
            <a:avLst/>
          </a:prstGeom>
          <a:noFill/>
        </p:spPr>
      </p:pic>
      <p:pic>
        <p:nvPicPr>
          <p:cNvPr id="2054" name="Picture 6"/>
          <p:cNvPicPr>
            <a:picLocks noChangeAspect="1" noChangeArrowheads="1"/>
          </p:cNvPicPr>
          <p:nvPr/>
        </p:nvPicPr>
        <p:blipFill>
          <a:blip r:embed="rId5" cstate="print"/>
          <a:srcRect/>
          <a:stretch>
            <a:fillRect/>
          </a:stretch>
        </p:blipFill>
        <p:spPr bwMode="auto">
          <a:xfrm>
            <a:off x="5029200" y="4648200"/>
            <a:ext cx="3926855" cy="202996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tx2"/>
                </a:solidFill>
              </a:rPr>
              <a:t>Pedestrian Images</a:t>
            </a:r>
            <a:endParaRPr lang="en-US" sz="2800" dirty="0">
              <a:solidFill>
                <a:schemeClr val="tx2"/>
              </a:solidFill>
            </a:endParaRPr>
          </a:p>
        </p:txBody>
      </p:sp>
      <p:pic>
        <p:nvPicPr>
          <p:cNvPr id="5" name="Picture 2" descr="C:\Users\rinkevich\Desktop\Alberto\NE 102nd\102nd NE Ave\OPTION 4\View7.jpg"/>
          <p:cNvPicPr>
            <a:picLocks noGrp="1" noChangeAspect="1" noChangeArrowheads="1"/>
          </p:cNvPicPr>
          <p:nvPr>
            <p:ph sz="half" idx="1"/>
          </p:nvPr>
        </p:nvPicPr>
        <p:blipFill>
          <a:blip r:embed="rId2" cstate="print"/>
          <a:srcRect t="19172" b="31699"/>
          <a:stretch>
            <a:fillRect/>
          </a:stretch>
        </p:blipFill>
        <p:spPr bwMode="auto">
          <a:xfrm>
            <a:off x="533400" y="1143000"/>
            <a:ext cx="4038600" cy="1533187"/>
          </a:xfrm>
          <a:prstGeom prst="rect">
            <a:avLst/>
          </a:prstGeom>
          <a:noFill/>
        </p:spPr>
      </p:pic>
      <p:pic>
        <p:nvPicPr>
          <p:cNvPr id="40962" name="Picture 2" descr="C:\Users\alberto\Work\Hazelwood Plaza\Sketchup\View8.jpg"/>
          <p:cNvPicPr>
            <a:picLocks noChangeAspect="1" noChangeArrowheads="1"/>
          </p:cNvPicPr>
          <p:nvPr/>
        </p:nvPicPr>
        <p:blipFill>
          <a:blip r:embed="rId3" cstate="print"/>
          <a:srcRect l="202" t="18889" b="30000"/>
          <a:stretch>
            <a:fillRect/>
          </a:stretch>
        </p:blipFill>
        <p:spPr bwMode="auto">
          <a:xfrm>
            <a:off x="533400" y="2819400"/>
            <a:ext cx="4041648" cy="1599478"/>
          </a:xfrm>
          <a:prstGeom prst="rect">
            <a:avLst/>
          </a:prstGeom>
          <a:noFill/>
        </p:spPr>
      </p:pic>
      <p:pic>
        <p:nvPicPr>
          <p:cNvPr id="40963" name="Picture 3" descr="C:\Users\alberto\Work\Hazelwood Plaza\Sketchup\View9.jpg"/>
          <p:cNvPicPr>
            <a:picLocks noChangeAspect="1" noChangeArrowheads="1"/>
          </p:cNvPicPr>
          <p:nvPr/>
        </p:nvPicPr>
        <p:blipFill>
          <a:blip r:embed="rId4" cstate="print"/>
          <a:srcRect l="202" t="18889" b="18889"/>
          <a:stretch>
            <a:fillRect/>
          </a:stretch>
        </p:blipFill>
        <p:spPr bwMode="auto">
          <a:xfrm>
            <a:off x="533400" y="4572000"/>
            <a:ext cx="4041648" cy="1947191"/>
          </a:xfrm>
          <a:prstGeom prst="rect">
            <a:avLst/>
          </a:prstGeom>
          <a:noFill/>
        </p:spPr>
      </p:pic>
      <p:pic>
        <p:nvPicPr>
          <p:cNvPr id="8" name="Picture 7"/>
          <p:cNvPicPr/>
          <p:nvPr/>
        </p:nvPicPr>
        <p:blipFill>
          <a:blip r:embed="rId5" cstate="print"/>
          <a:srcRect/>
          <a:stretch>
            <a:fillRect/>
          </a:stretch>
        </p:blipFill>
        <p:spPr bwMode="auto">
          <a:xfrm>
            <a:off x="4800599" y="1143000"/>
            <a:ext cx="3867912" cy="2843784"/>
          </a:xfrm>
          <a:prstGeom prst="rect">
            <a:avLst/>
          </a:prstGeom>
          <a:noFill/>
          <a:ln w="9525">
            <a:noFill/>
            <a:miter lim="800000"/>
            <a:headEnd/>
            <a:tailEnd/>
          </a:ln>
        </p:spPr>
      </p:pic>
      <p:pic>
        <p:nvPicPr>
          <p:cNvPr id="40964" name="Picture 4" descr="C:\Users\alberto\Work\Hazelwood Plaza\Sketchup\View15.jpg"/>
          <p:cNvPicPr>
            <a:picLocks noGrp="1" noChangeAspect="1" noChangeArrowheads="1"/>
          </p:cNvPicPr>
          <p:nvPr>
            <p:ph sz="half" idx="2"/>
          </p:nvPr>
        </p:nvPicPr>
        <p:blipFill>
          <a:blip r:embed="rId6" cstate="print"/>
          <a:srcRect l="-197" t="18436" b="20521"/>
          <a:stretch>
            <a:fillRect/>
          </a:stretch>
        </p:blipFill>
        <p:spPr bwMode="auto">
          <a:xfrm>
            <a:off x="4724400" y="4572000"/>
            <a:ext cx="4046538" cy="19050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457200"/>
            <a:ext cx="7772400" cy="914400"/>
          </a:xfrm>
        </p:spPr>
        <p:txBody>
          <a:bodyPr/>
          <a:lstStyle/>
          <a:p>
            <a:r>
              <a:rPr lang="en-US" sz="2800" dirty="0" smtClean="0"/>
              <a:t>Site Analysis</a:t>
            </a:r>
            <a:endParaRPr lang="en-US" sz="2800" dirty="0">
              <a:latin typeface="+mn-lt"/>
            </a:endParaRPr>
          </a:p>
        </p:txBody>
      </p:sp>
      <p:pic>
        <p:nvPicPr>
          <p:cNvPr id="11265" name="Picture 1" descr="C:\Users\alberto\Work\Hazelwood Plaza\DD\Early review\DAR\9-24-12 presentation\DAR - PP\HP DAR - Site-Studio1 - Copy.jpg"/>
          <p:cNvPicPr>
            <a:picLocks noChangeAspect="1" noChangeArrowheads="1"/>
          </p:cNvPicPr>
          <p:nvPr/>
        </p:nvPicPr>
        <p:blipFill>
          <a:blip r:embed="rId2" cstate="print"/>
          <a:srcRect/>
          <a:stretch>
            <a:fillRect/>
          </a:stretch>
        </p:blipFill>
        <p:spPr bwMode="auto">
          <a:xfrm>
            <a:off x="1371600" y="1219200"/>
            <a:ext cx="6570583" cy="502920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382000" cy="914400"/>
          </a:xfrm>
        </p:spPr>
        <p:txBody>
          <a:bodyPr/>
          <a:lstStyle/>
          <a:p>
            <a:r>
              <a:rPr lang="en-US" sz="2800" dirty="0" smtClean="0">
                <a:solidFill>
                  <a:schemeClr val="tx2">
                    <a:lumMod val="90000"/>
                  </a:schemeClr>
                </a:solidFill>
              </a:rPr>
              <a:t>Same materials used in other buildings in Portland</a:t>
            </a:r>
            <a:endParaRPr lang="en-US" sz="2800" dirty="0">
              <a:solidFill>
                <a:schemeClr val="tx2">
                  <a:lumMod val="90000"/>
                </a:schemeClr>
              </a:solidFill>
            </a:endParaRPr>
          </a:p>
        </p:txBody>
      </p:sp>
      <p:pic>
        <p:nvPicPr>
          <p:cNvPr id="41988" name="Picture 4"/>
          <p:cNvPicPr>
            <a:picLocks noChangeAspect="1" noChangeArrowheads="1"/>
          </p:cNvPicPr>
          <p:nvPr/>
        </p:nvPicPr>
        <p:blipFill>
          <a:blip r:embed="rId2" cstate="print"/>
          <a:srcRect/>
          <a:stretch>
            <a:fillRect/>
          </a:stretch>
        </p:blipFill>
        <p:spPr bwMode="auto">
          <a:xfrm>
            <a:off x="5105400" y="1752600"/>
            <a:ext cx="3502152" cy="4535058"/>
          </a:xfrm>
          <a:prstGeom prst="rect">
            <a:avLst/>
          </a:prstGeom>
          <a:noFill/>
          <a:ln w="9525">
            <a:noFill/>
            <a:miter lim="800000"/>
            <a:headEnd/>
            <a:tailEnd/>
          </a:ln>
          <a:effectLst/>
        </p:spPr>
      </p:pic>
      <p:pic>
        <p:nvPicPr>
          <p:cNvPr id="41989" name="Picture 5"/>
          <p:cNvPicPr>
            <a:picLocks noGrp="1" noChangeAspect="1" noChangeArrowheads="1"/>
          </p:cNvPicPr>
          <p:nvPr>
            <p:ph sz="half" idx="1"/>
          </p:nvPr>
        </p:nvPicPr>
        <p:blipFill>
          <a:blip r:embed="rId3" cstate="print"/>
          <a:srcRect/>
          <a:stretch>
            <a:fillRect/>
          </a:stretch>
        </p:blipFill>
        <p:spPr bwMode="auto">
          <a:xfrm>
            <a:off x="735771" y="1770063"/>
            <a:ext cx="3497334" cy="45259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Grp="1" noChangeAspect="1" noChangeArrowheads="1"/>
          </p:cNvPicPr>
          <p:nvPr>
            <p:ph sz="half" idx="1"/>
          </p:nvPr>
        </p:nvPicPr>
        <p:blipFill>
          <a:blip r:embed="rId2" cstate="print"/>
          <a:srcRect/>
          <a:stretch>
            <a:fillRect/>
          </a:stretch>
        </p:blipFill>
        <p:spPr bwMode="auto">
          <a:xfrm>
            <a:off x="735989" y="1770063"/>
            <a:ext cx="3496898" cy="4525962"/>
          </a:xfrm>
          <a:prstGeom prst="rect">
            <a:avLst/>
          </a:prstGeom>
          <a:noFill/>
          <a:ln w="9525">
            <a:noFill/>
            <a:miter lim="800000"/>
            <a:headEnd/>
            <a:tailEnd/>
          </a:ln>
          <a:effectLst/>
        </p:spPr>
      </p:pic>
      <p:pic>
        <p:nvPicPr>
          <p:cNvPr id="43011" name="Picture 3"/>
          <p:cNvPicPr>
            <a:picLocks noGrp="1" noChangeAspect="1" noChangeArrowheads="1"/>
          </p:cNvPicPr>
          <p:nvPr>
            <p:ph sz="half" idx="2"/>
          </p:nvPr>
        </p:nvPicPr>
        <p:blipFill>
          <a:blip r:embed="rId3" cstate="print"/>
          <a:srcRect/>
          <a:stretch>
            <a:fillRect/>
          </a:stretch>
        </p:blipFill>
        <p:spPr bwMode="auto">
          <a:xfrm>
            <a:off x="4926989" y="1770063"/>
            <a:ext cx="3496898" cy="45259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Grp="1" noChangeAspect="1" noChangeArrowheads="1"/>
          </p:cNvPicPr>
          <p:nvPr>
            <p:ph sz="half" idx="1"/>
          </p:nvPr>
        </p:nvPicPr>
        <p:blipFill>
          <a:blip r:embed="rId2" cstate="print"/>
          <a:srcRect/>
          <a:stretch>
            <a:fillRect/>
          </a:stretch>
        </p:blipFill>
        <p:spPr bwMode="auto">
          <a:xfrm>
            <a:off x="735989" y="1770063"/>
            <a:ext cx="3496898" cy="4525962"/>
          </a:xfrm>
          <a:prstGeom prst="rect">
            <a:avLst/>
          </a:prstGeom>
          <a:noFill/>
          <a:ln w="9525">
            <a:noFill/>
            <a:miter lim="800000"/>
            <a:headEnd/>
            <a:tailEnd/>
          </a:ln>
          <a:effectLst/>
        </p:spPr>
      </p:pic>
      <p:pic>
        <p:nvPicPr>
          <p:cNvPr id="44035" name="Picture 3"/>
          <p:cNvPicPr>
            <a:picLocks noGrp="1" noChangeAspect="1" noChangeArrowheads="1"/>
          </p:cNvPicPr>
          <p:nvPr>
            <p:ph sz="half" idx="2"/>
          </p:nvPr>
        </p:nvPicPr>
        <p:blipFill>
          <a:blip r:embed="rId3" cstate="print"/>
          <a:srcRect/>
          <a:stretch>
            <a:fillRect/>
          </a:stretch>
        </p:blipFill>
        <p:spPr bwMode="auto">
          <a:xfrm>
            <a:off x="4926771" y="1770063"/>
            <a:ext cx="3497334" cy="45259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tx2">
                    <a:lumMod val="90000"/>
                  </a:schemeClr>
                </a:solidFill>
              </a:rPr>
              <a:t>Detailed examples</a:t>
            </a:r>
            <a:endParaRPr lang="en-US" sz="2800" dirty="0">
              <a:solidFill>
                <a:schemeClr val="tx2">
                  <a:lumMod val="90000"/>
                </a:schemeClr>
              </a:solidFill>
            </a:endParaRPr>
          </a:p>
        </p:txBody>
      </p:sp>
      <p:pic>
        <p:nvPicPr>
          <p:cNvPr id="45058" name="Picture 2" descr="C:\Users\alberto\Work\Hazelwood Plaza\Photos\IMGP1482.JPG"/>
          <p:cNvPicPr>
            <a:picLocks noGrp="1" noChangeAspect="1" noChangeArrowheads="1"/>
          </p:cNvPicPr>
          <p:nvPr>
            <p:ph sz="half" idx="1"/>
          </p:nvPr>
        </p:nvPicPr>
        <p:blipFill>
          <a:blip r:embed="rId2" cstate="print"/>
          <a:srcRect/>
          <a:stretch>
            <a:fillRect/>
          </a:stretch>
        </p:blipFill>
        <p:spPr bwMode="auto">
          <a:xfrm>
            <a:off x="787202" y="1770063"/>
            <a:ext cx="3394472" cy="4525962"/>
          </a:xfrm>
          <a:prstGeom prst="rect">
            <a:avLst/>
          </a:prstGeom>
          <a:noFill/>
        </p:spPr>
      </p:pic>
      <p:pic>
        <p:nvPicPr>
          <p:cNvPr id="45059" name="Picture 3" descr="C:\Users\alberto\Work\Hazelwood Plaza\Photos\IMGP1478.JPG"/>
          <p:cNvPicPr>
            <a:picLocks noGrp="1" noChangeAspect="1" noChangeArrowheads="1"/>
          </p:cNvPicPr>
          <p:nvPr>
            <p:ph sz="half" idx="2"/>
          </p:nvPr>
        </p:nvPicPr>
        <p:blipFill>
          <a:blip r:embed="rId3" cstate="print"/>
          <a:srcRect/>
          <a:stretch>
            <a:fillRect/>
          </a:stretch>
        </p:blipFill>
        <p:spPr bwMode="auto">
          <a:xfrm>
            <a:off x="4978202" y="1770063"/>
            <a:ext cx="3394472" cy="4525962"/>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6082" name="Picture 2" descr="C:\Users\alberto\Work\Hazelwood Plaza\Photos\IMGP1489.JPG"/>
          <p:cNvPicPr>
            <a:picLocks noGrp="1" noChangeAspect="1" noChangeArrowheads="1"/>
          </p:cNvPicPr>
          <p:nvPr>
            <p:ph sz="half" idx="1"/>
          </p:nvPr>
        </p:nvPicPr>
        <p:blipFill>
          <a:blip r:embed="rId2" cstate="print"/>
          <a:srcRect/>
          <a:stretch>
            <a:fillRect/>
          </a:stretch>
        </p:blipFill>
        <p:spPr bwMode="auto">
          <a:xfrm>
            <a:off x="787202" y="1770063"/>
            <a:ext cx="3394472" cy="4525962"/>
          </a:xfrm>
          <a:prstGeom prst="rect">
            <a:avLst/>
          </a:prstGeom>
          <a:noFill/>
        </p:spPr>
      </p:pic>
      <p:pic>
        <p:nvPicPr>
          <p:cNvPr id="46083" name="Picture 3"/>
          <p:cNvPicPr>
            <a:picLocks noGrp="1" noChangeAspect="1" noChangeArrowheads="1"/>
          </p:cNvPicPr>
          <p:nvPr>
            <p:ph sz="half" idx="2"/>
          </p:nvPr>
        </p:nvPicPr>
        <p:blipFill>
          <a:blip r:embed="rId3" cstate="print"/>
          <a:srcRect/>
          <a:stretch>
            <a:fillRect/>
          </a:stretch>
        </p:blipFill>
        <p:spPr bwMode="auto">
          <a:xfrm>
            <a:off x="5155359" y="1770063"/>
            <a:ext cx="3040157" cy="45259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7106" name="Picture 2" descr="C:\Users\alberto\Work\Hazelwood Plaza\Photos\IMGP2000.JPG"/>
          <p:cNvPicPr>
            <a:picLocks noGrp="1" noChangeAspect="1" noChangeArrowheads="1"/>
          </p:cNvPicPr>
          <p:nvPr>
            <p:ph sz="half" idx="1"/>
          </p:nvPr>
        </p:nvPicPr>
        <p:blipFill>
          <a:blip r:embed="rId2" cstate="print"/>
          <a:srcRect/>
          <a:stretch>
            <a:fillRect/>
          </a:stretch>
        </p:blipFill>
        <p:spPr bwMode="auto">
          <a:xfrm>
            <a:off x="787202" y="1770063"/>
            <a:ext cx="3394472" cy="4525962"/>
          </a:xfrm>
          <a:prstGeom prst="rect">
            <a:avLst/>
          </a:prstGeom>
          <a:noFill/>
        </p:spPr>
      </p:pic>
      <p:pic>
        <p:nvPicPr>
          <p:cNvPr id="47107" name="Picture 3"/>
          <p:cNvPicPr>
            <a:picLocks noGrp="1" noChangeAspect="1" noChangeArrowheads="1"/>
          </p:cNvPicPr>
          <p:nvPr>
            <p:ph sz="half" idx="2"/>
          </p:nvPr>
        </p:nvPicPr>
        <p:blipFill>
          <a:blip r:embed="rId3" cstate="print"/>
          <a:srcRect/>
          <a:stretch>
            <a:fillRect/>
          </a:stretch>
        </p:blipFill>
        <p:spPr bwMode="auto">
          <a:xfrm>
            <a:off x="4495800" y="1752600"/>
            <a:ext cx="4285422" cy="45262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8130" name="Picture 2"/>
          <p:cNvPicPr>
            <a:picLocks noGrp="1" noChangeAspect="1" noChangeArrowheads="1"/>
          </p:cNvPicPr>
          <p:nvPr>
            <p:ph sz="half" idx="1"/>
          </p:nvPr>
        </p:nvPicPr>
        <p:blipFill>
          <a:blip r:embed="rId2" cstate="print"/>
          <a:srcRect/>
          <a:stretch>
            <a:fillRect/>
          </a:stretch>
        </p:blipFill>
        <p:spPr bwMode="auto">
          <a:xfrm>
            <a:off x="990362" y="1770063"/>
            <a:ext cx="2988152" cy="4525962"/>
          </a:xfrm>
          <a:prstGeom prst="rect">
            <a:avLst/>
          </a:prstGeom>
          <a:noFill/>
          <a:ln w="9525">
            <a:noFill/>
            <a:miter lim="800000"/>
            <a:headEnd/>
            <a:tailEnd/>
          </a:ln>
          <a:effectLst/>
        </p:spPr>
      </p:pic>
      <p:pic>
        <p:nvPicPr>
          <p:cNvPr id="48131" name="Picture 3"/>
          <p:cNvPicPr>
            <a:picLocks noGrp="1" noChangeAspect="1" noChangeArrowheads="1"/>
          </p:cNvPicPr>
          <p:nvPr>
            <p:ph sz="half" idx="2"/>
          </p:nvPr>
        </p:nvPicPr>
        <p:blipFill>
          <a:blip r:embed="rId3" cstate="print"/>
          <a:srcRect/>
          <a:stretch>
            <a:fillRect/>
          </a:stretch>
        </p:blipFill>
        <p:spPr bwMode="auto">
          <a:xfrm>
            <a:off x="5060425" y="1770063"/>
            <a:ext cx="3230025" cy="45259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lstStyle/>
          <a:p>
            <a:r>
              <a:rPr lang="en-US" sz="2800" dirty="0" smtClean="0">
                <a:solidFill>
                  <a:schemeClr val="tx2">
                    <a:lumMod val="90000"/>
                  </a:schemeClr>
                </a:solidFill>
              </a:rPr>
              <a:t>Composite Roof examples </a:t>
            </a:r>
            <a:endParaRPr lang="en-US" sz="2800" dirty="0">
              <a:solidFill>
                <a:schemeClr val="tx2">
                  <a:lumMod val="90000"/>
                </a:schemeClr>
              </a:solidFill>
            </a:endParaRPr>
          </a:p>
        </p:txBody>
      </p:sp>
      <p:pic>
        <p:nvPicPr>
          <p:cNvPr id="1027" name="Picture 3" descr="C:\Users\alberto\Work\Hazelwood Plaza\Photos\222 NE 102nd\IMG_0173.JPG"/>
          <p:cNvPicPr>
            <a:picLocks noChangeAspect="1" noChangeArrowheads="1"/>
          </p:cNvPicPr>
          <p:nvPr/>
        </p:nvPicPr>
        <p:blipFill>
          <a:blip r:embed="rId2" cstate="print"/>
          <a:srcRect/>
          <a:stretch>
            <a:fillRect/>
          </a:stretch>
        </p:blipFill>
        <p:spPr bwMode="auto">
          <a:xfrm>
            <a:off x="381000" y="2895600"/>
            <a:ext cx="3251200" cy="1828800"/>
          </a:xfrm>
          <a:prstGeom prst="rect">
            <a:avLst/>
          </a:prstGeom>
          <a:noFill/>
        </p:spPr>
      </p:pic>
      <p:pic>
        <p:nvPicPr>
          <p:cNvPr id="1028" name="Picture 4" descr="C:\Users\alberto\Work\Hazelwood Plaza\Photos\222 NE 102nd\IMG_0175.JPG"/>
          <p:cNvPicPr>
            <a:picLocks noGrp="1" noChangeAspect="1" noChangeArrowheads="1"/>
          </p:cNvPicPr>
          <p:nvPr>
            <p:ph sz="half" idx="1"/>
          </p:nvPr>
        </p:nvPicPr>
        <p:blipFill>
          <a:blip r:embed="rId3" cstate="print"/>
          <a:srcRect/>
          <a:stretch>
            <a:fillRect/>
          </a:stretch>
        </p:blipFill>
        <p:spPr bwMode="auto">
          <a:xfrm>
            <a:off x="381000" y="4800600"/>
            <a:ext cx="3251199" cy="1828800"/>
          </a:xfrm>
          <a:prstGeom prst="rect">
            <a:avLst/>
          </a:prstGeom>
          <a:noFill/>
        </p:spPr>
      </p:pic>
      <p:pic>
        <p:nvPicPr>
          <p:cNvPr id="1029" name="Picture 5" descr="C:\Users\alberto\Work\Hazelwood Plaza\Photos\222 NE 102nd\IMG_0187.JPG"/>
          <p:cNvPicPr>
            <a:picLocks noChangeAspect="1" noChangeArrowheads="1"/>
          </p:cNvPicPr>
          <p:nvPr/>
        </p:nvPicPr>
        <p:blipFill>
          <a:blip r:embed="rId4" cstate="print"/>
          <a:srcRect/>
          <a:stretch>
            <a:fillRect/>
          </a:stretch>
        </p:blipFill>
        <p:spPr bwMode="auto">
          <a:xfrm>
            <a:off x="381000" y="990600"/>
            <a:ext cx="3251200" cy="1828800"/>
          </a:xfrm>
          <a:prstGeom prst="rect">
            <a:avLst/>
          </a:prstGeom>
          <a:noFill/>
        </p:spPr>
      </p:pic>
      <p:pic>
        <p:nvPicPr>
          <p:cNvPr id="1030" name="Picture 6" descr="C:\Users\alberto\Work\Hazelwood Plaza\Photos\Cost\photo 5.JPG"/>
          <p:cNvPicPr>
            <a:picLocks noChangeAspect="1" noChangeArrowheads="1"/>
          </p:cNvPicPr>
          <p:nvPr/>
        </p:nvPicPr>
        <p:blipFill>
          <a:blip r:embed="rId5" cstate="print"/>
          <a:srcRect/>
          <a:stretch>
            <a:fillRect/>
          </a:stretch>
        </p:blipFill>
        <p:spPr bwMode="auto">
          <a:xfrm>
            <a:off x="3886200" y="990600"/>
            <a:ext cx="2438400" cy="1828800"/>
          </a:xfrm>
          <a:prstGeom prst="rect">
            <a:avLst/>
          </a:prstGeom>
          <a:noFill/>
        </p:spPr>
      </p:pic>
      <p:pic>
        <p:nvPicPr>
          <p:cNvPr id="1031" name="Picture 7" descr="C:\Users\alberto\Work\Hazelwood Plaza\Photos\Cost\photo 7.JPG"/>
          <p:cNvPicPr>
            <a:picLocks noChangeAspect="1" noChangeArrowheads="1"/>
          </p:cNvPicPr>
          <p:nvPr/>
        </p:nvPicPr>
        <p:blipFill>
          <a:blip r:embed="rId6" cstate="print"/>
          <a:srcRect/>
          <a:stretch>
            <a:fillRect/>
          </a:stretch>
        </p:blipFill>
        <p:spPr bwMode="auto">
          <a:xfrm>
            <a:off x="6553200" y="990600"/>
            <a:ext cx="2438400" cy="1828800"/>
          </a:xfrm>
          <a:prstGeom prst="rect">
            <a:avLst/>
          </a:prstGeom>
          <a:noFill/>
        </p:spPr>
      </p:pic>
      <p:pic>
        <p:nvPicPr>
          <p:cNvPr id="1032" name="Picture 8" descr="C:\Users\alberto\Work\Hazelwood Plaza\Photos\Cost\photo 3.JPG"/>
          <p:cNvPicPr>
            <a:picLocks noChangeAspect="1" noChangeArrowheads="1"/>
          </p:cNvPicPr>
          <p:nvPr/>
        </p:nvPicPr>
        <p:blipFill>
          <a:blip r:embed="rId7" cstate="print"/>
          <a:srcRect/>
          <a:stretch>
            <a:fillRect/>
          </a:stretch>
        </p:blipFill>
        <p:spPr bwMode="auto">
          <a:xfrm>
            <a:off x="6553200" y="2895600"/>
            <a:ext cx="2438400" cy="1828800"/>
          </a:xfrm>
          <a:prstGeom prst="rect">
            <a:avLst/>
          </a:prstGeom>
          <a:noFill/>
        </p:spPr>
      </p:pic>
      <p:pic>
        <p:nvPicPr>
          <p:cNvPr id="1033" name="Picture 9" descr="C:\Users\alberto\Work\Hazelwood Plaza\Photos\Cost\photo 4.JPG"/>
          <p:cNvPicPr>
            <a:picLocks noChangeAspect="1" noChangeArrowheads="1"/>
          </p:cNvPicPr>
          <p:nvPr/>
        </p:nvPicPr>
        <p:blipFill>
          <a:blip r:embed="rId8" cstate="print"/>
          <a:srcRect/>
          <a:stretch>
            <a:fillRect/>
          </a:stretch>
        </p:blipFill>
        <p:spPr bwMode="auto">
          <a:xfrm>
            <a:off x="3886200" y="2895600"/>
            <a:ext cx="2438400" cy="18288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457200"/>
            <a:ext cx="7772400" cy="914400"/>
          </a:xfrm>
        </p:spPr>
        <p:txBody>
          <a:bodyPr/>
          <a:lstStyle/>
          <a:p>
            <a:r>
              <a:rPr lang="en-US" sz="2800" dirty="0" smtClean="0"/>
              <a:t>Site Analysis</a:t>
            </a:r>
            <a:endParaRPr lang="en-US" sz="2800" dirty="0">
              <a:latin typeface="+mn-lt"/>
            </a:endParaRPr>
          </a:p>
        </p:txBody>
      </p:sp>
      <p:pic>
        <p:nvPicPr>
          <p:cNvPr id="34818" name="Picture 2" descr="C:\Users\alberto\Work\Hazelwood Plaza\DD\Early review\DAR\9-24-12 presentation\DAR - PP\HP DAR - Site-Studio2.jpg"/>
          <p:cNvPicPr>
            <a:picLocks noChangeAspect="1" noChangeArrowheads="1"/>
          </p:cNvPicPr>
          <p:nvPr/>
        </p:nvPicPr>
        <p:blipFill>
          <a:blip r:embed="rId2" cstate="print"/>
          <a:srcRect/>
          <a:stretch>
            <a:fillRect/>
          </a:stretch>
        </p:blipFill>
        <p:spPr bwMode="auto">
          <a:xfrm>
            <a:off x="1371600" y="1219200"/>
            <a:ext cx="6828670" cy="502920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457200"/>
            <a:ext cx="2561150" cy="523220"/>
          </a:xfrm>
          <a:prstGeom prst="rect">
            <a:avLst/>
          </a:prstGeom>
          <a:noFill/>
        </p:spPr>
        <p:txBody>
          <a:bodyPr wrap="none" rtlCol="0">
            <a:spAutoFit/>
          </a:bodyPr>
          <a:lstStyle/>
          <a:p>
            <a:r>
              <a:rPr lang="en-US" sz="2800" dirty="0" smtClean="0">
                <a:solidFill>
                  <a:schemeClr val="accent4">
                    <a:lumMod val="20000"/>
                    <a:lumOff val="80000"/>
                  </a:schemeClr>
                </a:solidFill>
              </a:rPr>
              <a:t>Design Strategy</a:t>
            </a:r>
            <a:endParaRPr lang="en-US" sz="2800" dirty="0">
              <a:solidFill>
                <a:schemeClr val="accent4">
                  <a:lumMod val="20000"/>
                  <a:lumOff val="80000"/>
                </a:schemeClr>
              </a:solidFill>
            </a:endParaRPr>
          </a:p>
        </p:txBody>
      </p:sp>
      <p:sp>
        <p:nvSpPr>
          <p:cNvPr id="5" name="Rectangle 4"/>
          <p:cNvSpPr/>
          <p:nvPr/>
        </p:nvSpPr>
        <p:spPr>
          <a:xfrm>
            <a:off x="838200" y="1066800"/>
            <a:ext cx="7162800" cy="6832640"/>
          </a:xfrm>
          <a:prstGeom prst="rect">
            <a:avLst/>
          </a:prstGeom>
        </p:spPr>
        <p:txBody>
          <a:bodyPr wrap="square">
            <a:spAutoFit/>
          </a:bodyPr>
          <a:lstStyle/>
          <a:p>
            <a:pPr>
              <a:buFont typeface="Wingdings" pitchFamily="2" charset="2"/>
              <a:buChar char="§"/>
            </a:pPr>
            <a:r>
              <a:rPr lang="en-US" sz="2400" dirty="0" smtClean="0">
                <a:solidFill>
                  <a:schemeClr val="tx2">
                    <a:lumMod val="90000"/>
                  </a:schemeClr>
                </a:solidFill>
              </a:rPr>
              <a:t>Answer to the government's social housing demands</a:t>
            </a:r>
          </a:p>
          <a:p>
            <a:pPr>
              <a:buFont typeface="Wingdings" pitchFamily="2" charset="2"/>
              <a:buChar char="§"/>
            </a:pPr>
            <a:endParaRPr lang="en-US" sz="2400" dirty="0" smtClean="0">
              <a:solidFill>
                <a:schemeClr val="tx2">
                  <a:lumMod val="90000"/>
                </a:schemeClr>
              </a:solidFill>
            </a:endParaRPr>
          </a:p>
          <a:p>
            <a:pPr>
              <a:buFont typeface="Wingdings" pitchFamily="2" charset="2"/>
              <a:buChar char="§"/>
            </a:pPr>
            <a:r>
              <a:rPr lang="en-US" sz="2400" dirty="0" smtClean="0">
                <a:solidFill>
                  <a:schemeClr val="tx2">
                    <a:lumMod val="90000"/>
                  </a:schemeClr>
                </a:solidFill>
              </a:rPr>
              <a:t>Rigorous formal and constructive order</a:t>
            </a:r>
          </a:p>
          <a:p>
            <a:pPr>
              <a:buFont typeface="Wingdings" pitchFamily="2" charset="2"/>
              <a:buChar char="§"/>
            </a:pPr>
            <a:endParaRPr lang="en-US" sz="2400" dirty="0" smtClean="0">
              <a:solidFill>
                <a:schemeClr val="tx2">
                  <a:lumMod val="90000"/>
                </a:schemeClr>
              </a:solidFill>
            </a:endParaRPr>
          </a:p>
          <a:p>
            <a:pPr>
              <a:buFont typeface="Wingdings" pitchFamily="2" charset="2"/>
              <a:buChar char="§"/>
            </a:pPr>
            <a:r>
              <a:rPr lang="en-US" sz="2400" dirty="0" smtClean="0">
                <a:solidFill>
                  <a:schemeClr val="tx2">
                    <a:lumMod val="90000"/>
                  </a:schemeClr>
                </a:solidFill>
              </a:rPr>
              <a:t>To articulate and break the longitudinal dimension of the building defined by the urban parameters</a:t>
            </a:r>
          </a:p>
          <a:p>
            <a:pPr>
              <a:buFont typeface="Wingdings" pitchFamily="2" charset="2"/>
              <a:buChar char="§"/>
            </a:pPr>
            <a:endParaRPr lang="en-US" sz="2400" dirty="0" smtClean="0">
              <a:solidFill>
                <a:schemeClr val="tx2">
                  <a:lumMod val="90000"/>
                </a:schemeClr>
              </a:solidFill>
            </a:endParaRPr>
          </a:p>
          <a:p>
            <a:pPr>
              <a:buFont typeface="Wingdings" pitchFamily="2" charset="2"/>
              <a:buChar char="§"/>
            </a:pPr>
            <a:r>
              <a:rPr lang="en-US" sz="2400" dirty="0" smtClean="0">
                <a:solidFill>
                  <a:schemeClr val="tx2">
                    <a:lumMod val="90000"/>
                  </a:schemeClr>
                </a:solidFill>
              </a:rPr>
              <a:t>Emphasize the facades composition utilizing materials colors and textures</a:t>
            </a:r>
          </a:p>
          <a:p>
            <a:pPr>
              <a:buFont typeface="Wingdings" pitchFamily="2" charset="2"/>
              <a:buChar char="§"/>
            </a:pPr>
            <a:endParaRPr lang="en-US" sz="2400" dirty="0" smtClean="0">
              <a:solidFill>
                <a:schemeClr val="tx2">
                  <a:lumMod val="90000"/>
                </a:schemeClr>
              </a:solidFill>
            </a:endParaRPr>
          </a:p>
          <a:p>
            <a:pPr>
              <a:buFont typeface="Wingdings" pitchFamily="2" charset="2"/>
              <a:buChar char="§"/>
            </a:pPr>
            <a:r>
              <a:rPr lang="en-US" sz="2400" dirty="0" smtClean="0">
                <a:solidFill>
                  <a:schemeClr val="tx2">
                    <a:lumMod val="90000"/>
                  </a:schemeClr>
                </a:solidFill>
              </a:rPr>
              <a:t>To achieve budget objectives</a:t>
            </a:r>
          </a:p>
          <a:p>
            <a:pPr>
              <a:buFont typeface="Wingdings" pitchFamily="2" charset="2"/>
              <a:buChar char="§"/>
            </a:pPr>
            <a:endParaRPr lang="en-US" sz="2400" dirty="0" smtClean="0">
              <a:solidFill>
                <a:schemeClr val="tx2">
                  <a:lumMod val="90000"/>
                </a:schemeClr>
              </a:solidFill>
            </a:endParaRPr>
          </a:p>
          <a:p>
            <a:pPr>
              <a:buFont typeface="Wingdings" pitchFamily="2" charset="2"/>
              <a:buChar char="§"/>
            </a:pPr>
            <a:r>
              <a:rPr lang="en-US" sz="2400" dirty="0" smtClean="0">
                <a:solidFill>
                  <a:schemeClr val="tx2">
                    <a:lumMod val="90000"/>
                  </a:schemeClr>
                </a:solidFill>
              </a:rPr>
              <a:t>Building to be easily identifiable by the end user </a:t>
            </a:r>
          </a:p>
          <a:p>
            <a:endParaRPr lang="en-US" dirty="0" smtClean="0">
              <a:solidFill>
                <a:schemeClr val="tx2">
                  <a:lumMod val="90000"/>
                </a:schemeClr>
              </a:solidFill>
            </a:endParaRPr>
          </a:p>
          <a:p>
            <a:r>
              <a:rPr lang="en-US" dirty="0" smtClean="0">
                <a:solidFill>
                  <a:schemeClr val="tx2">
                    <a:lumMod val="90000"/>
                  </a:schemeClr>
                </a:solidFill>
              </a:rPr>
              <a:t> </a:t>
            </a:r>
          </a:p>
          <a:p>
            <a:endParaRPr lang="en-US" dirty="0" smtClean="0"/>
          </a:p>
          <a:p>
            <a:endParaRPr lang="en-US" dirty="0" smtClean="0"/>
          </a:p>
          <a:p>
            <a:r>
              <a:rPr lang="en-US" dirty="0" smtClean="0"/>
              <a:t> </a:t>
            </a:r>
          </a:p>
          <a:p>
            <a:endParaRPr lang="en-US" dirty="0" smtClean="0"/>
          </a:p>
          <a:p>
            <a:r>
              <a:rPr lang="en-US" dirty="0" smtClean="0"/>
              <a:t>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8229600" cy="914400"/>
          </a:xfrm>
        </p:spPr>
        <p:txBody>
          <a:bodyPr/>
          <a:lstStyle/>
          <a:p>
            <a:r>
              <a:rPr lang="en-US" sz="2800" dirty="0" smtClean="0">
                <a:latin typeface="+mn-lt"/>
              </a:rPr>
              <a:t>Project Description</a:t>
            </a:r>
            <a:r>
              <a:rPr lang="en-US" sz="3000" dirty="0" smtClean="0">
                <a:latin typeface="+mn-lt"/>
              </a:rPr>
              <a:t/>
            </a:r>
            <a:br>
              <a:rPr lang="en-US" sz="3000" dirty="0" smtClean="0">
                <a:latin typeface="+mn-lt"/>
              </a:rPr>
            </a:br>
            <a:r>
              <a:rPr lang="en-US" dirty="0" smtClean="0"/>
              <a:t/>
            </a:r>
            <a:br>
              <a:rPr lang="en-US" dirty="0" smtClean="0"/>
            </a:br>
            <a:endParaRPr lang="en-US" dirty="0"/>
          </a:p>
        </p:txBody>
      </p:sp>
      <p:sp>
        <p:nvSpPr>
          <p:cNvPr id="4" name="Content Placeholder 3"/>
          <p:cNvSpPr>
            <a:spLocks noGrp="1"/>
          </p:cNvSpPr>
          <p:nvPr>
            <p:ph sz="half" idx="1"/>
          </p:nvPr>
        </p:nvSpPr>
        <p:spPr>
          <a:xfrm>
            <a:off x="914400" y="1676400"/>
            <a:ext cx="4038600" cy="4602163"/>
          </a:xfrm>
        </p:spPr>
        <p:txBody>
          <a:bodyPr>
            <a:normAutofit fontScale="25000" lnSpcReduction="20000"/>
          </a:bodyPr>
          <a:lstStyle/>
          <a:p>
            <a:r>
              <a:rPr lang="en-US" sz="6800" dirty="0" smtClean="0">
                <a:solidFill>
                  <a:schemeClr val="tx2">
                    <a:lumMod val="90000"/>
                  </a:schemeClr>
                </a:solidFill>
              </a:rPr>
              <a:t>Property Address</a:t>
            </a:r>
          </a:p>
          <a:p>
            <a:r>
              <a:rPr lang="en-US" sz="6800" dirty="0" smtClean="0">
                <a:solidFill>
                  <a:schemeClr val="tx2">
                    <a:lumMod val="90000"/>
                  </a:schemeClr>
                </a:solidFill>
              </a:rPr>
              <a:t>No. Residential Units</a:t>
            </a:r>
          </a:p>
          <a:p>
            <a:r>
              <a:rPr lang="en-US" sz="6800" dirty="0" smtClean="0">
                <a:solidFill>
                  <a:schemeClr val="tx2">
                    <a:lumMod val="90000"/>
                  </a:schemeClr>
                </a:solidFill>
              </a:rPr>
              <a:t>Net Rentable Area (NRSF)</a:t>
            </a:r>
          </a:p>
          <a:p>
            <a:r>
              <a:rPr lang="en-US" sz="6800" dirty="0" smtClean="0">
                <a:solidFill>
                  <a:schemeClr val="tx2">
                    <a:lumMod val="90000"/>
                  </a:schemeClr>
                </a:solidFill>
              </a:rPr>
              <a:t>Common Area</a:t>
            </a:r>
          </a:p>
          <a:p>
            <a:r>
              <a:rPr lang="en-US" sz="6800" dirty="0" smtClean="0">
                <a:solidFill>
                  <a:schemeClr val="tx2">
                    <a:lumMod val="90000"/>
                  </a:schemeClr>
                </a:solidFill>
              </a:rPr>
              <a:t>Gross Building Area</a:t>
            </a:r>
          </a:p>
          <a:p>
            <a:r>
              <a:rPr lang="en-US" sz="6800" dirty="0" smtClean="0">
                <a:solidFill>
                  <a:schemeClr val="tx2">
                    <a:lumMod val="90000"/>
                  </a:schemeClr>
                </a:solidFill>
              </a:rPr>
              <a:t>No. Buildings</a:t>
            </a:r>
          </a:p>
          <a:p>
            <a:r>
              <a:rPr lang="en-US" sz="6800" dirty="0" smtClean="0">
                <a:solidFill>
                  <a:schemeClr val="tx2">
                    <a:lumMod val="90000"/>
                  </a:schemeClr>
                </a:solidFill>
              </a:rPr>
              <a:t>No. of Floors</a:t>
            </a:r>
          </a:p>
          <a:p>
            <a:r>
              <a:rPr lang="en-US" sz="6800" dirty="0" smtClean="0">
                <a:solidFill>
                  <a:schemeClr val="tx2">
                    <a:lumMod val="90000"/>
                  </a:schemeClr>
                </a:solidFill>
              </a:rPr>
              <a:t>Site Area</a:t>
            </a:r>
          </a:p>
          <a:p>
            <a:r>
              <a:rPr lang="en-US" sz="6800" dirty="0" smtClean="0">
                <a:solidFill>
                  <a:schemeClr val="tx2">
                    <a:lumMod val="90000"/>
                  </a:schemeClr>
                </a:solidFill>
              </a:rPr>
              <a:t>Building Construction</a:t>
            </a:r>
          </a:p>
          <a:p>
            <a:r>
              <a:rPr lang="en-US" sz="6800" dirty="0" smtClean="0">
                <a:solidFill>
                  <a:schemeClr val="tx2">
                    <a:lumMod val="90000"/>
                  </a:schemeClr>
                </a:solidFill>
              </a:rPr>
              <a:t>Roof Type</a:t>
            </a:r>
          </a:p>
          <a:p>
            <a:r>
              <a:rPr lang="en-US" sz="6800" dirty="0" smtClean="0">
                <a:solidFill>
                  <a:schemeClr val="tx2">
                    <a:lumMod val="90000"/>
                  </a:schemeClr>
                </a:solidFill>
              </a:rPr>
              <a:t>Building Exterior</a:t>
            </a:r>
          </a:p>
          <a:p>
            <a:endParaRPr lang="en-US" sz="6800" dirty="0" smtClean="0">
              <a:solidFill>
                <a:schemeClr val="tx2">
                  <a:lumMod val="90000"/>
                </a:schemeClr>
              </a:solidFill>
            </a:endParaRPr>
          </a:p>
          <a:p>
            <a:r>
              <a:rPr lang="en-US" sz="6800" dirty="0" smtClean="0">
                <a:solidFill>
                  <a:schemeClr val="tx2">
                    <a:lumMod val="90000"/>
                  </a:schemeClr>
                </a:solidFill>
              </a:rPr>
              <a:t>HVAC System</a:t>
            </a:r>
          </a:p>
          <a:p>
            <a:r>
              <a:rPr lang="en-US" sz="6800" dirty="0" smtClean="0">
                <a:solidFill>
                  <a:schemeClr val="tx2">
                    <a:lumMod val="90000"/>
                  </a:schemeClr>
                </a:solidFill>
              </a:rPr>
              <a:t>Electrical Metering</a:t>
            </a:r>
          </a:p>
          <a:p>
            <a:r>
              <a:rPr lang="en-US" sz="6800" dirty="0" smtClean="0">
                <a:solidFill>
                  <a:schemeClr val="tx2">
                    <a:lumMod val="90000"/>
                  </a:schemeClr>
                </a:solidFill>
              </a:rPr>
              <a:t>Water Metering</a:t>
            </a:r>
          </a:p>
          <a:p>
            <a:endParaRPr lang="en-US" dirty="0"/>
          </a:p>
        </p:txBody>
      </p:sp>
      <p:sp>
        <p:nvSpPr>
          <p:cNvPr id="5" name="Content Placeholder 4"/>
          <p:cNvSpPr>
            <a:spLocks noGrp="1"/>
          </p:cNvSpPr>
          <p:nvPr>
            <p:ph sz="half" idx="2"/>
          </p:nvPr>
        </p:nvSpPr>
        <p:spPr>
          <a:xfrm>
            <a:off x="3962400" y="1676400"/>
            <a:ext cx="4107656" cy="4525963"/>
          </a:xfrm>
        </p:spPr>
        <p:txBody>
          <a:bodyPr>
            <a:normAutofit fontScale="25000" lnSpcReduction="20000"/>
          </a:bodyPr>
          <a:lstStyle/>
          <a:p>
            <a:pPr>
              <a:buNone/>
            </a:pPr>
            <a:r>
              <a:rPr lang="en-US" sz="6800" dirty="0" smtClean="0">
                <a:solidFill>
                  <a:schemeClr val="tx2">
                    <a:lumMod val="90000"/>
                  </a:schemeClr>
                </a:solidFill>
              </a:rPr>
              <a:t>222 NE 102</a:t>
            </a:r>
            <a:r>
              <a:rPr lang="en-US" sz="6800" baseline="30000" dirty="0" smtClean="0">
                <a:solidFill>
                  <a:schemeClr val="tx2">
                    <a:lumMod val="90000"/>
                  </a:schemeClr>
                </a:solidFill>
              </a:rPr>
              <a:t>nd</a:t>
            </a:r>
            <a:r>
              <a:rPr lang="en-US" sz="6800" dirty="0" smtClean="0">
                <a:solidFill>
                  <a:schemeClr val="tx2">
                    <a:lumMod val="90000"/>
                  </a:schemeClr>
                </a:solidFill>
              </a:rPr>
              <a:t> Avenue</a:t>
            </a:r>
          </a:p>
          <a:p>
            <a:pPr>
              <a:buNone/>
            </a:pPr>
            <a:r>
              <a:rPr lang="en-US" sz="6800" dirty="0" smtClean="0">
                <a:solidFill>
                  <a:schemeClr val="tx2">
                    <a:lumMod val="90000"/>
                  </a:schemeClr>
                </a:solidFill>
              </a:rPr>
              <a:t>61</a:t>
            </a:r>
          </a:p>
          <a:p>
            <a:pPr>
              <a:buNone/>
            </a:pPr>
            <a:r>
              <a:rPr lang="en-US" sz="6800" dirty="0" smtClean="0">
                <a:solidFill>
                  <a:schemeClr val="tx2">
                    <a:lumMod val="90000"/>
                  </a:schemeClr>
                </a:solidFill>
              </a:rPr>
              <a:t>46,696 sq. ft.</a:t>
            </a:r>
          </a:p>
          <a:p>
            <a:pPr>
              <a:buNone/>
            </a:pPr>
            <a:r>
              <a:rPr lang="en-US" sz="6800" dirty="0" smtClean="0">
                <a:solidFill>
                  <a:schemeClr val="tx2">
                    <a:lumMod val="90000"/>
                  </a:schemeClr>
                </a:solidFill>
              </a:rPr>
              <a:t>12,322 sq. ft.</a:t>
            </a:r>
          </a:p>
          <a:p>
            <a:pPr>
              <a:buNone/>
            </a:pPr>
            <a:r>
              <a:rPr lang="en-US" sz="6800" dirty="0" smtClean="0">
                <a:solidFill>
                  <a:schemeClr val="tx2">
                    <a:lumMod val="90000"/>
                  </a:schemeClr>
                </a:solidFill>
              </a:rPr>
              <a:t>59,018 sq. ft.</a:t>
            </a:r>
          </a:p>
          <a:p>
            <a:pPr>
              <a:buNone/>
            </a:pPr>
            <a:r>
              <a:rPr lang="en-US" sz="6800" dirty="0" smtClean="0">
                <a:solidFill>
                  <a:schemeClr val="tx2">
                    <a:lumMod val="90000"/>
                  </a:schemeClr>
                </a:solidFill>
              </a:rPr>
              <a:t>1</a:t>
            </a:r>
          </a:p>
          <a:p>
            <a:pPr>
              <a:buNone/>
            </a:pPr>
            <a:r>
              <a:rPr lang="en-US" sz="6800" dirty="0" smtClean="0">
                <a:solidFill>
                  <a:schemeClr val="tx2">
                    <a:lumMod val="90000"/>
                  </a:schemeClr>
                </a:solidFill>
              </a:rPr>
              <a:t>5 residential floors with tuck under parking</a:t>
            </a:r>
          </a:p>
          <a:p>
            <a:pPr>
              <a:buNone/>
            </a:pPr>
            <a:r>
              <a:rPr lang="en-US" sz="6800" dirty="0" smtClean="0">
                <a:solidFill>
                  <a:schemeClr val="tx2">
                    <a:lumMod val="90000"/>
                  </a:schemeClr>
                </a:solidFill>
              </a:rPr>
              <a:t>24,338 sq. ft.</a:t>
            </a:r>
          </a:p>
          <a:p>
            <a:pPr>
              <a:buNone/>
            </a:pPr>
            <a:r>
              <a:rPr lang="en-US" sz="6800" dirty="0" smtClean="0">
                <a:solidFill>
                  <a:schemeClr val="tx2">
                    <a:lumMod val="90000"/>
                  </a:schemeClr>
                </a:solidFill>
              </a:rPr>
              <a:t>Wood frame </a:t>
            </a:r>
          </a:p>
          <a:p>
            <a:pPr>
              <a:buNone/>
            </a:pPr>
            <a:r>
              <a:rPr lang="en-US" sz="6800" dirty="0" smtClean="0">
                <a:solidFill>
                  <a:schemeClr val="tx2">
                    <a:lumMod val="90000"/>
                  </a:schemeClr>
                </a:solidFill>
              </a:rPr>
              <a:t>Green composite / seamed metal</a:t>
            </a:r>
          </a:p>
          <a:p>
            <a:pPr>
              <a:buNone/>
            </a:pPr>
            <a:r>
              <a:rPr lang="en-US" sz="6800" dirty="0" smtClean="0">
                <a:solidFill>
                  <a:schemeClr val="tx2">
                    <a:lumMod val="90000"/>
                  </a:schemeClr>
                </a:solidFill>
              </a:rPr>
              <a:t>Corrugated metal panel and prefinished</a:t>
            </a:r>
          </a:p>
          <a:p>
            <a:pPr>
              <a:buNone/>
            </a:pPr>
            <a:r>
              <a:rPr lang="en-US" sz="6800" dirty="0" smtClean="0">
                <a:solidFill>
                  <a:schemeClr val="tx2">
                    <a:lumMod val="90000"/>
                  </a:schemeClr>
                </a:solidFill>
              </a:rPr>
              <a:t>cement board siding, metal balcony</a:t>
            </a:r>
          </a:p>
          <a:p>
            <a:pPr>
              <a:buNone/>
            </a:pPr>
            <a:r>
              <a:rPr lang="en-US" sz="6800" dirty="0" smtClean="0">
                <a:solidFill>
                  <a:schemeClr val="tx2">
                    <a:lumMod val="90000"/>
                  </a:schemeClr>
                </a:solidFill>
              </a:rPr>
              <a:t>Split  air conditioners</a:t>
            </a:r>
          </a:p>
          <a:p>
            <a:pPr>
              <a:buNone/>
            </a:pPr>
            <a:r>
              <a:rPr lang="en-US" sz="6800" dirty="0" smtClean="0">
                <a:solidFill>
                  <a:schemeClr val="tx2">
                    <a:lumMod val="90000"/>
                  </a:schemeClr>
                </a:solidFill>
              </a:rPr>
              <a:t>Individual</a:t>
            </a:r>
          </a:p>
          <a:p>
            <a:pPr>
              <a:buNone/>
            </a:pPr>
            <a:r>
              <a:rPr lang="en-US" sz="6800" dirty="0" smtClean="0">
                <a:solidFill>
                  <a:schemeClr val="tx2">
                    <a:lumMod val="90000"/>
                  </a:schemeClr>
                </a:solidFill>
              </a:rPr>
              <a:t>Individual</a:t>
            </a:r>
          </a:p>
          <a:p>
            <a:pPr>
              <a:buNone/>
            </a:pPr>
            <a:r>
              <a:rPr lang="en-US" dirty="0" smtClean="0"/>
              <a:t> </a:t>
            </a:r>
          </a:p>
          <a:p>
            <a:pPr>
              <a:buNone/>
            </a:pPr>
            <a:r>
              <a:rPr lang="en-US" dirty="0" smtClean="0"/>
              <a:t> </a:t>
            </a:r>
          </a:p>
          <a:p>
            <a:pPr>
              <a:buNone/>
            </a:pPr>
            <a:r>
              <a:rPr lang="en-US" dirty="0" smtClean="0"/>
              <a:t> </a:t>
            </a:r>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rinkevich\Desktop\Alberto\NE 102nd\102nd NE Ave\OPTION 4\VECINITY.jpg"/>
          <p:cNvPicPr/>
          <p:nvPr/>
        </p:nvPicPr>
        <p:blipFill>
          <a:blip r:embed="rId2"/>
          <a:srcRect l="1282" t="4977" r="1282" b="6335"/>
          <a:stretch>
            <a:fillRect/>
          </a:stretch>
        </p:blipFill>
        <p:spPr bwMode="auto">
          <a:xfrm>
            <a:off x="457200" y="1219200"/>
            <a:ext cx="8229600" cy="4572000"/>
          </a:xfrm>
          <a:prstGeom prst="rect">
            <a:avLst/>
          </a:prstGeom>
          <a:noFill/>
          <a:ln w="9525">
            <a:noFill/>
            <a:miter lim="800000"/>
            <a:headEnd/>
            <a:tailEnd/>
          </a:ln>
        </p:spPr>
      </p:pic>
      <p:sp>
        <p:nvSpPr>
          <p:cNvPr id="3" name="Title 2"/>
          <p:cNvSpPr txBox="1">
            <a:spLocks/>
          </p:cNvSpPr>
          <p:nvPr/>
        </p:nvSpPr>
        <p:spPr>
          <a:xfrm>
            <a:off x="914400" y="512064"/>
            <a:ext cx="7772400" cy="914400"/>
          </a:xfrm>
          <a:prstGeom prst="rect">
            <a:avLst/>
          </a:prstGeom>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100" normalizeH="0" baseline="0" noProof="0" dirty="0" smtClean="0">
                <a:ln>
                  <a:noFill/>
                </a:ln>
                <a:solidFill>
                  <a:schemeClr val="tx2">
                    <a:lumMod val="90000"/>
                  </a:schemeClr>
                </a:solidFill>
                <a:effectLst/>
                <a:uLnTx/>
                <a:uFillTx/>
                <a:latin typeface="+mj-lt"/>
                <a:ea typeface="+mj-ea"/>
                <a:cs typeface="+mj-cs"/>
              </a:rPr>
              <a:t>Vicinity</a:t>
            </a:r>
            <a:endParaRPr kumimoji="0" lang="en-US" sz="2800" b="0" i="0" u="none" strike="noStrike" kern="1200" cap="none" spc="-100" normalizeH="0" baseline="0" noProof="0" dirty="0">
              <a:ln>
                <a:noFill/>
              </a:ln>
              <a:solidFill>
                <a:schemeClr val="tx2">
                  <a:lumMod val="90000"/>
                </a:schemeClr>
              </a:solidFill>
              <a:effectLst/>
              <a:uLnTx/>
              <a:uFillTx/>
              <a:latin typeface="+mj-lt"/>
              <a:ea typeface="+mj-ea"/>
              <a:cs typeface="+mj-cs"/>
            </a:endParaRPr>
          </a:p>
        </p:txBody>
      </p:sp>
      <p:sp>
        <p:nvSpPr>
          <p:cNvPr id="4" name="TextBox 3"/>
          <p:cNvSpPr txBox="1"/>
          <p:nvPr/>
        </p:nvSpPr>
        <p:spPr>
          <a:xfrm>
            <a:off x="2743200" y="2133600"/>
            <a:ext cx="685800" cy="346249"/>
          </a:xfrm>
          <a:prstGeom prst="rect">
            <a:avLst/>
          </a:prstGeom>
          <a:noFill/>
        </p:spPr>
        <p:txBody>
          <a:bodyPr wrap="square" rtlCol="0">
            <a:spAutoFit/>
          </a:bodyPr>
          <a:lstStyle/>
          <a:p>
            <a:r>
              <a:rPr lang="en-US" sz="550" b="1" dirty="0" smtClean="0">
                <a:solidFill>
                  <a:srgbClr val="2007B5"/>
                </a:solidFill>
                <a:latin typeface="Arial" pitchFamily="34" charset="0"/>
                <a:cs typeface="Arial" pitchFamily="34" charset="0"/>
              </a:rPr>
              <a:t>GATEWAY</a:t>
            </a:r>
          </a:p>
          <a:p>
            <a:r>
              <a:rPr lang="en-US" sz="550" b="1" dirty="0" smtClean="0">
                <a:solidFill>
                  <a:srgbClr val="2007B5"/>
                </a:solidFill>
                <a:latin typeface="Arial" pitchFamily="34" charset="0"/>
                <a:cs typeface="Arial" pitchFamily="34" charset="0"/>
              </a:rPr>
              <a:t>TRANSIT CENTER</a:t>
            </a:r>
            <a:endParaRPr lang="en-US" sz="550" b="1" dirty="0">
              <a:solidFill>
                <a:srgbClr val="2007B5"/>
              </a:solidFill>
              <a:latin typeface="Arial" pitchFamily="34" charset="0"/>
              <a:cs typeface="Arial" pitchFamily="34" charset="0"/>
            </a:endParaRPr>
          </a:p>
        </p:txBody>
      </p:sp>
      <p:sp>
        <p:nvSpPr>
          <p:cNvPr id="5" name="TextBox 4"/>
          <p:cNvSpPr txBox="1"/>
          <p:nvPr/>
        </p:nvSpPr>
        <p:spPr>
          <a:xfrm>
            <a:off x="2743200" y="5867400"/>
            <a:ext cx="1371600" cy="261610"/>
          </a:xfrm>
          <a:prstGeom prst="rect">
            <a:avLst/>
          </a:prstGeom>
          <a:noFill/>
        </p:spPr>
        <p:txBody>
          <a:bodyPr wrap="square" rtlCol="0">
            <a:spAutoFit/>
          </a:bodyPr>
          <a:lstStyle/>
          <a:p>
            <a:r>
              <a:rPr lang="en-US" sz="550" dirty="0" smtClean="0">
                <a:solidFill>
                  <a:srgbClr val="2007B5"/>
                </a:solidFill>
                <a:latin typeface="Arial" pitchFamily="34" charset="0"/>
                <a:cs typeface="Arial" pitchFamily="34" charset="0"/>
              </a:rPr>
              <a:t>i-205  SHOPPING MALL</a:t>
            </a:r>
          </a:p>
          <a:p>
            <a:r>
              <a:rPr lang="en-US" sz="550" dirty="0" smtClean="0">
                <a:solidFill>
                  <a:srgbClr val="2007B5"/>
                </a:solidFill>
                <a:latin typeface="Arial" pitchFamily="34" charset="0"/>
                <a:cs typeface="Arial" pitchFamily="34" charset="0"/>
              </a:rPr>
              <a:t>SE 102 ND / SE WASHINGTON ST</a:t>
            </a:r>
            <a:r>
              <a:rPr lang="en-US" sz="550" dirty="0" smtClean="0">
                <a:solidFill>
                  <a:srgbClr val="072277"/>
                </a:solidFill>
                <a:latin typeface="Arial" pitchFamily="34" charset="0"/>
                <a:cs typeface="Arial" pitchFamily="34" charset="0"/>
              </a:rPr>
              <a:t>. </a:t>
            </a:r>
            <a:endParaRPr lang="en-US" sz="550" dirty="0">
              <a:solidFill>
                <a:srgbClr val="072277"/>
              </a:solidFill>
              <a:latin typeface="Arial" pitchFamily="34" charset="0"/>
              <a:cs typeface="Arial" pitchFamily="34" charset="0"/>
            </a:endParaRPr>
          </a:p>
        </p:txBody>
      </p:sp>
      <p:cxnSp>
        <p:nvCxnSpPr>
          <p:cNvPr id="7" name="Straight Arrow Connector 6"/>
          <p:cNvCxnSpPr/>
          <p:nvPr/>
        </p:nvCxnSpPr>
        <p:spPr>
          <a:xfrm rot="5400000">
            <a:off x="3886994" y="6247606"/>
            <a:ext cx="3048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0800000">
            <a:off x="2819400" y="6096000"/>
            <a:ext cx="12192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Arc 9"/>
          <p:cNvSpPr/>
          <p:nvPr/>
        </p:nvSpPr>
        <p:spPr>
          <a:xfrm flipH="1">
            <a:off x="4038599" y="5791200"/>
            <a:ext cx="76198" cy="609600"/>
          </a:xfrm>
          <a:prstGeom prst="arc">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457200"/>
            <a:ext cx="7010400" cy="523220"/>
          </a:xfrm>
          <a:prstGeom prst="rect">
            <a:avLst/>
          </a:prstGeom>
          <a:noFill/>
        </p:spPr>
        <p:txBody>
          <a:bodyPr wrap="square" rtlCol="0">
            <a:spAutoFit/>
          </a:bodyPr>
          <a:lstStyle/>
          <a:p>
            <a:r>
              <a:rPr lang="en-US" sz="2800" dirty="0" smtClean="0">
                <a:solidFill>
                  <a:schemeClr val="tx2">
                    <a:lumMod val="90000"/>
                  </a:schemeClr>
                </a:solidFill>
              </a:rPr>
              <a:t>Vicinity photos</a:t>
            </a:r>
            <a:endParaRPr lang="en-US" sz="2800" dirty="0">
              <a:solidFill>
                <a:schemeClr val="tx2">
                  <a:lumMod val="90000"/>
                </a:schemeClr>
              </a:solidFill>
            </a:endParaRPr>
          </a:p>
        </p:txBody>
      </p:sp>
      <p:pic>
        <p:nvPicPr>
          <p:cNvPr id="40962" name="Picture 2" descr="C:\Users\alberto\Work\Hazelwood Plaza\Photos\222 NE 102nd\IMG_0167.JPG"/>
          <p:cNvPicPr>
            <a:picLocks noChangeAspect="1" noChangeArrowheads="1"/>
          </p:cNvPicPr>
          <p:nvPr/>
        </p:nvPicPr>
        <p:blipFill>
          <a:blip r:embed="rId2" cstate="print"/>
          <a:srcRect/>
          <a:stretch>
            <a:fillRect/>
          </a:stretch>
        </p:blipFill>
        <p:spPr bwMode="auto">
          <a:xfrm>
            <a:off x="304800" y="990600"/>
            <a:ext cx="3251200" cy="1828800"/>
          </a:xfrm>
          <a:prstGeom prst="rect">
            <a:avLst/>
          </a:prstGeom>
          <a:noFill/>
        </p:spPr>
      </p:pic>
      <p:pic>
        <p:nvPicPr>
          <p:cNvPr id="40963" name="Picture 3" descr="C:\Users\alberto\Work\Hazelwood Plaza\Photos\222 NE 102nd\IMG_0173.JPG"/>
          <p:cNvPicPr>
            <a:picLocks noChangeAspect="1" noChangeArrowheads="1"/>
          </p:cNvPicPr>
          <p:nvPr/>
        </p:nvPicPr>
        <p:blipFill>
          <a:blip r:embed="rId3" cstate="print"/>
          <a:srcRect/>
          <a:stretch>
            <a:fillRect/>
          </a:stretch>
        </p:blipFill>
        <p:spPr bwMode="auto">
          <a:xfrm>
            <a:off x="3657600" y="990600"/>
            <a:ext cx="3251200" cy="1828800"/>
          </a:xfrm>
          <a:prstGeom prst="rect">
            <a:avLst/>
          </a:prstGeom>
          <a:noFill/>
        </p:spPr>
      </p:pic>
      <p:pic>
        <p:nvPicPr>
          <p:cNvPr id="40964" name="Picture 4" descr="C:\Users\alberto\Work\Hazelwood Plaza\Photos\222 NE 102nd\IMG_0181.JPG"/>
          <p:cNvPicPr>
            <a:picLocks noChangeAspect="1" noChangeArrowheads="1"/>
          </p:cNvPicPr>
          <p:nvPr/>
        </p:nvPicPr>
        <p:blipFill>
          <a:blip r:embed="rId4" cstate="print"/>
          <a:srcRect/>
          <a:stretch>
            <a:fillRect/>
          </a:stretch>
        </p:blipFill>
        <p:spPr bwMode="auto">
          <a:xfrm>
            <a:off x="304800" y="2895600"/>
            <a:ext cx="3251200" cy="1828800"/>
          </a:xfrm>
          <a:prstGeom prst="rect">
            <a:avLst/>
          </a:prstGeom>
          <a:noFill/>
        </p:spPr>
      </p:pic>
      <p:pic>
        <p:nvPicPr>
          <p:cNvPr id="40965" name="Picture 5" descr="C:\Users\alberto\Work\Hazelwood Plaza\Photos\image.jpeg"/>
          <p:cNvPicPr>
            <a:picLocks noChangeAspect="1" noChangeArrowheads="1"/>
          </p:cNvPicPr>
          <p:nvPr/>
        </p:nvPicPr>
        <p:blipFill>
          <a:blip r:embed="rId5" cstate="print"/>
          <a:srcRect l="-2341" b="24784"/>
          <a:stretch>
            <a:fillRect/>
          </a:stretch>
        </p:blipFill>
        <p:spPr bwMode="auto">
          <a:xfrm>
            <a:off x="3581400" y="4800600"/>
            <a:ext cx="3331464" cy="1828800"/>
          </a:xfrm>
          <a:prstGeom prst="rect">
            <a:avLst/>
          </a:prstGeom>
          <a:noFill/>
        </p:spPr>
      </p:pic>
      <p:pic>
        <p:nvPicPr>
          <p:cNvPr id="40967" name="Picture 7" descr="C:\Users\alberto\Work\Hazelwood Plaza\Photos\222 NE 102nd\IMG_0187.JPG"/>
          <p:cNvPicPr>
            <a:picLocks noChangeAspect="1" noChangeArrowheads="1"/>
          </p:cNvPicPr>
          <p:nvPr/>
        </p:nvPicPr>
        <p:blipFill>
          <a:blip r:embed="rId6" cstate="print"/>
          <a:srcRect/>
          <a:stretch>
            <a:fillRect/>
          </a:stretch>
        </p:blipFill>
        <p:spPr bwMode="auto">
          <a:xfrm>
            <a:off x="304800" y="4800600"/>
            <a:ext cx="3251200" cy="1828800"/>
          </a:xfrm>
          <a:prstGeom prst="rect">
            <a:avLst/>
          </a:prstGeom>
          <a:noFill/>
        </p:spPr>
      </p:pic>
      <p:pic>
        <p:nvPicPr>
          <p:cNvPr id="40968" name="Picture 8" descr="C:\Users\alberto\Work\Hazelwood Plaza\Photos\222 NE 102nd\IMG_0196.JPG"/>
          <p:cNvPicPr>
            <a:picLocks noChangeAspect="1" noChangeArrowheads="1"/>
          </p:cNvPicPr>
          <p:nvPr/>
        </p:nvPicPr>
        <p:blipFill>
          <a:blip r:embed="rId7" cstate="print"/>
          <a:srcRect/>
          <a:stretch>
            <a:fillRect/>
          </a:stretch>
        </p:blipFill>
        <p:spPr bwMode="auto">
          <a:xfrm>
            <a:off x="3657600" y="2895600"/>
            <a:ext cx="3251200" cy="1828800"/>
          </a:xfrm>
          <a:prstGeom prst="rect">
            <a:avLst/>
          </a:prstGeom>
          <a:noFill/>
        </p:spPr>
      </p:pic>
      <p:pic>
        <p:nvPicPr>
          <p:cNvPr id="40969" name="Picture 9" descr="C:\Users\alberto\Work\Hazelwood Plaza\Photos\222 NE 102nd\IMG_0179.JPG"/>
          <p:cNvPicPr>
            <a:picLocks noChangeAspect="1" noChangeArrowheads="1"/>
          </p:cNvPicPr>
          <p:nvPr/>
        </p:nvPicPr>
        <p:blipFill>
          <a:blip r:embed="rId8" cstate="print"/>
          <a:srcRect/>
          <a:stretch>
            <a:fillRect/>
          </a:stretch>
        </p:blipFill>
        <p:spPr bwMode="auto">
          <a:xfrm>
            <a:off x="7010400" y="990600"/>
            <a:ext cx="1828800" cy="1028700"/>
          </a:xfrm>
          <a:prstGeom prst="rect">
            <a:avLst/>
          </a:prstGeom>
          <a:noFill/>
        </p:spPr>
      </p:pic>
      <p:pic>
        <p:nvPicPr>
          <p:cNvPr id="40970" name="Picture 10" descr="C:\Users\alberto\Work\Hazelwood Plaza\Photos\222 NE 102nd\IMG_0191.JPG"/>
          <p:cNvPicPr>
            <a:picLocks noChangeAspect="1" noChangeArrowheads="1"/>
          </p:cNvPicPr>
          <p:nvPr/>
        </p:nvPicPr>
        <p:blipFill>
          <a:blip r:embed="rId9" cstate="print"/>
          <a:srcRect/>
          <a:stretch>
            <a:fillRect/>
          </a:stretch>
        </p:blipFill>
        <p:spPr bwMode="auto">
          <a:xfrm>
            <a:off x="7010400" y="2133600"/>
            <a:ext cx="1828800" cy="1028700"/>
          </a:xfrm>
          <a:prstGeom prst="rect">
            <a:avLst/>
          </a:prstGeom>
          <a:noFill/>
        </p:spPr>
      </p:pic>
      <p:pic>
        <p:nvPicPr>
          <p:cNvPr id="40971" name="Picture 11" descr="C:\Users\alberto\Work\Hazelwood Plaza\Photos\222 NE 102nd\IMG_0193.JPG"/>
          <p:cNvPicPr>
            <a:picLocks noChangeAspect="1" noChangeArrowheads="1"/>
          </p:cNvPicPr>
          <p:nvPr/>
        </p:nvPicPr>
        <p:blipFill>
          <a:blip r:embed="rId10" cstate="print"/>
          <a:srcRect/>
          <a:stretch>
            <a:fillRect/>
          </a:stretch>
        </p:blipFill>
        <p:spPr bwMode="auto">
          <a:xfrm>
            <a:off x="7010400" y="3276600"/>
            <a:ext cx="1828800" cy="1028700"/>
          </a:xfrm>
          <a:prstGeom prst="rect">
            <a:avLst/>
          </a:prstGeom>
          <a:noFill/>
        </p:spPr>
      </p:pic>
      <p:pic>
        <p:nvPicPr>
          <p:cNvPr id="40972" name="Picture 12" descr="C:\Users\alberto\Work\Hazelwood Plaza\Photos\222 NE 102nd\IMG_0195.JPG"/>
          <p:cNvPicPr>
            <a:picLocks noChangeAspect="1" noChangeArrowheads="1"/>
          </p:cNvPicPr>
          <p:nvPr/>
        </p:nvPicPr>
        <p:blipFill>
          <a:blip r:embed="rId11" cstate="print"/>
          <a:srcRect/>
          <a:stretch>
            <a:fillRect/>
          </a:stretch>
        </p:blipFill>
        <p:spPr bwMode="auto">
          <a:xfrm>
            <a:off x="7010400" y="4419600"/>
            <a:ext cx="1828800" cy="1028700"/>
          </a:xfrm>
          <a:prstGeom prst="rect">
            <a:avLst/>
          </a:prstGeom>
          <a:noFill/>
        </p:spPr>
      </p:pic>
      <p:pic>
        <p:nvPicPr>
          <p:cNvPr id="40973" name="Picture 13" descr="C:\Users\alberto\Work\Hazelwood Plaza\Photos\222 NE 102nd\IMG_0217.JPG"/>
          <p:cNvPicPr>
            <a:picLocks noChangeAspect="1" noChangeArrowheads="1"/>
          </p:cNvPicPr>
          <p:nvPr/>
        </p:nvPicPr>
        <p:blipFill>
          <a:blip r:embed="rId12" cstate="print"/>
          <a:srcRect/>
          <a:stretch>
            <a:fillRect/>
          </a:stretch>
        </p:blipFill>
        <p:spPr bwMode="auto">
          <a:xfrm>
            <a:off x="7010400" y="5562600"/>
            <a:ext cx="1828800" cy="10287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p:cNvSpPr>
            <a:spLocks noGrp="1"/>
          </p:cNvSpPr>
          <p:nvPr>
            <p:ph type="title"/>
          </p:nvPr>
        </p:nvSpPr>
        <p:spPr>
          <a:xfrm>
            <a:off x="914400" y="512064"/>
            <a:ext cx="7772400" cy="554736"/>
          </a:xfrm>
        </p:spPr>
        <p:txBody>
          <a:bodyPr/>
          <a:lstStyle/>
          <a:p>
            <a:r>
              <a:rPr lang="en-US" sz="2800" dirty="0" smtClean="0">
                <a:solidFill>
                  <a:schemeClr val="tx2">
                    <a:lumMod val="90000"/>
                  </a:schemeClr>
                </a:solidFill>
              </a:rPr>
              <a:t>Site</a:t>
            </a:r>
            <a:r>
              <a:rPr lang="en-US" sz="3000" dirty="0" smtClean="0">
                <a:solidFill>
                  <a:schemeClr val="tx2">
                    <a:lumMod val="90000"/>
                  </a:schemeClr>
                </a:solidFill>
              </a:rPr>
              <a:t> </a:t>
            </a:r>
            <a:r>
              <a:rPr lang="en-US" sz="1800" dirty="0" smtClean="0">
                <a:solidFill>
                  <a:schemeClr val="tx2">
                    <a:lumMod val="90000"/>
                  </a:schemeClr>
                </a:solidFill>
              </a:rPr>
              <a:t>– current photos</a:t>
            </a:r>
            <a:r>
              <a:rPr lang="en-US" b="1" dirty="0" smtClean="0"/>
              <a:t/>
            </a:r>
            <a:br>
              <a:rPr lang="en-US" b="1" dirty="0" smtClean="0"/>
            </a:br>
            <a:endParaRPr lang="en-US" dirty="0"/>
          </a:p>
        </p:txBody>
      </p:sp>
      <p:sp>
        <p:nvSpPr>
          <p:cNvPr id="2150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9217" name="Picture 1" descr="C:\Users\alberto\Work\Hazelwood Plaza\Photos\222 NE 102nd\IMG_0211.JPG"/>
          <p:cNvPicPr>
            <a:picLocks noGrp="1" noChangeAspect="1" noChangeArrowheads="1"/>
          </p:cNvPicPr>
          <p:nvPr>
            <p:ph idx="1"/>
          </p:nvPr>
        </p:nvPicPr>
        <p:blipFill>
          <a:blip r:embed="rId2" cstate="print"/>
          <a:srcRect/>
          <a:stretch>
            <a:fillRect/>
          </a:stretch>
        </p:blipFill>
        <p:spPr bwMode="auto">
          <a:xfrm>
            <a:off x="838200" y="1295400"/>
            <a:ext cx="3738880" cy="2103120"/>
          </a:xfrm>
          <a:prstGeom prst="rect">
            <a:avLst/>
          </a:prstGeom>
          <a:noFill/>
        </p:spPr>
      </p:pic>
      <p:pic>
        <p:nvPicPr>
          <p:cNvPr id="9218" name="Picture 2" descr="C:\Users\alberto\Work\Hazelwood Plaza\Photos\222 NE 102nd\IMG_0166.JPG"/>
          <p:cNvPicPr>
            <a:picLocks noChangeAspect="1" noChangeArrowheads="1"/>
          </p:cNvPicPr>
          <p:nvPr/>
        </p:nvPicPr>
        <p:blipFill>
          <a:blip r:embed="rId3" cstate="print"/>
          <a:srcRect/>
          <a:stretch>
            <a:fillRect/>
          </a:stretch>
        </p:blipFill>
        <p:spPr bwMode="auto">
          <a:xfrm>
            <a:off x="4876800" y="1295400"/>
            <a:ext cx="3738880" cy="2103120"/>
          </a:xfrm>
          <a:prstGeom prst="rect">
            <a:avLst/>
          </a:prstGeom>
          <a:noFill/>
        </p:spPr>
      </p:pic>
      <p:pic>
        <p:nvPicPr>
          <p:cNvPr id="9219" name="Picture 3" descr="C:\Users\alberto\Work\Hazelwood Plaza\Photos\222 NE 102nd\IMG_0168.JPG"/>
          <p:cNvPicPr>
            <a:picLocks noChangeAspect="1" noChangeArrowheads="1"/>
          </p:cNvPicPr>
          <p:nvPr/>
        </p:nvPicPr>
        <p:blipFill>
          <a:blip r:embed="rId4" cstate="print"/>
          <a:srcRect/>
          <a:stretch>
            <a:fillRect/>
          </a:stretch>
        </p:blipFill>
        <p:spPr bwMode="auto">
          <a:xfrm>
            <a:off x="838200" y="3733800"/>
            <a:ext cx="3738880" cy="2103120"/>
          </a:xfrm>
          <a:prstGeom prst="rect">
            <a:avLst/>
          </a:prstGeom>
          <a:noFill/>
        </p:spPr>
      </p:pic>
      <p:pic>
        <p:nvPicPr>
          <p:cNvPr id="9220" name="Picture 4" descr="C:\Users\alberto\Work\Hazelwood Plaza\Photos\222 NE 102nd\IMG_0200.JPG"/>
          <p:cNvPicPr>
            <a:picLocks noChangeAspect="1" noChangeArrowheads="1"/>
          </p:cNvPicPr>
          <p:nvPr/>
        </p:nvPicPr>
        <p:blipFill>
          <a:blip r:embed="rId5" cstate="print"/>
          <a:srcRect/>
          <a:stretch>
            <a:fillRect/>
          </a:stretch>
        </p:blipFill>
        <p:spPr bwMode="auto">
          <a:xfrm>
            <a:off x="4876800" y="3733800"/>
            <a:ext cx="3738880" cy="2103120"/>
          </a:xfrm>
          <a:prstGeom prst="rect">
            <a:avLst/>
          </a:prstGeom>
          <a:noFill/>
        </p:spPr>
      </p:pic>
      <p:sp>
        <p:nvSpPr>
          <p:cNvPr id="9" name="Rectangle 8"/>
          <p:cNvSpPr/>
          <p:nvPr/>
        </p:nvSpPr>
        <p:spPr>
          <a:xfrm>
            <a:off x="762000" y="3429000"/>
            <a:ext cx="8077200" cy="307777"/>
          </a:xfrm>
          <a:prstGeom prst="rect">
            <a:avLst/>
          </a:prstGeom>
        </p:spPr>
        <p:txBody>
          <a:bodyPr wrap="square">
            <a:spAutoFit/>
          </a:bodyPr>
          <a:lstStyle/>
          <a:p>
            <a:r>
              <a:rPr lang="en-US" sz="1400" dirty="0" smtClean="0">
                <a:solidFill>
                  <a:schemeClr val="tx2">
                    <a:lumMod val="90000"/>
                  </a:schemeClr>
                </a:solidFill>
              </a:rPr>
              <a:t>the site is tapered, with one long side facing the street and one long side bounded by four small properties  </a:t>
            </a:r>
            <a:endParaRPr lang="en-US" sz="1400" dirty="0">
              <a:solidFill>
                <a:schemeClr val="tx2">
                  <a:lumMod val="90000"/>
                </a:schemeClr>
              </a:solidFill>
            </a:endParaRPr>
          </a:p>
        </p:txBody>
      </p:sp>
      <p:sp>
        <p:nvSpPr>
          <p:cNvPr id="30721" name="Rectangle 1"/>
          <p:cNvSpPr>
            <a:spLocks noChangeArrowheads="1"/>
          </p:cNvSpPr>
          <p:nvPr/>
        </p:nvSpPr>
        <p:spPr bwMode="auto">
          <a:xfrm>
            <a:off x="762000" y="5867400"/>
            <a:ext cx="807720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2">
                    <a:lumMod val="90000"/>
                  </a:schemeClr>
                </a:solidFill>
                <a:effectLst/>
                <a:latin typeface="Calibri" pitchFamily="34" charset="0"/>
                <a:ea typeface="Times New Roman" pitchFamily="18" charset="0"/>
                <a:cs typeface="Times New Roman" pitchFamily="18" charset="0"/>
              </a:rPr>
              <a:t>the site was rezoned (consolidate 4 in 1 big lot) to replace four dilapidated townhouses with a 61-unit apartment building.</a:t>
            </a:r>
            <a:endParaRPr kumimoji="0" lang="en-US" sz="1400" b="0" i="0" u="none" strike="noStrike" cap="none" normalizeH="0" baseline="0" dirty="0" smtClean="0">
              <a:ln>
                <a:noFill/>
              </a:ln>
              <a:solidFill>
                <a:schemeClr val="tx2">
                  <a:lumMod val="90000"/>
                </a:schemeClr>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4814</TotalTime>
  <Words>865</Words>
  <Application>Microsoft Office PowerPoint</Application>
  <PresentationFormat>On-screen Show (4:3)</PresentationFormat>
  <Paragraphs>148</Paragraphs>
  <Slides>37</Slides>
  <Notes>0</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Metro</vt:lpstr>
      <vt:lpstr>HAZELWOOD PLAZA  222 NE 102nd Ave. Portland, OR 61 RESIDENTIAL UNITS   </vt:lpstr>
      <vt:lpstr>Project  location:                          222 NE 102nd. Ave. Portland, OR Neighborhood:                             Hazelwood Plan District:                                    Gateway  Plan district Design Guidelines:                      Gateway regional district Zoning:                                                CMd, Mixed                                                   Residential/Commercial  with design Overlay             Maximum building height : 75 feet Floor area ratio (FAR):              Max. 4:1                                                                    Min.  1:1 Parking:                                               Not  required, 52 provided Bicycle parking:                             Long term : 8 provided,  6 required                                                                    Short term:  110 provided,  61 required         </vt:lpstr>
      <vt:lpstr>Site Analysis</vt:lpstr>
      <vt:lpstr>Site Analysis</vt:lpstr>
      <vt:lpstr>Slide 5</vt:lpstr>
      <vt:lpstr>Project Description  </vt:lpstr>
      <vt:lpstr>Slide 7</vt:lpstr>
      <vt:lpstr>Slide 8</vt:lpstr>
      <vt:lpstr>Site – current photos </vt:lpstr>
      <vt:lpstr>Slide 10</vt:lpstr>
      <vt:lpstr>First Floor Plan </vt:lpstr>
      <vt:lpstr>Type Floor Plan </vt:lpstr>
      <vt:lpstr>Fifth Floor Plan </vt:lpstr>
      <vt:lpstr>Roof Plan </vt:lpstr>
      <vt:lpstr>Apartment Types</vt:lpstr>
      <vt:lpstr>Slide 16</vt:lpstr>
      <vt:lpstr>Special Units and Core</vt:lpstr>
      <vt:lpstr>Slide 18</vt:lpstr>
      <vt:lpstr>Slide 19</vt:lpstr>
      <vt:lpstr>Slide 20</vt:lpstr>
      <vt:lpstr>Slide 21</vt:lpstr>
      <vt:lpstr>Slide 22</vt:lpstr>
      <vt:lpstr>Slide 23</vt:lpstr>
      <vt:lpstr>Slide 24</vt:lpstr>
      <vt:lpstr>Slide 25</vt:lpstr>
      <vt:lpstr>Slide 26</vt:lpstr>
      <vt:lpstr>Slide 27</vt:lpstr>
      <vt:lpstr>General Images</vt:lpstr>
      <vt:lpstr>Pedestrian Images</vt:lpstr>
      <vt:lpstr>Same materials used in other buildings in Portland</vt:lpstr>
      <vt:lpstr>Slide 31</vt:lpstr>
      <vt:lpstr>Slide 32</vt:lpstr>
      <vt:lpstr>Detailed examples</vt:lpstr>
      <vt:lpstr>Slide 34</vt:lpstr>
      <vt:lpstr>Slide 35</vt:lpstr>
      <vt:lpstr>Slide 36</vt:lpstr>
      <vt:lpstr>Composite Roof examples </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rinkevich</dc:creator>
  <cp:lastModifiedBy>alberto</cp:lastModifiedBy>
  <cp:revision>322</cp:revision>
  <cp:lastPrinted>2011-08-15T14:57:42Z</cp:lastPrinted>
  <dcterms:created xsi:type="dcterms:W3CDTF">2011-07-20T18:22:44Z</dcterms:created>
  <dcterms:modified xsi:type="dcterms:W3CDTF">2012-10-04T15:47:28Z</dcterms:modified>
</cp:coreProperties>
</file>