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496" r:id="rId3"/>
    <p:sldId id="497" r:id="rId4"/>
    <p:sldId id="499" r:id="rId5"/>
    <p:sldId id="501" r:id="rId6"/>
    <p:sldId id="502" r:id="rId7"/>
    <p:sldId id="503" r:id="rId8"/>
    <p:sldId id="505" r:id="rId9"/>
    <p:sldId id="506" r:id="rId10"/>
    <p:sldId id="507" r:id="rId11"/>
    <p:sldId id="504" r:id="rId12"/>
    <p:sldId id="508" r:id="rId13"/>
    <p:sldId id="510" r:id="rId14"/>
    <p:sldId id="511" r:id="rId15"/>
    <p:sldId id="516" r:id="rId16"/>
    <p:sldId id="517" r:id="rId17"/>
    <p:sldId id="518" r:id="rId18"/>
    <p:sldId id="519" r:id="rId19"/>
    <p:sldId id="520" r:id="rId20"/>
    <p:sldId id="521" r:id="rId21"/>
    <p:sldId id="522" r:id="rId22"/>
    <p:sldId id="523" r:id="rId23"/>
    <p:sldId id="524" r:id="rId24"/>
    <p:sldId id="495" r:id="rId2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D9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04" autoAdjust="0"/>
    <p:restoredTop sz="94585" autoAdjust="0"/>
  </p:normalViewPr>
  <p:slideViewPr>
    <p:cSldViewPr>
      <p:cViewPr varScale="1">
        <p:scale>
          <a:sx n="80" d="100"/>
          <a:sy n="80" d="100"/>
        </p:scale>
        <p:origin x="-1685" y="-82"/>
      </p:cViewPr>
      <p:guideLst>
        <p:guide orient="horz" pos="2160"/>
        <p:guide pos="2880"/>
      </p:guideLst>
    </p:cSldViewPr>
  </p:slideViewPr>
  <p:outlineViewPr>
    <p:cViewPr>
      <p:scale>
        <a:sx n="66" d="100"/>
        <a:sy n="66" d="100"/>
      </p:scale>
      <p:origin x="0" y="431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4" d="100"/>
          <a:sy n="64" d="100"/>
        </p:scale>
        <p:origin x="-3082" y="-6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2ABDBDBB-F2EB-4A8B-92F8-DA36EAF64C20}" type="datetimeFigureOut">
              <a:rPr lang="en-US" smtClean="0"/>
              <a:t>9/20/2012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534DE55-A6BF-4F20-948A-6BD75D8B9500}" type="slidenum">
              <a:rPr lang="en-US" smtClean="0"/>
              <a:t>‹#›</a:t>
            </a:fld>
            <a:endParaRPr lang="en-US"/>
          </a:p>
        </p:txBody>
      </p:sp>
    </p:spTree>
    <p:extLst>
      <p:ext uri="{BB962C8B-B14F-4D97-AF65-F5344CB8AC3E}">
        <p14:creationId xmlns:p14="http://schemas.microsoft.com/office/powerpoint/2010/main" val="129847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0CC5E1E0-4B6D-4DB6-8202-96367B306E02}" type="datetimeFigureOut">
              <a:rPr lang="en-US" smtClean="0"/>
              <a:t>9/20/2012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6E01AA82-7BC4-41FC-92CD-D6BEA2610DCB}" type="slidenum">
              <a:rPr lang="en-US" smtClean="0"/>
              <a:t>‹#›</a:t>
            </a:fld>
            <a:endParaRPr lang="en-US"/>
          </a:p>
        </p:txBody>
      </p:sp>
    </p:spTree>
    <p:extLst>
      <p:ext uri="{BB962C8B-B14F-4D97-AF65-F5344CB8AC3E}">
        <p14:creationId xmlns:p14="http://schemas.microsoft.com/office/powerpoint/2010/main" val="183885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12</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22</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23</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14</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15</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16</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17</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18</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19</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20</a:t>
            </a:fld>
            <a:endParaRPr lang="en-US"/>
          </a:p>
        </p:txBody>
      </p:sp>
    </p:spTree>
    <p:extLst>
      <p:ext uri="{BB962C8B-B14F-4D97-AF65-F5344CB8AC3E}">
        <p14:creationId xmlns:p14="http://schemas.microsoft.com/office/powerpoint/2010/main" val="291263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1AA82-7BC4-41FC-92CD-D6BEA2610DCB}" type="slidenum">
              <a:rPr lang="en-US" smtClean="0"/>
              <a:t>21</a:t>
            </a:fld>
            <a:endParaRPr lang="en-US"/>
          </a:p>
        </p:txBody>
      </p:sp>
    </p:spTree>
    <p:extLst>
      <p:ext uri="{BB962C8B-B14F-4D97-AF65-F5344CB8AC3E}">
        <p14:creationId xmlns:p14="http://schemas.microsoft.com/office/powerpoint/2010/main" val="291263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0EF49C-CD2E-48E4-B693-CB3498FAE418}" type="datetimeFigureOut">
              <a:rPr lang="en-US" smtClean="0"/>
              <a:pPr/>
              <a:t>9/20/2012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88E2135-2C98-4E8C-92E0-9E93CB11119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914400" y="685800"/>
            <a:ext cx="73152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6400800" y="457200"/>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810000" y="454968"/>
            <a:ext cx="2590800" cy="230832"/>
          </a:xfrm>
          <a:prstGeom prst="rect">
            <a:avLst/>
          </a:prstGeom>
          <a:noFill/>
        </p:spPr>
        <p:txBody>
          <a:bodyPr wrap="square" rtlCol="0">
            <a:spAutoFit/>
          </a:bodyPr>
          <a:lstStyle/>
          <a:p>
            <a:pPr algn="r"/>
            <a:r>
              <a:rPr lang="en-US" sz="900" dirty="0" smtClean="0">
                <a:solidFill>
                  <a:schemeClr val="bg1">
                    <a:lumMod val="50000"/>
                    <a:lumOff val="50000"/>
                  </a:schemeClr>
                </a:solidFill>
                <a:latin typeface="Century Gothic" pitchFamily="34" charset="0"/>
              </a:rPr>
              <a:t>SEPTEMBER 20, 2012</a:t>
            </a:r>
            <a:endParaRPr lang="en-US" sz="900" dirty="0">
              <a:solidFill>
                <a:schemeClr val="bg1">
                  <a:lumMod val="50000"/>
                  <a:lumOff val="50000"/>
                </a:schemeClr>
              </a:solidFill>
              <a:latin typeface="Century Gothic" pitchFamily="34" charset="0"/>
            </a:endParaRPr>
          </a:p>
        </p:txBody>
      </p:sp>
      <p:cxnSp>
        <p:nvCxnSpPr>
          <p:cNvPr id="12" name="Straight Connector 11"/>
          <p:cNvCxnSpPr/>
          <p:nvPr userDrawn="1"/>
        </p:nvCxnSpPr>
        <p:spPr>
          <a:xfrm>
            <a:off x="914400" y="6172200"/>
            <a:ext cx="73152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1828800" y="6172200"/>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828800" y="6169968"/>
            <a:ext cx="2590800" cy="230832"/>
          </a:xfrm>
          <a:prstGeom prst="rect">
            <a:avLst/>
          </a:prstGeom>
          <a:noFill/>
        </p:spPr>
        <p:txBody>
          <a:bodyPr wrap="square" rtlCol="0">
            <a:spAutoFit/>
          </a:bodyPr>
          <a:lstStyle/>
          <a:p>
            <a:r>
              <a:rPr lang="en-US" sz="900" dirty="0" smtClean="0">
                <a:solidFill>
                  <a:schemeClr val="bg1">
                    <a:lumMod val="50000"/>
                    <a:lumOff val="50000"/>
                  </a:schemeClr>
                </a:solidFill>
                <a:latin typeface="Century Gothic" pitchFamily="34" charset="0"/>
              </a:rPr>
              <a:t>BLOCK A – CONVENTION CENTER</a:t>
            </a:r>
            <a:endParaRPr lang="en-US" sz="900" dirty="0">
              <a:solidFill>
                <a:schemeClr val="bg1">
                  <a:lumMod val="50000"/>
                  <a:lumOff val="50000"/>
                </a:schemeClr>
              </a:solidFill>
              <a:latin typeface="Century Gothic" pitchFamily="34" charset="0"/>
            </a:endParaRPr>
          </a:p>
        </p:txBody>
      </p:sp>
      <p:cxnSp>
        <p:nvCxnSpPr>
          <p:cNvPr id="15" name="Straight Connector 14"/>
          <p:cNvCxnSpPr/>
          <p:nvPr userDrawn="1"/>
        </p:nvCxnSpPr>
        <p:spPr>
          <a:xfrm flipV="1">
            <a:off x="6400800" y="6165273"/>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6398491" y="6165273"/>
            <a:ext cx="2590800" cy="230832"/>
          </a:xfrm>
          <a:prstGeom prst="rect">
            <a:avLst/>
          </a:prstGeom>
          <a:noFill/>
        </p:spPr>
        <p:txBody>
          <a:bodyPr wrap="square" rtlCol="0">
            <a:spAutoFit/>
          </a:bodyPr>
          <a:lstStyle/>
          <a:p>
            <a:r>
              <a:rPr lang="en-US" sz="900" dirty="0" smtClean="0">
                <a:solidFill>
                  <a:schemeClr val="bg1">
                    <a:lumMod val="50000"/>
                    <a:lumOff val="50000"/>
                  </a:schemeClr>
                </a:solidFill>
                <a:latin typeface="Century Gothic" pitchFamily="34" charset="0"/>
              </a:rPr>
              <a:t>DESIGN ADVICE REQUEST</a:t>
            </a:r>
            <a:endParaRPr lang="en-US" sz="900" dirty="0">
              <a:solidFill>
                <a:schemeClr val="bg1">
                  <a:lumMod val="50000"/>
                  <a:lumOff val="50000"/>
                </a:schemeClr>
              </a:solidFill>
              <a:latin typeface="Century Gothic" pitchFamily="34" charset="0"/>
            </a:endParaRPr>
          </a:p>
        </p:txBody>
      </p:sp>
      <p:sp>
        <p:nvSpPr>
          <p:cNvPr id="17" name="TextBox 16"/>
          <p:cNvSpPr txBox="1"/>
          <p:nvPr userDrawn="1"/>
        </p:nvSpPr>
        <p:spPr>
          <a:xfrm>
            <a:off x="3810000" y="6163041"/>
            <a:ext cx="2590800" cy="230832"/>
          </a:xfrm>
          <a:prstGeom prst="rect">
            <a:avLst/>
          </a:prstGeom>
          <a:noFill/>
        </p:spPr>
        <p:txBody>
          <a:bodyPr wrap="square" rtlCol="0">
            <a:spAutoFit/>
          </a:bodyPr>
          <a:lstStyle/>
          <a:p>
            <a:pPr algn="r"/>
            <a:r>
              <a:rPr lang="en-US" sz="900" dirty="0" smtClean="0">
                <a:solidFill>
                  <a:schemeClr val="bg1">
                    <a:lumMod val="50000"/>
                    <a:lumOff val="50000"/>
                  </a:schemeClr>
                </a:solidFill>
                <a:latin typeface="Century Gothic" pitchFamily="34" charset="0"/>
              </a:rPr>
              <a:t>300 NE MULTNOMAH</a:t>
            </a:r>
            <a:endParaRPr lang="en-US" sz="900" dirty="0">
              <a:solidFill>
                <a:schemeClr val="bg1">
                  <a:lumMod val="50000"/>
                  <a:lumOff val="50000"/>
                </a:schemeClr>
              </a:solidFill>
              <a:latin typeface="Century Gothic" pitchFamily="34" charset="0"/>
            </a:endParaRPr>
          </a:p>
        </p:txBody>
      </p:sp>
      <p:pic>
        <p:nvPicPr>
          <p:cNvPr id="18" name="Picture 3" descr="M:\LOGO\Bug Only No Background.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69156" y="6126480"/>
            <a:ext cx="508000" cy="381000"/>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109"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6200" y="5486400"/>
            <a:ext cx="8991600" cy="276999"/>
          </a:xfrm>
          <a:prstGeom prst="rect">
            <a:avLst/>
          </a:prstGeom>
          <a:solidFill>
            <a:schemeClr val="tx1"/>
          </a:solidFill>
        </p:spPr>
        <p:txBody>
          <a:bodyPr wrap="square" rtlCol="0">
            <a:spAutoFit/>
          </a:bodyPr>
          <a:lstStyle/>
          <a:p>
            <a:r>
              <a:rPr lang="en-US" sz="1000" b="1" dirty="0" smtClean="0">
                <a:solidFill>
                  <a:schemeClr val="tx2">
                    <a:lumMod val="25000"/>
                  </a:schemeClr>
                </a:solidFill>
                <a:latin typeface="Century Gothic" pitchFamily="34" charset="0"/>
              </a:rPr>
              <a:t>              </a:t>
            </a:r>
            <a:r>
              <a:rPr lang="en-US" sz="1200" b="1" dirty="0" smtClean="0">
                <a:solidFill>
                  <a:schemeClr val="tx2">
                    <a:lumMod val="25000"/>
                  </a:schemeClr>
                </a:solidFill>
                <a:latin typeface="Century Gothic" pitchFamily="34" charset="0"/>
              </a:rPr>
              <a:t>BLOCK  A               </a:t>
            </a:r>
            <a:r>
              <a:rPr lang="en-US" sz="1000" dirty="0" smtClean="0">
                <a:solidFill>
                  <a:schemeClr val="tx2">
                    <a:lumMod val="25000"/>
                  </a:schemeClr>
                </a:solidFill>
                <a:latin typeface="Century Gothic" pitchFamily="34" charset="0"/>
              </a:rPr>
              <a:t>DESIGN ADVICE REVIEW		       SEPTEMBER 20, 2012	 GBD ARCHITECTS</a:t>
            </a:r>
            <a:r>
              <a:rPr lang="en-US" sz="1000" i="1" dirty="0" smtClean="0">
                <a:solidFill>
                  <a:schemeClr val="tx2">
                    <a:lumMod val="25000"/>
                  </a:schemeClr>
                </a:solidFill>
                <a:latin typeface="Century Gothic" pitchFamily="34" charset="0"/>
              </a:rPr>
              <a:t> Incorporated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9" y="1600200"/>
            <a:ext cx="9144000" cy="34504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Kat\Drag and Drop\Block A Design Review\Block A Parce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8" t="19364" r="17744" b="6396"/>
          <a:stretch/>
        </p:blipFill>
        <p:spPr bwMode="auto">
          <a:xfrm>
            <a:off x="3657600" y="1667486"/>
            <a:ext cx="4577713" cy="40422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990600"/>
            <a:ext cx="6096000" cy="584775"/>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BLOCK A – WALKWAYS, LANDSCAPE AREAS &amp; PLAZA REQUIREMENTS</a:t>
            </a:r>
            <a:endParaRPr lang="en-US" sz="1000" b="1" dirty="0">
              <a:solidFill>
                <a:schemeClr val="tx1">
                  <a:lumMod val="65000"/>
                </a:schemeClr>
              </a:solidFill>
              <a:latin typeface="Century Gothic" pitchFamily="34" charset="0"/>
            </a:endParaRPr>
          </a:p>
          <a:p>
            <a:endParaRPr lang="en-US" sz="1000" b="1" dirty="0">
              <a:solidFill>
                <a:schemeClr val="tx1">
                  <a:lumMod val="65000"/>
                </a:schemeClr>
              </a:solidFill>
              <a:latin typeface="Century Gothic" pitchFamily="34" charset="0"/>
            </a:endParaRPr>
          </a:p>
          <a:p>
            <a:endParaRPr lang="en-US" sz="1100" b="1" dirty="0" smtClean="0">
              <a:solidFill>
                <a:schemeClr val="bg2">
                  <a:lumMod val="40000"/>
                  <a:lumOff val="60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AREA REQUIREMENTS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4</a:t>
            </a:r>
          </a:p>
          <a:p>
            <a:endParaRPr lang="en-US" sz="1000" b="1" dirty="0" smtClean="0">
              <a:solidFill>
                <a:schemeClr val="bg1">
                  <a:lumMod val="50000"/>
                  <a:lumOff val="50000"/>
                </a:schemeClr>
              </a:solidFill>
              <a:latin typeface="Century Gothic" pitchFamily="34" charset="0"/>
            </a:endParaRPr>
          </a:p>
        </p:txBody>
      </p:sp>
      <p:sp>
        <p:nvSpPr>
          <p:cNvPr id="2" name="TextBox 1"/>
          <p:cNvSpPr txBox="1"/>
          <p:nvPr/>
        </p:nvSpPr>
        <p:spPr>
          <a:xfrm>
            <a:off x="5512641" y="3200400"/>
            <a:ext cx="1087005" cy="369332"/>
          </a:xfrm>
          <a:prstGeom prst="rect">
            <a:avLst/>
          </a:prstGeom>
          <a:noFill/>
        </p:spPr>
        <p:txBody>
          <a:bodyPr wrap="square" rtlCol="0">
            <a:spAutoFit/>
          </a:bodyPr>
          <a:lstStyle/>
          <a:p>
            <a:r>
              <a:rPr lang="en-US" b="1" dirty="0" smtClean="0">
                <a:solidFill>
                  <a:schemeClr val="bg1"/>
                </a:solidFill>
              </a:rPr>
              <a:t>6,430 SF</a:t>
            </a:r>
            <a:endParaRPr lang="en-US" b="1" dirty="0">
              <a:solidFill>
                <a:schemeClr val="bg1"/>
              </a:solidFill>
            </a:endParaRPr>
          </a:p>
        </p:txBody>
      </p:sp>
      <p:sp>
        <p:nvSpPr>
          <p:cNvPr id="10" name="TextBox 9"/>
          <p:cNvSpPr txBox="1"/>
          <p:nvPr/>
        </p:nvSpPr>
        <p:spPr>
          <a:xfrm>
            <a:off x="914400" y="1600200"/>
            <a:ext cx="2491740" cy="4601260"/>
          </a:xfrm>
          <a:prstGeom prst="rect">
            <a:avLst/>
          </a:prstGeom>
          <a:noFill/>
        </p:spPr>
        <p:txBody>
          <a:bodyPr wrap="square" rtlCol="0">
            <a:spAutoFit/>
          </a:bodyPr>
          <a:lstStyle/>
          <a:p>
            <a:r>
              <a:rPr lang="en-US" sz="1100" dirty="0" smtClean="0">
                <a:solidFill>
                  <a:schemeClr val="tx1">
                    <a:lumMod val="65000"/>
                  </a:schemeClr>
                </a:solidFill>
                <a:latin typeface="Century Gothic" pitchFamily="34" charset="0"/>
              </a:rPr>
              <a:t>Walkway, Landscape Areas and Public Plazas must equal 50% of the total area of the vacated streets </a:t>
            </a:r>
            <a:endParaRPr lang="en-US" sz="1100" dirty="0">
              <a:solidFill>
                <a:schemeClr val="tx1">
                  <a:lumMod val="65000"/>
                </a:schemeClr>
              </a:solidFill>
              <a:latin typeface="Century Gothic" pitchFamily="34" charset="0"/>
            </a:endParaRPr>
          </a:p>
          <a:p>
            <a:pPr marL="171450" indent="-171450">
              <a:buFont typeface="Arial" pitchFamily="34" charset="0"/>
              <a:buChar char="•"/>
            </a:pPr>
            <a:endParaRPr lang="en-US" sz="1100" b="1" dirty="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Area of the Vacated Streets</a:t>
            </a:r>
          </a:p>
          <a:p>
            <a:r>
              <a:rPr lang="en-US" sz="1100" b="1" dirty="0">
                <a:latin typeface="Century Gothic" pitchFamily="34" charset="0"/>
              </a:rPr>
              <a:t> </a:t>
            </a:r>
            <a:r>
              <a:rPr lang="en-US" sz="1100" b="1" dirty="0" smtClean="0">
                <a:latin typeface="Century Gothic" pitchFamily="34" charset="0"/>
              </a:rPr>
              <a:t>   </a:t>
            </a:r>
          </a:p>
          <a:p>
            <a:r>
              <a:rPr lang="en-US" sz="1100" b="1" dirty="0">
                <a:latin typeface="Century Gothic" pitchFamily="34" charset="0"/>
              </a:rPr>
              <a:t> </a:t>
            </a:r>
            <a:r>
              <a:rPr lang="en-US" sz="1100" b="1" dirty="0" smtClean="0">
                <a:latin typeface="Century Gothic" pitchFamily="34" charset="0"/>
              </a:rPr>
              <a:t>   36,739 SF</a:t>
            </a:r>
          </a:p>
          <a:p>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Walkway, Landscape and Public Plaza Area for the Entire Superblock</a:t>
            </a:r>
          </a:p>
          <a:p>
            <a:pPr marL="171450" indent="-171450">
              <a:buFont typeface="Arial" pitchFamily="34" charset="0"/>
              <a:buChar char="•"/>
            </a:pPr>
            <a:endParaRPr lang="en-US" sz="1100" b="1" u="sng" dirty="0">
              <a:latin typeface="Century Gothic" pitchFamily="34" charset="0"/>
            </a:endParaRPr>
          </a:p>
          <a:p>
            <a:r>
              <a:rPr lang="en-US" sz="1100" dirty="0" smtClean="0">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dirty="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 36,739 </a:t>
            </a:r>
            <a:r>
              <a:rPr lang="en-US" sz="1100" dirty="0">
                <a:solidFill>
                  <a:schemeClr val="tx1">
                    <a:lumMod val="65000"/>
                  </a:schemeClr>
                </a:solidFill>
                <a:latin typeface="Century Gothic" pitchFamily="34" charset="0"/>
              </a:rPr>
              <a:t>SF x </a:t>
            </a:r>
            <a:r>
              <a:rPr lang="en-US" sz="1100" dirty="0" smtClean="0">
                <a:solidFill>
                  <a:schemeClr val="tx1">
                    <a:lumMod val="65000"/>
                  </a:schemeClr>
                </a:solidFill>
                <a:latin typeface="Century Gothic" pitchFamily="34" charset="0"/>
              </a:rPr>
              <a:t>50% </a:t>
            </a:r>
            <a:r>
              <a:rPr lang="en-US" sz="1100" dirty="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18,370 </a:t>
            </a:r>
            <a:r>
              <a:rPr lang="en-US" sz="1100" dirty="0">
                <a:solidFill>
                  <a:schemeClr val="tx1">
                    <a:lumMod val="65000"/>
                  </a:schemeClr>
                </a:solidFill>
                <a:latin typeface="Century Gothic" pitchFamily="34" charset="0"/>
              </a:rPr>
              <a:t>SF</a:t>
            </a:r>
          </a:p>
          <a:p>
            <a:pPr marL="171450" indent="-171450">
              <a:buFont typeface="Arial" pitchFamily="34" charset="0"/>
              <a:buChar char="•"/>
            </a:pPr>
            <a:endParaRPr lang="en-US" sz="1100" b="1" u="sng" dirty="0">
              <a:latin typeface="Century Gothic" pitchFamily="34" charset="0"/>
            </a:endParaRPr>
          </a:p>
          <a:p>
            <a:pPr marL="171450" indent="-171450">
              <a:buFont typeface="Arial" pitchFamily="34" charset="0"/>
              <a:buChar char="•"/>
            </a:pPr>
            <a:r>
              <a:rPr lang="en-US" sz="1100" b="1" dirty="0" smtClean="0">
                <a:latin typeface="Century Gothic" pitchFamily="34" charset="0"/>
              </a:rPr>
              <a:t>Walkways, Landscape &amp; Plaza Area Required </a:t>
            </a:r>
            <a:r>
              <a:rPr lang="en-US" sz="1100" b="1" dirty="0">
                <a:latin typeface="Century Gothic" pitchFamily="34" charset="0"/>
              </a:rPr>
              <a:t>for </a:t>
            </a:r>
            <a:r>
              <a:rPr lang="en-US" sz="1100" b="1" dirty="0" smtClean="0">
                <a:latin typeface="Century Gothic" pitchFamily="34" charset="0"/>
              </a:rPr>
              <a:t>Block A</a:t>
            </a:r>
          </a:p>
          <a:p>
            <a:endParaRPr lang="en-US" sz="1100" b="1" u="sng" dirty="0">
              <a:latin typeface="Century Gothic" pitchFamily="34" charset="0"/>
            </a:endParaRPr>
          </a:p>
          <a:p>
            <a:r>
              <a:rPr lang="en-US" sz="1100" dirty="0" smtClean="0">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dirty="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 35% x 18,370 = 6,430 </a:t>
            </a:r>
            <a:r>
              <a:rPr lang="en-US" sz="1100" dirty="0">
                <a:solidFill>
                  <a:schemeClr val="tx1">
                    <a:lumMod val="65000"/>
                  </a:schemeClr>
                </a:solidFill>
                <a:latin typeface="Century Gothic" pitchFamily="34" charset="0"/>
              </a:rPr>
              <a:t>SF</a:t>
            </a:r>
          </a:p>
          <a:p>
            <a:endParaRPr lang="en-US" sz="1100" b="1" u="sng"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r>
              <a:rPr lang="en-US" b="1" dirty="0" smtClean="0">
                <a:solidFill>
                  <a:srgbClr val="FF0000"/>
                </a:solidFill>
                <a:latin typeface="Century Gothic" pitchFamily="34" charset="0"/>
              </a:rPr>
              <a:t>6,430 SF</a:t>
            </a:r>
            <a:endParaRPr lang="en-US" b="1" dirty="0">
              <a:solidFill>
                <a:srgbClr val="FF0000"/>
              </a:solidFill>
              <a:latin typeface="Century Gothic" pitchFamily="34" charset="0"/>
            </a:endParaRPr>
          </a:p>
          <a:p>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3411634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Kat\Drag and Drop\Block A Design Review\Block A Parce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8" t="19364" r="17744" b="6396"/>
          <a:stretch/>
        </p:blipFill>
        <p:spPr bwMode="auto">
          <a:xfrm>
            <a:off x="3657600" y="1667486"/>
            <a:ext cx="4577713" cy="4042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AREA REQUIREMENTS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4</a:t>
            </a:r>
          </a:p>
          <a:p>
            <a:endParaRPr lang="en-US" sz="1000" b="1" dirty="0" smtClean="0">
              <a:solidFill>
                <a:schemeClr val="bg1">
                  <a:lumMod val="50000"/>
                  <a:lumOff val="50000"/>
                </a:schemeClr>
              </a:solidFill>
              <a:latin typeface="Century Gothic" pitchFamily="34" charset="0"/>
            </a:endParaRPr>
          </a:p>
        </p:txBody>
      </p:sp>
      <p:sp>
        <p:nvSpPr>
          <p:cNvPr id="9" name="TextBox 8"/>
          <p:cNvSpPr txBox="1"/>
          <p:nvPr/>
        </p:nvSpPr>
        <p:spPr>
          <a:xfrm>
            <a:off x="914400" y="1600200"/>
            <a:ext cx="2491740" cy="4939814"/>
          </a:xfrm>
          <a:prstGeom prst="rect">
            <a:avLst/>
          </a:prstGeom>
          <a:noFill/>
        </p:spPr>
        <p:txBody>
          <a:bodyPr wrap="square" rtlCol="0">
            <a:spAutoFit/>
          </a:bodyPr>
          <a:lstStyle/>
          <a:p>
            <a:r>
              <a:rPr lang="en-US" sz="1100" dirty="0">
                <a:solidFill>
                  <a:schemeClr val="tx1">
                    <a:lumMod val="65000"/>
                  </a:schemeClr>
                </a:solidFill>
                <a:latin typeface="Century Gothic" pitchFamily="34" charset="0"/>
              </a:rPr>
              <a:t>A public plaza must be provided with the superblock equal to 5% of the superblock land area</a:t>
            </a:r>
          </a:p>
          <a:p>
            <a:pPr marL="171450" indent="-171450">
              <a:buFont typeface="Arial" pitchFamily="34" charset="0"/>
              <a:buChar char="•"/>
            </a:pPr>
            <a:endParaRPr lang="en-US" sz="1100" b="1" dirty="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Plaza Area Required for the Entire Superblock</a:t>
            </a:r>
          </a:p>
          <a:p>
            <a:pPr marL="171450" indent="-171450">
              <a:buFont typeface="Arial" pitchFamily="34" charset="0"/>
              <a:buChar char="•"/>
            </a:pPr>
            <a:endParaRPr lang="en-US" sz="1100" b="1" u="sng" dirty="0">
              <a:latin typeface="Century Gothic" pitchFamily="34" charset="0"/>
            </a:endParaRPr>
          </a:p>
          <a:p>
            <a:r>
              <a:rPr lang="en-US" sz="1100" dirty="0" smtClean="0">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dirty="0" smtClean="0">
                <a:solidFill>
                  <a:schemeClr val="tx1">
                    <a:lumMod val="65000"/>
                  </a:schemeClr>
                </a:solidFill>
                <a:latin typeface="Century Gothic" pitchFamily="34" charset="0"/>
              </a:rPr>
              <a:t>    185,405 </a:t>
            </a:r>
            <a:r>
              <a:rPr lang="en-US" sz="1100" dirty="0">
                <a:solidFill>
                  <a:schemeClr val="tx1">
                    <a:lumMod val="65000"/>
                  </a:schemeClr>
                </a:solidFill>
                <a:latin typeface="Century Gothic" pitchFamily="34" charset="0"/>
              </a:rPr>
              <a:t>SF </a:t>
            </a:r>
            <a:r>
              <a:rPr lang="en-US" sz="1100" dirty="0" smtClean="0">
                <a:solidFill>
                  <a:schemeClr val="tx1">
                    <a:lumMod val="65000"/>
                  </a:schemeClr>
                </a:solidFill>
                <a:latin typeface="Century Gothic" pitchFamily="34" charset="0"/>
              </a:rPr>
              <a:t>x 5% = 9,270 </a:t>
            </a:r>
            <a:r>
              <a:rPr lang="en-US" sz="1100" dirty="0">
                <a:solidFill>
                  <a:schemeClr val="tx1">
                    <a:lumMod val="65000"/>
                  </a:schemeClr>
                </a:solidFill>
                <a:latin typeface="Century Gothic" pitchFamily="34" charset="0"/>
              </a:rPr>
              <a:t>SF</a:t>
            </a:r>
          </a:p>
          <a:p>
            <a:r>
              <a:rPr lang="en-US" sz="1100" b="1" dirty="0" smtClean="0">
                <a:latin typeface="Century Gothic" pitchFamily="34" charset="0"/>
              </a:rPr>
              <a:t>    </a:t>
            </a:r>
          </a:p>
          <a:p>
            <a:r>
              <a:rPr lang="en-US" sz="1100" b="1" dirty="0">
                <a:latin typeface="Century Gothic" pitchFamily="34" charset="0"/>
              </a:rPr>
              <a:t> </a:t>
            </a:r>
            <a:r>
              <a:rPr lang="en-US" sz="1100" b="1" dirty="0" smtClean="0">
                <a:latin typeface="Century Gothic" pitchFamily="34" charset="0"/>
              </a:rPr>
              <a:t>   9,270 SF</a:t>
            </a:r>
          </a:p>
          <a:p>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Plaza </a:t>
            </a:r>
            <a:r>
              <a:rPr lang="en-US" sz="1100" b="1" dirty="0">
                <a:latin typeface="Century Gothic" pitchFamily="34" charset="0"/>
              </a:rPr>
              <a:t>Area Required for </a:t>
            </a:r>
            <a:endParaRPr lang="en-US" sz="1100" b="1" dirty="0" smtClean="0">
              <a:latin typeface="Century Gothic" pitchFamily="34" charset="0"/>
            </a:endParaRPr>
          </a:p>
          <a:p>
            <a:r>
              <a:rPr lang="en-US" sz="1100" b="1" dirty="0">
                <a:latin typeface="Century Gothic" pitchFamily="34" charset="0"/>
              </a:rPr>
              <a:t> </a:t>
            </a:r>
            <a:r>
              <a:rPr lang="en-US" sz="1100" b="1" dirty="0" smtClean="0">
                <a:latin typeface="Century Gothic" pitchFamily="34" charset="0"/>
              </a:rPr>
              <a:t>   Block A</a:t>
            </a:r>
          </a:p>
          <a:p>
            <a:endParaRPr lang="en-US" sz="1100" b="1" u="sng" dirty="0" smtClean="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b="1" dirty="0" smtClean="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35% </a:t>
            </a:r>
            <a:r>
              <a:rPr lang="en-US" sz="1100" dirty="0">
                <a:solidFill>
                  <a:schemeClr val="tx1">
                    <a:lumMod val="65000"/>
                  </a:schemeClr>
                </a:solidFill>
                <a:latin typeface="Century Gothic" pitchFamily="34" charset="0"/>
              </a:rPr>
              <a:t>x 9,270 SF = </a:t>
            </a:r>
            <a:r>
              <a:rPr lang="en-US" sz="1100" dirty="0" smtClean="0">
                <a:solidFill>
                  <a:schemeClr val="tx1">
                    <a:lumMod val="65000"/>
                  </a:schemeClr>
                </a:solidFill>
                <a:latin typeface="Century Gothic" pitchFamily="34" charset="0"/>
              </a:rPr>
              <a:t>3,245 </a:t>
            </a:r>
            <a:r>
              <a:rPr lang="en-US" sz="1100" dirty="0">
                <a:solidFill>
                  <a:schemeClr val="tx1">
                    <a:lumMod val="65000"/>
                  </a:schemeClr>
                </a:solidFill>
                <a:latin typeface="Century Gothic" pitchFamily="34" charset="0"/>
              </a:rPr>
              <a:t>SF</a:t>
            </a:r>
          </a:p>
          <a:p>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r>
              <a:rPr lang="en-US" b="1" dirty="0" smtClean="0">
                <a:solidFill>
                  <a:srgbClr val="FF0000"/>
                </a:solidFill>
                <a:latin typeface="Century Gothic" pitchFamily="34" charset="0"/>
              </a:rPr>
              <a:t>3,245 SF</a:t>
            </a:r>
            <a:endParaRPr lang="en-US" b="1" dirty="0">
              <a:solidFill>
                <a:srgbClr val="FF0000"/>
              </a:solidFill>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endParaRPr lang="en-US" sz="1100" b="1" dirty="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
        <p:nvSpPr>
          <p:cNvPr id="2" name="TextBox 1"/>
          <p:cNvSpPr txBox="1"/>
          <p:nvPr/>
        </p:nvSpPr>
        <p:spPr>
          <a:xfrm>
            <a:off x="5750790" y="2930337"/>
            <a:ext cx="2174010" cy="369332"/>
          </a:xfrm>
          <a:prstGeom prst="rect">
            <a:avLst/>
          </a:prstGeom>
          <a:noFill/>
        </p:spPr>
        <p:txBody>
          <a:bodyPr wrap="square" rtlCol="0">
            <a:spAutoFit/>
          </a:bodyPr>
          <a:lstStyle/>
          <a:p>
            <a:r>
              <a:rPr lang="en-US" b="1" dirty="0" smtClean="0">
                <a:solidFill>
                  <a:schemeClr val="bg1"/>
                </a:solidFill>
              </a:rPr>
              <a:t>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BLOCK A – PLAZA REQUIREMENTS</a:t>
            </a:r>
          </a:p>
          <a:p>
            <a:endParaRPr lang="en-US" sz="1000" b="1" dirty="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2773500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AREA PROVIDED</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5</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9" name="TextBox 8"/>
          <p:cNvSpPr txBox="1"/>
          <p:nvPr/>
        </p:nvSpPr>
        <p:spPr>
          <a:xfrm>
            <a:off x="914400" y="1600200"/>
            <a:ext cx="2491740" cy="4093428"/>
          </a:xfrm>
          <a:prstGeom prst="rect">
            <a:avLst/>
          </a:prstGeom>
          <a:noFill/>
        </p:spPr>
        <p:txBody>
          <a:bodyPr wrap="square" rtlCol="0">
            <a:spAutoFit/>
          </a:bodyPr>
          <a:lstStyle/>
          <a:p>
            <a:pPr marL="171450" indent="-171450">
              <a:buFont typeface="Arial" pitchFamily="34" charset="0"/>
              <a:buChar char="•"/>
            </a:pPr>
            <a:r>
              <a:rPr lang="en-US" sz="1100" b="1" dirty="0" smtClean="0">
                <a:latin typeface="Century Gothic" pitchFamily="34" charset="0"/>
              </a:rPr>
              <a:t>Block A - Walkway Area Provided</a:t>
            </a:r>
          </a:p>
          <a:p>
            <a:r>
              <a:rPr lang="en-US" sz="1100" dirty="0" smtClean="0">
                <a:latin typeface="Century Gothic" pitchFamily="34" charset="0"/>
              </a:rPr>
              <a:t>    </a:t>
            </a:r>
            <a:endParaRPr lang="en-US" sz="1100" b="1" dirty="0" smtClean="0">
              <a:latin typeface="Century Gothic" pitchFamily="34" charset="0"/>
            </a:endParaRPr>
          </a:p>
          <a:p>
            <a:r>
              <a:rPr lang="en-US" sz="1100" b="1" dirty="0">
                <a:latin typeface="Century Gothic" pitchFamily="34" charset="0"/>
              </a:rPr>
              <a:t> </a:t>
            </a:r>
            <a:r>
              <a:rPr lang="en-US" sz="1100" b="1" dirty="0" smtClean="0">
                <a:latin typeface="Century Gothic" pitchFamily="34" charset="0"/>
              </a:rPr>
              <a:t>   2,384 SF</a:t>
            </a:r>
          </a:p>
          <a:p>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Block A – Landscape Area Provided</a:t>
            </a:r>
          </a:p>
          <a:p>
            <a:pPr marL="171450" indent="-171450">
              <a:buFont typeface="Arial" pitchFamily="34" charset="0"/>
              <a:buChar char="•"/>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400 SF</a:t>
            </a:r>
          </a:p>
          <a:p>
            <a:endParaRPr lang="en-US" sz="1100" b="1" dirty="0">
              <a:latin typeface="Century Gothic" pitchFamily="34" charset="0"/>
            </a:endParaRPr>
          </a:p>
          <a:p>
            <a:pPr marL="171450" indent="-171450">
              <a:buFont typeface="Arial" pitchFamily="34" charset="0"/>
              <a:buChar char="•"/>
            </a:pPr>
            <a:r>
              <a:rPr lang="en-US" sz="1100" b="1" dirty="0">
                <a:latin typeface="Century Gothic" pitchFamily="34" charset="0"/>
              </a:rPr>
              <a:t>Block A – </a:t>
            </a:r>
            <a:r>
              <a:rPr lang="en-US" sz="1100" b="1" dirty="0" smtClean="0">
                <a:latin typeface="Century Gothic" pitchFamily="34" charset="0"/>
              </a:rPr>
              <a:t>Plaza </a:t>
            </a:r>
            <a:r>
              <a:rPr lang="en-US" sz="1100" b="1" dirty="0">
                <a:latin typeface="Century Gothic" pitchFamily="34" charset="0"/>
              </a:rPr>
              <a:t>Area Provided</a:t>
            </a:r>
          </a:p>
          <a:p>
            <a:pPr marL="171450" indent="-171450">
              <a:buFont typeface="Arial" pitchFamily="34" charset="0"/>
              <a:buChar char="•"/>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4,643 SF (+1,398)</a:t>
            </a:r>
          </a:p>
          <a:p>
            <a:endParaRPr lang="en-US" sz="1100" b="1" dirty="0">
              <a:latin typeface="Century Gothic" pitchFamily="34" charset="0"/>
            </a:endParaRPr>
          </a:p>
          <a:p>
            <a:pPr marL="171450" indent="-171450">
              <a:buFont typeface="Arial" pitchFamily="34" charset="0"/>
              <a:buChar char="•"/>
            </a:pPr>
            <a:r>
              <a:rPr lang="en-US" sz="1100" b="1" dirty="0">
                <a:latin typeface="Century Gothic" pitchFamily="34" charset="0"/>
              </a:rPr>
              <a:t>Block A – </a:t>
            </a:r>
            <a:r>
              <a:rPr lang="en-US" sz="1100" b="1" dirty="0" smtClean="0">
                <a:latin typeface="Century Gothic" pitchFamily="34" charset="0"/>
              </a:rPr>
              <a:t>Total </a:t>
            </a:r>
            <a:r>
              <a:rPr lang="en-US" sz="1100" b="1" dirty="0">
                <a:latin typeface="Century Gothic" pitchFamily="34" charset="0"/>
              </a:rPr>
              <a:t>Area </a:t>
            </a:r>
            <a:r>
              <a:rPr lang="en-US" sz="1100" b="1" dirty="0" smtClean="0">
                <a:latin typeface="Century Gothic" pitchFamily="34" charset="0"/>
              </a:rPr>
              <a:t>Provided</a:t>
            </a:r>
          </a:p>
          <a:p>
            <a:pPr marL="171450" indent="-171450">
              <a:buFont typeface="Arial" pitchFamily="34" charset="0"/>
              <a:buChar char="•"/>
            </a:pPr>
            <a:endParaRPr lang="en-US" sz="1100" b="1" dirty="0">
              <a:latin typeface="Century Gothic" pitchFamily="34" charset="0"/>
            </a:endParaRPr>
          </a:p>
          <a:p>
            <a:r>
              <a:rPr lang="en-US" sz="1100" dirty="0" smtClean="0">
                <a:solidFill>
                  <a:schemeClr val="tx1">
                    <a:lumMod val="75000"/>
                  </a:schemeClr>
                </a:solidFill>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b="1" dirty="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2,384 SF + 400 SF + 4,643 SF = </a:t>
            </a:r>
          </a:p>
          <a:p>
            <a:r>
              <a:rPr lang="en-US" sz="1100" b="1" dirty="0">
                <a:solidFill>
                  <a:schemeClr val="tx1">
                    <a:lumMod val="65000"/>
                  </a:schemeClr>
                </a:solidFill>
                <a:latin typeface="Century Gothic" pitchFamily="34" charset="0"/>
              </a:rPr>
              <a:t> </a:t>
            </a:r>
            <a:r>
              <a:rPr lang="en-US" sz="1100" b="1" dirty="0" smtClean="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7,427</a:t>
            </a:r>
            <a:r>
              <a:rPr lang="en-US" sz="1100" b="1" dirty="0" smtClean="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SF</a:t>
            </a:r>
          </a:p>
          <a:p>
            <a:pPr marL="171450" indent="-171450">
              <a:buFont typeface="Arial" pitchFamily="34" charset="0"/>
              <a:buChar char="•"/>
            </a:pPr>
            <a:endParaRPr lang="en-US" sz="1100" b="1" dirty="0">
              <a:latin typeface="Century Gothic" pitchFamily="34" charset="0"/>
            </a:endParaRPr>
          </a:p>
          <a:p>
            <a:r>
              <a:rPr lang="en-US" sz="1100" b="1" dirty="0">
                <a:latin typeface="Century Gothic" pitchFamily="34" charset="0"/>
              </a:rPr>
              <a:t>    </a:t>
            </a:r>
            <a:r>
              <a:rPr lang="en-US" b="1" dirty="0" smtClean="0">
                <a:solidFill>
                  <a:srgbClr val="FF0000"/>
                </a:solidFill>
                <a:latin typeface="Century Gothic" pitchFamily="34" charset="0"/>
              </a:rPr>
              <a:t>7,427 SF (+ 997 SF)</a:t>
            </a:r>
            <a:endParaRPr lang="en-US" b="1" dirty="0">
              <a:solidFill>
                <a:srgbClr val="FF0000"/>
              </a:solidFill>
              <a:latin typeface="Century Gothic" pitchFamily="34" charset="0"/>
            </a:endParaRPr>
          </a:p>
          <a:p>
            <a:endParaRPr lang="en-US" sz="1100" b="1" dirty="0">
              <a:latin typeface="Century Gothic" pitchFamily="34" charset="0"/>
            </a:endParaRPr>
          </a:p>
          <a:p>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BLOCK A – WALKWAYS, LANDSCAPE &amp; PLAZA PROVIDED</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10" name="Picture 2" descr="C:\Kat\Drag and Drop\Block A Design Review\Diagram 4 Block A Total Combin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38" t="19223" r="18088" b="5854"/>
          <a:stretch/>
        </p:blipFill>
        <p:spPr bwMode="auto">
          <a:xfrm>
            <a:off x="3639888" y="1600199"/>
            <a:ext cx="4543452" cy="407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97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989162"/>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PLAZA DEFINITION</a:t>
            </a:r>
          </a:p>
          <a:p>
            <a:endParaRPr lang="en-US" sz="1000" b="1" dirty="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PLAZA REQUIREMENTS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6</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17" name="TextBox 16"/>
          <p:cNvSpPr txBox="1"/>
          <p:nvPr/>
        </p:nvSpPr>
        <p:spPr>
          <a:xfrm>
            <a:off x="914400" y="1608652"/>
            <a:ext cx="2590800" cy="3924151"/>
          </a:xfrm>
          <a:prstGeom prst="rect">
            <a:avLst/>
          </a:prstGeom>
          <a:noFill/>
        </p:spPr>
        <p:txBody>
          <a:bodyPr wrap="square" rtlCol="0">
            <a:spAutoFit/>
          </a:bodyPr>
          <a:lstStyle/>
          <a:p>
            <a:r>
              <a:rPr lang="en-US" sz="1400" b="1" dirty="0" smtClean="0">
                <a:latin typeface="Century Gothic" pitchFamily="34" charset="0"/>
              </a:rPr>
              <a:t>PLAZA DEFINITION</a:t>
            </a:r>
          </a:p>
          <a:p>
            <a:r>
              <a:rPr lang="en-US" sz="1100" dirty="0" smtClean="0">
                <a:latin typeface="Century Gothic" pitchFamily="34" charset="0"/>
              </a:rPr>
              <a:t>An </a:t>
            </a:r>
            <a:r>
              <a:rPr lang="en-US" sz="1100" dirty="0">
                <a:latin typeface="Century Gothic" pitchFamily="34" charset="0"/>
              </a:rPr>
              <a:t>area generally open to the public on a controlled basis and used for passive recreational activities and relaxation. Plazas are paved areas typically provided with amenities, such as seating, drinking and ornamental fountains, art, trees, and landscaping, for use by pedestrians.</a:t>
            </a:r>
          </a:p>
          <a:p>
            <a:endParaRPr lang="en-US" sz="1200" dirty="0" smtClean="0">
              <a:solidFill>
                <a:srgbClr val="FF0000"/>
              </a:solidFill>
              <a:latin typeface="Century Gothic" pitchFamily="34" charset="0"/>
            </a:endParaRPr>
          </a:p>
          <a:p>
            <a:r>
              <a:rPr lang="en-US" sz="1400" b="1" dirty="0" smtClean="0">
                <a:latin typeface="Century Gothic" pitchFamily="34" charset="0"/>
              </a:rPr>
              <a:t>RATIO REQUIREMENT</a:t>
            </a:r>
          </a:p>
          <a:p>
            <a:r>
              <a:rPr lang="en-US" sz="1100" dirty="0" smtClean="0">
                <a:latin typeface="Century Gothic" pitchFamily="34" charset="0"/>
              </a:rPr>
              <a:t>The ratio of the length to the width of a plaza in a superblock may not exceed </a:t>
            </a:r>
          </a:p>
          <a:p>
            <a:r>
              <a:rPr lang="en-US" sz="1100" dirty="0" smtClean="0">
                <a:latin typeface="Century Gothic" pitchFamily="34" charset="0"/>
              </a:rPr>
              <a:t>3 to 1</a:t>
            </a:r>
            <a:endParaRPr lang="en-US" sz="1100" dirty="0" smtClean="0">
              <a:solidFill>
                <a:schemeClr val="tx1">
                  <a:lumMod val="65000"/>
                </a:schemeClr>
              </a:solidFill>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39499"/>
            <a:ext cx="9144000" cy="4512716"/>
          </a:xfrm>
          <a:prstGeom prst="rect">
            <a:avLst/>
          </a:prstGeom>
        </p:spPr>
      </p:pic>
    </p:spTree>
    <p:extLst>
      <p:ext uri="{BB962C8B-B14F-4D97-AF65-F5344CB8AC3E}">
        <p14:creationId xmlns:p14="http://schemas.microsoft.com/office/powerpoint/2010/main" val="365526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PLAZA REQUIREMENTS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6</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9" name="TextBox 8"/>
          <p:cNvSpPr txBox="1"/>
          <p:nvPr/>
        </p:nvSpPr>
        <p:spPr>
          <a:xfrm>
            <a:off x="914400" y="1600200"/>
            <a:ext cx="2491740" cy="4662815"/>
          </a:xfrm>
          <a:prstGeom prst="rect">
            <a:avLst/>
          </a:prstGeom>
          <a:noFill/>
        </p:spPr>
        <p:txBody>
          <a:bodyPr wrap="square" rtlCol="0">
            <a:spAutoFit/>
          </a:bodyPr>
          <a:lstStyle/>
          <a:p>
            <a:r>
              <a:rPr lang="en-US" sz="1100" b="1" dirty="0" smtClean="0">
                <a:latin typeface="Century Gothic" pitchFamily="34" charset="0"/>
              </a:rPr>
              <a:t>Due to the odd shape, we looked at the plaza as a series of spaces</a:t>
            </a:r>
          </a:p>
          <a:p>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A: 1,988 SF </a:t>
            </a:r>
          </a:p>
          <a:p>
            <a:r>
              <a:rPr lang="en-US" sz="1100" b="1" dirty="0" smtClean="0">
                <a:latin typeface="Century Gothic" pitchFamily="34" charset="0"/>
              </a:rPr>
              <a:t>    </a:t>
            </a:r>
            <a:r>
              <a:rPr lang="en-US" sz="1100" dirty="0" smtClean="0">
                <a:solidFill>
                  <a:schemeClr val="tx1">
                    <a:lumMod val="65000"/>
                  </a:schemeClr>
                </a:solidFill>
                <a:latin typeface="Century Gothic" pitchFamily="34" charset="0"/>
              </a:rPr>
              <a:t>71’x28’</a:t>
            </a:r>
          </a:p>
          <a:p>
            <a:endParaRPr lang="en-US" sz="1100" dirty="0" smtClean="0">
              <a:solidFill>
                <a:schemeClr val="tx1">
                  <a:lumMod val="75000"/>
                </a:schemeClr>
              </a:solidFill>
              <a:latin typeface="Century Gothic" pitchFamily="34" charset="0"/>
            </a:endParaRPr>
          </a:p>
          <a:p>
            <a:r>
              <a:rPr lang="en-US" sz="1100" dirty="0" smtClean="0">
                <a:solidFill>
                  <a:schemeClr val="tx1">
                    <a:lumMod val="75000"/>
                  </a:schemeClr>
                </a:solidFill>
                <a:latin typeface="Century Gothic" pitchFamily="34" charset="0"/>
              </a:rPr>
              <a:t>    </a:t>
            </a:r>
            <a:r>
              <a:rPr lang="en-US" sz="1100" b="1" dirty="0" smtClean="0">
                <a:latin typeface="Century Gothic" pitchFamily="34" charset="0"/>
              </a:rPr>
              <a:t>1:2.5</a:t>
            </a:r>
          </a:p>
          <a:p>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B: 1,000 SF</a:t>
            </a:r>
          </a:p>
          <a:p>
            <a:r>
              <a:rPr lang="en-US" sz="1100" dirty="0" smtClean="0">
                <a:solidFill>
                  <a:schemeClr val="tx1">
                    <a:lumMod val="75000"/>
                  </a:schemeClr>
                </a:solidFill>
                <a:latin typeface="Century Gothic" pitchFamily="34" charset="0"/>
              </a:rPr>
              <a:t>    </a:t>
            </a:r>
            <a:r>
              <a:rPr lang="en-US" sz="1100" dirty="0" smtClean="0">
                <a:solidFill>
                  <a:schemeClr val="tx1">
                    <a:lumMod val="65000"/>
                  </a:schemeClr>
                </a:solidFill>
                <a:latin typeface="Century Gothic" pitchFamily="34" charset="0"/>
              </a:rPr>
              <a:t>40’x25’</a:t>
            </a:r>
          </a:p>
          <a:p>
            <a:endParaRPr lang="en-US" sz="1100" b="1" dirty="0">
              <a:latin typeface="Century Gothic" pitchFamily="34" charset="0"/>
            </a:endParaRPr>
          </a:p>
          <a:p>
            <a:r>
              <a:rPr lang="en-US" sz="1100" b="1" dirty="0" smtClean="0">
                <a:latin typeface="Century Gothic" pitchFamily="34" charset="0"/>
              </a:rPr>
              <a:t>    1:1.6</a:t>
            </a:r>
          </a:p>
          <a:p>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C: 900 SF</a:t>
            </a:r>
          </a:p>
          <a:p>
            <a:r>
              <a:rPr lang="en-US" sz="1100" dirty="0" smtClean="0">
                <a:solidFill>
                  <a:schemeClr val="tx1">
                    <a:lumMod val="75000"/>
                  </a:schemeClr>
                </a:solidFill>
                <a:latin typeface="Century Gothic" pitchFamily="34" charset="0"/>
              </a:rPr>
              <a:t>    </a:t>
            </a:r>
            <a:r>
              <a:rPr lang="en-US" sz="1100" dirty="0" smtClean="0">
                <a:solidFill>
                  <a:schemeClr val="tx1">
                    <a:lumMod val="65000"/>
                  </a:schemeClr>
                </a:solidFill>
                <a:latin typeface="Century Gothic" pitchFamily="34" charset="0"/>
              </a:rPr>
              <a:t>45’x20’</a:t>
            </a:r>
            <a:endParaRPr lang="en-US" sz="1100" dirty="0">
              <a:solidFill>
                <a:schemeClr val="tx1">
                  <a:lumMod val="65000"/>
                </a:schemeClr>
              </a:solidFill>
              <a:latin typeface="Century Gothic" pitchFamily="34" charset="0"/>
            </a:endParaRPr>
          </a:p>
          <a:p>
            <a:r>
              <a:rPr lang="en-US" sz="1100" b="1" dirty="0" smtClean="0">
                <a:latin typeface="Century Gothic" pitchFamily="34" charset="0"/>
              </a:rPr>
              <a:t>    </a:t>
            </a:r>
          </a:p>
          <a:p>
            <a:r>
              <a:rPr lang="en-US" sz="1100" b="1" dirty="0" smtClean="0">
                <a:latin typeface="Century Gothic" pitchFamily="34" charset="0"/>
              </a:rPr>
              <a:t>    1:2.5</a:t>
            </a:r>
            <a:endParaRPr lang="en-US" sz="1100" b="1" dirty="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r>
              <a:rPr lang="en-US" sz="1100" dirty="0" smtClean="0">
                <a:solidFill>
                  <a:schemeClr val="tx1">
                    <a:lumMod val="65000"/>
                  </a:schemeClr>
                </a:solidFill>
                <a:latin typeface="Century Gothic" pitchFamily="34" charset="0"/>
              </a:rPr>
              <a:t>Note: The entire plaza area is not accounted for in these areas. An additional 755 SF is located in the triangle between A and B, and the triangle between B and C.</a:t>
            </a:r>
          </a:p>
          <a:p>
            <a:endParaRPr lang="en-US" sz="1100" b="1" dirty="0">
              <a:latin typeface="Century Gothic" pitchFamily="34" charset="0"/>
            </a:endParaRPr>
          </a:p>
          <a:p>
            <a:pPr marL="171450" indent="-171450">
              <a:buFont typeface="Arial" pitchFamily="34" charset="0"/>
              <a:buChar char="•"/>
            </a:pPr>
            <a:endParaRPr lang="en-US" sz="1100" b="1" dirty="0">
              <a:latin typeface="Century Gothic" pitchFamily="34" charset="0"/>
            </a:endParaRPr>
          </a:p>
          <a:p>
            <a:r>
              <a:rPr lang="en-US" sz="1100" dirty="0" smtClean="0">
                <a:solidFill>
                  <a:schemeClr val="tx1">
                    <a:lumMod val="75000"/>
                  </a:schemeClr>
                </a:solidFill>
                <a:latin typeface="Century Gothic" pitchFamily="34" charset="0"/>
              </a:rPr>
              <a:t>  </a:t>
            </a:r>
            <a:endParaRPr lang="en-US" sz="1400" b="1" dirty="0" smtClean="0">
              <a:latin typeface="Century Gothic" pitchFamily="34" charset="0"/>
            </a:endParaRPr>
          </a:p>
          <a:p>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PLAZA - RATIO REQUIREMENTS</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sp>
        <p:nvSpPr>
          <p:cNvPr id="7" name="TextBox 6"/>
          <p:cNvSpPr txBox="1"/>
          <p:nvPr/>
        </p:nvSpPr>
        <p:spPr>
          <a:xfrm>
            <a:off x="5253334" y="4038600"/>
            <a:ext cx="228600"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sp>
        <p:nvSpPr>
          <p:cNvPr id="17" name="TextBox 16"/>
          <p:cNvSpPr txBox="1"/>
          <p:nvPr/>
        </p:nvSpPr>
        <p:spPr>
          <a:xfrm>
            <a:off x="5714999" y="4210822"/>
            <a:ext cx="228600"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18" name="TextBox 17"/>
          <p:cNvSpPr txBox="1"/>
          <p:nvPr/>
        </p:nvSpPr>
        <p:spPr>
          <a:xfrm>
            <a:off x="6172200" y="4386199"/>
            <a:ext cx="228600" cy="369332"/>
          </a:xfrm>
          <a:prstGeom prst="rect">
            <a:avLst/>
          </a:prstGeom>
          <a:noFill/>
        </p:spPr>
        <p:txBody>
          <a:bodyPr wrap="square" rtlCol="0">
            <a:spAutoFit/>
          </a:bodyPr>
          <a:lstStyle/>
          <a:p>
            <a:r>
              <a:rPr lang="en-US" dirty="0" smtClean="0">
                <a:solidFill>
                  <a:schemeClr val="bg1"/>
                </a:solidFill>
              </a:rPr>
              <a:t>C</a:t>
            </a:r>
            <a:endParaRPr lang="en-US" dirty="0">
              <a:solidFill>
                <a:schemeClr val="bg1"/>
              </a:solidFill>
            </a:endParaRPr>
          </a:p>
        </p:txBody>
      </p:sp>
      <p:pic>
        <p:nvPicPr>
          <p:cNvPr id="1026" name="Picture 2" descr="P:\2012\61\25 REMCOM - Block A Apartments\100 General\105 Design Review\2012 0920 DAR\Block A Ratio Diagram.jpg"/>
          <p:cNvPicPr>
            <a:picLocks noChangeAspect="1" noChangeArrowheads="1"/>
          </p:cNvPicPr>
          <p:nvPr/>
        </p:nvPicPr>
        <p:blipFill rotWithShape="1">
          <a:blip r:embed="rId3">
            <a:extLst>
              <a:ext uri="{28A0092B-C50C-407E-A947-70E740481C1C}">
                <a14:useLocalDpi xmlns:a14="http://schemas.microsoft.com/office/drawing/2010/main" val="0"/>
              </a:ext>
            </a:extLst>
          </a:blip>
          <a:srcRect l="41242" t="45271" r="38198" b="27709"/>
          <a:stretch/>
        </p:blipFill>
        <p:spPr bwMode="auto">
          <a:xfrm>
            <a:off x="4152037" y="1600200"/>
            <a:ext cx="4040326" cy="41030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50690" y="2667000"/>
            <a:ext cx="535710" cy="584775"/>
          </a:xfrm>
          <a:prstGeom prst="rect">
            <a:avLst/>
          </a:prstGeom>
          <a:noFill/>
        </p:spPr>
        <p:txBody>
          <a:bodyPr wrap="square" rtlCol="0">
            <a:spAutoFit/>
          </a:bodyPr>
          <a:lstStyle/>
          <a:p>
            <a:r>
              <a:rPr lang="en-US" sz="3200" b="1" dirty="0" smtClean="0">
                <a:solidFill>
                  <a:schemeClr val="bg1"/>
                </a:solidFill>
              </a:rPr>
              <a:t>A</a:t>
            </a:r>
            <a:endParaRPr lang="en-US" sz="3200" b="1" dirty="0">
              <a:solidFill>
                <a:schemeClr val="bg1"/>
              </a:solidFill>
            </a:endParaRPr>
          </a:p>
        </p:txBody>
      </p:sp>
      <p:sp>
        <p:nvSpPr>
          <p:cNvPr id="19" name="TextBox 18"/>
          <p:cNvSpPr txBox="1"/>
          <p:nvPr/>
        </p:nvSpPr>
        <p:spPr>
          <a:xfrm>
            <a:off x="5904345" y="3453825"/>
            <a:ext cx="535710" cy="584775"/>
          </a:xfrm>
          <a:prstGeom prst="rect">
            <a:avLst/>
          </a:prstGeom>
          <a:noFill/>
        </p:spPr>
        <p:txBody>
          <a:bodyPr wrap="square" rtlCol="0">
            <a:spAutoFit/>
          </a:bodyPr>
          <a:lstStyle/>
          <a:p>
            <a:r>
              <a:rPr lang="en-US" sz="3200" b="1" dirty="0" smtClean="0">
                <a:solidFill>
                  <a:schemeClr val="bg1"/>
                </a:solidFill>
              </a:rPr>
              <a:t>B</a:t>
            </a:r>
            <a:endParaRPr lang="en-US" sz="3200" b="1" dirty="0">
              <a:solidFill>
                <a:schemeClr val="bg1"/>
              </a:solidFill>
            </a:endParaRPr>
          </a:p>
        </p:txBody>
      </p:sp>
      <p:sp>
        <p:nvSpPr>
          <p:cNvPr id="20" name="TextBox 19"/>
          <p:cNvSpPr txBox="1"/>
          <p:nvPr/>
        </p:nvSpPr>
        <p:spPr>
          <a:xfrm>
            <a:off x="6845629" y="3797960"/>
            <a:ext cx="535710" cy="584775"/>
          </a:xfrm>
          <a:prstGeom prst="rect">
            <a:avLst/>
          </a:prstGeom>
          <a:noFill/>
        </p:spPr>
        <p:txBody>
          <a:bodyPr wrap="square" rtlCol="0">
            <a:spAutoFit/>
          </a:bodyPr>
          <a:lstStyle/>
          <a:p>
            <a:r>
              <a:rPr lang="en-US" sz="3200" b="1" dirty="0" smtClean="0">
                <a:solidFill>
                  <a:schemeClr val="bg1"/>
                </a:solidFill>
              </a:rPr>
              <a:t>C</a:t>
            </a:r>
            <a:endParaRPr lang="en-US" sz="3200" b="1" dirty="0">
              <a:solidFill>
                <a:schemeClr val="bg1"/>
              </a:solidFill>
            </a:endParaRPr>
          </a:p>
        </p:txBody>
      </p:sp>
    </p:spTree>
    <p:extLst>
      <p:ext uri="{BB962C8B-B14F-4D97-AF65-F5344CB8AC3E}">
        <p14:creationId xmlns:p14="http://schemas.microsoft.com/office/powerpoint/2010/main" val="1006164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MODIFICATION</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a:solidFill>
                  <a:schemeClr val="bg2">
                    <a:lumMod val="40000"/>
                    <a:lumOff val="60000"/>
                  </a:schemeClr>
                </a:solidFill>
                <a:latin typeface="Century Gothic" pitchFamily="34" charset="0"/>
              </a:rPr>
              <a:t>7</a:t>
            </a:r>
            <a:endParaRPr lang="en-US" sz="3600" dirty="0" smtClean="0">
              <a:solidFill>
                <a:schemeClr val="bg2">
                  <a:lumMod val="40000"/>
                  <a:lumOff val="60000"/>
                </a:schemeClr>
              </a:solidFill>
              <a:latin typeface="Century Gothic" pitchFamily="34" charset="0"/>
            </a:endParaRP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MODIFICATION OF PLAZA RATIO</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sp>
        <p:nvSpPr>
          <p:cNvPr id="10" name="TextBox 9"/>
          <p:cNvSpPr txBox="1"/>
          <p:nvPr/>
        </p:nvSpPr>
        <p:spPr>
          <a:xfrm>
            <a:off x="914400" y="1371600"/>
            <a:ext cx="7315200" cy="5970865"/>
          </a:xfrm>
          <a:prstGeom prst="rect">
            <a:avLst/>
          </a:prstGeom>
          <a:noFill/>
        </p:spPr>
        <p:txBody>
          <a:bodyPr wrap="square" rtlCol="0">
            <a:spAutoFit/>
          </a:bodyPr>
          <a:lstStyle/>
          <a:p>
            <a:r>
              <a:rPr lang="en-US" sz="1400" b="1" dirty="0" smtClean="0">
                <a:latin typeface="Century Gothic" pitchFamily="34" charset="0"/>
              </a:rPr>
              <a:t>DOES THE COMMISSION FEEL THAT A MODIFICATION ON THE PROPOSED MEASUREMENT METHODOLOGY FOR THE PLAZA RATIO IS APPROVABLE ?</a:t>
            </a:r>
          </a:p>
          <a:p>
            <a:endParaRPr lang="en-US" sz="1400" b="1" dirty="0">
              <a:latin typeface="Century Gothic" pitchFamily="34" charset="0"/>
            </a:endParaRPr>
          </a:p>
          <a:p>
            <a:r>
              <a:rPr lang="en-US" sz="1400" b="1" dirty="0" smtClean="0">
                <a:latin typeface="Century Gothic" pitchFamily="34" charset="0"/>
              </a:rPr>
              <a:t>Criteria for Modification Approval:</a:t>
            </a:r>
          </a:p>
          <a:p>
            <a:pPr lvl="1"/>
            <a:r>
              <a:rPr lang="en-US" sz="1200" i="1" dirty="0" smtClean="0">
                <a:solidFill>
                  <a:schemeClr val="tx1">
                    <a:lumMod val="65000"/>
                  </a:schemeClr>
                </a:solidFill>
                <a:latin typeface="Century Gothic" pitchFamily="34" charset="0"/>
              </a:rPr>
              <a:t>The resulting development will better meet the applicable design guidelines; and on balance, the proposal will be consistent with the purpose of the standards for which a modification is requested</a:t>
            </a:r>
          </a:p>
          <a:p>
            <a:endParaRPr lang="en-US" sz="1400" b="1" dirty="0" smtClean="0">
              <a:latin typeface="Century Gothic" pitchFamily="34" charset="0"/>
            </a:endParaRPr>
          </a:p>
          <a:p>
            <a:r>
              <a:rPr lang="en-US" sz="1400" b="1" dirty="0" smtClean="0">
                <a:latin typeface="Century Gothic" pitchFamily="34" charset="0"/>
              </a:rPr>
              <a:t>Purpose of Superblock</a:t>
            </a:r>
          </a:p>
          <a:p>
            <a:pPr lvl="1"/>
            <a:r>
              <a:rPr lang="en-US" sz="1200" i="1" dirty="0">
                <a:solidFill>
                  <a:schemeClr val="tx1">
                    <a:lumMod val="65000"/>
                  </a:schemeClr>
                </a:solidFill>
                <a:latin typeface="Century Gothic" pitchFamily="34" charset="0"/>
              </a:rPr>
              <a:t>The</a:t>
            </a:r>
            <a:r>
              <a:rPr lang="en-US" sz="1200" i="1" dirty="0">
                <a:latin typeface="Century Gothic" pitchFamily="34" charset="0"/>
              </a:rPr>
              <a:t> </a:t>
            </a:r>
            <a:r>
              <a:rPr lang="en-US" sz="1200" i="1" dirty="0">
                <a:solidFill>
                  <a:srgbClr val="FF0000"/>
                </a:solidFill>
                <a:latin typeface="Century Gothic" pitchFamily="34" charset="0"/>
              </a:rPr>
              <a:t>intent</a:t>
            </a:r>
            <a:r>
              <a:rPr lang="en-US" sz="1200" i="1" dirty="0">
                <a:latin typeface="Century Gothic" pitchFamily="34" charset="0"/>
              </a:rPr>
              <a:t> </a:t>
            </a:r>
            <a:r>
              <a:rPr lang="en-US" sz="1200" i="1" dirty="0">
                <a:solidFill>
                  <a:schemeClr val="tx1">
                    <a:lumMod val="65000"/>
                  </a:schemeClr>
                </a:solidFill>
                <a:latin typeface="Century Gothic" pitchFamily="34" charset="0"/>
              </a:rPr>
              <a:t>is to promote a pleasant and convenient walkway and open space system on the superblock that links to the adjacent buildings, to the public circulation system, and to any available public transit.</a:t>
            </a:r>
          </a:p>
          <a:p>
            <a:pPr lvl="1"/>
            <a:endParaRPr lang="en-US" sz="1200" i="1" dirty="0">
              <a:solidFill>
                <a:schemeClr val="tx1">
                  <a:lumMod val="65000"/>
                </a:schemeClr>
              </a:solidFill>
              <a:latin typeface="Century Gothic" pitchFamily="34" charset="0"/>
            </a:endParaRPr>
          </a:p>
          <a:p>
            <a:pPr lvl="1"/>
            <a:r>
              <a:rPr lang="en-US" sz="1200" i="1" dirty="0" smtClean="0">
                <a:solidFill>
                  <a:schemeClr val="tx1">
                    <a:lumMod val="65000"/>
                  </a:schemeClr>
                </a:solidFill>
                <a:latin typeface="Century Gothic" pitchFamily="34" charset="0"/>
              </a:rPr>
              <a:t>The </a:t>
            </a:r>
            <a:r>
              <a:rPr lang="en-US" sz="1200" i="1" dirty="0">
                <a:solidFill>
                  <a:schemeClr val="tx1">
                    <a:lumMod val="65000"/>
                  </a:schemeClr>
                </a:solidFill>
                <a:latin typeface="Century Gothic" pitchFamily="34" charset="0"/>
              </a:rPr>
              <a:t>requirement also promotes the maintenance of light, air and access that could be lost due to development on the vacated street.</a:t>
            </a:r>
          </a:p>
          <a:p>
            <a:endParaRPr lang="en-US" sz="1400" b="1" dirty="0" smtClean="0">
              <a:latin typeface="Century Gothic" pitchFamily="34" charset="0"/>
            </a:endParaRPr>
          </a:p>
          <a:p>
            <a:r>
              <a:rPr lang="en-US" sz="1400" b="1" dirty="0" smtClean="0">
                <a:latin typeface="Century Gothic" pitchFamily="34" charset="0"/>
              </a:rPr>
              <a:t>Justification</a:t>
            </a:r>
            <a:r>
              <a:rPr lang="en-US" sz="1400" b="1" dirty="0">
                <a:latin typeface="Century Gothic" pitchFamily="34" charset="0"/>
              </a:rPr>
              <a:t>: </a:t>
            </a:r>
            <a:endParaRPr lang="en-US" sz="1400" b="1" dirty="0" smtClean="0">
              <a:latin typeface="Century Gothic" pitchFamily="34" charset="0"/>
            </a:endParaRPr>
          </a:p>
          <a:p>
            <a:pPr lvl="1"/>
            <a:r>
              <a:rPr lang="en-US" sz="1400" i="1" dirty="0" smtClean="0">
                <a:latin typeface="Century Gothic" pitchFamily="34" charset="0"/>
              </a:rPr>
              <a:t>Providing </a:t>
            </a:r>
            <a:r>
              <a:rPr lang="en-US" sz="1400" i="1" dirty="0">
                <a:latin typeface="Century Gothic" pitchFamily="34" charset="0"/>
              </a:rPr>
              <a:t>private drives </a:t>
            </a:r>
            <a:r>
              <a:rPr lang="en-US" sz="1400" i="1" dirty="0" smtClean="0">
                <a:latin typeface="Century Gothic" pitchFamily="34" charset="0"/>
              </a:rPr>
              <a:t>which will be built to meet Lloyd District Standards and for </a:t>
            </a:r>
            <a:r>
              <a:rPr lang="en-US" sz="1400" i="1" dirty="0">
                <a:latin typeface="Century Gothic" pitchFamily="34" charset="0"/>
              </a:rPr>
              <a:t>all intents an purposes will act and feel like a standard street </a:t>
            </a:r>
            <a:r>
              <a:rPr lang="en-US" sz="1400" i="1" dirty="0" smtClean="0">
                <a:latin typeface="Century Gothic" pitchFamily="34" charset="0"/>
              </a:rPr>
              <a:t>in addition to meeting all of the walkway, landscape and plaza area requirements will not only meet the intent, but will provide better connections and more access to light and air than would otherwise be met meeting the standards alone.</a:t>
            </a:r>
          </a:p>
          <a:p>
            <a:endParaRPr lang="en-US" sz="1400" b="1" dirty="0">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2712426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PROJECT REVIEW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CONTEXT</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2" t="36165" r="9061"/>
          <a:stretch/>
        </p:blipFill>
        <p:spPr bwMode="auto">
          <a:xfrm>
            <a:off x="2286000" y="895013"/>
            <a:ext cx="5916777" cy="224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00" t="38205" r="10433"/>
          <a:stretch/>
        </p:blipFill>
        <p:spPr bwMode="auto">
          <a:xfrm>
            <a:off x="2362199" y="3345835"/>
            <a:ext cx="5840577" cy="235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38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PROJECT REVIEW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CONTEXT</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906" r="10078"/>
          <a:stretch/>
        </p:blipFill>
        <p:spPr bwMode="auto">
          <a:xfrm>
            <a:off x="1874882" y="943061"/>
            <a:ext cx="635471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963" r="9342"/>
          <a:stretch/>
        </p:blipFill>
        <p:spPr bwMode="auto">
          <a:xfrm>
            <a:off x="1874882" y="3505200"/>
            <a:ext cx="6354718" cy="249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077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PROJECT REVIEW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BELOW GRADE PARKING PLAN</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79" t="2638" r="6855" b="1944"/>
          <a:stretch/>
        </p:blipFill>
        <p:spPr>
          <a:xfrm>
            <a:off x="1676400" y="1209615"/>
            <a:ext cx="5715000" cy="4901629"/>
          </a:xfrm>
          <a:prstGeom prst="rect">
            <a:avLst/>
          </a:prstGeom>
        </p:spPr>
      </p:pic>
    </p:spTree>
    <p:extLst>
      <p:ext uri="{BB962C8B-B14F-4D97-AF65-F5344CB8AC3E}">
        <p14:creationId xmlns:p14="http://schemas.microsoft.com/office/powerpoint/2010/main" val="1295865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PROJECT REVIEW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GROUND FLOOR PLAN</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88" t="3056" r="5783" b="2083"/>
          <a:stretch/>
        </p:blipFill>
        <p:spPr>
          <a:xfrm>
            <a:off x="1665721" y="1219200"/>
            <a:ext cx="5649479" cy="4847480"/>
          </a:xfrm>
          <a:prstGeom prst="rect">
            <a:avLst/>
          </a:prstGeom>
        </p:spPr>
      </p:pic>
    </p:spTree>
    <p:extLst>
      <p:ext uri="{BB962C8B-B14F-4D97-AF65-F5344CB8AC3E}">
        <p14:creationId xmlns:p14="http://schemas.microsoft.com/office/powerpoint/2010/main" val="415567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1066800"/>
            <a:ext cx="2667000" cy="4785926"/>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DESIGN ADVICE REQUEST SUMMARY</a:t>
            </a: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pPr marL="228600" indent="-228600">
              <a:buFont typeface="+mj-lt"/>
              <a:buAutoNum type="arabicPeriod"/>
            </a:pPr>
            <a:r>
              <a:rPr lang="en-US" sz="1100" b="1" dirty="0" smtClean="0">
                <a:latin typeface="Century Gothic" pitchFamily="34" charset="0"/>
              </a:rPr>
              <a:t>SITE OVERVIEW</a:t>
            </a:r>
          </a:p>
          <a:p>
            <a:pPr marL="228600" indent="-228600">
              <a:buFont typeface="+mj-lt"/>
              <a:buAutoNum type="arabicPeriod"/>
            </a:pPr>
            <a:endParaRPr lang="en-US" sz="1100" b="1" dirty="0">
              <a:latin typeface="Century Gothic" pitchFamily="34" charset="0"/>
            </a:endParaRPr>
          </a:p>
          <a:p>
            <a:pPr marL="228600" indent="-228600">
              <a:buFont typeface="+mj-lt"/>
              <a:buAutoNum type="arabicPeriod"/>
            </a:pPr>
            <a:r>
              <a:rPr lang="en-US" sz="1100" b="1" dirty="0" smtClean="0">
                <a:latin typeface="Century Gothic" pitchFamily="34" charset="0"/>
              </a:rPr>
              <a:t>DEFINITION  &amp; PURPOSE OF SUPERBLOCK REGULATIONS</a:t>
            </a: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r>
              <a:rPr lang="en-US" sz="1100" b="1" dirty="0" smtClean="0">
                <a:latin typeface="Century Gothic" pitchFamily="34" charset="0"/>
              </a:rPr>
              <a:t>MULTIPLE OWNERSHIP &amp; BLOCK A REQUIREMENTS</a:t>
            </a:r>
          </a:p>
          <a:p>
            <a:pPr marL="228600" indent="-228600">
              <a:buFont typeface="+mj-lt"/>
              <a:buAutoNum type="arabicPeriod"/>
            </a:pPr>
            <a:endParaRPr lang="en-US" sz="1100" b="1" dirty="0">
              <a:latin typeface="Century Gothic" pitchFamily="34" charset="0"/>
            </a:endParaRPr>
          </a:p>
          <a:p>
            <a:pPr marL="228600" indent="-228600">
              <a:buFont typeface="+mj-lt"/>
              <a:buAutoNum type="arabicPeriod"/>
            </a:pPr>
            <a:r>
              <a:rPr lang="en-US" sz="1100" b="1" dirty="0" smtClean="0">
                <a:latin typeface="Century Gothic" pitchFamily="34" charset="0"/>
              </a:rPr>
              <a:t>AREA REQUIREMENS</a:t>
            </a:r>
            <a:endParaRPr lang="en-US" sz="1100" b="1" dirty="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r>
              <a:rPr lang="en-US" sz="1100" b="1" dirty="0" smtClean="0">
                <a:latin typeface="Century Gothic" pitchFamily="34" charset="0"/>
              </a:rPr>
              <a:t>AREA PROVIDED</a:t>
            </a:r>
          </a:p>
          <a:p>
            <a:pPr marL="228600" indent="-228600">
              <a:buFont typeface="+mj-lt"/>
              <a:buAutoNum type="arabicPeriod"/>
            </a:pPr>
            <a:endParaRPr lang="en-US" sz="1100" b="1" dirty="0">
              <a:latin typeface="Century Gothic" pitchFamily="34" charset="0"/>
            </a:endParaRPr>
          </a:p>
          <a:p>
            <a:pPr marL="228600" indent="-228600">
              <a:buFont typeface="+mj-lt"/>
              <a:buAutoNum type="arabicPeriod"/>
            </a:pPr>
            <a:r>
              <a:rPr lang="en-US" sz="1100" b="1" dirty="0" smtClean="0">
                <a:latin typeface="Century Gothic" pitchFamily="34" charset="0"/>
              </a:rPr>
              <a:t>PLAZA REQUIREMENTS</a:t>
            </a: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r>
              <a:rPr lang="en-US" sz="1100" b="1" dirty="0" smtClean="0">
                <a:latin typeface="Century Gothic" pitchFamily="34" charset="0"/>
              </a:rPr>
              <a:t>MODIFICATION</a:t>
            </a:r>
          </a:p>
          <a:p>
            <a:endParaRPr lang="en-US" sz="1100" b="1" dirty="0" smtClean="0">
              <a:latin typeface="Century Gothic" pitchFamily="34" charset="0"/>
            </a:endParaRPr>
          </a:p>
          <a:p>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r>
              <a:rPr lang="en-US" sz="1100" b="1" u="sng" dirty="0" smtClean="0">
                <a:latin typeface="Century Gothic" pitchFamily="34" charset="0"/>
              </a:rPr>
              <a:t>TIME ALLOWING</a:t>
            </a:r>
            <a:endParaRPr lang="en-US" sz="1100" b="1" u="sng" dirty="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r>
              <a:rPr lang="en-US" sz="1100" b="1" dirty="0" smtClean="0">
                <a:latin typeface="Century Gothic" pitchFamily="34" charset="0"/>
              </a:rPr>
              <a:t>PROJECT REVIEW</a:t>
            </a:r>
            <a:endParaRPr lang="en-US" sz="1100" b="1" dirty="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pPr marL="228600" indent="-228600">
              <a:buFont typeface="+mj-lt"/>
              <a:buAutoNum type="arabicPeriod"/>
            </a:pPr>
            <a:r>
              <a:rPr lang="en-US" sz="1100" b="1" dirty="0" smtClean="0">
                <a:latin typeface="Century Gothic" pitchFamily="34" charset="0"/>
              </a:rPr>
              <a:t>MASSING AND MATERIALS</a:t>
            </a: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PRESENTATION OVERVIEW</a:t>
            </a:r>
            <a:endParaRPr lang="en-US" sz="1400" b="1" dirty="0">
              <a:solidFill>
                <a:schemeClr val="bg1">
                  <a:lumMod val="50000"/>
                  <a:lumOff val="50000"/>
                </a:schemeClr>
              </a:solidFill>
              <a:latin typeface="Century Gothic"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1524000"/>
            <a:ext cx="5438775" cy="4079081"/>
          </a:xfrm>
          <a:prstGeom prst="rect">
            <a:avLst/>
          </a:prstGeom>
        </p:spPr>
      </p:pic>
    </p:spTree>
    <p:extLst>
      <p:ext uri="{BB962C8B-B14F-4D97-AF65-F5344CB8AC3E}">
        <p14:creationId xmlns:p14="http://schemas.microsoft.com/office/powerpoint/2010/main" val="4164563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PROJECT REVIEW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TYPICAL FLOOR PLAN</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822" t="3333" r="6642" b="3611"/>
          <a:stretch/>
        </p:blipFill>
        <p:spPr>
          <a:xfrm>
            <a:off x="1600200" y="1219200"/>
            <a:ext cx="5811680" cy="4885602"/>
          </a:xfrm>
          <a:prstGeom prst="rect">
            <a:avLst/>
          </a:prstGeom>
        </p:spPr>
      </p:pic>
    </p:spTree>
    <p:extLst>
      <p:ext uri="{BB962C8B-B14F-4D97-AF65-F5344CB8AC3E}">
        <p14:creationId xmlns:p14="http://schemas.microsoft.com/office/powerpoint/2010/main" val="364716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MATERIALS &amp; MASSING</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INTERSETION OF MULTNOMAH AND 3RD</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1125"/>
            <a:ext cx="6248400" cy="46863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746"/>
          <a:stretch/>
        </p:blipFill>
        <p:spPr>
          <a:xfrm rot="5400000">
            <a:off x="6095277" y="1142089"/>
            <a:ext cx="2968625" cy="23622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3888"/>
          <a:stretch/>
        </p:blipFill>
        <p:spPr>
          <a:xfrm>
            <a:off x="6398489" y="3962400"/>
            <a:ext cx="2362201" cy="1828800"/>
          </a:xfrm>
          <a:prstGeom prst="rect">
            <a:avLst/>
          </a:prstGeom>
        </p:spPr>
      </p:pic>
    </p:spTree>
    <p:extLst>
      <p:ext uri="{BB962C8B-B14F-4D97-AF65-F5344CB8AC3E}">
        <p14:creationId xmlns:p14="http://schemas.microsoft.com/office/powerpoint/2010/main" val="3286624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MATERIALS &amp; MASSING</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INTERSETION OF 3</a:t>
            </a:r>
            <a:r>
              <a:rPr lang="en-US" sz="1100" b="1" baseline="30000" dirty="0" smtClean="0">
                <a:solidFill>
                  <a:schemeClr val="bg2">
                    <a:lumMod val="40000"/>
                    <a:lumOff val="60000"/>
                  </a:schemeClr>
                </a:solidFill>
                <a:latin typeface="Century Gothic" pitchFamily="34" charset="0"/>
              </a:rPr>
              <a:t>RD</a:t>
            </a:r>
            <a:r>
              <a:rPr lang="en-US" sz="1100" b="1" dirty="0" smtClean="0">
                <a:solidFill>
                  <a:schemeClr val="bg2">
                    <a:lumMod val="40000"/>
                    <a:lumOff val="60000"/>
                  </a:schemeClr>
                </a:solidFill>
                <a:latin typeface="Century Gothic" pitchFamily="34" charset="0"/>
              </a:rPr>
              <a:t> AND HASSALO</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7800"/>
            <a:ext cx="9144000" cy="4550479"/>
          </a:xfrm>
          <a:prstGeom prst="rect">
            <a:avLst/>
          </a:prstGeom>
        </p:spPr>
      </p:pic>
    </p:spTree>
    <p:extLst>
      <p:ext uri="{BB962C8B-B14F-4D97-AF65-F5344CB8AC3E}">
        <p14:creationId xmlns:p14="http://schemas.microsoft.com/office/powerpoint/2010/main" val="4209655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0" y="417611"/>
            <a:ext cx="28979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MATERIALS &amp; MASSING</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8</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2" name="TextBox 1"/>
          <p:cNvSpPr txBox="1"/>
          <p:nvPr/>
        </p:nvSpPr>
        <p:spPr>
          <a:xfrm>
            <a:off x="5311486" y="2927193"/>
            <a:ext cx="2174010" cy="646331"/>
          </a:xfrm>
          <a:prstGeom prst="rect">
            <a:avLst/>
          </a:prstGeom>
          <a:noFill/>
        </p:spPr>
        <p:txBody>
          <a:bodyPr wrap="square" rtlCol="0">
            <a:spAutoFit/>
          </a:bodyPr>
          <a:lstStyle/>
          <a:p>
            <a:r>
              <a:rPr lang="en-US" b="1" dirty="0" smtClean="0">
                <a:solidFill>
                  <a:schemeClr val="bg1"/>
                </a:solidFill>
              </a:rPr>
              <a:t>Block A Plaza</a:t>
            </a:r>
          </a:p>
          <a:p>
            <a:r>
              <a:rPr lang="en-US" b="1" dirty="0" smtClean="0">
                <a:solidFill>
                  <a:schemeClr val="bg1"/>
                </a:solidFill>
              </a:rPr>
              <a:t>     3,245 SF</a:t>
            </a:r>
            <a:endParaRPr lang="en-US" b="1" dirty="0">
              <a:solidFill>
                <a:schemeClr val="bg1"/>
              </a:solidFill>
            </a:endParaRPr>
          </a:p>
        </p:txBody>
      </p:sp>
      <p:sp>
        <p:nvSpPr>
          <p:cNvPr id="12" name="TextBox 11"/>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INTERSECTION HASSALO &amp; MLK</a:t>
            </a:r>
          </a:p>
          <a:p>
            <a:endParaRPr lang="en-US" sz="1000" b="1" dirty="0" smtClean="0">
              <a:solidFill>
                <a:schemeClr val="tx1">
                  <a:lumMod val="65000"/>
                </a:schemeClr>
              </a:solidFill>
              <a:latin typeface="Century Gothic" pitchFamily="34" charset="0"/>
            </a:endParaRPr>
          </a:p>
          <a:p>
            <a:endParaRPr lang="en-US" sz="1000" dirty="0" smtClean="0">
              <a:solidFill>
                <a:schemeClr val="bg1">
                  <a:lumMod val="65000"/>
                  <a:lumOff val="35000"/>
                </a:schemeClr>
              </a:solidFill>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7290"/>
            <a:ext cx="9144000" cy="4352468"/>
          </a:xfrm>
          <a:prstGeom prst="rect">
            <a:avLst/>
          </a:prstGeom>
        </p:spPr>
      </p:pic>
    </p:spTree>
    <p:extLst>
      <p:ext uri="{BB962C8B-B14F-4D97-AF65-F5344CB8AC3E}">
        <p14:creationId xmlns:p14="http://schemas.microsoft.com/office/powerpoint/2010/main" val="2626152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914400" y="685800"/>
            <a:ext cx="73152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400800" y="457200"/>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SITE OVERVIEW</a:t>
            </a:r>
            <a:endParaRPr lang="en-US" sz="1400" b="1" dirty="0">
              <a:solidFill>
                <a:schemeClr val="bg1">
                  <a:lumMod val="50000"/>
                  <a:lumOff val="50000"/>
                </a:schemeClr>
              </a:solidFill>
              <a:latin typeface="Century Gothic" pitchFamily="34" charset="0"/>
            </a:endParaRPr>
          </a:p>
        </p:txBody>
      </p:sp>
      <p:sp>
        <p:nvSpPr>
          <p:cNvPr id="10" name="TextBox 9"/>
          <p:cNvSpPr txBox="1"/>
          <p:nvPr/>
        </p:nvSpPr>
        <p:spPr>
          <a:xfrm>
            <a:off x="3810000" y="454968"/>
            <a:ext cx="2590800" cy="230832"/>
          </a:xfrm>
          <a:prstGeom prst="rect">
            <a:avLst/>
          </a:prstGeom>
          <a:noFill/>
        </p:spPr>
        <p:txBody>
          <a:bodyPr wrap="square" rtlCol="0">
            <a:spAutoFit/>
          </a:bodyPr>
          <a:lstStyle/>
          <a:p>
            <a:pPr algn="r"/>
            <a:r>
              <a:rPr lang="en-US" sz="900" dirty="0" smtClean="0">
                <a:solidFill>
                  <a:schemeClr val="bg1">
                    <a:lumMod val="50000"/>
                    <a:lumOff val="50000"/>
                  </a:schemeClr>
                </a:solidFill>
                <a:latin typeface="Century Gothic" pitchFamily="34" charset="0"/>
              </a:rPr>
              <a:t>SEPTEMBER 20, 2012</a:t>
            </a:r>
            <a:endParaRPr lang="en-US" sz="900" dirty="0">
              <a:solidFill>
                <a:schemeClr val="bg1">
                  <a:lumMod val="50000"/>
                  <a:lumOff val="50000"/>
                </a:schemeClr>
              </a:solidFill>
              <a:latin typeface="Century Gothic" pitchFamily="34" charset="0"/>
            </a:endParaRPr>
          </a:p>
        </p:txBody>
      </p:sp>
      <p:cxnSp>
        <p:nvCxnSpPr>
          <p:cNvPr id="11" name="Straight Connector 10"/>
          <p:cNvCxnSpPr/>
          <p:nvPr/>
        </p:nvCxnSpPr>
        <p:spPr>
          <a:xfrm>
            <a:off x="914400" y="6172200"/>
            <a:ext cx="73152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28800" y="6172200"/>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28800" y="6169968"/>
            <a:ext cx="2590800" cy="230832"/>
          </a:xfrm>
          <a:prstGeom prst="rect">
            <a:avLst/>
          </a:prstGeom>
          <a:noFill/>
        </p:spPr>
        <p:txBody>
          <a:bodyPr wrap="square" rtlCol="0">
            <a:spAutoFit/>
          </a:bodyPr>
          <a:lstStyle/>
          <a:p>
            <a:r>
              <a:rPr lang="en-US" sz="900" dirty="0" smtClean="0">
                <a:solidFill>
                  <a:schemeClr val="bg1">
                    <a:lumMod val="50000"/>
                    <a:lumOff val="50000"/>
                  </a:schemeClr>
                </a:solidFill>
                <a:latin typeface="Century Gothic" pitchFamily="34" charset="0"/>
              </a:rPr>
              <a:t>BLOCK A – CONVENTION CENTER</a:t>
            </a:r>
            <a:endParaRPr lang="en-US" sz="900" dirty="0">
              <a:solidFill>
                <a:schemeClr val="bg1">
                  <a:lumMod val="50000"/>
                  <a:lumOff val="50000"/>
                </a:schemeClr>
              </a:solidFill>
              <a:latin typeface="Century Gothic" pitchFamily="34" charset="0"/>
            </a:endParaRPr>
          </a:p>
        </p:txBody>
      </p:sp>
      <p:cxnSp>
        <p:nvCxnSpPr>
          <p:cNvPr id="15" name="Straight Connector 14"/>
          <p:cNvCxnSpPr/>
          <p:nvPr/>
        </p:nvCxnSpPr>
        <p:spPr>
          <a:xfrm flipV="1">
            <a:off x="6400800" y="6165273"/>
            <a:ext cx="0" cy="22860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98491" y="6165273"/>
            <a:ext cx="2590800" cy="230832"/>
          </a:xfrm>
          <a:prstGeom prst="rect">
            <a:avLst/>
          </a:prstGeom>
          <a:noFill/>
        </p:spPr>
        <p:txBody>
          <a:bodyPr wrap="square" rtlCol="0">
            <a:spAutoFit/>
          </a:bodyPr>
          <a:lstStyle/>
          <a:p>
            <a:r>
              <a:rPr lang="en-US" sz="900" dirty="0" smtClean="0">
                <a:solidFill>
                  <a:schemeClr val="bg1">
                    <a:lumMod val="50000"/>
                    <a:lumOff val="50000"/>
                  </a:schemeClr>
                </a:solidFill>
                <a:latin typeface="Century Gothic" pitchFamily="34" charset="0"/>
              </a:rPr>
              <a:t>DESIGN ADVICE REQUEST</a:t>
            </a:r>
            <a:endParaRPr lang="en-US" sz="900" dirty="0">
              <a:solidFill>
                <a:schemeClr val="bg1">
                  <a:lumMod val="50000"/>
                  <a:lumOff val="50000"/>
                </a:schemeClr>
              </a:solidFill>
              <a:latin typeface="Century Gothic" pitchFamily="34" charset="0"/>
            </a:endParaRPr>
          </a:p>
        </p:txBody>
      </p:sp>
      <p:sp>
        <p:nvSpPr>
          <p:cNvPr id="17" name="TextBox 16"/>
          <p:cNvSpPr txBox="1"/>
          <p:nvPr/>
        </p:nvSpPr>
        <p:spPr>
          <a:xfrm>
            <a:off x="3810000" y="6163041"/>
            <a:ext cx="2590800" cy="230832"/>
          </a:xfrm>
          <a:prstGeom prst="rect">
            <a:avLst/>
          </a:prstGeom>
          <a:noFill/>
        </p:spPr>
        <p:txBody>
          <a:bodyPr wrap="square" rtlCol="0">
            <a:spAutoFit/>
          </a:bodyPr>
          <a:lstStyle/>
          <a:p>
            <a:pPr algn="r"/>
            <a:r>
              <a:rPr lang="en-US" sz="900" dirty="0" smtClean="0">
                <a:solidFill>
                  <a:schemeClr val="bg1">
                    <a:lumMod val="50000"/>
                    <a:lumOff val="50000"/>
                  </a:schemeClr>
                </a:solidFill>
                <a:latin typeface="Century Gothic" pitchFamily="34" charset="0"/>
              </a:rPr>
              <a:t>300 NE MULTNOMAH</a:t>
            </a:r>
            <a:endParaRPr lang="en-US" sz="900" dirty="0">
              <a:solidFill>
                <a:schemeClr val="bg1">
                  <a:lumMod val="50000"/>
                  <a:lumOff val="50000"/>
                </a:schemeClr>
              </a:solidFill>
              <a:latin typeface="Century Gothic" pitchFamily="34" charset="0"/>
            </a:endParaRPr>
          </a:p>
        </p:txBody>
      </p:sp>
      <p:pic>
        <p:nvPicPr>
          <p:cNvPr id="2051" name="Picture 3" descr="M:\LOGO\Bug Only No Backgrou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6" y="6126480"/>
            <a:ext cx="508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22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5257800" cy="1031051"/>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CONTEXT: LOCATED NORTH OF THE CONVENTION CENTER</a:t>
            </a: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SITE OVERVIEW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1</a:t>
            </a:r>
          </a:p>
          <a:p>
            <a:endParaRPr lang="en-US" sz="1000" b="1" dirty="0" smtClean="0">
              <a:solidFill>
                <a:schemeClr val="bg1">
                  <a:lumMod val="50000"/>
                  <a:lumOff val="50000"/>
                </a:schemeClr>
              </a:solidFill>
              <a:latin typeface="Century Gothic"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60" t="25458" r="7230" b="5025"/>
          <a:stretch/>
        </p:blipFill>
        <p:spPr bwMode="auto">
          <a:xfrm>
            <a:off x="-76200" y="1479331"/>
            <a:ext cx="10193919" cy="446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343400" y="30480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49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6096000" cy="1031051"/>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BOUNDED BY MULTNOMAH AND MLK WITH HOLLDAY TO THE SOUTH &amp; 2</a:t>
            </a:r>
            <a:r>
              <a:rPr lang="en-US" sz="1100" b="1" baseline="30000" dirty="0" smtClean="0">
                <a:solidFill>
                  <a:schemeClr val="bg2">
                    <a:lumMod val="40000"/>
                    <a:lumOff val="60000"/>
                  </a:schemeClr>
                </a:solidFill>
                <a:latin typeface="Century Gothic" pitchFamily="34" charset="0"/>
              </a:rPr>
              <a:t>ND</a:t>
            </a:r>
            <a:r>
              <a:rPr lang="en-US" sz="1100" b="1" dirty="0" smtClean="0">
                <a:solidFill>
                  <a:schemeClr val="bg2">
                    <a:lumMod val="40000"/>
                    <a:lumOff val="60000"/>
                  </a:schemeClr>
                </a:solidFill>
                <a:latin typeface="Century Gothic" pitchFamily="34" charset="0"/>
              </a:rPr>
              <a:t> TO THE WEST</a:t>
            </a: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SITE OVERVIEW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1</a:t>
            </a:r>
          </a:p>
          <a:p>
            <a:endParaRPr lang="en-US" sz="1000" b="1" dirty="0" smtClean="0">
              <a:solidFill>
                <a:schemeClr val="bg1">
                  <a:lumMod val="50000"/>
                  <a:lumOff val="50000"/>
                </a:schemeClr>
              </a:solidFill>
              <a:latin typeface="Century Gothic" pitchFamily="34" charset="0"/>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204" t="25864" r="19676"/>
          <a:stretch/>
        </p:blipFill>
        <p:spPr bwMode="auto">
          <a:xfrm>
            <a:off x="914400" y="1589854"/>
            <a:ext cx="7315200" cy="435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3420000">
            <a:off x="4488092" y="1004579"/>
            <a:ext cx="461665" cy="3416320"/>
          </a:xfrm>
          <a:prstGeom prst="rect">
            <a:avLst/>
          </a:prstGeom>
          <a:noFill/>
        </p:spPr>
        <p:txBody>
          <a:bodyPr vert="vert270" wrap="square" rtlCol="0">
            <a:spAutoFit/>
          </a:bodyPr>
          <a:lstStyle/>
          <a:p>
            <a:r>
              <a:rPr lang="en-US" dirty="0" smtClean="0"/>
              <a:t>NE MULTNOMAH</a:t>
            </a:r>
            <a:endParaRPr lang="en-US" dirty="0"/>
          </a:p>
        </p:txBody>
      </p:sp>
      <p:sp>
        <p:nvSpPr>
          <p:cNvPr id="12" name="TextBox 11"/>
          <p:cNvSpPr txBox="1"/>
          <p:nvPr/>
        </p:nvSpPr>
        <p:spPr>
          <a:xfrm>
            <a:off x="5594671" y="1371600"/>
            <a:ext cx="461665" cy="3416320"/>
          </a:xfrm>
          <a:prstGeom prst="rect">
            <a:avLst/>
          </a:prstGeom>
          <a:noFill/>
        </p:spPr>
        <p:txBody>
          <a:bodyPr vert="vert270" wrap="square" rtlCol="0">
            <a:spAutoFit/>
          </a:bodyPr>
          <a:lstStyle/>
          <a:p>
            <a:r>
              <a:rPr lang="en-US" dirty="0" smtClean="0"/>
              <a:t>NE MLK BLVD</a:t>
            </a:r>
            <a:endParaRPr lang="en-US" dirty="0"/>
          </a:p>
        </p:txBody>
      </p:sp>
      <p:sp>
        <p:nvSpPr>
          <p:cNvPr id="13" name="TextBox 12"/>
          <p:cNvSpPr txBox="1"/>
          <p:nvPr/>
        </p:nvSpPr>
        <p:spPr>
          <a:xfrm rot="5400000">
            <a:off x="5287328" y="3628073"/>
            <a:ext cx="461665" cy="3416320"/>
          </a:xfrm>
          <a:prstGeom prst="rect">
            <a:avLst/>
          </a:prstGeom>
          <a:noFill/>
        </p:spPr>
        <p:txBody>
          <a:bodyPr vert="vert270" wrap="square" rtlCol="0">
            <a:spAutoFit/>
          </a:bodyPr>
          <a:lstStyle/>
          <a:p>
            <a:r>
              <a:rPr lang="en-US" dirty="0" smtClean="0"/>
              <a:t>NE HOLLADAY</a:t>
            </a:r>
            <a:endParaRPr lang="en-US" dirty="0"/>
          </a:p>
        </p:txBody>
      </p:sp>
      <p:sp>
        <p:nvSpPr>
          <p:cNvPr id="14" name="TextBox 13"/>
          <p:cNvSpPr txBox="1"/>
          <p:nvPr/>
        </p:nvSpPr>
        <p:spPr>
          <a:xfrm>
            <a:off x="2590800" y="1384280"/>
            <a:ext cx="461665" cy="3416320"/>
          </a:xfrm>
          <a:prstGeom prst="rect">
            <a:avLst/>
          </a:prstGeom>
          <a:noFill/>
        </p:spPr>
        <p:txBody>
          <a:bodyPr vert="vert270" wrap="square" rtlCol="0">
            <a:spAutoFit/>
          </a:bodyPr>
          <a:lstStyle/>
          <a:p>
            <a:r>
              <a:rPr lang="en-US" dirty="0" smtClean="0"/>
              <a:t>NE 2ND</a:t>
            </a:r>
            <a:endParaRPr lang="en-US" dirty="0"/>
          </a:p>
        </p:txBody>
      </p:sp>
    </p:spTree>
    <p:extLst>
      <p:ext uri="{BB962C8B-B14F-4D97-AF65-F5344CB8AC3E}">
        <p14:creationId xmlns:p14="http://schemas.microsoft.com/office/powerpoint/2010/main" val="44408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SITE OVERVIEW</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1</a:t>
            </a:r>
          </a:p>
          <a:p>
            <a:endParaRPr lang="en-US" sz="1000" b="1" dirty="0" smtClean="0">
              <a:solidFill>
                <a:schemeClr val="bg1">
                  <a:lumMod val="50000"/>
                  <a:lumOff val="50000"/>
                </a:schemeClr>
              </a:solidFill>
              <a:latin typeface="Century Gothic" pitchFamily="34" charset="0"/>
            </a:endParaRPr>
          </a:p>
        </p:txBody>
      </p:sp>
      <p:sp>
        <p:nvSpPr>
          <p:cNvPr id="9" name="TextBox 8"/>
          <p:cNvSpPr txBox="1"/>
          <p:nvPr/>
        </p:nvSpPr>
        <p:spPr>
          <a:xfrm>
            <a:off x="914400" y="1608653"/>
            <a:ext cx="2491740" cy="2123658"/>
          </a:xfrm>
          <a:prstGeom prst="rect">
            <a:avLst/>
          </a:prstGeom>
          <a:noFill/>
        </p:spPr>
        <p:txBody>
          <a:bodyPr wrap="square" rtlCol="0">
            <a:spAutoFit/>
          </a:bodyPr>
          <a:lstStyle/>
          <a:p>
            <a:pPr marL="171450" indent="-171450">
              <a:buFont typeface="Arial" pitchFamily="34" charset="0"/>
              <a:buChar char="•"/>
            </a:pPr>
            <a:r>
              <a:rPr lang="en-US" sz="1100" b="1" dirty="0" err="1" smtClean="0">
                <a:latin typeface="Century Gothic" pitchFamily="34" charset="0"/>
              </a:rPr>
              <a:t>Powells</a:t>
            </a: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Rembold Companies</a:t>
            </a:r>
            <a:endParaRPr lang="en-US" sz="1100" b="1" dirty="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PDC</a:t>
            </a:r>
          </a:p>
          <a:p>
            <a:pPr marL="228600" indent="-228600">
              <a:buFont typeface="+mj-lt"/>
              <a:buAutoNum type="arabicPeriod"/>
            </a:pPr>
            <a:endParaRPr lang="en-US" sz="1100" b="1" dirty="0">
              <a:latin typeface="Century Gothic" pitchFamily="34" charset="0"/>
            </a:endParaRPr>
          </a:p>
          <a:p>
            <a:pPr marL="171450" indent="-171450">
              <a:buFont typeface="Arial" pitchFamily="34" charset="0"/>
              <a:buChar char="•"/>
            </a:pPr>
            <a:r>
              <a:rPr lang="en-US" sz="1100" b="1" dirty="0" err="1" smtClean="0">
                <a:latin typeface="Century Gothic" pitchFamily="34" charset="0"/>
              </a:rPr>
              <a:t>Starterra</a:t>
            </a: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Byrnes</a:t>
            </a: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
        <p:nvSpPr>
          <p:cNvPr id="2" name="TextBox 1"/>
          <p:cNvSpPr txBox="1"/>
          <p:nvPr/>
        </p:nvSpPr>
        <p:spPr>
          <a:xfrm>
            <a:off x="6858000" y="2223700"/>
            <a:ext cx="1371600" cy="276999"/>
          </a:xfrm>
          <a:prstGeom prst="rect">
            <a:avLst/>
          </a:prstGeom>
          <a:noFill/>
        </p:spPr>
        <p:txBody>
          <a:bodyPr wrap="square" rtlCol="0">
            <a:spAutoFit/>
          </a:bodyPr>
          <a:lstStyle/>
          <a:p>
            <a:r>
              <a:rPr lang="en-US" sz="1200" b="1" dirty="0" smtClean="0">
                <a:solidFill>
                  <a:schemeClr val="bg1"/>
                </a:solidFill>
              </a:rPr>
              <a:t>POWELLS</a:t>
            </a:r>
            <a:endParaRPr lang="en-US" sz="1200" b="1" dirty="0">
              <a:solidFill>
                <a:schemeClr val="bg1"/>
              </a:solidFill>
            </a:endParaRPr>
          </a:p>
        </p:txBody>
      </p:sp>
      <p:sp>
        <p:nvSpPr>
          <p:cNvPr id="10" name="TextBox 9"/>
          <p:cNvSpPr txBox="1"/>
          <p:nvPr/>
        </p:nvSpPr>
        <p:spPr>
          <a:xfrm>
            <a:off x="6934200" y="4826331"/>
            <a:ext cx="1371600" cy="276999"/>
          </a:xfrm>
          <a:prstGeom prst="rect">
            <a:avLst/>
          </a:prstGeom>
          <a:noFill/>
        </p:spPr>
        <p:txBody>
          <a:bodyPr wrap="square" rtlCol="0">
            <a:spAutoFit/>
          </a:bodyPr>
          <a:lstStyle/>
          <a:p>
            <a:r>
              <a:rPr lang="en-US" sz="1200" b="1" dirty="0" smtClean="0">
                <a:solidFill>
                  <a:schemeClr val="bg1"/>
                </a:solidFill>
              </a:rPr>
              <a:t>PDC</a:t>
            </a:r>
            <a:endParaRPr lang="en-US" sz="1200" b="1" dirty="0">
              <a:solidFill>
                <a:schemeClr val="bg1"/>
              </a:solidFill>
            </a:endParaRPr>
          </a:p>
        </p:txBody>
      </p:sp>
      <p:sp>
        <p:nvSpPr>
          <p:cNvPr id="11" name="TextBox 10"/>
          <p:cNvSpPr txBox="1"/>
          <p:nvPr/>
        </p:nvSpPr>
        <p:spPr>
          <a:xfrm>
            <a:off x="5486400" y="2817167"/>
            <a:ext cx="1371600" cy="461665"/>
          </a:xfrm>
          <a:prstGeom prst="rect">
            <a:avLst/>
          </a:prstGeom>
          <a:noFill/>
        </p:spPr>
        <p:txBody>
          <a:bodyPr wrap="square" rtlCol="0">
            <a:spAutoFit/>
          </a:bodyPr>
          <a:lstStyle/>
          <a:p>
            <a:r>
              <a:rPr lang="en-US" sz="1200" b="1" dirty="0" smtClean="0">
                <a:solidFill>
                  <a:schemeClr val="bg1"/>
                </a:solidFill>
              </a:rPr>
              <a:t>REMBOLD COMPANIES</a:t>
            </a:r>
            <a:endParaRPr lang="en-US" sz="1200" b="1" dirty="0">
              <a:solidFill>
                <a:schemeClr val="bg1"/>
              </a:solidFill>
            </a:endParaRPr>
          </a:p>
        </p:txBody>
      </p:sp>
      <p:sp>
        <p:nvSpPr>
          <p:cNvPr id="12" name="TextBox 11"/>
          <p:cNvSpPr txBox="1"/>
          <p:nvPr/>
        </p:nvSpPr>
        <p:spPr>
          <a:xfrm>
            <a:off x="5105400" y="4800600"/>
            <a:ext cx="1371600" cy="276999"/>
          </a:xfrm>
          <a:prstGeom prst="rect">
            <a:avLst/>
          </a:prstGeom>
          <a:noFill/>
        </p:spPr>
        <p:txBody>
          <a:bodyPr wrap="square" rtlCol="0">
            <a:spAutoFit/>
          </a:bodyPr>
          <a:lstStyle/>
          <a:p>
            <a:r>
              <a:rPr lang="en-US" sz="1200" b="1" dirty="0" smtClean="0">
                <a:solidFill>
                  <a:schemeClr val="bg1"/>
                </a:solidFill>
              </a:rPr>
              <a:t>STARTERRA</a:t>
            </a:r>
            <a:endParaRPr lang="en-US" sz="1200" b="1" dirty="0">
              <a:solidFill>
                <a:schemeClr val="bg1"/>
              </a:solidFill>
            </a:endParaRPr>
          </a:p>
        </p:txBody>
      </p:sp>
      <p:sp>
        <p:nvSpPr>
          <p:cNvPr id="13" name="TextBox 12"/>
          <p:cNvSpPr txBox="1"/>
          <p:nvPr/>
        </p:nvSpPr>
        <p:spPr>
          <a:xfrm>
            <a:off x="3886200" y="5057001"/>
            <a:ext cx="1371600" cy="276999"/>
          </a:xfrm>
          <a:prstGeom prst="rect">
            <a:avLst/>
          </a:prstGeom>
          <a:noFill/>
        </p:spPr>
        <p:txBody>
          <a:bodyPr wrap="square" rtlCol="0">
            <a:spAutoFit/>
          </a:bodyPr>
          <a:lstStyle/>
          <a:p>
            <a:r>
              <a:rPr lang="en-US" sz="1200" b="1" dirty="0" smtClean="0">
                <a:solidFill>
                  <a:schemeClr val="bg1"/>
                </a:solidFill>
              </a:rPr>
              <a:t>BYRNES</a:t>
            </a:r>
            <a:endParaRPr lang="en-US" sz="1200" b="1" dirty="0">
              <a:solidFill>
                <a:schemeClr val="bg1"/>
              </a:solidFill>
            </a:endParaRPr>
          </a:p>
        </p:txBody>
      </p:sp>
      <p:sp>
        <p:nvSpPr>
          <p:cNvPr id="14" name="TextBox 13"/>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MULTIPLE OWNERSHIPS</a:t>
            </a:r>
            <a:endParaRPr lang="en-US" sz="1000" b="1" dirty="0" smtClean="0">
              <a:solidFill>
                <a:schemeClr val="tx1">
                  <a:lumMod val="65000"/>
                </a:schemeClr>
              </a:solidFill>
              <a:latin typeface="Century Gothic" pitchFamily="34" charset="0"/>
            </a:endParaRPr>
          </a:p>
          <a:p>
            <a:endParaRPr lang="en-US" sz="1000" b="1" dirty="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pic>
        <p:nvPicPr>
          <p:cNvPr id="1026" name="Picture 2" descr="C:\Kat\Drag and Drop\Block A Design Review\Diagram 3 Ownership Parce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69" t="19255" r="17203" b="6441"/>
          <a:stretch/>
        </p:blipFill>
        <p:spPr bwMode="auto">
          <a:xfrm>
            <a:off x="3323908" y="1620813"/>
            <a:ext cx="4905692" cy="4246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81800" y="2500699"/>
            <a:ext cx="1219200" cy="307777"/>
          </a:xfrm>
          <a:prstGeom prst="rect">
            <a:avLst/>
          </a:prstGeom>
          <a:noFill/>
        </p:spPr>
        <p:txBody>
          <a:bodyPr wrap="square" rtlCol="0">
            <a:spAutoFit/>
          </a:bodyPr>
          <a:lstStyle/>
          <a:p>
            <a:r>
              <a:rPr lang="en-US" sz="1400" dirty="0" smtClean="0">
                <a:solidFill>
                  <a:schemeClr val="bg1"/>
                </a:solidFill>
              </a:rPr>
              <a:t>POWELLS</a:t>
            </a:r>
            <a:endParaRPr lang="en-US" sz="1400" dirty="0">
              <a:solidFill>
                <a:schemeClr val="bg1"/>
              </a:solidFill>
            </a:endParaRPr>
          </a:p>
        </p:txBody>
      </p:sp>
      <p:sp>
        <p:nvSpPr>
          <p:cNvPr id="15" name="TextBox 14"/>
          <p:cNvSpPr txBox="1"/>
          <p:nvPr/>
        </p:nvSpPr>
        <p:spPr>
          <a:xfrm>
            <a:off x="5486400" y="3124943"/>
            <a:ext cx="1219200" cy="523220"/>
          </a:xfrm>
          <a:prstGeom prst="rect">
            <a:avLst/>
          </a:prstGeom>
          <a:noFill/>
        </p:spPr>
        <p:txBody>
          <a:bodyPr wrap="square" rtlCol="0">
            <a:spAutoFit/>
          </a:bodyPr>
          <a:lstStyle/>
          <a:p>
            <a:r>
              <a:rPr lang="en-US" sz="1400" dirty="0" smtClean="0">
                <a:solidFill>
                  <a:schemeClr val="bg1"/>
                </a:solidFill>
              </a:rPr>
              <a:t>REMBOLD</a:t>
            </a:r>
          </a:p>
          <a:p>
            <a:r>
              <a:rPr lang="en-US" sz="1400" dirty="0" smtClean="0">
                <a:solidFill>
                  <a:schemeClr val="bg1"/>
                </a:solidFill>
              </a:rPr>
              <a:t>PROPERTIES</a:t>
            </a:r>
            <a:endParaRPr lang="en-US" sz="1400" dirty="0">
              <a:solidFill>
                <a:schemeClr val="bg1"/>
              </a:solidFill>
            </a:endParaRPr>
          </a:p>
        </p:txBody>
      </p:sp>
      <p:sp>
        <p:nvSpPr>
          <p:cNvPr id="16" name="TextBox 15"/>
          <p:cNvSpPr txBox="1"/>
          <p:nvPr/>
        </p:nvSpPr>
        <p:spPr>
          <a:xfrm>
            <a:off x="6896265" y="4797623"/>
            <a:ext cx="1219200" cy="307777"/>
          </a:xfrm>
          <a:prstGeom prst="rect">
            <a:avLst/>
          </a:prstGeom>
          <a:noFill/>
        </p:spPr>
        <p:txBody>
          <a:bodyPr wrap="square" rtlCol="0">
            <a:spAutoFit/>
          </a:bodyPr>
          <a:lstStyle/>
          <a:p>
            <a:r>
              <a:rPr lang="en-US" sz="1400" dirty="0" smtClean="0">
                <a:solidFill>
                  <a:schemeClr val="bg1"/>
                </a:solidFill>
              </a:rPr>
              <a:t>PDC</a:t>
            </a:r>
            <a:endParaRPr lang="en-US" sz="1400" dirty="0">
              <a:solidFill>
                <a:schemeClr val="bg1"/>
              </a:solidFill>
            </a:endParaRPr>
          </a:p>
        </p:txBody>
      </p:sp>
      <p:sp>
        <p:nvSpPr>
          <p:cNvPr id="17" name="TextBox 16"/>
          <p:cNvSpPr txBox="1"/>
          <p:nvPr/>
        </p:nvSpPr>
        <p:spPr>
          <a:xfrm>
            <a:off x="4941784" y="4950023"/>
            <a:ext cx="1219200" cy="307777"/>
          </a:xfrm>
          <a:prstGeom prst="rect">
            <a:avLst/>
          </a:prstGeom>
          <a:noFill/>
        </p:spPr>
        <p:txBody>
          <a:bodyPr wrap="square" rtlCol="0">
            <a:spAutoFit/>
          </a:bodyPr>
          <a:lstStyle/>
          <a:p>
            <a:r>
              <a:rPr lang="en-US" sz="1400" dirty="0" smtClean="0">
                <a:solidFill>
                  <a:schemeClr val="bg1"/>
                </a:solidFill>
              </a:rPr>
              <a:t>STARTERRA</a:t>
            </a:r>
            <a:endParaRPr lang="en-US" sz="1400" dirty="0">
              <a:solidFill>
                <a:schemeClr val="bg1"/>
              </a:solidFill>
            </a:endParaRPr>
          </a:p>
        </p:txBody>
      </p:sp>
      <p:sp>
        <p:nvSpPr>
          <p:cNvPr id="18" name="TextBox 17"/>
          <p:cNvSpPr txBox="1"/>
          <p:nvPr/>
        </p:nvSpPr>
        <p:spPr>
          <a:xfrm>
            <a:off x="3758870" y="4964830"/>
            <a:ext cx="1219200" cy="307777"/>
          </a:xfrm>
          <a:prstGeom prst="rect">
            <a:avLst/>
          </a:prstGeom>
          <a:noFill/>
        </p:spPr>
        <p:txBody>
          <a:bodyPr wrap="square" rtlCol="0">
            <a:spAutoFit/>
          </a:bodyPr>
          <a:lstStyle/>
          <a:p>
            <a:r>
              <a:rPr lang="en-US" sz="1400" dirty="0" smtClean="0">
                <a:solidFill>
                  <a:schemeClr val="bg1"/>
                </a:solidFill>
              </a:rPr>
              <a:t>BYRNES</a:t>
            </a:r>
            <a:endParaRPr lang="en-US" sz="1400" dirty="0">
              <a:solidFill>
                <a:schemeClr val="bg1"/>
              </a:solidFill>
            </a:endParaRPr>
          </a:p>
        </p:txBody>
      </p:sp>
    </p:spTree>
    <p:extLst>
      <p:ext uri="{BB962C8B-B14F-4D97-AF65-F5344CB8AC3E}">
        <p14:creationId xmlns:p14="http://schemas.microsoft.com/office/powerpoint/2010/main" val="181955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Kat\Drag and Drop\Block A Design Review\Diagram 2 Vacated Streets Ar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06" t="19809" r="16583" b="5887"/>
          <a:stretch/>
        </p:blipFill>
        <p:spPr bwMode="auto">
          <a:xfrm>
            <a:off x="3424587" y="1567013"/>
            <a:ext cx="4805013" cy="4224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SUPERBLOCK CREATED WHEN THE CITY VACATED NE 3</a:t>
            </a:r>
            <a:r>
              <a:rPr lang="en-US" sz="1100" b="1" baseline="30000" dirty="0" smtClean="0">
                <a:solidFill>
                  <a:schemeClr val="bg2">
                    <a:lumMod val="40000"/>
                    <a:lumOff val="60000"/>
                  </a:schemeClr>
                </a:solidFill>
                <a:latin typeface="Century Gothic" pitchFamily="34" charset="0"/>
              </a:rPr>
              <a:t>RD</a:t>
            </a:r>
            <a:r>
              <a:rPr lang="en-US" sz="1100" b="1" dirty="0" smtClean="0">
                <a:solidFill>
                  <a:schemeClr val="bg2">
                    <a:lumMod val="40000"/>
                    <a:lumOff val="60000"/>
                  </a:schemeClr>
                </a:solidFill>
                <a:latin typeface="Century Gothic" pitchFamily="34" charset="0"/>
              </a:rPr>
              <a:t> AND NE HASSALO</a:t>
            </a:r>
          </a:p>
          <a:p>
            <a:endParaRPr lang="en-US" sz="1000" b="1" dirty="0" smtClean="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SUPERBLOCK DEFINITION</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2</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572275" y="2488810"/>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393407"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17" name="TextBox 16"/>
          <p:cNvSpPr txBox="1"/>
          <p:nvPr/>
        </p:nvSpPr>
        <p:spPr>
          <a:xfrm>
            <a:off x="914400" y="1608653"/>
            <a:ext cx="2491740" cy="3524042"/>
          </a:xfrm>
          <a:prstGeom prst="rect">
            <a:avLst/>
          </a:prstGeom>
          <a:noFill/>
        </p:spPr>
        <p:txBody>
          <a:bodyPr wrap="square" rtlCol="0">
            <a:spAutoFit/>
          </a:bodyPr>
          <a:lstStyle/>
          <a:p>
            <a:r>
              <a:rPr lang="en-US" sz="1100" dirty="0" smtClean="0">
                <a:solidFill>
                  <a:schemeClr val="tx1">
                    <a:lumMod val="65000"/>
                  </a:schemeClr>
                </a:solidFill>
                <a:latin typeface="Century Gothic" pitchFamily="34" charset="0"/>
              </a:rPr>
              <a:t>Superblock regulations apply to all new development on sites that include 5,000 </a:t>
            </a:r>
            <a:r>
              <a:rPr lang="en-US" sz="1100" dirty="0" err="1" smtClean="0">
                <a:solidFill>
                  <a:schemeClr val="tx1">
                    <a:lumMod val="65000"/>
                  </a:schemeClr>
                </a:solidFill>
                <a:latin typeface="Century Gothic" pitchFamily="34" charset="0"/>
              </a:rPr>
              <a:t>sf</a:t>
            </a:r>
            <a:r>
              <a:rPr lang="en-US" sz="1100" dirty="0" smtClean="0">
                <a:solidFill>
                  <a:schemeClr val="tx1">
                    <a:lumMod val="65000"/>
                  </a:schemeClr>
                </a:solidFill>
                <a:latin typeface="Century Gothic" pitchFamily="34" charset="0"/>
              </a:rPr>
              <a:t> or more of vacated streets.</a:t>
            </a:r>
          </a:p>
          <a:p>
            <a:pPr marL="171450" indent="-171450">
              <a:buFont typeface="Arial" pitchFamily="34" charset="0"/>
              <a:buChar char="•"/>
            </a:pPr>
            <a:endParaRPr lang="en-US" sz="1100" b="1" dirty="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171450" indent="-171450">
              <a:buFont typeface="Arial" pitchFamily="34" charset="0"/>
              <a:buChar char="•"/>
            </a:pPr>
            <a:r>
              <a:rPr lang="en-US" sz="1100" b="1" u="sng" dirty="0" smtClean="0">
                <a:latin typeface="Century Gothic" pitchFamily="34" charset="0"/>
              </a:rPr>
              <a:t>Area of vacated streets</a:t>
            </a:r>
          </a:p>
          <a:p>
            <a:r>
              <a:rPr lang="en-US" sz="1100" b="1" dirty="0">
                <a:latin typeface="Century Gothic" pitchFamily="34" charset="0"/>
              </a:rPr>
              <a:t> </a:t>
            </a:r>
            <a:r>
              <a:rPr lang="en-US" sz="1100" b="1" dirty="0" smtClean="0">
                <a:latin typeface="Century Gothic" pitchFamily="34" charset="0"/>
              </a:rPr>
              <a:t>   </a:t>
            </a:r>
          </a:p>
          <a:p>
            <a:r>
              <a:rPr lang="en-US" sz="1100" b="1" dirty="0">
                <a:latin typeface="Century Gothic" pitchFamily="34" charset="0"/>
              </a:rPr>
              <a:t> </a:t>
            </a:r>
            <a:r>
              <a:rPr lang="en-US" sz="1100" b="1" dirty="0" smtClean="0">
                <a:latin typeface="Century Gothic" pitchFamily="34" charset="0"/>
              </a:rPr>
              <a:t>    </a:t>
            </a:r>
            <a:r>
              <a:rPr lang="en-US" b="1" dirty="0" smtClean="0">
                <a:latin typeface="Century Gothic" pitchFamily="34" charset="0"/>
              </a:rPr>
              <a:t>36,739 SF</a:t>
            </a:r>
          </a:p>
          <a:p>
            <a:endParaRPr lang="en-US" sz="1100" b="1" dirty="0">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r>
              <a:rPr lang="en-US" sz="1100" b="1" u="sng" dirty="0" smtClean="0">
                <a:latin typeface="Century Gothic" pitchFamily="34" charset="0"/>
              </a:rPr>
              <a:t>Area of Superblock</a:t>
            </a:r>
          </a:p>
          <a:p>
            <a:pPr marL="171450" indent="-171450">
              <a:buFont typeface="Arial" pitchFamily="34" charset="0"/>
              <a:buChar char="•"/>
            </a:pPr>
            <a:endParaRPr lang="en-US" sz="1100" b="1" u="sng" dirty="0" smtClean="0">
              <a:latin typeface="Century Gothic" pitchFamily="34" charset="0"/>
            </a:endParaRPr>
          </a:p>
          <a:p>
            <a:r>
              <a:rPr lang="en-US" sz="1100" b="1" dirty="0" smtClean="0">
                <a:latin typeface="Century Gothic" pitchFamily="34" charset="0"/>
              </a:rPr>
              <a:t>     </a:t>
            </a:r>
            <a:r>
              <a:rPr lang="en-US" b="1" dirty="0" smtClean="0">
                <a:latin typeface="Century Gothic" pitchFamily="34" charset="0"/>
              </a:rPr>
              <a:t>185,405 SF</a:t>
            </a: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2070729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6096000" cy="584775"/>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PURPOSE &amp;  33.293.010  </a:t>
            </a:r>
            <a:r>
              <a:rPr lang="en-US" sz="1100" b="1" dirty="0">
                <a:solidFill>
                  <a:schemeClr val="bg2">
                    <a:lumMod val="40000"/>
                    <a:lumOff val="60000"/>
                  </a:schemeClr>
                </a:solidFill>
                <a:latin typeface="Century Gothic" pitchFamily="34" charset="0"/>
              </a:rPr>
              <a:t>REQUIREMENTS</a:t>
            </a:r>
          </a:p>
          <a:p>
            <a:r>
              <a:rPr lang="en-US" sz="1100" b="1" dirty="0" smtClean="0">
                <a:solidFill>
                  <a:schemeClr val="bg2">
                    <a:lumMod val="40000"/>
                    <a:lumOff val="60000"/>
                  </a:schemeClr>
                </a:solidFill>
                <a:latin typeface="Century Gothic" pitchFamily="34" charset="0"/>
              </a:rPr>
              <a:t> </a:t>
            </a:r>
          </a:p>
          <a:p>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SUPERBLOCK PURPOSE</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2</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17" name="TextBox 16"/>
          <p:cNvSpPr txBox="1"/>
          <p:nvPr/>
        </p:nvSpPr>
        <p:spPr>
          <a:xfrm>
            <a:off x="914400" y="1608652"/>
            <a:ext cx="7315200" cy="4616648"/>
          </a:xfrm>
          <a:prstGeom prst="rect">
            <a:avLst/>
          </a:prstGeom>
          <a:noFill/>
        </p:spPr>
        <p:txBody>
          <a:bodyPr wrap="square" rtlCol="0">
            <a:spAutoFit/>
          </a:bodyPr>
          <a:lstStyle/>
          <a:p>
            <a:r>
              <a:rPr lang="en-US" sz="1400" b="1" dirty="0" smtClean="0">
                <a:latin typeface="Century Gothic" pitchFamily="34" charset="0"/>
              </a:rPr>
              <a:t>The superblock chapter regulates the amount and location of open areas and walkways on large commercial sites where streets have been vacated. </a:t>
            </a:r>
          </a:p>
          <a:p>
            <a:endParaRPr lang="en-US" sz="1100" b="1" dirty="0" smtClean="0">
              <a:latin typeface="Century Gothic" pitchFamily="34" charset="0"/>
            </a:endParaRPr>
          </a:p>
          <a:p>
            <a:endParaRPr lang="en-US" sz="1100" b="1" dirty="0">
              <a:latin typeface="Century Gothic" pitchFamily="34" charset="0"/>
            </a:endParaRPr>
          </a:p>
          <a:p>
            <a:r>
              <a:rPr lang="en-US" sz="1400" b="1" dirty="0" smtClean="0">
                <a:latin typeface="Century Gothic" pitchFamily="34" charset="0"/>
              </a:rPr>
              <a:t>The </a:t>
            </a:r>
            <a:r>
              <a:rPr lang="en-US" sz="1400" b="1" dirty="0" smtClean="0">
                <a:solidFill>
                  <a:srgbClr val="FF0000"/>
                </a:solidFill>
                <a:latin typeface="Century Gothic" pitchFamily="34" charset="0"/>
              </a:rPr>
              <a:t>intent</a:t>
            </a:r>
            <a:r>
              <a:rPr lang="en-US" sz="1400" b="1" dirty="0" smtClean="0">
                <a:latin typeface="Century Gothic" pitchFamily="34" charset="0"/>
              </a:rPr>
              <a:t> is to promote a pleasant and convenient walkway and open space system on the superblock that links to the adjacent buildings, to the public circulation system, and to any available public transit.</a:t>
            </a:r>
          </a:p>
          <a:p>
            <a:endParaRPr lang="en-US" sz="1400" b="1" dirty="0" smtClean="0">
              <a:latin typeface="Century Gothic" pitchFamily="34" charset="0"/>
            </a:endParaRPr>
          </a:p>
          <a:p>
            <a:endParaRPr lang="en-US" sz="1400" b="1" dirty="0">
              <a:latin typeface="Century Gothic" pitchFamily="34" charset="0"/>
            </a:endParaRPr>
          </a:p>
          <a:p>
            <a:r>
              <a:rPr lang="en-US" sz="1400" b="1" dirty="0" smtClean="0">
                <a:latin typeface="Century Gothic" pitchFamily="34" charset="0"/>
              </a:rPr>
              <a:t>The requirement also promotes the maintenance of light, air and access that could be lost due to development on the vacated street.</a:t>
            </a:r>
          </a:p>
          <a:p>
            <a:endParaRPr lang="en-US" sz="1400" b="1" dirty="0">
              <a:latin typeface="Century Gothic" pitchFamily="34" charset="0"/>
            </a:endParaRPr>
          </a:p>
          <a:p>
            <a:endParaRPr lang="en-US" sz="1400" b="1" dirty="0" smtClean="0">
              <a:latin typeface="Century Gothic" pitchFamily="34" charset="0"/>
            </a:endParaRPr>
          </a:p>
          <a:p>
            <a:r>
              <a:rPr lang="en-US" sz="1400" b="1" dirty="0" smtClean="0">
                <a:latin typeface="Century Gothic" pitchFamily="34" charset="0"/>
              </a:rPr>
              <a:t>Developments </a:t>
            </a:r>
            <a:r>
              <a:rPr lang="en-US" sz="1400" b="1" dirty="0">
                <a:latin typeface="Century Gothic" pitchFamily="34" charset="0"/>
              </a:rPr>
              <a:t>must provide walkways, landscaped areas and Public Plazas </a:t>
            </a:r>
            <a:endParaRPr lang="en-US" sz="1400" b="1" dirty="0" smtClean="0">
              <a:latin typeface="Century Gothic" pitchFamily="34" charset="0"/>
            </a:endParaRPr>
          </a:p>
          <a:p>
            <a:r>
              <a:rPr lang="en-US" sz="1400" dirty="0" smtClean="0">
                <a:solidFill>
                  <a:schemeClr val="tx1">
                    <a:lumMod val="50000"/>
                  </a:schemeClr>
                </a:solidFill>
                <a:latin typeface="Century Gothic" pitchFamily="34" charset="0"/>
              </a:rPr>
              <a:t>(</a:t>
            </a:r>
            <a:r>
              <a:rPr lang="en-US" sz="1400" dirty="0">
                <a:solidFill>
                  <a:schemeClr val="tx1">
                    <a:lumMod val="50000"/>
                  </a:schemeClr>
                </a:solidFill>
                <a:latin typeface="Century Gothic" pitchFamily="34" charset="0"/>
              </a:rPr>
              <a:t>or Public Atriums)</a:t>
            </a:r>
          </a:p>
          <a:p>
            <a:endParaRPr lang="en-US" sz="1400" b="1" dirty="0">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2008413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DEFINITION &amp; REQUIREMENTS OF MULTIPLE OWNERSHIPS</a:t>
            </a:r>
          </a:p>
          <a:p>
            <a:endParaRPr lang="en-US" sz="1000" b="1" dirty="0">
              <a:solidFill>
                <a:schemeClr val="tx1">
                  <a:lumMod val="6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1" y="417611"/>
            <a:ext cx="2590800"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MULTIPLE OWNERSHIPS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3</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17" name="TextBox 16"/>
          <p:cNvSpPr txBox="1"/>
          <p:nvPr/>
        </p:nvSpPr>
        <p:spPr>
          <a:xfrm>
            <a:off x="914400" y="1608652"/>
            <a:ext cx="7315200" cy="3662541"/>
          </a:xfrm>
          <a:prstGeom prst="rect">
            <a:avLst/>
          </a:prstGeom>
          <a:noFill/>
        </p:spPr>
        <p:txBody>
          <a:bodyPr wrap="square" rtlCol="0">
            <a:spAutoFit/>
          </a:bodyPr>
          <a:lstStyle/>
          <a:p>
            <a:r>
              <a:rPr lang="en-US" sz="1400" b="1" dirty="0" smtClean="0">
                <a:latin typeface="Century Gothic" pitchFamily="34" charset="0"/>
              </a:rPr>
              <a:t>In cases where a superblock contains multiple ownerships and only one ownership is being developed:</a:t>
            </a:r>
          </a:p>
          <a:p>
            <a:endParaRPr lang="en-US" sz="1100" b="1" dirty="0" smtClean="0">
              <a:latin typeface="Century Gothic" pitchFamily="34" charset="0"/>
            </a:endParaRPr>
          </a:p>
          <a:p>
            <a:endParaRPr lang="en-US" sz="1100" b="1" dirty="0">
              <a:latin typeface="Century Gothic" pitchFamily="34" charset="0"/>
            </a:endParaRPr>
          </a:p>
          <a:p>
            <a:pPr marL="285750" indent="-285750">
              <a:buFont typeface="Arial" pitchFamily="34" charset="0"/>
              <a:buChar char="•"/>
            </a:pPr>
            <a:r>
              <a:rPr lang="en-US" sz="1400" b="1" dirty="0" smtClean="0">
                <a:latin typeface="Century Gothic" pitchFamily="34" charset="0"/>
              </a:rPr>
              <a:t>Each ownership will provide walkways, landscaped areas and plazas based on that ownership’s </a:t>
            </a:r>
            <a:r>
              <a:rPr lang="en-US" b="1" dirty="0" smtClean="0">
                <a:solidFill>
                  <a:srgbClr val="FF0000"/>
                </a:solidFill>
                <a:latin typeface="Century Gothic" pitchFamily="34" charset="0"/>
              </a:rPr>
              <a:t>percentage of the total vacated street area</a:t>
            </a:r>
          </a:p>
          <a:p>
            <a:endParaRPr lang="en-US" b="1" dirty="0" smtClean="0">
              <a:solidFill>
                <a:srgbClr val="FF0000"/>
              </a:solidFill>
              <a:latin typeface="Century Gothic" pitchFamily="34" charset="0"/>
            </a:endParaRPr>
          </a:p>
          <a:p>
            <a:endParaRPr lang="en-US" sz="1400" b="1" dirty="0">
              <a:latin typeface="Century Gothic" pitchFamily="34" charset="0"/>
            </a:endParaRPr>
          </a:p>
          <a:p>
            <a:pPr marL="285750" indent="-285750">
              <a:buFont typeface="Arial" pitchFamily="34" charset="0"/>
              <a:buChar char="•"/>
            </a:pPr>
            <a:r>
              <a:rPr lang="en-US" sz="1400" b="1" dirty="0" smtClean="0">
                <a:latin typeface="Century Gothic" pitchFamily="34" charset="0"/>
              </a:rPr>
              <a:t>The required walkways, landscaped areas and plazas for each ownership must be integrated into the previously required walkways, landscape areas &amp; plazas of the other ownerships in the superblock</a:t>
            </a:r>
            <a:endParaRPr lang="en-US" sz="1400" b="1" dirty="0">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smtClean="0">
              <a:latin typeface="Century Gothic" pitchFamily="34" charset="0"/>
            </a:endParaRPr>
          </a:p>
          <a:p>
            <a:pPr marL="228600" indent="-228600">
              <a:buFont typeface="+mj-lt"/>
              <a:buAutoNum type="arabicPeriod"/>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     </a:t>
            </a:r>
            <a:endParaRPr lang="en-US" sz="1000" dirty="0" smtClean="0">
              <a:solidFill>
                <a:schemeClr val="bg1">
                  <a:lumMod val="65000"/>
                  <a:lumOff val="35000"/>
                </a:schemeClr>
              </a:solidFill>
              <a:latin typeface="Century Gothic" pitchFamily="34" charset="0"/>
            </a:endParaRPr>
          </a:p>
        </p:txBody>
      </p:sp>
    </p:spTree>
    <p:extLst>
      <p:ext uri="{BB962C8B-B14F-4D97-AF65-F5344CB8AC3E}">
        <p14:creationId xmlns:p14="http://schemas.microsoft.com/office/powerpoint/2010/main" val="2404567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6096000" cy="569387"/>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BLOCK A PERCENT CALCULATION </a:t>
            </a:r>
          </a:p>
          <a:p>
            <a:pPr marL="228600" indent="-228600">
              <a:buAutoNum type="arabicPeriod"/>
            </a:pPr>
            <a:endParaRPr lang="en-US" sz="1000" dirty="0" smtClean="0">
              <a:solidFill>
                <a:schemeClr val="bg1">
                  <a:lumMod val="65000"/>
                  <a:lumOff val="35000"/>
                </a:schemeClr>
              </a:solidFill>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sp>
        <p:nvSpPr>
          <p:cNvPr id="6" name="TextBox 5"/>
          <p:cNvSpPr txBox="1"/>
          <p:nvPr/>
        </p:nvSpPr>
        <p:spPr>
          <a:xfrm>
            <a:off x="6398490" y="417611"/>
            <a:ext cx="3202709" cy="307777"/>
          </a:xfrm>
          <a:prstGeom prst="rect">
            <a:avLst/>
          </a:prstGeom>
          <a:noFill/>
        </p:spPr>
        <p:txBody>
          <a:bodyPr wrap="square" rtlCol="0">
            <a:spAutoFit/>
          </a:bodyPr>
          <a:lstStyle/>
          <a:p>
            <a:r>
              <a:rPr lang="en-US" sz="1400" b="1" dirty="0" smtClean="0">
                <a:solidFill>
                  <a:schemeClr val="bg1">
                    <a:lumMod val="50000"/>
                    <a:lumOff val="50000"/>
                  </a:schemeClr>
                </a:solidFill>
                <a:latin typeface="Century Gothic" pitchFamily="34" charset="0"/>
              </a:rPr>
              <a:t>MULTIPLE OWNERSHIPS</a:t>
            </a:r>
            <a:endParaRPr lang="en-US" sz="1400" b="1" dirty="0">
              <a:solidFill>
                <a:schemeClr val="bg1">
                  <a:lumMod val="50000"/>
                  <a:lumOff val="50000"/>
                </a:schemeClr>
              </a:solidFill>
              <a:latin typeface="Century Gothic" pitchFamily="34" charset="0"/>
            </a:endParaRPr>
          </a:p>
        </p:txBody>
      </p:sp>
      <p:sp>
        <p:nvSpPr>
          <p:cNvPr id="8" name="TextBox 7"/>
          <p:cNvSpPr txBox="1"/>
          <p:nvPr/>
        </p:nvSpPr>
        <p:spPr>
          <a:xfrm>
            <a:off x="457200" y="799981"/>
            <a:ext cx="11430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3</a:t>
            </a:r>
          </a:p>
          <a:p>
            <a:endParaRPr lang="en-US" sz="1000" b="1" dirty="0" smtClean="0">
              <a:solidFill>
                <a:schemeClr val="bg1">
                  <a:lumMod val="50000"/>
                  <a:lumOff val="50000"/>
                </a:schemeClr>
              </a:solidFill>
              <a:latin typeface="Century Gothic" pitchFamily="34" charset="0"/>
            </a:endParaRPr>
          </a:p>
        </p:txBody>
      </p:sp>
      <p:sp>
        <p:nvSpPr>
          <p:cNvPr id="11" name="TextBox 10"/>
          <p:cNvSpPr txBox="1"/>
          <p:nvPr/>
        </p:nvSpPr>
        <p:spPr>
          <a:xfrm rot="5400000">
            <a:off x="6665267" y="2624168"/>
            <a:ext cx="461665" cy="1905000"/>
          </a:xfrm>
          <a:prstGeom prst="rect">
            <a:avLst/>
          </a:prstGeom>
          <a:noFill/>
        </p:spPr>
        <p:txBody>
          <a:bodyPr vert="vert270" wrap="square" rtlCol="0">
            <a:spAutoFit/>
          </a:bodyPr>
          <a:lstStyle/>
          <a:p>
            <a:r>
              <a:rPr lang="en-US" dirty="0" smtClean="0">
                <a:solidFill>
                  <a:schemeClr val="bg1"/>
                </a:solidFill>
              </a:rPr>
              <a:t>NE   HASSALO</a:t>
            </a:r>
            <a:endParaRPr lang="en-US" dirty="0">
              <a:solidFill>
                <a:schemeClr val="bg1"/>
              </a:solidFill>
            </a:endParaRPr>
          </a:p>
        </p:txBody>
      </p:sp>
      <p:sp>
        <p:nvSpPr>
          <p:cNvPr id="15" name="TextBox 14"/>
          <p:cNvSpPr txBox="1"/>
          <p:nvPr/>
        </p:nvSpPr>
        <p:spPr>
          <a:xfrm>
            <a:off x="5481934" y="3200400"/>
            <a:ext cx="461665" cy="1905000"/>
          </a:xfrm>
          <a:prstGeom prst="rect">
            <a:avLst/>
          </a:prstGeom>
          <a:noFill/>
        </p:spPr>
        <p:txBody>
          <a:bodyPr vert="vert270" wrap="square" rtlCol="0">
            <a:spAutoFit/>
          </a:bodyPr>
          <a:lstStyle/>
          <a:p>
            <a:r>
              <a:rPr lang="en-US" dirty="0" smtClean="0">
                <a:solidFill>
                  <a:schemeClr val="bg1"/>
                </a:solidFill>
              </a:rPr>
              <a:t>NE   3RD</a:t>
            </a:r>
            <a:endParaRPr lang="en-US" dirty="0">
              <a:solidFill>
                <a:schemeClr val="bg1"/>
              </a:solidFill>
            </a:endParaRPr>
          </a:p>
        </p:txBody>
      </p:sp>
      <p:sp>
        <p:nvSpPr>
          <p:cNvPr id="9" name="TextBox 8"/>
          <p:cNvSpPr txBox="1"/>
          <p:nvPr/>
        </p:nvSpPr>
        <p:spPr>
          <a:xfrm>
            <a:off x="914400" y="1547758"/>
            <a:ext cx="2491740" cy="4585871"/>
          </a:xfrm>
          <a:prstGeom prst="rect">
            <a:avLst/>
          </a:prstGeom>
          <a:noFill/>
        </p:spPr>
        <p:txBody>
          <a:bodyPr wrap="square" rtlCol="0">
            <a:spAutoFit/>
          </a:bodyPr>
          <a:lstStyle/>
          <a:p>
            <a:r>
              <a:rPr lang="en-US" sz="1100" dirty="0">
                <a:solidFill>
                  <a:schemeClr val="tx1">
                    <a:lumMod val="65000"/>
                  </a:schemeClr>
                </a:solidFill>
                <a:latin typeface="Century Gothic" pitchFamily="34" charset="0"/>
              </a:rPr>
              <a:t>Each ownership will provide walkways, landscaped areas and plazas based on that </a:t>
            </a:r>
            <a:r>
              <a:rPr lang="en-US" sz="1100" dirty="0" smtClean="0">
                <a:solidFill>
                  <a:schemeClr val="tx1">
                    <a:lumMod val="65000"/>
                  </a:schemeClr>
                </a:solidFill>
                <a:latin typeface="Century Gothic" pitchFamily="34" charset="0"/>
              </a:rPr>
              <a:t>ownership’s </a:t>
            </a:r>
            <a:r>
              <a:rPr lang="en-US" sz="1100" dirty="0">
                <a:solidFill>
                  <a:schemeClr val="tx1">
                    <a:lumMod val="65000"/>
                  </a:schemeClr>
                </a:solidFill>
                <a:latin typeface="Century Gothic" pitchFamily="34" charset="0"/>
              </a:rPr>
              <a:t>percentage of the total vacated street area</a:t>
            </a:r>
          </a:p>
          <a:p>
            <a:pPr marL="171450" indent="-171450">
              <a:buFont typeface="Arial" pitchFamily="34" charset="0"/>
              <a:buChar char="•"/>
            </a:pPr>
            <a:endParaRPr lang="en-US" sz="1100" b="1" u="sng" dirty="0">
              <a:latin typeface="Century Gothic" pitchFamily="34" charset="0"/>
            </a:endParaRPr>
          </a:p>
          <a:p>
            <a:pPr marL="171450" indent="-171450">
              <a:buFont typeface="Arial" pitchFamily="34" charset="0"/>
              <a:buChar char="•"/>
            </a:pPr>
            <a:endParaRPr lang="en-US" sz="1100" b="1" u="sng"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Area of Vacated Streets on Entire Superblock</a:t>
            </a:r>
          </a:p>
          <a:p>
            <a:pPr marL="171450" indent="-171450">
              <a:buFont typeface="Arial" pitchFamily="34" charset="0"/>
              <a:buChar char="•"/>
            </a:pPr>
            <a:endParaRPr lang="en-US" sz="1100" b="1" u="sng" dirty="0" smtClean="0">
              <a:latin typeface="Century Gothic" pitchFamily="34" charset="0"/>
            </a:endParaRPr>
          </a:p>
          <a:p>
            <a:r>
              <a:rPr lang="en-US" sz="1100" b="1" dirty="0" smtClean="0">
                <a:latin typeface="Century Gothic" pitchFamily="34" charset="0"/>
              </a:rPr>
              <a:t>    36,739 SF</a:t>
            </a:r>
          </a:p>
          <a:p>
            <a:endParaRPr lang="en-US" sz="1100" b="1" dirty="0">
              <a:latin typeface="Century Gothic" pitchFamily="34" charset="0"/>
            </a:endParaRPr>
          </a:p>
          <a:p>
            <a:pPr marL="171450" indent="-171450">
              <a:buFont typeface="Arial" pitchFamily="34" charset="0"/>
              <a:buChar char="•"/>
            </a:pPr>
            <a:r>
              <a:rPr lang="en-US" sz="1100" b="1" dirty="0" smtClean="0">
                <a:latin typeface="Century Gothic" pitchFamily="34" charset="0"/>
              </a:rPr>
              <a:t>Area of  Vacated Streets on  Block A </a:t>
            </a:r>
          </a:p>
          <a:p>
            <a:pPr marL="171450" indent="-171450">
              <a:buFont typeface="Arial" pitchFamily="34" charset="0"/>
              <a:buChar char="•"/>
            </a:pPr>
            <a:endParaRPr lang="en-US" sz="1100" b="1" dirty="0">
              <a:latin typeface="Century Gothic" pitchFamily="34" charset="0"/>
            </a:endParaRPr>
          </a:p>
          <a:p>
            <a:r>
              <a:rPr lang="en-US" sz="1100" b="1" dirty="0">
                <a:latin typeface="Century Gothic" pitchFamily="34" charset="0"/>
              </a:rPr>
              <a:t>     </a:t>
            </a:r>
            <a:r>
              <a:rPr lang="en-US" sz="1100" b="1" dirty="0" smtClean="0">
                <a:latin typeface="Century Gothic" pitchFamily="34" charset="0"/>
              </a:rPr>
              <a:t>12,901 SF</a:t>
            </a:r>
          </a:p>
          <a:p>
            <a:endParaRPr lang="en-US" sz="1100" b="1" dirty="0">
              <a:latin typeface="Century Gothic" pitchFamily="34" charset="0"/>
            </a:endParaRPr>
          </a:p>
          <a:p>
            <a:r>
              <a:rPr lang="en-US" sz="1100" dirty="0" smtClean="0">
                <a:latin typeface="Century Gothic" pitchFamily="34" charset="0"/>
              </a:rPr>
              <a:t>    </a:t>
            </a:r>
            <a:r>
              <a:rPr lang="en-US" sz="1100" dirty="0" smtClean="0">
                <a:solidFill>
                  <a:schemeClr val="tx1">
                    <a:lumMod val="65000"/>
                  </a:schemeClr>
                </a:solidFill>
                <a:latin typeface="Century Gothic" pitchFamily="34" charset="0"/>
              </a:rPr>
              <a:t>Calculation</a:t>
            </a:r>
            <a:r>
              <a:rPr lang="en-US" sz="1100" dirty="0">
                <a:solidFill>
                  <a:schemeClr val="tx1">
                    <a:lumMod val="65000"/>
                  </a:schemeClr>
                </a:solidFill>
                <a:latin typeface="Century Gothic" pitchFamily="34" charset="0"/>
              </a:rPr>
              <a:t>:</a:t>
            </a:r>
          </a:p>
          <a:p>
            <a:r>
              <a:rPr lang="en-US" sz="1100" dirty="0">
                <a:solidFill>
                  <a:schemeClr val="tx1">
                    <a:lumMod val="65000"/>
                  </a:schemeClr>
                </a:solidFill>
                <a:latin typeface="Century Gothic" pitchFamily="34" charset="0"/>
              </a:rPr>
              <a:t>   </a:t>
            </a:r>
            <a:r>
              <a:rPr lang="en-US" sz="1100" dirty="0" smtClean="0">
                <a:solidFill>
                  <a:schemeClr val="tx1">
                    <a:lumMod val="65000"/>
                  </a:schemeClr>
                </a:solidFill>
                <a:latin typeface="Century Gothic" pitchFamily="34" charset="0"/>
              </a:rPr>
              <a:t> 12,901 SF / 36,739 SF = 35%</a:t>
            </a:r>
            <a:endParaRPr lang="en-US" sz="1100" dirty="0">
              <a:solidFill>
                <a:schemeClr val="tx1">
                  <a:lumMod val="65000"/>
                </a:schemeClr>
              </a:solidFill>
              <a:latin typeface="Century Gothic" pitchFamily="34" charset="0"/>
            </a:endParaRPr>
          </a:p>
          <a:p>
            <a:endParaRPr lang="en-US" sz="1100" b="1" dirty="0" smtClean="0">
              <a:latin typeface="Century Gothic" pitchFamily="34" charset="0"/>
            </a:endParaRPr>
          </a:p>
          <a:p>
            <a:pPr marL="171450" indent="-171450">
              <a:buFont typeface="Arial" pitchFamily="34" charset="0"/>
              <a:buChar char="•"/>
            </a:pPr>
            <a:r>
              <a:rPr lang="en-US" sz="1100" b="1" dirty="0" smtClean="0">
                <a:latin typeface="Century Gothic" pitchFamily="34" charset="0"/>
              </a:rPr>
              <a:t>Block A’s Percentage of Total Vacated Streets</a:t>
            </a:r>
            <a:endParaRPr lang="en-US" sz="1100" b="1" dirty="0">
              <a:latin typeface="Century Gothic" pitchFamily="34" charset="0"/>
            </a:endParaRPr>
          </a:p>
          <a:p>
            <a:endParaRPr lang="en-US" sz="1100" b="1" dirty="0" smtClean="0">
              <a:solidFill>
                <a:srgbClr val="FF0000"/>
              </a:solidFill>
              <a:latin typeface="Century Gothic" pitchFamily="34" charset="0"/>
            </a:endParaRPr>
          </a:p>
          <a:p>
            <a:r>
              <a:rPr lang="en-US" b="1" dirty="0" smtClean="0">
                <a:solidFill>
                  <a:srgbClr val="FF0000"/>
                </a:solidFill>
                <a:latin typeface="Century Gothic" pitchFamily="34" charset="0"/>
              </a:rPr>
              <a:t>   35%</a:t>
            </a:r>
          </a:p>
          <a:p>
            <a:endParaRPr lang="en-US" sz="1000" dirty="0" smtClean="0">
              <a:solidFill>
                <a:schemeClr val="bg1">
                  <a:lumMod val="65000"/>
                  <a:lumOff val="35000"/>
                </a:schemeClr>
              </a:solidFill>
              <a:latin typeface="Century Gothic" pitchFamily="34" charset="0"/>
            </a:endParaRPr>
          </a:p>
        </p:txBody>
      </p:sp>
      <p:sp>
        <p:nvSpPr>
          <p:cNvPr id="10" name="TextBox 9"/>
          <p:cNvSpPr txBox="1"/>
          <p:nvPr/>
        </p:nvSpPr>
        <p:spPr>
          <a:xfrm>
            <a:off x="5463751" y="2871197"/>
            <a:ext cx="1602434" cy="923330"/>
          </a:xfrm>
          <a:prstGeom prst="rect">
            <a:avLst/>
          </a:prstGeom>
          <a:noFill/>
        </p:spPr>
        <p:txBody>
          <a:bodyPr wrap="square" rtlCol="0">
            <a:spAutoFit/>
          </a:bodyPr>
          <a:lstStyle/>
          <a:p>
            <a:r>
              <a:rPr lang="en-US" b="1" dirty="0" smtClean="0">
                <a:solidFill>
                  <a:schemeClr val="bg1"/>
                </a:solidFill>
              </a:rPr>
              <a:t>Block A % of Superblock</a:t>
            </a:r>
          </a:p>
          <a:p>
            <a:r>
              <a:rPr lang="en-US" b="1" dirty="0" smtClean="0">
                <a:solidFill>
                  <a:schemeClr val="bg1"/>
                </a:solidFill>
              </a:rPr>
              <a:t>      24%</a:t>
            </a:r>
          </a:p>
        </p:txBody>
      </p:sp>
      <p:pic>
        <p:nvPicPr>
          <p:cNvPr id="6149" name="Picture 5" descr="C:\Kat\Drag and Drop\Block A Design Review\Block A Vacated Streets Overl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74" t="18620" r="18544" b="6148"/>
          <a:stretch/>
        </p:blipFill>
        <p:spPr bwMode="auto">
          <a:xfrm>
            <a:off x="3652063" y="1600200"/>
            <a:ext cx="4598099" cy="4191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565494" y="3299765"/>
            <a:ext cx="2174010" cy="369332"/>
          </a:xfrm>
          <a:prstGeom prst="rect">
            <a:avLst/>
          </a:prstGeom>
          <a:noFill/>
        </p:spPr>
        <p:txBody>
          <a:bodyPr wrap="square" rtlCol="0">
            <a:spAutoFit/>
          </a:bodyPr>
          <a:lstStyle/>
          <a:p>
            <a:r>
              <a:rPr lang="en-US" b="1" dirty="0" smtClean="0">
                <a:solidFill>
                  <a:schemeClr val="bg1"/>
                </a:solidFill>
              </a:rPr>
              <a:t>35%</a:t>
            </a:r>
            <a:endParaRPr lang="en-US" b="1" dirty="0">
              <a:solidFill>
                <a:schemeClr val="bg1"/>
              </a:solidFill>
            </a:endParaRPr>
          </a:p>
        </p:txBody>
      </p:sp>
    </p:spTree>
    <p:extLst>
      <p:ext uri="{BB962C8B-B14F-4D97-AF65-F5344CB8AC3E}">
        <p14:creationId xmlns:p14="http://schemas.microsoft.com/office/powerpoint/2010/main" val="466936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6825</TotalTime>
  <Words>1239</Words>
  <Application>Microsoft Office PowerPoint</Application>
  <PresentationFormat>On-screen Show (4:3)</PresentationFormat>
  <Paragraphs>388</Paragraphs>
  <Slides>24</Slides>
  <Notes>11</Notes>
  <HiddenSlides>1</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GBD ARCHITECTS Incorporated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GBD User</dc:creator>
  <cp:lastModifiedBy>Dustin White</cp:lastModifiedBy>
  <cp:revision>669</cp:revision>
  <cp:lastPrinted>2012-09-19T21:39:24Z</cp:lastPrinted>
  <dcterms:created xsi:type="dcterms:W3CDTF">2010-06-28T17:45:34Z</dcterms:created>
  <dcterms:modified xsi:type="dcterms:W3CDTF">2012-09-20T21:46:13Z</dcterms:modified>
</cp:coreProperties>
</file>