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04" r:id="rId3"/>
    <p:sldId id="501" r:id="rId4"/>
    <p:sldId id="519" r:id="rId5"/>
    <p:sldId id="520" r:id="rId6"/>
    <p:sldId id="503" r:id="rId7"/>
    <p:sldId id="500" r:id="rId8"/>
    <p:sldId id="524" r:id="rId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EEF310-CE8B-295B-69ED-29F3F9A4BD00}" name="Stockton, Marty" initials="SM" userId="S::marty.stockton@portlandoregon.gov::b0814387-86fb-4594-aa12-2a5385fdcc01" providerId="AD"/>
  <p188:author id="{B24B4B37-57FA-EFDD-C053-384524793F2D}" name="McGuire, Lauren" initials="LM" userId="S::Lauren.McGuire@portlandoregon.gov::ed79172d-057d-41ff-bd9e-78f6a582ba2c" providerId="AD"/>
  <p188:author id="{5F778DA6-7955-FB6C-D743-D7D229D181AE}" name="Lillard, Lora" initials="LL" userId="S::lora.lillard@portlandoregon.gov::fab9cf1c-6f12-4292-8609-49c58eed2a27" providerId="AD"/>
  <p188:author id="{4C490AD2-CF7F-272B-B896-740E9079319B}" name="Schmanski, Sonia" initials="SS" userId="S::sonia.m.schmanski@portlandoregon.gov::45446e61-06f5-4a31-b9db-b95d1fef7653" providerId="AD"/>
  <p188:author id="{503300F1-9734-4CEC-10D7-77CDABB0A08B}" name="Schmanski, Sonia" initials="SS" userId="S::Sonia.M.Schmanski@portlandoregon.gov::45446e61-06f5-4a31-b9db-b95d1fef765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jaso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DDFF7D"/>
    <a:srgbClr val="C0C0C0"/>
    <a:srgbClr val="387C2B"/>
    <a:srgbClr val="255027"/>
    <a:srgbClr val="7FAC00"/>
    <a:srgbClr val="1C1C1C"/>
    <a:srgbClr val="85B400"/>
    <a:srgbClr val="6082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901" autoAdjust="0"/>
  </p:normalViewPr>
  <p:slideViewPr>
    <p:cSldViewPr snapToGrid="0">
      <p:cViewPr varScale="1">
        <p:scale>
          <a:sx n="63" d="100"/>
          <a:sy n="63" d="100"/>
        </p:scale>
        <p:origin x="23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052D0B61-C9EB-4B70-B931-C1ED18832A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DFE169C5-4132-4FB6-886B-C4B198F42D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9620" name="Rectangle 4">
            <a:extLst>
              <a:ext uri="{FF2B5EF4-FFF2-40B4-BE49-F238E27FC236}">
                <a16:creationId xmlns:a16="http://schemas.microsoft.com/office/drawing/2014/main" id="{DEA8C069-C759-4730-B4BF-B0BDEE20C2E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9621" name="Rectangle 5">
            <a:extLst>
              <a:ext uri="{FF2B5EF4-FFF2-40B4-BE49-F238E27FC236}">
                <a16:creationId xmlns:a16="http://schemas.microsoft.com/office/drawing/2014/main" id="{174427A1-DAC9-42C1-8DC4-A7FD52B778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19F3C7-B827-46B8-9B67-A3F03BEEEE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995FE094-78CB-446E-A1ED-CBA852F86A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48296457-AE8E-4C74-B7C3-14CDFC31A2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3CE38E4-8B98-4B33-AD8D-3B61294DDF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CAAA668B-F7D7-4C89-94EC-5C55C556D9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BB79CC2F-9B42-415A-840F-23A75F85B8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A94B9C04-C6B1-4356-996A-BD25E8A3D7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86BB05-3F3A-41E4-9EDF-21716F83EA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213601F-F12C-4556-BF7C-AECFA9164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FF435E9-192E-4318-81D8-876A5463E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488" indent="-90488" eaLnBrk="1" hangingPunct="1"/>
            <a:r>
              <a:rPr lang="en-US" altLang="en-US" sz="1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Lora</a:t>
            </a:r>
            <a:endParaRPr lang="en-US" altLang="en-US" sz="1100" dirty="0">
              <a:latin typeface="+mn-lt"/>
            </a:endParaRPr>
          </a:p>
          <a:p>
            <a:pPr marL="90488" indent="-90488" eaLnBrk="1" hangingPunct="1"/>
            <a:endParaRPr lang="en-US" altLang="en-US" sz="1100" dirty="0">
              <a:latin typeface="+mn-lt"/>
            </a:endParaRPr>
          </a:p>
          <a:p>
            <a:pPr marL="90488" indent="-90488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F4D7F0D-E71A-4BD7-B457-33BE294E3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BEE8E-BB8E-491D-877C-DD6A384607CA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4024979-0B5A-4D4B-A3A8-ED843A644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05140E-0259-4532-ADEF-011890892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+mn-lt"/>
              </a:rPr>
              <a:t>Lora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Metro awarded $750k to City of Portland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Our application was supported by partners Human Access Project and Portland Waterfront Pavilion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Application called for an international design competition for the Bowl itself; a portion of the 30-acre Governor Tom McCall Waterfront Park; Bowl shown in the photo on this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outcome of the grant will be 30% development drawings, a cost estimate and funding and implementation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It’s important to note that we are in the process of finalizing the IGA with Metro to receive the funds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With our new City rules, the IGA will require a signature from the City Administrator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project will lay the groundwork for a second grant - the Metro Community Visioning Grant, which is an opportunity to apply for up to $10 million in construction 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For that grant, there are requirements to be met that we are working towards: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demonstration of supporting housing and transportation,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increasing access to nature for people in urban areas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We need to demonstrate that these are all components of the future development at the Bowl.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567F721-C3CA-43DD-9B67-EB8534F43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E8D6B4-9EB7-421D-9653-00D369DB7AD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251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4024979-0B5A-4D4B-A3A8-ED843A644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05140E-0259-4532-ADEF-011890892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+mn-lt"/>
                <a:cs typeface="Arial"/>
              </a:rPr>
              <a:t>Lora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latin typeface="+mn-l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This diagram shows at the top the major STAGES of the DESIGN COMPETITION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First Phase: </a:t>
            </a:r>
            <a:r>
              <a:rPr lang="en-US" altLang="en-US" b="1" dirty="0">
                <a:latin typeface="+mn-lt"/>
                <a:cs typeface="Arial"/>
              </a:rPr>
              <a:t>Preparation</a:t>
            </a:r>
            <a:r>
              <a:rPr lang="en-US" altLang="en-US" dirty="0">
                <a:latin typeface="+mn-lt"/>
                <a:cs typeface="Arial"/>
              </a:rPr>
              <a:t> - Portland Parks will put out an RFP to hire a Design Competition Manager to run the competition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Once they are hired, they will be charged with facilitating the Project Advisory Committee Meetings and the Technical Advisory Committee meetings to advise on the design criteria for the competition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The Project Advisory will be 12-15 key stakeholders who will help advise on several deliverables of the project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Technical Advisory Committee will represent City and other agency staff who will advise on technical feasibility of the project and deliverables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Second Phase: </a:t>
            </a:r>
            <a:r>
              <a:rPr lang="en-US" altLang="en-US" b="1" dirty="0">
                <a:latin typeface="+mn-lt"/>
                <a:cs typeface="Arial"/>
              </a:rPr>
              <a:t>Round 1</a:t>
            </a:r>
            <a:r>
              <a:rPr lang="en-US" altLang="en-US" dirty="0">
                <a:latin typeface="+mn-lt"/>
                <a:cs typeface="Arial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The DCM (with help from the committees) will post a Design Brief, which is essentially an invitation that launches the Design Competition, an open call for Round 1 of the Competition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Round 1 asks design teams for ideas for how the Bowl can be a catalyst for the park and downtown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The DCM will receive proposals and launch a public engagement process around the proposals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Broad public engagement both in-person and online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Focus groups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A jury, convened by the DCM will make a recommendation to the director, who will confirm three semi-finalists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+mn-lt"/>
                <a:cs typeface="Arial"/>
              </a:rPr>
              <a:t>Second Phase: </a:t>
            </a:r>
            <a:r>
              <a:rPr lang="en-US" altLang="en-US" b="1" dirty="0">
                <a:latin typeface="+mn-lt"/>
                <a:cs typeface="Arial"/>
              </a:rPr>
              <a:t>Round 2 </a:t>
            </a:r>
            <a:r>
              <a:rPr lang="en-US" altLang="en-US" dirty="0">
                <a:latin typeface="+mn-lt"/>
                <a:cs typeface="Arial"/>
              </a:rPr>
              <a:t>will be launched with specific instructions for the three semi-finalists and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Semi-finalists will develop 30% designs, cost estimate, and an implementation strategy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Again, public engagement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Jury will deliberate and recommend a finalist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Finalist will be confirmed by the director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The Design Competition Manager will compile the deliverables including the public process and outcomes and produce a final report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Per Metro’s IGA rules, this report will go to our City Leadership – City Council, to accept the report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We propose periodically briefing the Arts &amp; Economy City Council Committee throughout the project, during the major milestones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There are potentially other partner bureau projects that will support this project with efforts beyond the Bowl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Early work: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There are several efforts conducted by other parties, shown in yellow, that we are participating in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These efforts are all engaged around ideas beyond the Bowl and are worth mentioning because there may be key takeaways that influence design criteria around the Bowl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Arial"/>
              </a:rPr>
              <a:t>We will host Listening Sessions – internal and external, to help give feedback before we put out the RFP for the Design Competition Manager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567F721-C3CA-43DD-9B67-EB8534F43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E8D6B4-9EB7-421D-9653-00D369DB7AD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4024979-0B5A-4D4B-A3A8-ED843A644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05140E-0259-4532-ADEF-011890892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are working with our Community Engagement Team to set up various listening sessions;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This is not an exhaustive list of the groups we hope to engage; there will be others and they may be round-table style or interviews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567F721-C3CA-43DD-9B67-EB8534F43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E8D6B4-9EB7-421D-9653-00D369DB7AD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00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4024979-0B5A-4D4B-A3A8-ED843A644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05140E-0259-4532-ADEF-011890892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Listening sessions – we hope to hear directly from people who have an interest in the Bowl development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We will give a concise overview of the project and share the desired outcomes listed in the Metro 2040 Grant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The list came from: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guiding documents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recent designs commissioned by our partners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Parks leadership, specifically around ADA accessibility goals as well as sustainable operations and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The questions in the green bubble are our open-ended questions about how these are resonating or not, what other desired outcomes for the Bowl are not listed, who else we should be engaging, and for design teams – are there lessons learned in design competitions that they have participated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The sessions are intended to be open ended at this early stage and will go through winter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567F721-C3CA-43DD-9B67-EB8534F43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E8D6B4-9EB7-421D-9653-00D369DB7AD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11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CC0E466-798F-4741-852E-063D9D933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F4F032C5-5ED1-4F87-A175-455EE2AF4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+mn-lt"/>
              </a:rPr>
              <a:t>Lora</a:t>
            </a:r>
          </a:p>
          <a:p>
            <a:endParaRPr lang="en-US" altLang="en-US" dirty="0">
              <a:latin typeface="+mn-lt"/>
            </a:endParaRPr>
          </a:p>
          <a:p>
            <a:r>
              <a:rPr lang="en-US" altLang="en-US" dirty="0">
                <a:latin typeface="+mn-lt"/>
              </a:rPr>
              <a:t>The Bowl is seen as a catalytic project that can be supported by the larger park and: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Surrounding properties and uses adjacent to the Bowl and Park – especially housing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Potential transportation “big move” opportunities in Naito Parkway, Harbor Drive,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Some of the streets that act as “green fingers” which reach the river and don’t play a prominent transportation role (Columbia, Salmon, Oak, Ankeny, Flanders)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Development opportunities that can shepherd in housing and help boost a livable downtown neighborhood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We’ll be exploring this context in the first round of the design competition, but the Metro funding will have us focus on the design of the bowl.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8CD8FE3-174B-49E4-BF71-4D2774697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410789-86CD-493E-A99F-47E1E58E93A3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867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CC0E466-798F-4741-852E-063D9D933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F4F032C5-5ED1-4F87-A175-455EE2AF4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latin typeface="+mn-lt"/>
              </a:rPr>
              <a:t>Lora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+mn-lt"/>
              </a:rPr>
              <a:t>The Bowl is located between Naito and the Willamette River, and bordered by the Hawthorne Bridge to SW Clay/Riverplace Hotel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is the southern end of Tom McCall Waterfront Park and the only portion that is not bounded by seawall.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Opportunity to touch the water and could be a site for in-water recreation access, swimming, and habitat restoration.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8CD8FE3-174B-49E4-BF71-4D2774697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410789-86CD-493E-A99F-47E1E58E93A3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6BB05-3F3A-41E4-9EDF-21716F83EAE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6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886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8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2pPr>
            <a:lvl3pPr marL="914377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3pPr>
            <a:lvl4pPr marL="1371566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4pPr>
            <a:lvl5pPr marL="1828755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65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277374"/>
            <a:ext cx="109728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DE849B-7E5E-9B21-8BD5-3395E914A1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97650" y="6681788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187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8771"/>
            <a:ext cx="52578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324602" y="2288771"/>
            <a:ext cx="52578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48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>
            <a:extLst>
              <a:ext uri="{FF2B5EF4-FFF2-40B4-BE49-F238E27FC236}">
                <a16:creationId xmlns:a16="http://schemas.microsoft.com/office/drawing/2014/main" id="{E83E7ED0-531E-447F-BE6D-99F4598AC7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80975"/>
            <a:ext cx="12192000" cy="6677025"/>
            <a:chOff x="0" y="180919"/>
            <a:chExt cx="12192000" cy="6677081"/>
          </a:xfrm>
        </p:grpSpPr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944756AC-5393-4288-8EC1-59B88E80EB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400796"/>
              <a:ext cx="12192000" cy="457204"/>
            </a:xfrm>
            <a:prstGeom prst="rect">
              <a:avLst/>
            </a:prstGeom>
            <a:solidFill>
              <a:srgbClr val="387C2B"/>
            </a:solidFill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noFill/>
              </a:endParaRPr>
            </a:p>
          </p:txBody>
        </p:sp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4969F278-8022-4A61-B0F5-C5FB36D1E90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438400" y="6492872"/>
              <a:ext cx="7315200" cy="3077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400" b="1" dirty="0">
                  <a:solidFill>
                    <a:schemeClr val="bg1"/>
                  </a:solidFill>
                  <a:latin typeface="Calibi"/>
                </a:rPr>
                <a:t>Portland.gov/Parks  </a:t>
              </a:r>
              <a:endParaRPr lang="en-US" altLang="en-US" sz="4000" b="1" dirty="0">
                <a:solidFill>
                  <a:schemeClr val="bg1"/>
                </a:solidFill>
                <a:latin typeface="Calibi"/>
              </a:endParaRPr>
            </a:p>
          </p:txBody>
        </p:sp>
        <p:pic>
          <p:nvPicPr>
            <p:cNvPr id="1029" name="Picture 2">
              <a:extLst>
                <a:ext uri="{FF2B5EF4-FFF2-40B4-BE49-F238E27FC236}">
                  <a16:creationId xmlns:a16="http://schemas.microsoft.com/office/drawing/2014/main" id="{0FAFDE46-7C76-46AC-88B7-D68E3E6B0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" b="-1788"/>
            <a:stretch>
              <a:fillRect/>
            </a:stretch>
          </p:blipFill>
          <p:spPr bwMode="auto">
            <a:xfrm>
              <a:off x="9143834" y="228600"/>
              <a:ext cx="3048166" cy="266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4" descr="Portland Parks &amp; Recreation logo with the tagline &quot;Healthy Parks, Healthy Portland&quot;">
              <a:extLst>
                <a:ext uri="{FF2B5EF4-FFF2-40B4-BE49-F238E27FC236}">
                  <a16:creationId xmlns:a16="http://schemas.microsoft.com/office/drawing/2014/main" id="{762F379E-1EE2-49EB-A6BC-249C3957CF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62" y="180919"/>
              <a:ext cx="4128075" cy="82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40460-402A-5ECD-804F-F44B98B68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1" r="1155"/>
          <a:stretch/>
        </p:blipFill>
        <p:spPr>
          <a:xfrm>
            <a:off x="0" y="1045029"/>
            <a:ext cx="12192000" cy="53094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9B82F3-EE78-4944-B522-C91575CC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45348"/>
            <a:ext cx="109728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Tom McCall Waterfront Park – Bowl Redevelopment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4A924-CCB2-482F-A38A-4DCBF16E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8" y="910185"/>
            <a:ext cx="109728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Metro 2040 Grant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750B6A-FF7C-DD19-A8F9-CFEB48017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68" y="1592912"/>
            <a:ext cx="5471835" cy="4434721"/>
          </a:xfrm>
        </p:spPr>
        <p:txBody>
          <a:bodyPr lIns="91440" tIns="45720" rIns="91440" bIns="45720" anchor="t"/>
          <a:lstStyle/>
          <a:p>
            <a:pPr marL="340995" indent="-340995">
              <a:defRPr/>
            </a:pPr>
            <a:r>
              <a:rPr lang="en-US" b="1" dirty="0">
                <a:latin typeface="Calibri"/>
                <a:ea typeface="Calibri"/>
                <a:cs typeface="Calibri"/>
              </a:rPr>
              <a:t>Description: </a:t>
            </a:r>
            <a:r>
              <a:rPr lang="en-US" b="0" dirty="0">
                <a:latin typeface="Calibri"/>
                <a:ea typeface="Calibri"/>
                <a:cs typeface="Calibri"/>
              </a:rPr>
              <a:t>International design competition to create a new vision for the Bowl</a:t>
            </a:r>
          </a:p>
          <a:p>
            <a:pPr marL="340995" indent="-340995">
              <a:defRPr/>
            </a:pPr>
            <a:r>
              <a:rPr lang="en-US" altLang="en-US" dirty="0">
                <a:latin typeface="Calibri"/>
                <a:ea typeface="Calibri"/>
                <a:cs typeface="Calibri"/>
              </a:rPr>
              <a:t>Outcome: </a:t>
            </a:r>
            <a:r>
              <a:rPr lang="en-US" altLang="en-US" b="0" dirty="0">
                <a:latin typeface="Calibri"/>
                <a:ea typeface="Calibri"/>
                <a:cs typeface="Calibri"/>
              </a:rPr>
              <a:t>30% Development Drawings, Cost Estimate, Funding and Implementation Strategies</a:t>
            </a:r>
          </a:p>
          <a:p>
            <a:pPr marL="340995" indent="-340995">
              <a:defRPr/>
            </a:pPr>
            <a:r>
              <a:rPr lang="en-US" b="1" dirty="0">
                <a:latin typeface="Calibri"/>
                <a:ea typeface="Calibri"/>
                <a:cs typeface="Calibri"/>
              </a:rPr>
              <a:t>Footprint: </a:t>
            </a:r>
            <a:r>
              <a:rPr lang="en-US" b="0" dirty="0">
                <a:latin typeface="Calibri"/>
                <a:ea typeface="Calibri"/>
                <a:cs typeface="Calibri"/>
              </a:rPr>
              <a:t>Portion of the ~31 acres</a:t>
            </a:r>
            <a:endParaRPr lang="en-US" b="0" dirty="0">
              <a:ea typeface="Calibri"/>
            </a:endParaRPr>
          </a:p>
          <a:p>
            <a:pPr marL="340995" indent="-340995">
              <a:defRPr/>
            </a:pPr>
            <a:r>
              <a:rPr lang="en-US" b="1" dirty="0">
                <a:latin typeface="Calibri"/>
                <a:ea typeface="Calibri"/>
                <a:cs typeface="Calibri"/>
              </a:rPr>
              <a:t>Funding:</a:t>
            </a:r>
            <a:r>
              <a:rPr lang="en-US" b="0" dirty="0">
                <a:latin typeface="Calibri"/>
                <a:ea typeface="Calibri"/>
                <a:cs typeface="Calibri"/>
              </a:rPr>
              <a:t> $750K Metro grant</a:t>
            </a:r>
          </a:p>
          <a:p>
            <a:pPr marL="340995" indent="-340995">
              <a:defRPr/>
            </a:pPr>
            <a:r>
              <a:rPr lang="en-US" b="1" dirty="0">
                <a:latin typeface="Calibri"/>
                <a:ea typeface="Calibri"/>
                <a:cs typeface="Calibri"/>
              </a:rPr>
              <a:t>Anticipated Timeline: </a:t>
            </a:r>
            <a:r>
              <a:rPr lang="en-US" b="0" dirty="0">
                <a:latin typeface="Calibri"/>
                <a:ea typeface="Calibri"/>
                <a:cs typeface="Calibri"/>
              </a:rPr>
              <a:t>Fall 2025 – Spring 2027</a:t>
            </a:r>
            <a:endParaRPr lang="en-US" b="0" dirty="0">
              <a:highlight>
                <a:srgbClr val="FFFF00"/>
              </a:highlight>
              <a:ea typeface="Calibri"/>
            </a:endParaRPr>
          </a:p>
          <a:p>
            <a:pPr marL="340995" indent="-340995">
              <a:defRPr/>
            </a:pPr>
            <a:r>
              <a:rPr lang="en-US" b="1" dirty="0">
                <a:latin typeface="Calibri"/>
                <a:ea typeface="Calibri"/>
                <a:cs typeface="Calibri"/>
              </a:rPr>
              <a:t>Partners: </a:t>
            </a:r>
            <a:r>
              <a:rPr lang="en-US" b="0" dirty="0">
                <a:latin typeface="Calibri"/>
                <a:ea typeface="Calibri"/>
                <a:cs typeface="Calibri"/>
              </a:rPr>
              <a:t>Human Access Project, Portland Waterfront Pavilion</a:t>
            </a:r>
            <a:endParaRPr lang="en-US" b="0" dirty="0">
              <a:ea typeface="Calibri"/>
            </a:endParaRPr>
          </a:p>
          <a:p>
            <a:pPr marL="400050" lvl="1">
              <a:defRPr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marL="400050" lvl="1" indent="0">
              <a:buNone/>
              <a:defRPr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marL="340995" indent="-340995">
              <a:defRPr/>
            </a:pPr>
            <a:endParaRPr lang="en-US" altLang="en-US" sz="1800" dirty="0">
              <a:ea typeface="Calibri" panose="020F0502020204030204" pitchFamily="34" charset="0"/>
            </a:endParaRPr>
          </a:p>
          <a:p>
            <a:pPr marL="340995" indent="-340995">
              <a:defRPr/>
            </a:pPr>
            <a:endParaRPr lang="en-US" altLang="en-US" sz="1800" dirty="0"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C147D-731A-A866-2EE8-D72C25F76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9061" y="1283516"/>
            <a:ext cx="6351373" cy="4744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9A795B-89D1-18BF-D514-1EC058F21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496" y="1283516"/>
            <a:ext cx="6314504" cy="46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32B08F-8CB4-D3F2-632E-9E765DF03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156"/>
            <a:ext cx="12192000" cy="598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7933C-2DAD-78C1-666A-C27B7A5C977C}"/>
              </a:ext>
            </a:extLst>
          </p:cNvPr>
          <p:cNvSpPr txBox="1"/>
          <p:nvPr/>
        </p:nvSpPr>
        <p:spPr>
          <a:xfrm>
            <a:off x="321734" y="1059312"/>
            <a:ext cx="60513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i"/>
              </a:rPr>
              <a:t>Committees/Commissions, 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Arts and Economy City Council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Parks Board Land Use and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Design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Downtown Neighborhood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i"/>
            </a:endParaRPr>
          </a:p>
          <a:p>
            <a:r>
              <a:rPr lang="en-US" sz="2000" b="1" dirty="0">
                <a:latin typeface="Calibi"/>
              </a:rPr>
              <a:t>Willamette River Indigenous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Center for Tribal Nations (OMSI)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i"/>
            </a:endParaRPr>
          </a:p>
          <a:p>
            <a:r>
              <a:rPr lang="en-US" sz="2000" b="1" dirty="0">
                <a:latin typeface="Calibi"/>
              </a:rPr>
              <a:t>Agencies, Institutions, e.g.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City of Portland bureaus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Mult Co Sheriff’s Office River Patrol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Oregon Department of State Lands, Fish &amp; Wildlife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US Environmental Protection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Portland State University</a:t>
            </a:r>
          </a:p>
          <a:p>
            <a:endParaRPr lang="en-US" sz="2400" dirty="0">
              <a:latin typeface="Calib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490B1-63CD-5703-379B-2579A5D543A8}"/>
              </a:ext>
            </a:extLst>
          </p:cNvPr>
          <p:cNvSpPr txBox="1"/>
          <p:nvPr/>
        </p:nvSpPr>
        <p:spPr>
          <a:xfrm>
            <a:off x="6724073" y="772984"/>
            <a:ext cx="5467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Calibi"/>
            </a:endParaRPr>
          </a:p>
          <a:p>
            <a:r>
              <a:rPr lang="en-US" sz="2000" b="1" dirty="0">
                <a:latin typeface="Calibi"/>
              </a:rPr>
              <a:t>Organizations and Stakeholders, 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Travel Oregon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Portland Metro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Willamette Riverkeeper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Wasabi Paddling Club</a:t>
            </a:r>
            <a:endParaRPr lang="en-US" sz="2000" dirty="0">
              <a:latin typeface="Calib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Japanese American Museum of Oregon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Portland Saturday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Frog Ferry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Black Swimming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Human Access Project (partner)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Portland Waterfront Pavilion (partner)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i"/>
            </a:endParaRPr>
          </a:p>
          <a:p>
            <a:r>
              <a:rPr lang="en-US" sz="2000" b="1" dirty="0">
                <a:latin typeface="Calibi"/>
              </a:rPr>
              <a:t>Events and Festivals, 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Rose Festival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Blues Festival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Cinco de Mayo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i"/>
              </a:rPr>
              <a:t>Pride Portland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E38C7EA-369D-E7D2-90F9-2067376ABE3E}"/>
              </a:ext>
            </a:extLst>
          </p:cNvPr>
          <p:cNvSpPr txBox="1">
            <a:spLocks/>
          </p:cNvSpPr>
          <p:nvPr/>
        </p:nvSpPr>
        <p:spPr>
          <a:xfrm>
            <a:off x="4976861" y="459822"/>
            <a:ext cx="7109911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u="sng" kern="0">
                <a:solidFill>
                  <a:srgbClr val="387C2B"/>
                </a:solidFill>
              </a:rPr>
              <a:t>Design Competition Preparation</a:t>
            </a:r>
            <a:endParaRPr lang="en-US" u="sng" kern="0" dirty="0">
              <a:solidFill>
                <a:srgbClr val="387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4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CE596-3174-F852-0553-788D77B817BA}"/>
              </a:ext>
            </a:extLst>
          </p:cNvPr>
          <p:cNvSpPr txBox="1"/>
          <p:nvPr/>
        </p:nvSpPr>
        <p:spPr>
          <a:xfrm>
            <a:off x="398318" y="1109678"/>
            <a:ext cx="7000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i"/>
              </a:rPr>
              <a:t>Metro 2040 Key desired 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highlight>
                  <a:srgbClr val="DDFF7D"/>
                </a:highlight>
                <a:latin typeface="Calibi"/>
              </a:rPr>
              <a:t>Public</a:t>
            </a:r>
            <a:r>
              <a:rPr lang="en-US" sz="2200" dirty="0">
                <a:latin typeface="Calibi"/>
              </a:rPr>
              <a:t> park for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highlight>
                  <a:srgbClr val="DDFF7D"/>
                </a:highlight>
                <a:latin typeface="Calibi"/>
              </a:rPr>
              <a:t>Iconic</a:t>
            </a:r>
            <a:r>
              <a:rPr lang="en-US" sz="2200" dirty="0">
                <a:latin typeface="Calibi"/>
              </a:rPr>
              <a:t> space, relatable to </a:t>
            </a:r>
            <a:r>
              <a:rPr lang="en-US" sz="2200" b="1" dirty="0">
                <a:highlight>
                  <a:srgbClr val="DDFF7D"/>
                </a:highlight>
                <a:latin typeface="Calibi"/>
              </a:rPr>
              <a:t>Portland</a:t>
            </a:r>
            <a:r>
              <a:rPr lang="en-US" sz="2200" dirty="0">
                <a:latin typeface="Calibi"/>
              </a:rPr>
              <a:t>, that transforms the waterfront.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i"/>
              </a:rPr>
              <a:t>Public river and </a:t>
            </a:r>
            <a:r>
              <a:rPr lang="en-US" sz="2200" b="1" dirty="0">
                <a:highlight>
                  <a:srgbClr val="DDFF7D"/>
                </a:highlight>
                <a:latin typeface="Calibi"/>
              </a:rPr>
              <a:t>swim</a:t>
            </a:r>
            <a:r>
              <a:rPr lang="en-US" sz="2200" dirty="0">
                <a:latin typeface="Calibi"/>
              </a:rPr>
              <a:t>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i"/>
              </a:rPr>
              <a:t>Potential river and </a:t>
            </a:r>
            <a:r>
              <a:rPr lang="en-US" sz="2200" b="1" dirty="0">
                <a:highlight>
                  <a:srgbClr val="DDFF7D"/>
                </a:highlight>
                <a:latin typeface="Calibi"/>
              </a:rPr>
              <a:t>in-water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highlight>
                  <a:srgbClr val="DDFF7D"/>
                </a:highlight>
                <a:latin typeface="Calibi"/>
              </a:rPr>
              <a:t>Ecological</a:t>
            </a:r>
            <a:r>
              <a:rPr lang="en-US" sz="2200" dirty="0">
                <a:latin typeface="Calibi"/>
              </a:rPr>
              <a:t>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i"/>
              </a:rPr>
              <a:t>Programming of public space for </a:t>
            </a:r>
            <a:r>
              <a:rPr lang="en-US" sz="2200" b="1" dirty="0">
                <a:highlight>
                  <a:srgbClr val="DDFF7D"/>
                </a:highlight>
                <a:latin typeface="Calibi"/>
              </a:rPr>
              <a:t>regional events</a:t>
            </a:r>
            <a:r>
              <a:rPr lang="en-US" sz="2200" dirty="0">
                <a:latin typeface="Calibi"/>
              </a:rPr>
              <a:t>, </a:t>
            </a:r>
            <a:r>
              <a:rPr lang="en-US" sz="2200" b="1" dirty="0">
                <a:highlight>
                  <a:srgbClr val="DDFF7D"/>
                </a:highlight>
                <a:latin typeface="Calibi"/>
              </a:rPr>
              <a:t>gatherings</a:t>
            </a:r>
            <a:r>
              <a:rPr lang="en-US" sz="2200" dirty="0">
                <a:latin typeface="Calibi"/>
              </a:rPr>
              <a:t>, </a:t>
            </a:r>
            <a:r>
              <a:rPr lang="en-US" sz="2200" b="1" dirty="0">
                <a:highlight>
                  <a:srgbClr val="DDFF7D"/>
                </a:highlight>
                <a:latin typeface="Calibi"/>
              </a:rPr>
              <a:t>cultural</a:t>
            </a:r>
            <a:r>
              <a:rPr lang="en-US" sz="2200" dirty="0">
                <a:latin typeface="Calibi"/>
              </a:rPr>
              <a:t> arts, and </a:t>
            </a:r>
            <a:r>
              <a:rPr lang="en-US" sz="2200" b="1" dirty="0">
                <a:highlight>
                  <a:srgbClr val="DDFF7D"/>
                </a:highlight>
                <a:latin typeface="Calibi"/>
              </a:rPr>
              <a:t>employment</a:t>
            </a:r>
            <a:r>
              <a:rPr lang="en-US" sz="2200" dirty="0">
                <a:latin typeface="Calibi"/>
              </a:rPr>
              <a:t>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i"/>
              </a:rPr>
              <a:t>Outdoor entertainment </a:t>
            </a:r>
            <a:r>
              <a:rPr lang="en-US" sz="2200" b="1" dirty="0">
                <a:highlight>
                  <a:srgbClr val="DDFF7D"/>
                </a:highlight>
                <a:latin typeface="Calibi"/>
              </a:rPr>
              <a:t>stage</a:t>
            </a:r>
            <a:r>
              <a:rPr lang="en-US" sz="2200" dirty="0">
                <a:latin typeface="Calibi"/>
              </a:rPr>
              <a:t>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highlight>
                  <a:srgbClr val="DDFF7D"/>
                </a:highlight>
                <a:latin typeface="Calibi"/>
              </a:rPr>
              <a:t>Recreational</a:t>
            </a:r>
            <a:r>
              <a:rPr lang="en-US" sz="2200" dirty="0">
                <a:latin typeface="Calibi"/>
              </a:rPr>
              <a:t> and cultural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highlight>
                  <a:srgbClr val="DDFF7D"/>
                </a:highlight>
                <a:latin typeface="Calibi"/>
              </a:rPr>
              <a:t>Central axis view </a:t>
            </a:r>
            <a:r>
              <a:rPr lang="en-US" sz="2200" dirty="0">
                <a:latin typeface="Calibi"/>
              </a:rPr>
              <a:t>from the downtown grid to the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i"/>
              </a:rPr>
              <a:t>Extensive </a:t>
            </a:r>
            <a:r>
              <a:rPr lang="en-US" sz="2200" b="1" dirty="0">
                <a:highlight>
                  <a:srgbClr val="DDFF7D"/>
                </a:highlight>
                <a:latin typeface="Calibi"/>
              </a:rPr>
              <a:t>ADA accessibility </a:t>
            </a:r>
            <a:r>
              <a:rPr lang="en-US" sz="2200" dirty="0">
                <a:latin typeface="Calibi"/>
              </a:rPr>
              <a:t>upgrades and fluid north-south circulation.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highlight>
                  <a:srgbClr val="DDFF7D"/>
                </a:highlight>
                <a:latin typeface="Calibi"/>
              </a:rPr>
              <a:t>Operations</a:t>
            </a:r>
            <a:r>
              <a:rPr lang="en-US" sz="2200" dirty="0">
                <a:latin typeface="Calibi"/>
              </a:rPr>
              <a:t> and </a:t>
            </a:r>
            <a:r>
              <a:rPr lang="en-US" sz="2200" b="1" dirty="0">
                <a:highlight>
                  <a:srgbClr val="DDFF7D"/>
                </a:highlight>
                <a:latin typeface="Calibi"/>
              </a:rPr>
              <a:t>maintenance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B43BCBD-1798-F6F1-B94B-B0B971619BE1}"/>
              </a:ext>
            </a:extLst>
          </p:cNvPr>
          <p:cNvSpPr/>
          <p:nvPr/>
        </p:nvSpPr>
        <p:spPr bwMode="auto">
          <a:xfrm>
            <a:off x="7334979" y="1795478"/>
            <a:ext cx="4570846" cy="3241523"/>
          </a:xfrm>
          <a:prstGeom prst="wedgeRectCallout">
            <a:avLst>
              <a:gd name="adj1" fmla="val -35439"/>
              <a:gd name="adj2" fmla="val 78466"/>
            </a:avLst>
          </a:prstGeom>
          <a:solidFill>
            <a:srgbClr val="DDFF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latin typeface="Calibi"/>
              </a:rPr>
              <a:t>Questions &amp; Discussion:</a:t>
            </a:r>
          </a:p>
          <a:p>
            <a:endParaRPr lang="en-US" sz="2800" b="1" dirty="0">
              <a:latin typeface="Calib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i"/>
              </a:rPr>
              <a:t>What is resonating?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i"/>
              </a:rPr>
              <a:t>Are there other desired outcomes for the Bowl?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i"/>
              </a:rPr>
              <a:t>Who else should we engage?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i"/>
              </a:rPr>
              <a:t>Design Competition lessons learned?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3A0CF61-DBAB-16C4-7330-6EFFECCD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61" y="459822"/>
            <a:ext cx="7109911" cy="685800"/>
          </a:xfrm>
        </p:spPr>
        <p:txBody>
          <a:bodyPr/>
          <a:lstStyle/>
          <a:p>
            <a:pPr algn="r">
              <a:defRPr/>
            </a:pPr>
            <a:r>
              <a:rPr lang="en-US" u="sng" dirty="0">
                <a:solidFill>
                  <a:srgbClr val="387C2B"/>
                </a:solidFill>
              </a:rPr>
              <a:t>Design Competition Preparation</a:t>
            </a:r>
          </a:p>
        </p:txBody>
      </p:sp>
    </p:spTree>
    <p:extLst>
      <p:ext uri="{BB962C8B-B14F-4D97-AF65-F5344CB8AC3E}">
        <p14:creationId xmlns:p14="http://schemas.microsoft.com/office/powerpoint/2010/main" val="93226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F9B443-7C31-48E0-9365-E026E50A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A95D3-74F6-2860-0665-34E48339A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1163"/>
            <a:ext cx="6096000" cy="5486400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AA93631E-B613-0048-F1E3-083FB23A387A}"/>
              </a:ext>
            </a:extLst>
          </p:cNvPr>
          <p:cNvSpPr/>
          <p:nvPr/>
        </p:nvSpPr>
        <p:spPr bwMode="auto">
          <a:xfrm>
            <a:off x="3019425" y="1371600"/>
            <a:ext cx="238125" cy="2381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024CA3DB-75E6-C334-2B99-3C59EA9AB355}"/>
              </a:ext>
            </a:extLst>
          </p:cNvPr>
          <p:cNvSpPr/>
          <p:nvPr/>
        </p:nvSpPr>
        <p:spPr bwMode="auto">
          <a:xfrm>
            <a:off x="1238250" y="2695575"/>
            <a:ext cx="238125" cy="2381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44D2FDD-0D03-323F-705B-2A13766F3458}"/>
              </a:ext>
            </a:extLst>
          </p:cNvPr>
          <p:cNvSpPr/>
          <p:nvPr/>
        </p:nvSpPr>
        <p:spPr bwMode="auto">
          <a:xfrm>
            <a:off x="1576387" y="1164453"/>
            <a:ext cx="238125" cy="2381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6A0D7EF-EF78-02B8-53C9-C2E76D5CB423}"/>
              </a:ext>
            </a:extLst>
          </p:cNvPr>
          <p:cNvSpPr/>
          <p:nvPr/>
        </p:nvSpPr>
        <p:spPr bwMode="auto">
          <a:xfrm>
            <a:off x="1590818" y="822754"/>
            <a:ext cx="238125" cy="2381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238B7E-2FDD-9A29-2FAF-175A9C6E5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043" y="1283515"/>
            <a:ext cx="6496957" cy="484890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F7760690-26F3-CE71-CC4D-B0B63BF7EA15}"/>
              </a:ext>
            </a:extLst>
          </p:cNvPr>
          <p:cNvSpPr txBox="1">
            <a:spLocks/>
          </p:cNvSpPr>
          <p:nvPr/>
        </p:nvSpPr>
        <p:spPr>
          <a:xfrm>
            <a:off x="4976861" y="459822"/>
            <a:ext cx="7109911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u="sng" kern="0" dirty="0">
                <a:solidFill>
                  <a:srgbClr val="387C2B"/>
                </a:solidFill>
              </a:rPr>
              <a:t>Design Competition Round 1</a:t>
            </a:r>
          </a:p>
        </p:txBody>
      </p:sp>
    </p:spTree>
    <p:extLst>
      <p:ext uri="{BB962C8B-B14F-4D97-AF65-F5344CB8AC3E}">
        <p14:creationId xmlns:p14="http://schemas.microsoft.com/office/powerpoint/2010/main" val="150015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F9B443-7C31-48E0-9365-E026E50A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A95D3-74F6-2860-0665-34E48339A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1163"/>
            <a:ext cx="60960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C147D-731A-A866-2EE8-D72C25F7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9061" y="1283516"/>
            <a:ext cx="6351373" cy="474411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F5B2B3CA-B5E9-3931-B350-B8457C928DFB}"/>
              </a:ext>
            </a:extLst>
          </p:cNvPr>
          <p:cNvSpPr txBox="1">
            <a:spLocks/>
          </p:cNvSpPr>
          <p:nvPr/>
        </p:nvSpPr>
        <p:spPr>
          <a:xfrm>
            <a:off x="4976861" y="459822"/>
            <a:ext cx="7109911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u="sng" kern="0" dirty="0">
                <a:solidFill>
                  <a:srgbClr val="387C2B"/>
                </a:solidFill>
              </a:rPr>
              <a:t>Design Competition Round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5903-A6DB-E00E-FD0F-D2965C6A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A7506-3075-10F4-3DC2-7F47D8D0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80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R PPT Template - 2023 16x9" id="{2993C44A-90AC-431A-971B-C4193A1B0CE8}" vid="{622766C6-FF7E-417D-92F5-3B46D8954A1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36d7808-73c9-41a7-97aa-8c4733642141}" enabled="0" method="" siteId="{636d7808-73c9-41a7-97aa-8c47336421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ppr-ppt-template-2024-16x9</Template>
  <TotalTime>11</TotalTime>
  <Words>1291</Words>
  <Application>Microsoft Office PowerPoint</Application>
  <PresentationFormat>Widescreen</PresentationFormat>
  <Paragraphs>140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Calibi</vt:lpstr>
      <vt:lpstr>Calibri</vt:lpstr>
      <vt:lpstr>Google Sans</vt:lpstr>
      <vt:lpstr>Default Design</vt:lpstr>
      <vt:lpstr>Tom McCall Waterfront Park – Bowl Redevelopment Project</vt:lpstr>
      <vt:lpstr>Metro 2040 Grant </vt:lpstr>
      <vt:lpstr>PowerPoint Presentation</vt:lpstr>
      <vt:lpstr>PowerPoint Presentation</vt:lpstr>
      <vt:lpstr>Design Competition Preparation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Tollisen, Louise</dc:creator>
  <cp:lastModifiedBy>Lillard, Lora</cp:lastModifiedBy>
  <cp:revision>7</cp:revision>
  <cp:lastPrinted>2025-06-26T22:00:11Z</cp:lastPrinted>
  <dcterms:created xsi:type="dcterms:W3CDTF">2024-07-03T19:13:14Z</dcterms:created>
  <dcterms:modified xsi:type="dcterms:W3CDTF">2025-06-30T15:49:27Z</dcterms:modified>
</cp:coreProperties>
</file>