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0" r:id="rId4"/>
  </p:sldMasterIdLst>
  <p:notesMasterIdLst>
    <p:notesMasterId r:id="rId34"/>
  </p:notesMasterIdLst>
  <p:sldIdLst>
    <p:sldId id="3693" r:id="rId5"/>
    <p:sldId id="3815" r:id="rId6"/>
    <p:sldId id="3898" r:id="rId7"/>
    <p:sldId id="3857" r:id="rId8"/>
    <p:sldId id="3893" r:id="rId9"/>
    <p:sldId id="3447" r:id="rId10"/>
    <p:sldId id="3951" r:id="rId11"/>
    <p:sldId id="3952" r:id="rId12"/>
    <p:sldId id="3953" r:id="rId13"/>
    <p:sldId id="3954" r:id="rId14"/>
    <p:sldId id="260" r:id="rId15"/>
    <p:sldId id="261" r:id="rId16"/>
    <p:sldId id="3899" r:id="rId17"/>
    <p:sldId id="3876" r:id="rId18"/>
    <p:sldId id="3875" r:id="rId19"/>
    <p:sldId id="3943" r:id="rId20"/>
    <p:sldId id="3942" r:id="rId21"/>
    <p:sldId id="3949" r:id="rId22"/>
    <p:sldId id="3945" r:id="rId23"/>
    <p:sldId id="3941" r:id="rId24"/>
    <p:sldId id="895" r:id="rId25"/>
    <p:sldId id="1000" r:id="rId26"/>
    <p:sldId id="3950" r:id="rId27"/>
    <p:sldId id="3917" r:id="rId28"/>
    <p:sldId id="3947" r:id="rId29"/>
    <p:sldId id="3948" r:id="rId30"/>
    <p:sldId id="3944" r:id="rId31"/>
    <p:sldId id="3868" r:id="rId32"/>
    <p:sldId id="3853"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28460B-DB21-D8F1-77EA-2717251291F4}" name="Barnes, Tony" initials="BT" userId="S::BarnesT@prosperportland.us::dc521991-e5d0-43ba-839a-850e12229330" providerId="AD"/>
  <p188:author id="{4EF26A13-73BD-1039-C1FF-7133B819D9C8}" name="Branam, Kimberly" initials="BK" userId="S::branamk@prosperportland.us::1523209c-063d-40c9-ad85-ec6b45f1ff5c" providerId="AD"/>
  <p188:author id="{9682181D-AD35-6696-C81C-5C75611DF33A}" name="Branam, Kimberly" initials="BK" userId="S::BranamK@prosperportland.us::1523209c-063d-40c9-ad85-ec6b45f1ff5c" providerId="AD"/>
  <p188:author id="{AD40F51F-AA8D-F159-1F87-8E909AA08D64}" name="Guest User" initials="GU" userId="S::urn:spo:anon#02f7fb7c667a27d012a67948039fb47d7f1753813871ac40c52b2a6867636383::" providerId="AD"/>
  <p188:author id="{97007C20-DB41-2F0B-762C-1CDF185C7E10}" name="Schwieger, Alyson" initials="SA" userId="S::schwiegeram@prosperportland.us::e409e381-79c3-4278-87f2-82ab13a71911" providerId="AD"/>
  <p188:author id="{4F2E7734-1070-31F8-5D1E-01928C2CC0F6}" name="Guest User" initials="GU" userId="S::urn:spo:anon#d100f2180e3c730d41c2e5193ce7ff542423e8feb85b79461038431cd127abf6::" providerId="AD"/>
  <p188:author id="{9CFA8D34-E4DA-BC09-7DEE-970DA632129E}" name="Douglas, Justin" initials="DJ" userId="S::douglasj@prosperportland.us::95759415-7beb-49ff-927e-a2438e51fa43" providerId="AD"/>
  <p188:author id="{F5132540-12A9-98A0-36FD-E7C0A9A5FA30}" name="Barnes, Tony" initials="BT" userId="S::BarnesT@ProsperPortland.us::dc521991-e5d0-43ba-839a-850e12229330" providerId="AD"/>
  <p188:author id="{EB706B4A-B2BB-9812-DB64-89268DD42649}" name="Gonzalez, Roger" initials="GR" userId="S::gonzalezr@prosperportland.us::9ed005bd-a5d7-4399-bc22-5276d4d81e93" providerId="AD"/>
  <p188:author id="{B139AB58-E9B1-B1B9-38BB-F292F382FF3B}" name="Norwood, Lisa" initials="NL" userId="S::norwoodl@prosperportland.us::c01afcae-3be3-4386-a308-4f13cbb7ab82" providerId="AD"/>
  <p188:author id="{5D6CC85C-4C08-6F99-A5C1-85457104DDCC}" name="Moore, Brian" initials="MB" userId="S::mooreb@prosperportland.us::52e98687-fdb4-4002-8efd-b5a518951c80" providerId="AD"/>
  <p188:author id="{F69BA267-7A97-6A20-7918-19AE064755C0}" name="Douglas, Justin" initials="JD" userId="S::DouglasJ@prosperportland.us::95759415-7beb-49ff-927e-a2438e51fa43" providerId="AD"/>
  <p188:author id="{6165AC88-3E65-3404-D6AF-C9B55D1AA81E}" name="DeKlyen, Dana" initials="DD" userId="S::DeKlyenD@ProsperPortland.us::e268822d-7def-481c-aeda-e10f24944b1d" providerId="AD"/>
  <p188:author id="{8536489B-16C2-2097-110B-0E7BD7B8DAB3}" name="Lisa Abuaf" initials="LA" userId="S::AbuafL@ProsperPortland.us::35ab5fd8-60bd-4dc9-94ea-08c5f2b63c13" providerId="AD"/>
  <p188:author id="{4148E39B-4516-7B75-A9E4-BD2CF609F846}" name="DeKlyen, Dana" initials="DD" userId="S::deklyend@prosperportland.us::e268822d-7def-481c-aeda-e10f24944b1d" providerId="AD"/>
  <p188:author id="{F1D5E99D-6051-3D0E-14F8-8DD31DF1187F}" name="Abuaf, Lisa" initials="AL" userId="S::AbuafL@prosperportland.us::35ab5fd8-60bd-4dc9-94ea-08c5f2b63c13" providerId="AD"/>
  <p188:author id="{96453BA8-54D3-7C5D-9F72-D89C10D16346}" name="DeKlyen, Dana" initials="DD" userId="S::DeKlyenD@prosperportland.us::e268822d-7def-481c-aeda-e10f24944b1d" providerId="AD"/>
  <p188:author id="{D669E2C9-1289-539A-3633-8762DD33D676}" name="Barnes, Tony" initials="BT" userId="S::barnest@prosperportland.us::dc521991-e5d0-43ba-839a-850e12229330" providerId="AD"/>
  <p188:author id="{097D29CA-B920-BEA2-7892-8908AE7A4E51}" name="Ballo, Kiana" initials="" userId="S::ballok@prosperportland.us::4bad82d0-45a8-435d-88bf-fad3d857b7eb" providerId="AD"/>
  <p188:author id="{90BB4DCA-262D-C2B9-28F3-8A6F387CB76B}" name="Guest User" initials="GU" userId="S::urn:spo:anon#5438cabb7bd61c4b042aeb4ca033ee654095c3e31f7e72fa3d5854ae1bd267d7::" providerId="AD"/>
  <p188:author id="{1AB2E4D0-AECD-9BCB-47C2-F3DDE4ADBF88}" name="Smith, Robert" initials="SR" userId="S::smithr@prosperportland.us::16d024f4-e0b9-4d16-8a35-83289d333544" providerId="AD"/>
  <p188:author id="{C56BDCDB-C13D-1B90-9C78-F7CF0AC49A9D}" name="Hartinger, Kathryn" initials="HK" userId="S::hartingerk@prosperportland.us::4ddab92e-c175-486c-9c23-2a1c7e30ac6d" providerId="AD"/>
  <p188:author id="{B54D62E0-7E31-A236-7DF3-5FE50B5A5C7A}" name="Harpole, Sarah" initials="HS" userId="S::HarpoleS@ProsperPortland.us::c54f0013-1e13-4909-8cc2-65b91cd69c6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Kimberly Branam" initials="KB" lastIdx="32" clrIdx="6">
    <p:extLst>
      <p:ext uri="{19B8F6BF-5375-455C-9EA6-DF929625EA0E}">
        <p15:presenceInfo xmlns:p15="http://schemas.microsoft.com/office/powerpoint/2012/main" userId="S::branamk@prosperportland.us::1523209c-063d-40c9-ad85-ec6b45f1ff5c" providerId="AD"/>
      </p:ext>
    </p:extLst>
  </p:cmAuthor>
  <p:cmAuthor id="1" name="Gonzalez, Roger" initials="GR" lastIdx="42" clrIdx="0">
    <p:extLst>
      <p:ext uri="{19B8F6BF-5375-455C-9EA6-DF929625EA0E}">
        <p15:presenceInfo xmlns:p15="http://schemas.microsoft.com/office/powerpoint/2012/main" userId="S::gonzalezr@prosperportland.us::9ed005bd-a5d7-4399-bc22-5276d4d81e93" providerId="AD"/>
      </p:ext>
    </p:extLst>
  </p:cmAuthor>
  <p:cmAuthor id="8" name="Whitney, Hope" initials="WH" lastIdx="4" clrIdx="7">
    <p:extLst>
      <p:ext uri="{19B8F6BF-5375-455C-9EA6-DF929625EA0E}">
        <p15:presenceInfo xmlns:p15="http://schemas.microsoft.com/office/powerpoint/2012/main" userId="S::whitneyh@prosperportland.us::abc9f3c5-94a2-44e4-ae8b-bc5cde7b6216" providerId="AD"/>
      </p:ext>
    </p:extLst>
  </p:cmAuthor>
  <p:cmAuthor id="2" name="Douglas, Justin" initials="DJ" lastIdx="16" clrIdx="1">
    <p:extLst>
      <p:ext uri="{19B8F6BF-5375-455C-9EA6-DF929625EA0E}">
        <p15:presenceInfo xmlns:p15="http://schemas.microsoft.com/office/powerpoint/2012/main" userId="S::DouglasJ@prosperportland.us::95759415-7beb-49ff-927e-a2438e51fa43" providerId="AD"/>
      </p:ext>
    </p:extLst>
  </p:cmAuthor>
  <p:cmAuthor id="9" name="shannon.callahan@portlandoregon.gov" initials="sh" lastIdx="1" clrIdx="8">
    <p:extLst>
      <p:ext uri="{19B8F6BF-5375-455C-9EA6-DF929625EA0E}">
        <p15:presenceInfo xmlns:p15="http://schemas.microsoft.com/office/powerpoint/2012/main" userId="S::urn:spo:guest#shannon.callahan@portlandoregon.gov::" providerId="AD"/>
      </p:ext>
    </p:extLst>
  </p:cmAuthor>
  <p:cmAuthor id="3" name="Dinkelspiel, Karl" initials="DK" lastIdx="10" clrIdx="2">
    <p:extLst>
      <p:ext uri="{19B8F6BF-5375-455C-9EA6-DF929625EA0E}">
        <p15:presenceInfo xmlns:p15="http://schemas.microsoft.com/office/powerpoint/2012/main" userId="S::dinkelspielk@prosperportland.us::62146f49-ceaf-4576-addb-375de776a230" providerId="AD"/>
      </p:ext>
    </p:extLst>
  </p:cmAuthor>
  <p:cmAuthor id="10" name="Barnes, Tony" initials="BT" lastIdx="10" clrIdx="9">
    <p:extLst>
      <p:ext uri="{19B8F6BF-5375-455C-9EA6-DF929625EA0E}">
        <p15:presenceInfo xmlns:p15="http://schemas.microsoft.com/office/powerpoint/2012/main" userId="S::barnest@prosperportland.us::dc521991-e5d0-43ba-839a-850e12229330" providerId="AD"/>
      </p:ext>
    </p:extLst>
  </p:cmAuthor>
  <p:cmAuthor id="4" name="Hartinger, Kathryn" initials="HK" lastIdx="13" clrIdx="3">
    <p:extLst>
      <p:ext uri="{19B8F6BF-5375-455C-9EA6-DF929625EA0E}">
        <p15:presenceInfo xmlns:p15="http://schemas.microsoft.com/office/powerpoint/2012/main" userId="S::hartingerk@prosperportland.us::4ddab92e-c175-486c-9c23-2a1c7e30ac6d" providerId="AD"/>
      </p:ext>
    </p:extLst>
  </p:cmAuthor>
  <p:cmAuthor id="11" name="Smith, Robert" initials="SR" lastIdx="1" clrIdx="10">
    <p:extLst>
      <p:ext uri="{19B8F6BF-5375-455C-9EA6-DF929625EA0E}">
        <p15:presenceInfo xmlns:p15="http://schemas.microsoft.com/office/powerpoint/2012/main" userId="S::smithr@prosperportland.us::16d024f4-e0b9-4d16-8a35-83289d333544" providerId="AD"/>
      </p:ext>
    </p:extLst>
  </p:cmAuthor>
  <p:cmAuthor id="5" name="Abuaf, Lisa" initials="AL" lastIdx="8" clrIdx="4">
    <p:extLst>
      <p:ext uri="{19B8F6BF-5375-455C-9EA6-DF929625EA0E}">
        <p15:presenceInfo xmlns:p15="http://schemas.microsoft.com/office/powerpoint/2012/main" userId="S::AbuafL@prosperportland.us::35ab5fd8-60bd-4dc9-94ea-08c5f2b63c13" providerId="AD"/>
      </p:ext>
    </p:extLst>
  </p:cmAuthor>
  <p:cmAuthor id="6" name="DeKlyen, Dana" initials="DD" lastIdx="8" clrIdx="5">
    <p:extLst>
      <p:ext uri="{19B8F6BF-5375-455C-9EA6-DF929625EA0E}">
        <p15:presenceInfo xmlns:p15="http://schemas.microsoft.com/office/powerpoint/2012/main" userId="S::deklyend@prosperportland.us::e268822d-7def-481c-aeda-e10f24944b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541"/>
    <a:srgbClr val="3795AF"/>
    <a:srgbClr val="2DC8FF"/>
    <a:srgbClr val="DE90EB"/>
    <a:srgbClr val="94609C"/>
    <a:srgbClr val="61B6CD"/>
    <a:srgbClr val="3EA6C2"/>
    <a:srgbClr val="F4D47F"/>
    <a:srgbClr val="E8503D"/>
    <a:srgbClr val="6D46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BD37D4-735B-4C2B-8701-D63AAA710641}" v="62" dt="2025-05-28T19:50:24.6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834"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169920" cy="481727"/>
          </a:xfrm>
          <a:prstGeom prst="rect">
            <a:avLst/>
          </a:prstGeom>
        </p:spPr>
        <p:txBody>
          <a:bodyPr vert="horz" lIns="96606" tIns="48304" rIns="96606" bIns="48304" rtlCol="0"/>
          <a:lstStyle>
            <a:lvl1pPr algn="l">
              <a:defRPr sz="1300"/>
            </a:lvl1pPr>
          </a:lstStyle>
          <a:p>
            <a:endParaRPr lang="en-US"/>
          </a:p>
        </p:txBody>
      </p:sp>
      <p:sp>
        <p:nvSpPr>
          <p:cNvPr id="3" name="Date Placeholder 2"/>
          <p:cNvSpPr>
            <a:spLocks noGrp="1"/>
          </p:cNvSpPr>
          <p:nvPr>
            <p:ph type="dt" idx="1"/>
          </p:nvPr>
        </p:nvSpPr>
        <p:spPr>
          <a:xfrm>
            <a:off x="4143587" y="3"/>
            <a:ext cx="3169920" cy="481727"/>
          </a:xfrm>
          <a:prstGeom prst="rect">
            <a:avLst/>
          </a:prstGeom>
        </p:spPr>
        <p:txBody>
          <a:bodyPr vert="horz" lIns="96606" tIns="48304" rIns="96606" bIns="48304" rtlCol="0"/>
          <a:lstStyle>
            <a:lvl1pPr algn="r">
              <a:defRPr sz="1300"/>
            </a:lvl1pPr>
          </a:lstStyle>
          <a:p>
            <a:fld id="{FB3EE862-62D7-4532-94C6-ED9E861DCE0C}" type="datetimeFigureOut">
              <a:rPr lang="en-US" smtClean="0"/>
              <a:t>05/27/2025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06" tIns="48304" rIns="96606" bIns="48304" rtlCol="0" anchor="ctr"/>
          <a:lstStyle/>
          <a:p>
            <a:endParaRPr lang="en-US"/>
          </a:p>
        </p:txBody>
      </p:sp>
      <p:sp>
        <p:nvSpPr>
          <p:cNvPr id="5" name="Notes Placeholder 4"/>
          <p:cNvSpPr>
            <a:spLocks noGrp="1"/>
          </p:cNvSpPr>
          <p:nvPr>
            <p:ph type="body" sz="quarter" idx="3"/>
          </p:nvPr>
        </p:nvSpPr>
        <p:spPr>
          <a:xfrm>
            <a:off x="731520" y="4620579"/>
            <a:ext cx="5852160" cy="3780473"/>
          </a:xfrm>
          <a:prstGeom prst="rect">
            <a:avLst/>
          </a:prstGeom>
        </p:spPr>
        <p:txBody>
          <a:bodyPr vert="horz" lIns="96606" tIns="48304" rIns="96606" bIns="4830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9"/>
            <a:ext cx="3169920" cy="481726"/>
          </a:xfrm>
          <a:prstGeom prst="rect">
            <a:avLst/>
          </a:prstGeom>
        </p:spPr>
        <p:txBody>
          <a:bodyPr vert="horz" lIns="96606" tIns="48304" rIns="96606" bIns="48304"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9"/>
            <a:ext cx="3169920" cy="481726"/>
          </a:xfrm>
          <a:prstGeom prst="rect">
            <a:avLst/>
          </a:prstGeom>
        </p:spPr>
        <p:txBody>
          <a:bodyPr vert="horz" lIns="96606" tIns="48304" rIns="96606" bIns="48304" rtlCol="0" anchor="b"/>
          <a:lstStyle>
            <a:lvl1pPr algn="r">
              <a:defRPr sz="1300"/>
            </a:lvl1pPr>
          </a:lstStyle>
          <a:p>
            <a:fld id="{BA167C81-2392-4BD1-A345-044B5482CCCD}" type="slidenum">
              <a:rPr lang="en-US" smtClean="0"/>
              <a:t>‹#›</a:t>
            </a:fld>
            <a:endParaRPr lang="en-US"/>
          </a:p>
        </p:txBody>
      </p:sp>
    </p:spTree>
    <p:extLst>
      <p:ext uri="{BB962C8B-B14F-4D97-AF65-F5344CB8AC3E}">
        <p14:creationId xmlns:p14="http://schemas.microsoft.com/office/powerpoint/2010/main" val="3073377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app.mural.co/t/cullyclcactionplanning9614/m/cullyclcactionplanning9614/1747423305505/416da220432993fa0311b2ef6f173cf10ac459fc?sender=u4eff3c27cbb007878c2e1040"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a:cs typeface="Calibri"/>
              </a:rPr>
              <a:t>Co-chairs</a:t>
            </a:r>
          </a:p>
        </p:txBody>
      </p:sp>
      <p:sp>
        <p:nvSpPr>
          <p:cNvPr id="4" name="Slide Number Placeholder 3"/>
          <p:cNvSpPr>
            <a:spLocks noGrp="1"/>
          </p:cNvSpPr>
          <p:nvPr>
            <p:ph type="sldNum" sz="quarter" idx="5"/>
          </p:nvPr>
        </p:nvSpPr>
        <p:spPr/>
        <p:txBody>
          <a:bodyPr/>
          <a:lstStyle/>
          <a:p>
            <a:pPr defTabSz="914008">
              <a:defRPr/>
            </a:pPr>
            <a:fld id="{BA167C81-2392-4BD1-A345-044B5482CCCD}" type="slidenum">
              <a:rPr lang="en-US">
                <a:solidFill>
                  <a:prstClr val="black"/>
                </a:solidFill>
                <a:latin typeface="Calibri" panose="020F0502020204030204"/>
              </a:rPr>
              <a:pPr defTabSz="914008">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961742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PalatinoLinotype-Roman"/>
              </a:rPr>
              <a:t>Kathryn</a:t>
            </a:r>
          </a:p>
          <a:p>
            <a:pPr algn="l"/>
            <a:endParaRPr lang="en-US" sz="1800" b="0" i="0" u="none" strike="noStrike" baseline="0">
              <a:latin typeface="PalatinoLinotype-Roman"/>
            </a:endParaRPr>
          </a:p>
          <a:p>
            <a:pPr algn="l"/>
            <a:r>
              <a:rPr lang="en-US" sz="1800" b="0" i="0" u="none" strike="noStrike" baseline="0">
                <a:latin typeface="PalatinoLinotype-Roman"/>
              </a:rPr>
              <a:t>These priorities sit within a broader context.</a:t>
            </a:r>
          </a:p>
          <a:p>
            <a:pPr algn="l"/>
            <a:endParaRPr lang="en-US" sz="1800" b="0" i="0" u="none" strike="noStrike" baseline="0">
              <a:latin typeface="PalatinoLinotype-Roman"/>
            </a:endParaRPr>
          </a:p>
          <a:p>
            <a:pPr algn="l"/>
            <a:r>
              <a:rPr lang="en-US" sz="1800" b="0" i="0" u="none" strike="noStrike" baseline="0">
                <a:latin typeface="PalatinoLinotype-Roman"/>
              </a:rPr>
              <a:t>They need to align with what’s in the district plan – and they sit with other components of the Action Plan – so they don’t have to do EVERYTHING.</a:t>
            </a:r>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16</a:t>
            </a:fld>
            <a:endParaRPr lang="en-US"/>
          </a:p>
        </p:txBody>
      </p:sp>
    </p:spTree>
    <p:extLst>
      <p:ext uri="{BB962C8B-B14F-4D97-AF65-F5344CB8AC3E}">
        <p14:creationId xmlns:p14="http://schemas.microsoft.com/office/powerpoint/2010/main" val="3595865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PalatinoLinotype-Roman"/>
              </a:rPr>
              <a:t>District Plan Vision – note colors</a:t>
            </a:r>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17</a:t>
            </a:fld>
            <a:endParaRPr lang="en-US"/>
          </a:p>
        </p:txBody>
      </p:sp>
    </p:spTree>
    <p:extLst>
      <p:ext uri="{BB962C8B-B14F-4D97-AF65-F5344CB8AC3E}">
        <p14:creationId xmlns:p14="http://schemas.microsoft.com/office/powerpoint/2010/main" val="1683260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PalatinoLinotype-Roman"/>
              </a:rPr>
              <a:t>Implementation Principles – intended to be used both WITHIN Action Plan implementation, but also over the life of the district</a:t>
            </a:r>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18</a:t>
            </a:fld>
            <a:endParaRPr lang="en-US"/>
          </a:p>
        </p:txBody>
      </p:sp>
    </p:spTree>
    <p:extLst>
      <p:ext uri="{BB962C8B-B14F-4D97-AF65-F5344CB8AC3E}">
        <p14:creationId xmlns:p14="http://schemas.microsoft.com/office/powerpoint/2010/main" val="1941310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err="1">
                <a:latin typeface="PalatinoLinotype-Roman"/>
              </a:rPr>
              <a:t>EcDev</a:t>
            </a:r>
            <a:r>
              <a:rPr lang="en-US" sz="1800" b="0" i="0" u="none" strike="noStrike" baseline="0">
                <a:latin typeface="PalatinoLinotype-Roman"/>
              </a:rPr>
              <a:t>-related Goals in the District Plan</a:t>
            </a:r>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19</a:t>
            </a:fld>
            <a:endParaRPr lang="en-US"/>
          </a:p>
        </p:txBody>
      </p:sp>
    </p:spTree>
    <p:extLst>
      <p:ext uri="{BB962C8B-B14F-4D97-AF65-F5344CB8AC3E}">
        <p14:creationId xmlns:p14="http://schemas.microsoft.com/office/powerpoint/2010/main" val="2183969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DA037-18CA-A19A-EA4C-2F9E9EFF9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A865C-C515-1203-20D0-C5F0B3783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3136C-B7AC-CE58-A0C1-8B69E3B71072}"/>
              </a:ext>
            </a:extLst>
          </p:cNvPr>
          <p:cNvSpPr>
            <a:spLocks noGrp="1"/>
          </p:cNvSpPr>
          <p:nvPr>
            <p:ph type="body" idx="1"/>
          </p:nvPr>
        </p:nvSpPr>
        <p:spPr/>
        <p:txBody>
          <a:bodyPr/>
          <a:lstStyle/>
          <a:p>
            <a:r>
              <a:rPr lang="en-US"/>
              <a:t>Kathryn</a:t>
            </a:r>
          </a:p>
          <a:p>
            <a:endParaRPr lang="en-US"/>
          </a:p>
          <a:p>
            <a:endParaRPr lang="en-US"/>
          </a:p>
        </p:txBody>
      </p:sp>
      <p:sp>
        <p:nvSpPr>
          <p:cNvPr id="4" name="Slide Number Placeholder 3">
            <a:extLst>
              <a:ext uri="{FF2B5EF4-FFF2-40B4-BE49-F238E27FC236}">
                <a16:creationId xmlns:a16="http://schemas.microsoft.com/office/drawing/2014/main" id="{99BB74BF-B049-F911-35C5-8E0AD24A1BDC}"/>
              </a:ext>
            </a:extLst>
          </p:cNvPr>
          <p:cNvSpPr>
            <a:spLocks noGrp="1"/>
          </p:cNvSpPr>
          <p:nvPr>
            <p:ph type="sldNum" sz="quarter" idx="5"/>
          </p:nvPr>
        </p:nvSpPr>
        <p:spPr/>
        <p:txBody>
          <a:bodyPr/>
          <a:lstStyle/>
          <a:p>
            <a:fld id="{BA167C81-2392-4BD1-A345-044B5482CCCD}" type="slidenum">
              <a:rPr lang="en-US" smtClean="0"/>
              <a:t>20</a:t>
            </a:fld>
            <a:endParaRPr lang="en-US"/>
          </a:p>
        </p:txBody>
      </p:sp>
    </p:spTree>
    <p:extLst>
      <p:ext uri="{BB962C8B-B14F-4D97-AF65-F5344CB8AC3E}">
        <p14:creationId xmlns:p14="http://schemas.microsoft.com/office/powerpoint/2010/main" val="271022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FFFFFF"/>
                </a:solidFill>
                <a:effectLst/>
                <a:latin typeface="Roboto" panose="02000000000000000000" pitchFamily="2" charset="0"/>
              </a:rPr>
              <a:t>MOLLY</a:t>
            </a:r>
          </a:p>
          <a:p>
            <a:pPr algn="l"/>
            <a:endParaRPr lang="en-US" b="0" i="0">
              <a:solidFill>
                <a:srgbClr val="FFFFFF"/>
              </a:solidFill>
              <a:effectLst/>
              <a:latin typeface="Roboto" panose="02000000000000000000" pitchFamily="2" charset="0"/>
            </a:endParaRPr>
          </a:p>
          <a:p>
            <a:pPr algn="l"/>
            <a:r>
              <a:rPr lang="en-US" sz="1500" b="1">
                <a:solidFill>
                  <a:srgbClr val="FFFFFF"/>
                </a:solidFill>
                <a:latin typeface="Roboto" panose="02000000000000000000" pitchFamily="2" charset="0"/>
              </a:rPr>
              <a:t>Thanks Kimberly – my name is Molly Rogers </a:t>
            </a:r>
            <a:r>
              <a:rPr lang="en-US" sz="1500">
                <a:solidFill>
                  <a:srgbClr val="FFFFFF"/>
                </a:solidFill>
                <a:latin typeface="Roboto" panose="02000000000000000000" pitchFamily="2" charset="0"/>
              </a:rPr>
              <a:t>and I’m </a:t>
            </a:r>
            <a:r>
              <a:rPr lang="en-US" sz="1500" b="1">
                <a:solidFill>
                  <a:srgbClr val="FFFFFF"/>
                </a:solidFill>
                <a:latin typeface="Roboto" panose="02000000000000000000" pitchFamily="2" charset="0"/>
              </a:rPr>
              <a:t>the Interim Director of the Portland Housing Bureau</a:t>
            </a:r>
            <a:r>
              <a:rPr lang="en-US" sz="1500">
                <a:solidFill>
                  <a:srgbClr val="FFFFFF"/>
                </a:solidFill>
                <a:latin typeface="Roboto" panose="02000000000000000000" pitchFamily="2" charset="0"/>
              </a:rPr>
              <a:t>.  I’m going to provide some additional information about the Plan itself.</a:t>
            </a:r>
          </a:p>
          <a:p>
            <a:pPr algn="l"/>
            <a:endParaRPr lang="en-US" sz="1500">
              <a:solidFill>
                <a:srgbClr val="FFFFFF"/>
              </a:solidFill>
              <a:latin typeface="Roboto" panose="02000000000000000000" pitchFamily="2" charset="0"/>
            </a:endParaRPr>
          </a:p>
          <a:p>
            <a:pPr algn="l"/>
            <a:r>
              <a:rPr lang="en-US" sz="1500">
                <a:solidFill>
                  <a:srgbClr val="FFFFFF"/>
                </a:solidFill>
                <a:latin typeface="Roboto" panose="02000000000000000000" pitchFamily="2" charset="0"/>
              </a:rPr>
              <a:t>The District Goals are very people focused, as you see</a:t>
            </a:r>
          </a:p>
          <a:p>
            <a:pPr algn="ctr"/>
            <a:endParaRPr lang="en-US" b="0" i="0">
              <a:solidFill>
                <a:srgbClr val="FFFFFF"/>
              </a:solidFill>
              <a:effectLst/>
              <a:latin typeface="Roboto" panose="02000000000000000000" pitchFamily="2" charset="0"/>
            </a:endParaRPr>
          </a:p>
          <a:p>
            <a:pPr algn="l">
              <a:buFont typeface="+mj-lt"/>
              <a:buAutoNum type="arabicPeriod"/>
            </a:pPr>
            <a:r>
              <a:rPr lang="en-US" sz="1500" b="1">
                <a:solidFill>
                  <a:srgbClr val="323232"/>
                </a:solidFill>
                <a:latin typeface="Roboto" panose="02000000000000000000" pitchFamily="2" charset="0"/>
              </a:rPr>
              <a:t>Preventing displacement of vulnerable people</a:t>
            </a:r>
            <a:r>
              <a:rPr lang="en-US" sz="1500">
                <a:solidFill>
                  <a:srgbClr val="323232"/>
                </a:solidFill>
                <a:latin typeface="Roboto" panose="02000000000000000000" pitchFamily="2" charset="0"/>
              </a:rPr>
              <a:t>, communities, businesses and community-based institutions from Cully.</a:t>
            </a:r>
          </a:p>
          <a:p>
            <a:pPr algn="l">
              <a:buFont typeface="+mj-lt"/>
              <a:buAutoNum type="arabicPeriod"/>
            </a:pPr>
            <a:r>
              <a:rPr lang="en-US" sz="1500" b="1">
                <a:solidFill>
                  <a:srgbClr val="323232"/>
                </a:solidFill>
                <a:latin typeface="Roboto" panose="02000000000000000000" pitchFamily="2" charset="0"/>
              </a:rPr>
              <a:t>Preserve existing opportunities for affordable housing and economic prosperity</a:t>
            </a:r>
            <a:r>
              <a:rPr lang="en-US" sz="1500">
                <a:solidFill>
                  <a:srgbClr val="323232"/>
                </a:solidFill>
                <a:latin typeface="Roboto" panose="02000000000000000000" pitchFamily="2" charset="0"/>
              </a:rPr>
              <a:t> activities and create new opportunities for Priority Communities</a:t>
            </a:r>
          </a:p>
          <a:p>
            <a:pPr algn="l">
              <a:buFont typeface="+mj-lt"/>
              <a:buAutoNum type="arabicPeriod"/>
            </a:pPr>
            <a:r>
              <a:rPr lang="en-US" sz="1500" b="1">
                <a:solidFill>
                  <a:srgbClr val="323232"/>
                </a:solidFill>
                <a:latin typeface="Roboto" panose="02000000000000000000" pitchFamily="2" charset="0"/>
              </a:rPr>
              <a:t>Ensure that current residents benefit from investments </a:t>
            </a:r>
            <a:r>
              <a:rPr lang="en-US" sz="1500">
                <a:solidFill>
                  <a:srgbClr val="323232"/>
                </a:solidFill>
                <a:latin typeface="Roboto" panose="02000000000000000000" pitchFamily="2" charset="0"/>
              </a:rPr>
              <a:t>and neighborhood change, and that opportunities for housing and economic prosperity activities will be preserved and expanded for future generations.  </a:t>
            </a:r>
          </a:p>
          <a:p>
            <a:pPr algn="l">
              <a:buFont typeface="+mj-lt"/>
              <a:buAutoNum type="arabicPeriod"/>
            </a:pPr>
            <a:r>
              <a:rPr lang="en-US" sz="1500" b="1">
                <a:solidFill>
                  <a:srgbClr val="323232"/>
                </a:solidFill>
                <a:latin typeface="Roboto" panose="02000000000000000000" pitchFamily="2" charset="0"/>
              </a:rPr>
              <a:t>Ensure that Priority Communities, those often most affected by market and displacement pressure, play lead roles</a:t>
            </a:r>
            <a:r>
              <a:rPr lang="en-US" sz="1500">
                <a:solidFill>
                  <a:srgbClr val="323232"/>
                </a:solidFill>
                <a:latin typeface="Roboto" panose="02000000000000000000" pitchFamily="2" charset="0"/>
              </a:rPr>
              <a:t> in guiding decisions about investments and policies that affect them and their communities.</a:t>
            </a:r>
          </a:p>
          <a:p>
            <a:pPr algn="l">
              <a:buFont typeface="+mj-lt"/>
              <a:buAutoNum type="arabicPeriod"/>
            </a:pPr>
            <a:r>
              <a:rPr lang="en-US" sz="1500" b="1">
                <a:solidFill>
                  <a:srgbClr val="323232"/>
                </a:solidFill>
                <a:latin typeface="Roboto" panose="02000000000000000000" pitchFamily="2" charset="0"/>
              </a:rPr>
              <a:t>Develop and inspire a new model for the creation of future TIF districts</a:t>
            </a:r>
            <a:r>
              <a:rPr lang="en-US" sz="1500">
                <a:solidFill>
                  <a:srgbClr val="323232"/>
                </a:solidFill>
                <a:latin typeface="Roboto" panose="02000000000000000000" pitchFamily="2" charset="0"/>
              </a:rPr>
              <a:t> in Portland and beyond.  </a:t>
            </a:r>
          </a:p>
          <a:p>
            <a:pPr algn="l">
              <a:buFont typeface="+mj-lt"/>
              <a:buAutoNum type="arabicPeriod"/>
            </a:pPr>
            <a:r>
              <a:rPr lang="en-US" sz="1500" b="1">
                <a:solidFill>
                  <a:srgbClr val="323232"/>
                </a:solidFill>
                <a:latin typeface="Roboto" panose="02000000000000000000" pitchFamily="2" charset="0"/>
              </a:rPr>
              <a:t>Actively work to remove barriers</a:t>
            </a:r>
            <a:r>
              <a:rPr lang="en-US" sz="1500">
                <a:solidFill>
                  <a:srgbClr val="323232"/>
                </a:solidFill>
                <a:latin typeface="Roboto" panose="02000000000000000000" pitchFamily="2" charset="0"/>
              </a:rPr>
              <a:t> that could preclude community members from accessing TIF-funded projects and opportunities, including barriers such as immigration status, credit history, legal history, rental history, eviction history, and experience of domestic violence.</a:t>
            </a:r>
          </a:p>
          <a:p>
            <a:pPr algn="l">
              <a:buFont typeface="+mj-lt"/>
              <a:buAutoNum type="arabicPeriod"/>
            </a:pPr>
            <a:r>
              <a:rPr lang="en-US" sz="1500" b="1">
                <a:solidFill>
                  <a:srgbClr val="323232"/>
                </a:solidFill>
                <a:latin typeface="Roboto" panose="02000000000000000000" pitchFamily="2" charset="0"/>
              </a:rPr>
              <a:t>Spur innovation to be a part of solution to combat climate change</a:t>
            </a:r>
            <a:r>
              <a:rPr lang="en-US" sz="1500">
                <a:solidFill>
                  <a:srgbClr val="323232"/>
                </a:solidFill>
                <a:latin typeface="Roboto" panose="02000000000000000000" pitchFamily="2" charset="0"/>
              </a:rPr>
              <a:t> initiatives in TIF projects.</a:t>
            </a:r>
          </a:p>
          <a:p>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21</a:t>
            </a:fld>
            <a:endParaRPr lang="en-US"/>
          </a:p>
        </p:txBody>
      </p:sp>
    </p:spTree>
    <p:extLst>
      <p:ext uri="{BB962C8B-B14F-4D97-AF65-F5344CB8AC3E}">
        <p14:creationId xmlns:p14="http://schemas.microsoft.com/office/powerpoint/2010/main" val="1951455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KIMBERLY</a:t>
            </a:r>
          </a:p>
          <a:p>
            <a:endParaRPr lang="en-US"/>
          </a:p>
          <a:p>
            <a:pPr marL="171450" indent="-171450">
              <a:buFont typeface="Arial" panose="020B0604020202020204" pitchFamily="34" charset="0"/>
              <a:buChar char="•"/>
            </a:pPr>
            <a:r>
              <a:rPr lang="en-US"/>
              <a:t>We’ve talked about phasing and how the amount of increment available increases over time, so we wanted to bring those pieces together.</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slide shows roughly how much money will be available for affordable housing and economic development during the first three 5-year Action Plan cycles.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In the first cycle, </a:t>
            </a:r>
            <a:r>
              <a:rPr lang="en-US"/>
              <a:t>we’re looking mostly at smaller, stabilizing grants and loans for Priority Community residents and businesses at risk of displacement.  There’s also an interest in opportunistic land acquisition for later development.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In the second cycle, </a:t>
            </a:r>
            <a:r>
              <a:rPr lang="en-US"/>
              <a:t>we’d continue with stabilizing efforts and land acquisition, and might begin predevelopment or development work on acquired properties.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In the third cycle</a:t>
            </a:r>
            <a:r>
              <a:rPr lang="en-US"/>
              <a:t>, we’d continue prior work, and begin to look at significant investments in new development.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b="1"/>
              <a:t>Specific recommendations and priorities for each Action Plan </a:t>
            </a:r>
            <a:r>
              <a:rPr lang="en-US"/>
              <a:t>will be developed in </a:t>
            </a:r>
            <a:r>
              <a:rPr lang="en-US" b="1"/>
              <a:t>co-creation with a new Community Leadership Committee</a:t>
            </a:r>
            <a:r>
              <a:rPr lang="en-US"/>
              <a:t>, which Oscar will describe later in the presentation.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The photos here show different types of TIF-funded work: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t>IMAGE 1: </a:t>
            </a:r>
            <a:r>
              <a:rPr lang="en-US" sz="1800"/>
              <a:t>Home Repair Client</a:t>
            </a:r>
          </a:p>
          <a:p>
            <a:pPr marL="628650" lvl="1" indent="-171450">
              <a:buFont typeface="Arial" panose="020B0604020202020204" pitchFamily="34" charset="0"/>
              <a:buChar char="•"/>
            </a:pPr>
            <a:r>
              <a:rPr lang="en-US" sz="1800" b="1">
                <a:effectLst/>
                <a:latin typeface="Calibri" panose="020F0502020204030204" pitchFamily="34" charset="0"/>
                <a:ea typeface="Times New Roman" panose="02020603050405020304" pitchFamily="18" charset="0"/>
              </a:rPr>
              <a:t>IMAGE 2: </a:t>
            </a:r>
            <a:r>
              <a:rPr lang="en-US" sz="1800" b="0">
                <a:effectLst/>
                <a:latin typeface="Calibri" panose="020F0502020204030204" pitchFamily="34" charset="0"/>
                <a:ea typeface="Times New Roman" panose="02020603050405020304" pitchFamily="18" charset="0"/>
              </a:rPr>
              <a:t>Prosperity Investment Program (PIP) grant recipient - Hair Unlimited by Chere Nichole, a salon and training facility </a:t>
            </a:r>
          </a:p>
          <a:p>
            <a:pPr marL="628650" lvl="1" indent="-171450">
              <a:buFont typeface="Arial" panose="020B0604020202020204" pitchFamily="34" charset="0"/>
              <a:buChar char="•"/>
            </a:pPr>
            <a:r>
              <a:rPr lang="en-US" b="1"/>
              <a:t>IMAGE 3. </a:t>
            </a:r>
            <a:r>
              <a:rPr lang="en-US"/>
              <a:t>A Shovel Ceremony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a:effectLst/>
                <a:latin typeface="Calibri" panose="020F0502020204030204" pitchFamily="34" charset="0"/>
                <a:ea typeface="Times New Roman" panose="02020603050405020304" pitchFamily="18" charset="0"/>
              </a:rPr>
              <a:t>IMAGE 4: </a:t>
            </a:r>
            <a:r>
              <a:rPr lang="en-US" sz="1800">
                <a:effectLst/>
                <a:latin typeface="Calibri" panose="020F0502020204030204" pitchFamily="34" charset="0"/>
                <a:ea typeface="Times New Roman" panose="02020603050405020304" pitchFamily="18" charset="0"/>
              </a:rPr>
              <a:t>Lents Commons.– a collaboration between Prosper Portland and the Portland Housing Bureau, which is a mixed-use, mixed-income project with 54 units of housing and retail spaces on the ground floor, including affordable commercial space.</a:t>
            </a:r>
            <a:endParaRPr lang="en-US" sz="1800">
              <a:effectLst/>
              <a:latin typeface="Calibri" panose="020F0502020204030204" pitchFamily="34" charset="0"/>
              <a:ea typeface="Calibri" panose="020F050202020403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22</a:t>
            </a:fld>
            <a:endParaRPr lang="en-US"/>
          </a:p>
        </p:txBody>
      </p:sp>
    </p:spTree>
    <p:extLst>
      <p:ext uri="{BB962C8B-B14F-4D97-AF65-F5344CB8AC3E}">
        <p14:creationId xmlns:p14="http://schemas.microsoft.com/office/powerpoint/2010/main" val="2942942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Franklin Gothic Demi" panose="020B0703020102020204" pitchFamily="34" charset="0"/>
              </a:rPr>
              <a:t>I’m going to give some context – and then we’re going to jump to an online tool called a </a:t>
            </a:r>
            <a:r>
              <a:rPr lang="en-US" sz="1800" err="1">
                <a:latin typeface="Franklin Gothic Demi" panose="020B0703020102020204" pitchFamily="34" charset="0"/>
              </a:rPr>
              <a:t>MuralBoard</a:t>
            </a:r>
            <a:r>
              <a:rPr lang="en-US" sz="1800">
                <a:latin typeface="Franklin Gothic Demi" panose="020B0703020102020204" pitchFamily="34" charset="0"/>
              </a:rPr>
              <a:t>.  Will exp</a:t>
            </a:r>
          </a:p>
        </p:txBody>
      </p:sp>
      <p:sp>
        <p:nvSpPr>
          <p:cNvPr id="4" name="Slide Number Placeholder 3"/>
          <p:cNvSpPr>
            <a:spLocks noGrp="1"/>
          </p:cNvSpPr>
          <p:nvPr>
            <p:ph type="sldNum" sz="quarter" idx="5"/>
          </p:nvPr>
        </p:nvSpPr>
        <p:spPr/>
        <p:txBody>
          <a:bodyPr/>
          <a:lstStyle/>
          <a:p>
            <a:fld id="{BA167C81-2392-4BD1-A345-044B5482CCCD}" type="slidenum">
              <a:rPr lang="en-US" smtClean="0"/>
              <a:t>23</a:t>
            </a:fld>
            <a:endParaRPr lang="en-US"/>
          </a:p>
        </p:txBody>
      </p:sp>
    </p:spTree>
    <p:extLst>
      <p:ext uri="{BB962C8B-B14F-4D97-AF65-F5344CB8AC3E}">
        <p14:creationId xmlns:p14="http://schemas.microsoft.com/office/powerpoint/2010/main" val="3968823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PalatinoLinotype-Roman"/>
              </a:rPr>
              <a:t>Kathryn</a:t>
            </a:r>
          </a:p>
          <a:p>
            <a:pPr algn="l"/>
            <a:endParaRPr lang="en-US" sz="1800" b="0" i="0" u="none" strike="noStrike" baseline="0">
              <a:latin typeface="PalatinoLinotype-Roman"/>
            </a:endParaRPr>
          </a:p>
          <a:p>
            <a:pPr algn="l"/>
            <a:r>
              <a:rPr lang="en-US" sz="1800" b="0" i="0" u="none" strike="noStrike" baseline="0">
                <a:latin typeface="PalatinoLinotype-Roman"/>
              </a:rPr>
              <a:t>Allocations are minimum 45/45 </a:t>
            </a:r>
            <a:r>
              <a:rPr lang="en-US" sz="1800" b="0" i="0" u="none" strike="noStrike" baseline="0" err="1">
                <a:latin typeface="PalatinoLinotype-Roman"/>
              </a:rPr>
              <a:t>ecdev</a:t>
            </a:r>
            <a:r>
              <a:rPr lang="en-US" sz="1800" b="0" i="0" u="none" strike="noStrike" baseline="0">
                <a:latin typeface="PalatinoLinotype-Roman"/>
              </a:rPr>
              <a:t>/affordable housing – with 10% intended to swing.  </a:t>
            </a:r>
          </a:p>
          <a:p>
            <a:pPr algn="l"/>
            <a:endParaRPr lang="en-US" sz="1800" b="0" i="0" u="none" strike="noStrike" baseline="0">
              <a:latin typeface="PalatinoLinotype-Roman"/>
            </a:endParaRPr>
          </a:p>
          <a:p>
            <a:pPr algn="l"/>
            <a:r>
              <a:rPr lang="en-US" sz="1800" b="0" i="0" u="none" strike="noStrike" baseline="0">
                <a:latin typeface="PalatinoLinotype-Roman"/>
              </a:rPr>
              <a:t>Let’s start with a 50/50 split – and when we have this more refined, we can move money between the two categories if the CLC wants to do that.</a:t>
            </a:r>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24</a:t>
            </a:fld>
            <a:endParaRPr lang="en-US"/>
          </a:p>
        </p:txBody>
      </p:sp>
    </p:spTree>
    <p:extLst>
      <p:ext uri="{BB962C8B-B14F-4D97-AF65-F5344CB8AC3E}">
        <p14:creationId xmlns:p14="http://schemas.microsoft.com/office/powerpoint/2010/main" val="451203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a:latin typeface="PalatinoLinotype-Roman"/>
              </a:rPr>
              <a:t>Priority Examples from N/NE Community Development Initiative Action Plan</a:t>
            </a:r>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25</a:t>
            </a:fld>
            <a:endParaRPr lang="en-US"/>
          </a:p>
        </p:txBody>
      </p:sp>
    </p:spTree>
    <p:extLst>
      <p:ext uri="{BB962C8B-B14F-4D97-AF65-F5344CB8AC3E}">
        <p14:creationId xmlns:p14="http://schemas.microsoft.com/office/powerpoint/2010/main" val="280117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Co-chairs</a:t>
            </a:r>
          </a:p>
        </p:txBody>
      </p:sp>
      <p:sp>
        <p:nvSpPr>
          <p:cNvPr id="4" name="Slide Number Placeholder 3"/>
          <p:cNvSpPr>
            <a:spLocks noGrp="1"/>
          </p:cNvSpPr>
          <p:nvPr>
            <p:ph type="sldNum" sz="quarter" idx="5"/>
          </p:nvPr>
        </p:nvSpPr>
        <p:spPr/>
        <p:txBody>
          <a:bodyPr/>
          <a:lstStyle/>
          <a:p>
            <a:fld id="{BA167C81-2392-4BD1-A345-044B5482CCCD}" type="slidenum">
              <a:rPr lang="en-US" smtClean="0"/>
              <a:t>2</a:t>
            </a:fld>
            <a:endParaRPr lang="en-US"/>
          </a:p>
        </p:txBody>
      </p:sp>
    </p:spTree>
    <p:extLst>
      <p:ext uri="{BB962C8B-B14F-4D97-AF65-F5344CB8AC3E}">
        <p14:creationId xmlns:p14="http://schemas.microsoft.com/office/powerpoint/2010/main" val="3833332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err="1">
                <a:latin typeface="PalatinoLinotype-Roman"/>
              </a:rPr>
              <a:t>EcDev</a:t>
            </a:r>
            <a:r>
              <a:rPr lang="en-US" sz="1800" b="0" i="0" u="none" strike="noStrike" baseline="0">
                <a:latin typeface="PalatinoLinotype-Roman"/>
              </a:rPr>
              <a:t> related Priorities from 2024 Gateway Action Plan</a:t>
            </a:r>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26</a:t>
            </a:fld>
            <a:endParaRPr lang="en-US"/>
          </a:p>
        </p:txBody>
      </p:sp>
    </p:spTree>
    <p:extLst>
      <p:ext uri="{BB962C8B-B14F-4D97-AF65-F5344CB8AC3E}">
        <p14:creationId xmlns:p14="http://schemas.microsoft.com/office/powerpoint/2010/main" val="3728719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Franklin Gothic Demi" panose="020B0703020102020204" pitchFamily="34" charset="0"/>
                <a:hlinkClick r:id="rId3"/>
              </a:rPr>
              <a:t>https://app.mural.co/t/cullyclcactionplanning9614/m/cullyclcactionplanning9614/1747423305505/416da220432993fa0311b2ef6f173cf10ac459fc?sender=u4eff3c27cbb007878c2e1040</a:t>
            </a:r>
            <a:r>
              <a:rPr lang="en-US" sz="1800">
                <a:latin typeface="Franklin Gothic Demi" panose="020B0703020102020204" pitchFamily="34" charset="0"/>
              </a:rPr>
              <a:t> </a:t>
            </a:r>
          </a:p>
        </p:txBody>
      </p:sp>
      <p:sp>
        <p:nvSpPr>
          <p:cNvPr id="4" name="Slide Number Placeholder 3"/>
          <p:cNvSpPr>
            <a:spLocks noGrp="1"/>
          </p:cNvSpPr>
          <p:nvPr>
            <p:ph type="sldNum" sz="quarter" idx="5"/>
          </p:nvPr>
        </p:nvSpPr>
        <p:spPr/>
        <p:txBody>
          <a:bodyPr/>
          <a:lstStyle/>
          <a:p>
            <a:fld id="{BA167C81-2392-4BD1-A345-044B5482CCCD}" type="slidenum">
              <a:rPr lang="en-US" smtClean="0"/>
              <a:t>27</a:t>
            </a:fld>
            <a:endParaRPr lang="en-US"/>
          </a:p>
        </p:txBody>
      </p:sp>
    </p:spTree>
    <p:extLst>
      <p:ext uri="{BB962C8B-B14F-4D97-AF65-F5344CB8AC3E}">
        <p14:creationId xmlns:p14="http://schemas.microsoft.com/office/powerpoint/2010/main" val="15147077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Co-chairs</a:t>
            </a:r>
          </a:p>
          <a:p>
            <a:endParaRPr lang="en-US"/>
          </a:p>
          <a:p>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28</a:t>
            </a:fld>
            <a:endParaRPr lang="en-US"/>
          </a:p>
        </p:txBody>
      </p:sp>
    </p:spTree>
    <p:extLst>
      <p:ext uri="{BB962C8B-B14F-4D97-AF65-F5344CB8AC3E}">
        <p14:creationId xmlns:p14="http://schemas.microsoft.com/office/powerpoint/2010/main" val="2076623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Kathryn/Jessi – next step – review the Eligible Projects List section of the District Plan before the next meeting – many of the already identified community priorities live in this section.  Reviewing this will help you understand what’s been said and what questions you might still have…</a:t>
            </a:r>
          </a:p>
          <a:p>
            <a:endParaRPr lang="en-US"/>
          </a:p>
          <a:p>
            <a:r>
              <a:rPr lang="en-US"/>
              <a:t>Feedback Loop.  How did this go?</a:t>
            </a:r>
          </a:p>
        </p:txBody>
      </p:sp>
      <p:sp>
        <p:nvSpPr>
          <p:cNvPr id="4" name="Slide Number Placeholder 3"/>
          <p:cNvSpPr>
            <a:spLocks noGrp="1"/>
          </p:cNvSpPr>
          <p:nvPr>
            <p:ph type="sldNum" sz="quarter" idx="5"/>
          </p:nvPr>
        </p:nvSpPr>
        <p:spPr/>
        <p:txBody>
          <a:bodyPr/>
          <a:lstStyle/>
          <a:p>
            <a:fld id="{BA167C81-2392-4BD1-A345-044B5482CCCD}" type="slidenum">
              <a:rPr lang="en-US" smtClean="0"/>
              <a:t>29</a:t>
            </a:fld>
            <a:endParaRPr lang="en-US"/>
          </a:p>
        </p:txBody>
      </p:sp>
    </p:spTree>
    <p:extLst>
      <p:ext uri="{BB962C8B-B14F-4D97-AF65-F5344CB8AC3E}">
        <p14:creationId xmlns:p14="http://schemas.microsoft.com/office/powerpoint/2010/main" val="3659529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1">
                <a:solidFill>
                  <a:schemeClr val="bg1"/>
                </a:solidFill>
                <a:latin typeface="Segoe UI" panose="020B0502040204020203" pitchFamily="34" charset="0"/>
              </a:rPr>
              <a:t>Co-chairs</a:t>
            </a:r>
            <a:endParaRPr lang="en-US">
              <a:sym typeface="Wingdings" panose="05000000000000000000" pitchFamily="2" charset="2"/>
            </a:endParaRPr>
          </a:p>
          <a:p>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3</a:t>
            </a:fld>
            <a:endParaRPr lang="en-US"/>
          </a:p>
        </p:txBody>
      </p:sp>
    </p:spTree>
    <p:extLst>
      <p:ext uri="{BB962C8B-B14F-4D97-AF65-F5344CB8AC3E}">
        <p14:creationId xmlns:p14="http://schemas.microsoft.com/office/powerpoint/2010/main" val="2588358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i="1">
                <a:solidFill>
                  <a:schemeClr val="bg1"/>
                </a:solidFill>
                <a:latin typeface="Segoe UI" panose="020B0502040204020203" pitchFamily="34" charset="0"/>
              </a:rPr>
              <a:t>Co-chairs</a:t>
            </a:r>
            <a:endParaRPr lang="en-US">
              <a:sym typeface="Wingdings" panose="05000000000000000000" pitchFamily="2" charset="2"/>
            </a:endParaRPr>
          </a:p>
          <a:p>
            <a:endParaRPr lang="en-US"/>
          </a:p>
        </p:txBody>
      </p:sp>
      <p:sp>
        <p:nvSpPr>
          <p:cNvPr id="4" name="Slide Number Placeholder 3"/>
          <p:cNvSpPr>
            <a:spLocks noGrp="1"/>
          </p:cNvSpPr>
          <p:nvPr>
            <p:ph type="sldNum" sz="quarter" idx="5"/>
          </p:nvPr>
        </p:nvSpPr>
        <p:spPr/>
        <p:txBody>
          <a:bodyPr/>
          <a:lstStyle/>
          <a:p>
            <a:fld id="{BA167C81-2392-4BD1-A345-044B5482CCCD}" type="slidenum">
              <a:rPr lang="en-US" smtClean="0"/>
              <a:t>4</a:t>
            </a:fld>
            <a:endParaRPr lang="en-US"/>
          </a:p>
        </p:txBody>
      </p:sp>
    </p:spTree>
    <p:extLst>
      <p:ext uri="{BB962C8B-B14F-4D97-AF65-F5344CB8AC3E}">
        <p14:creationId xmlns:p14="http://schemas.microsoft.com/office/powerpoint/2010/main" val="3209237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Co-chairs and/or Kathryn</a:t>
            </a:r>
          </a:p>
        </p:txBody>
      </p:sp>
      <p:sp>
        <p:nvSpPr>
          <p:cNvPr id="4" name="Slide Number Placeholder 3"/>
          <p:cNvSpPr>
            <a:spLocks noGrp="1"/>
          </p:cNvSpPr>
          <p:nvPr>
            <p:ph type="sldNum" sz="quarter" idx="5"/>
          </p:nvPr>
        </p:nvSpPr>
        <p:spPr/>
        <p:txBody>
          <a:bodyPr/>
          <a:lstStyle/>
          <a:p>
            <a:fld id="{BA167C81-2392-4BD1-A345-044B5482CCCD}" type="slidenum">
              <a:rPr lang="en-US" smtClean="0"/>
              <a:t>5</a:t>
            </a:fld>
            <a:endParaRPr lang="en-US"/>
          </a:p>
        </p:txBody>
      </p:sp>
    </p:spTree>
    <p:extLst>
      <p:ext uri="{BB962C8B-B14F-4D97-AF65-F5344CB8AC3E}">
        <p14:creationId xmlns:p14="http://schemas.microsoft.com/office/powerpoint/2010/main" val="786362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54013"/>
            <a:ext cx="5026025" cy="2827337"/>
          </a:xfrm>
          <a:prstGeom prst="rect">
            <a:avLst/>
          </a:prstGeom>
        </p:spPr>
      </p:sp>
      <p:sp>
        <p:nvSpPr>
          <p:cNvPr id="3" name="Notes Placeholder 2"/>
          <p:cNvSpPr>
            <a:spLocks noGrp="1"/>
          </p:cNvSpPr>
          <p:nvPr>
            <p:ph type="body" idx="1"/>
          </p:nvPr>
        </p:nvSpPr>
        <p:spPr>
          <a:xfrm>
            <a:off x="775252" y="3676774"/>
            <a:ext cx="5764696" cy="5784330"/>
          </a:xfrm>
        </p:spPr>
        <p:txBody>
          <a:bodyPr lIns="91413" tIns="45708" rIns="91413" bIns="45708"/>
          <a:lstStyle/>
          <a:p>
            <a:pPr defTabSz="931062">
              <a:spcAft>
                <a:spcPts val="622"/>
              </a:spcAft>
              <a:defRPr/>
            </a:pPr>
            <a:r>
              <a:rPr lang="en-US" b="1" dirty="0"/>
              <a:t>Jessi/Kathryn</a:t>
            </a:r>
          </a:p>
          <a:p>
            <a:pPr defTabSz="931062">
              <a:spcAft>
                <a:spcPts val="622"/>
              </a:spcAft>
              <a:defRPr/>
            </a:pPr>
            <a:endParaRPr lang="en-US" dirty="0"/>
          </a:p>
          <a:p>
            <a:pPr defTabSz="931062">
              <a:spcAft>
                <a:spcPts val="622"/>
              </a:spcAft>
              <a:defRPr/>
            </a:pPr>
            <a:r>
              <a:rPr lang="en-US" dirty="0"/>
              <a:t>This is tentative and shifts based on meeting outcomes.</a:t>
            </a:r>
            <a:endParaRPr lang="en-US" dirty="0">
              <a:cs typeface="Calibri"/>
            </a:endParaRPr>
          </a:p>
          <a:p>
            <a:pPr defTabSz="931062">
              <a:spcAft>
                <a:spcPts val="622"/>
              </a:spcAft>
              <a:defRPr/>
            </a:pPr>
            <a:endParaRPr lang="en-US" dirty="0">
              <a:cs typeface="Calibri"/>
            </a:endParaRPr>
          </a:p>
        </p:txBody>
      </p:sp>
      <p:sp>
        <p:nvSpPr>
          <p:cNvPr id="4" name="Slide Number Placeholder 3"/>
          <p:cNvSpPr>
            <a:spLocks noGrp="1"/>
          </p:cNvSpPr>
          <p:nvPr>
            <p:ph type="sldNum" sz="quarter" idx="10"/>
          </p:nvPr>
        </p:nvSpPr>
        <p:spPr>
          <a:xfrm>
            <a:off x="3831303" y="8992494"/>
            <a:ext cx="3169920" cy="481726"/>
          </a:xfrm>
          <a:prstGeom prst="rect">
            <a:avLst/>
          </a:prstGeom>
        </p:spPr>
        <p:txBody>
          <a:bodyPr/>
          <a:lstStyle/>
          <a:p>
            <a:pPr defTabSz="457065">
              <a:defRPr/>
            </a:pPr>
            <a:fld id="{7482D096-9477-43B5-9CFD-0298B696057C}" type="slidenum">
              <a:rPr lang="en-US">
                <a:solidFill>
                  <a:prstClr val="black"/>
                </a:solidFill>
                <a:latin typeface="Calibri" panose="020F0502020204030204"/>
              </a:rPr>
              <a:pPr defTabSz="457065">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25495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DA037-18CA-A19A-EA4C-2F9E9EFF98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A865C-C515-1203-20D0-C5F0B3783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3136C-B7AC-CE58-A0C1-8B69E3B71072}"/>
              </a:ext>
            </a:extLst>
          </p:cNvPr>
          <p:cNvSpPr>
            <a:spLocks noGrp="1"/>
          </p:cNvSpPr>
          <p:nvPr>
            <p:ph type="body" idx="1"/>
          </p:nvPr>
        </p:nvSpPr>
        <p:spPr/>
        <p:txBody>
          <a:bodyPr/>
          <a:lstStyle/>
          <a:p>
            <a:r>
              <a:rPr lang="en-US"/>
              <a:t>Co-chairs introduce, hand off to Kathryn</a:t>
            </a:r>
          </a:p>
          <a:p>
            <a:endParaRPr lang="en-US"/>
          </a:p>
          <a:p>
            <a:endParaRPr lang="en-US"/>
          </a:p>
        </p:txBody>
      </p:sp>
      <p:sp>
        <p:nvSpPr>
          <p:cNvPr id="4" name="Slide Number Placeholder 3">
            <a:extLst>
              <a:ext uri="{FF2B5EF4-FFF2-40B4-BE49-F238E27FC236}">
                <a16:creationId xmlns:a16="http://schemas.microsoft.com/office/drawing/2014/main" id="{99BB74BF-B049-F911-35C5-8E0AD24A1BDC}"/>
              </a:ext>
            </a:extLst>
          </p:cNvPr>
          <p:cNvSpPr>
            <a:spLocks noGrp="1"/>
          </p:cNvSpPr>
          <p:nvPr>
            <p:ph type="sldNum" sz="quarter" idx="5"/>
          </p:nvPr>
        </p:nvSpPr>
        <p:spPr/>
        <p:txBody>
          <a:bodyPr/>
          <a:lstStyle/>
          <a:p>
            <a:fld id="{BA167C81-2392-4BD1-A345-044B5482CCCD}" type="slidenum">
              <a:rPr lang="en-US" smtClean="0"/>
              <a:t>13</a:t>
            </a:fld>
            <a:endParaRPr lang="en-US"/>
          </a:p>
        </p:txBody>
      </p:sp>
    </p:spTree>
    <p:extLst>
      <p:ext uri="{BB962C8B-B14F-4D97-AF65-F5344CB8AC3E}">
        <p14:creationId xmlns:p14="http://schemas.microsoft.com/office/powerpoint/2010/main" val="3719156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Jessi/Kathryn</a:t>
            </a:r>
          </a:p>
          <a:p>
            <a:endParaRPr lang="en-US"/>
          </a:p>
          <a:p>
            <a:pPr algn="just"/>
            <a:r>
              <a:rPr lang="en-US"/>
              <a:t>Action Plans don’t look like District Plans.</a:t>
            </a:r>
          </a:p>
          <a:p>
            <a:pPr algn="just"/>
            <a:endParaRPr lang="en-US"/>
          </a:p>
          <a:p>
            <a:pPr algn="just"/>
            <a:r>
              <a:rPr lang="en-US"/>
              <a:t>They’re shorter and tighter…Rather than 200 pages, our Action Plan will likely be closer to 20 or 25. </a:t>
            </a:r>
          </a:p>
          <a:p>
            <a:pPr algn="just"/>
            <a:endParaRPr lang="en-US"/>
          </a:p>
          <a:p>
            <a:r>
              <a:rPr lang="en-US"/>
              <a:t>These are the major headings in the North/Northeast Community Development Initiative Action Plan.</a:t>
            </a:r>
          </a:p>
          <a:p>
            <a:endParaRPr lang="en-US"/>
          </a:p>
          <a:p>
            <a:r>
              <a:rPr lang="en-US"/>
              <a:t>It’s a great framework for us.  We can add to it if we feel anything is missing, but it’s a template for us to start from.</a:t>
            </a:r>
          </a:p>
          <a:p>
            <a:endParaRPr lang="en-US"/>
          </a:p>
          <a:p>
            <a:endParaRPr lang="en-US"/>
          </a:p>
        </p:txBody>
      </p:sp>
      <p:sp>
        <p:nvSpPr>
          <p:cNvPr id="4" name="Slide Number Placeholder 3"/>
          <p:cNvSpPr>
            <a:spLocks noGrp="1"/>
          </p:cNvSpPr>
          <p:nvPr>
            <p:ph type="sldNum" sz="quarter" idx="5"/>
          </p:nvPr>
        </p:nvSpPr>
        <p:spPr/>
        <p:txBody>
          <a:bodyPr/>
          <a:lstStyle/>
          <a:p>
            <a:pPr defTabSz="966470">
              <a:defRPr/>
            </a:pPr>
            <a:fld id="{BA167C81-2392-4BD1-A345-044B5482CCCD}" type="slidenum">
              <a:rPr lang="en-US">
                <a:solidFill>
                  <a:prstClr val="black"/>
                </a:solidFill>
                <a:latin typeface="Calibri" panose="020F0502020204030204"/>
              </a:rPr>
              <a:pPr defTabSz="966470">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531197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Kathryn</a:t>
            </a:r>
          </a:p>
          <a:p>
            <a:endParaRPr lang="en-US"/>
          </a:p>
        </p:txBody>
      </p:sp>
      <p:sp>
        <p:nvSpPr>
          <p:cNvPr id="4" name="Slide Number Placeholder 3"/>
          <p:cNvSpPr>
            <a:spLocks noGrp="1"/>
          </p:cNvSpPr>
          <p:nvPr>
            <p:ph type="sldNum" sz="quarter" idx="5"/>
          </p:nvPr>
        </p:nvSpPr>
        <p:spPr/>
        <p:txBody>
          <a:bodyPr/>
          <a:lstStyle/>
          <a:p>
            <a:pPr defTabSz="966470">
              <a:defRPr/>
            </a:pPr>
            <a:fld id="{BA167C81-2392-4BD1-A345-044B5482CCCD}" type="slidenum">
              <a:rPr lang="en-US">
                <a:solidFill>
                  <a:prstClr val="black"/>
                </a:solidFill>
                <a:latin typeface="Calibri" panose="020F0502020204030204"/>
              </a:rPr>
              <a:pPr defTabSz="966470">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2114040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Blu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A43B1D-DA5B-4070-949D-9576B1B74CA1}"/>
              </a:ext>
            </a:extLst>
          </p:cNvPr>
          <p:cNvSpPr/>
          <p:nvPr userDrawn="1"/>
        </p:nvSpPr>
        <p:spPr>
          <a:xfrm>
            <a:off x="1" y="0"/>
            <a:ext cx="4154750" cy="68580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67308" y="2009341"/>
            <a:ext cx="6510291" cy="1470025"/>
          </a:xfrm>
        </p:spPr>
        <p:txBody>
          <a:bodyPr/>
          <a:lstStyle>
            <a:lvl1pPr algn="l">
              <a:defRPr b="1" i="0">
                <a:solidFill>
                  <a:srgbClr val="41B6E6"/>
                </a:solidFill>
                <a:latin typeface="Franklin Gothic Demi Cond" panose="020B0603020102020204" pitchFamily="34" charset="0"/>
              </a:defRPr>
            </a:lvl1pPr>
          </a:lstStyle>
          <a:p>
            <a:r>
              <a:rPr lang="en-US"/>
              <a:t>Click to edit Master title style</a:t>
            </a:r>
          </a:p>
        </p:txBody>
      </p:sp>
      <p:sp>
        <p:nvSpPr>
          <p:cNvPr id="9" name="Footer Placeholder 4">
            <a:extLst>
              <a:ext uri="{FF2B5EF4-FFF2-40B4-BE49-F238E27FC236}">
                <a16:creationId xmlns:a16="http://schemas.microsoft.com/office/drawing/2014/main" id="{1DBCAC13-ECD8-42F8-9F4B-1150E22DF36E}"/>
              </a:ext>
            </a:extLst>
          </p:cNvPr>
          <p:cNvSpPr>
            <a:spLocks noGrp="1"/>
          </p:cNvSpPr>
          <p:nvPr>
            <p:ph type="ftr" sz="quarter" idx="11"/>
          </p:nvPr>
        </p:nvSpPr>
        <p:spPr>
          <a:xfrm>
            <a:off x="4767306" y="6356290"/>
            <a:ext cx="7039995" cy="365186"/>
          </a:xfrm>
        </p:spPr>
        <p:txBody>
          <a:bodyPr/>
          <a:lstStyle>
            <a:lvl1pPr>
              <a:defRPr b="0" i="0">
                <a:solidFill>
                  <a:schemeClr val="bg1">
                    <a:lumMod val="50000"/>
                  </a:schemeClr>
                </a:solidFill>
                <a:latin typeface="Franklin Gothic Medium Cond" panose="020B0606030402020204" pitchFamily="34" charset="0"/>
              </a:defRPr>
            </a:lvl1pPr>
          </a:lstStyle>
          <a:p>
            <a:endParaRPr lang="en-US"/>
          </a:p>
        </p:txBody>
      </p:sp>
      <p:pic>
        <p:nvPicPr>
          <p:cNvPr id="6" name="Picture 5" descr="A drawing of a face&#10;&#10;Description automatically generated">
            <a:extLst>
              <a:ext uri="{FF2B5EF4-FFF2-40B4-BE49-F238E27FC236}">
                <a16:creationId xmlns:a16="http://schemas.microsoft.com/office/drawing/2014/main" id="{EAF3C599-6984-4648-A4AA-5A6A71722A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5538" y="1838331"/>
            <a:ext cx="1963675" cy="2679629"/>
          </a:xfrm>
          <a:prstGeom prst="rect">
            <a:avLst/>
          </a:prstGeom>
        </p:spPr>
      </p:pic>
      <p:sp>
        <p:nvSpPr>
          <p:cNvPr id="12" name="Text Placeholder 11">
            <a:extLst>
              <a:ext uri="{FF2B5EF4-FFF2-40B4-BE49-F238E27FC236}">
                <a16:creationId xmlns:a16="http://schemas.microsoft.com/office/drawing/2014/main" id="{16C9516C-2839-4F71-8B86-29BF207307D2}"/>
              </a:ext>
            </a:extLst>
          </p:cNvPr>
          <p:cNvSpPr>
            <a:spLocks noGrp="1"/>
          </p:cNvSpPr>
          <p:nvPr>
            <p:ph type="body" sz="quarter" idx="12" hasCustomPrompt="1"/>
          </p:nvPr>
        </p:nvSpPr>
        <p:spPr>
          <a:xfrm>
            <a:off x="4767263" y="3622490"/>
            <a:ext cx="6510337" cy="755157"/>
          </a:xfrm>
        </p:spPr>
        <p:txBody>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4000">
                <a:solidFill>
                  <a:schemeClr val="bg1">
                    <a:lumMod val="65000"/>
                  </a:schemeClr>
                </a:solidFill>
              </a:defRPr>
            </a:lvl1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solidFill>
                  <a:schemeClr val="bg1">
                    <a:lumMod val="50000"/>
                  </a:schemeClr>
                </a:solidFill>
              </a:rPr>
              <a:t>Click to edit Master subtitle style</a:t>
            </a:r>
          </a:p>
          <a:p>
            <a:pPr lvl="0"/>
            <a:endParaRPr lang="en-US"/>
          </a:p>
        </p:txBody>
      </p:sp>
    </p:spTree>
    <p:extLst>
      <p:ext uri="{BB962C8B-B14F-4D97-AF65-F5344CB8AC3E}">
        <p14:creationId xmlns:p14="http://schemas.microsoft.com/office/powerpoint/2010/main" val="2518132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Blu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1B6E6"/>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pPr algn="l"/>
            <a:endParaRPr lang="en-US"/>
          </a:p>
        </p:txBody>
      </p:sp>
      <p:pic>
        <p:nvPicPr>
          <p:cNvPr id="7" name="Picture 6" descr="Prosper Portland logo">
            <a:extLst>
              <a:ext uri="{FF2B5EF4-FFF2-40B4-BE49-F238E27FC236}">
                <a16:creationId xmlns:a16="http://schemas.microsoft.com/office/drawing/2014/main" id="{456E0DD5-59DB-4EA1-B7CD-BD88ADD817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2878707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AAA00"/>
                </a:solidFill>
              </a:defRPr>
            </a:lvl1pPr>
          </a:lstStyle>
          <a:p>
            <a:r>
              <a:rPr lang="en-US"/>
              <a:t>Click to edit Master title style</a:t>
            </a:r>
          </a:p>
        </p:txBody>
      </p:sp>
      <p:sp>
        <p:nvSpPr>
          <p:cNvPr id="5" name="Footer Placeholder 4"/>
          <p:cNvSpPr>
            <a:spLocks noGrp="1"/>
          </p:cNvSpPr>
          <p:nvPr>
            <p:ph type="ftr" sz="quarter" idx="11"/>
          </p:nvPr>
        </p:nvSpPr>
        <p:spPr/>
        <p:txBody>
          <a:bodyPr/>
          <a:lstStyle/>
          <a:p>
            <a:pPr algn="l"/>
            <a:endParaRPr lang="en-US"/>
          </a:p>
        </p:txBody>
      </p:sp>
      <p:sp>
        <p:nvSpPr>
          <p:cNvPr id="8" name="Content Placeholder 2">
            <a:extLst>
              <a:ext uri="{FF2B5EF4-FFF2-40B4-BE49-F238E27FC236}">
                <a16:creationId xmlns:a16="http://schemas.microsoft.com/office/drawing/2014/main" id="{692C2D53-F4EB-C540-A3B0-95BBE6C2E423}"/>
              </a:ext>
            </a:extLst>
          </p:cNvPr>
          <p:cNvSpPr>
            <a:spLocks noGrp="1"/>
          </p:cNvSpPr>
          <p:nvPr>
            <p:ph idx="1"/>
          </p:nvPr>
        </p:nvSpPr>
        <p:spPr>
          <a:xfrm>
            <a:off x="274572" y="1593544"/>
            <a:ext cx="11731021" cy="4525963"/>
          </a:xfrm>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Wingdings" pitchFamily="2" charset="2"/>
              <a:buChar cha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rosper Portland logo">
            <a:extLst>
              <a:ext uri="{FF2B5EF4-FFF2-40B4-BE49-F238E27FC236}">
                <a16:creationId xmlns:a16="http://schemas.microsoft.com/office/drawing/2014/main" id="{1857D2BE-E962-4022-AD84-40BAACD0A20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1737889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AAA00"/>
                </a:solidFill>
              </a:defRPr>
            </a:lvl1pPr>
          </a:lstStyle>
          <a:p>
            <a:r>
              <a:rPr lang="en-US"/>
              <a:t>Click to edit Master title style</a:t>
            </a:r>
          </a:p>
        </p:txBody>
      </p:sp>
      <p:sp>
        <p:nvSpPr>
          <p:cNvPr id="3" name="Content Placeholder 2"/>
          <p:cNvSpPr>
            <a:spLocks noGrp="1"/>
          </p:cNvSpPr>
          <p:nvPr>
            <p:ph idx="1"/>
          </p:nvPr>
        </p:nvSpPr>
        <p:spPr>
          <a:xfrm>
            <a:off x="239305" y="1592014"/>
            <a:ext cx="5186638" cy="4525963"/>
          </a:xfrm>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Courier New" panose="02070309020205020404" pitchFamily="49" charset="0"/>
              <a:buChar char="o"/>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lgn="l"/>
            <a:endParaRPr lang="en-US"/>
          </a:p>
        </p:txBody>
      </p:sp>
      <p:sp>
        <p:nvSpPr>
          <p:cNvPr id="7" name="Content Placeholder 2">
            <a:extLst>
              <a:ext uri="{FF2B5EF4-FFF2-40B4-BE49-F238E27FC236}">
                <a16:creationId xmlns:a16="http://schemas.microsoft.com/office/drawing/2014/main" id="{14D9FB89-50EE-465B-89C3-229BDE5D7EEF}"/>
              </a:ext>
            </a:extLst>
          </p:cNvPr>
          <p:cNvSpPr>
            <a:spLocks noGrp="1"/>
          </p:cNvSpPr>
          <p:nvPr>
            <p:ph idx="12"/>
          </p:nvPr>
        </p:nvSpPr>
        <p:spPr>
          <a:xfrm>
            <a:off x="6395762" y="1592015"/>
            <a:ext cx="5186638" cy="4525963"/>
          </a:xfrm>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Courier New" panose="02070309020205020404" pitchFamily="49" charset="0"/>
              <a:buChar char="o"/>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FE1831F-2E85-4384-8C2C-1E8854794091}"/>
              </a:ext>
            </a:extLst>
          </p:cNvPr>
          <p:cNvCxnSpPr/>
          <p:nvPr userDrawn="1"/>
        </p:nvCxnSpPr>
        <p:spPr>
          <a:xfrm>
            <a:off x="5900691" y="1600201"/>
            <a:ext cx="0" cy="4517777"/>
          </a:xfrm>
          <a:prstGeom prst="line">
            <a:avLst/>
          </a:prstGeom>
          <a:ln>
            <a:solidFill>
              <a:srgbClr val="EAAA00"/>
            </a:solidFill>
          </a:ln>
        </p:spPr>
        <p:style>
          <a:lnRef idx="1">
            <a:schemeClr val="accent1"/>
          </a:lnRef>
          <a:fillRef idx="0">
            <a:schemeClr val="accent1"/>
          </a:fillRef>
          <a:effectRef idx="0">
            <a:schemeClr val="accent1"/>
          </a:effectRef>
          <a:fontRef idx="minor">
            <a:schemeClr val="tx1"/>
          </a:fontRef>
        </p:style>
      </p:cxnSp>
      <p:pic>
        <p:nvPicPr>
          <p:cNvPr id="9" name="Picture 8" descr="Prosper Portland logo">
            <a:extLst>
              <a:ext uri="{FF2B5EF4-FFF2-40B4-BE49-F238E27FC236}">
                <a16:creationId xmlns:a16="http://schemas.microsoft.com/office/drawing/2014/main" id="{9BF76A9F-DDE9-4302-8CCB-54611439DA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2182787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Orange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AAA00"/>
                </a:solidFill>
              </a:defRPr>
            </a:lvl1pPr>
          </a:lstStyle>
          <a:p>
            <a:r>
              <a:rPr lang="en-US"/>
              <a:t>Click to edit Master title style</a:t>
            </a:r>
          </a:p>
        </p:txBody>
      </p:sp>
      <p:sp>
        <p:nvSpPr>
          <p:cNvPr id="3" name="Text Placeholder 2"/>
          <p:cNvSpPr>
            <a:spLocks noGrp="1"/>
          </p:cNvSpPr>
          <p:nvPr>
            <p:ph type="body" idx="1"/>
          </p:nvPr>
        </p:nvSpPr>
        <p:spPr>
          <a:xfrm>
            <a:off x="272251" y="1535113"/>
            <a:ext cx="5386917" cy="639763"/>
          </a:xfrm>
        </p:spPr>
        <p:txBody>
          <a:bodyPr anchor="b"/>
          <a:lstStyle>
            <a:lvl1pPr marL="0" indent="0">
              <a:buNone/>
              <a:defRPr sz="3200" b="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72251" y="2174875"/>
            <a:ext cx="5386917" cy="3951288"/>
          </a:xfrm>
        </p:spPr>
        <p:txBody>
          <a:bodyPr/>
          <a:lstStyle>
            <a:lvl1pPr>
              <a:defRPr sz="2800">
                <a:solidFill>
                  <a:schemeClr val="tx1">
                    <a:lumMod val="50000"/>
                    <a:lumOff val="50000"/>
                  </a:schemeClr>
                </a:solidFill>
                <a:latin typeface="Franklin Gothic Book" panose="020B0503020102020204" pitchFamily="34" charset="0"/>
              </a:defRPr>
            </a:lvl1pPr>
            <a:lvl2pPr>
              <a:defRPr sz="2667">
                <a:solidFill>
                  <a:schemeClr val="tx1">
                    <a:lumMod val="50000"/>
                    <a:lumOff val="50000"/>
                  </a:schemeClr>
                </a:solidFill>
              </a:defRPr>
            </a:lvl2pPr>
            <a:lvl3pPr>
              <a:defRPr sz="2400">
                <a:solidFill>
                  <a:schemeClr val="tx1">
                    <a:lumMod val="50000"/>
                    <a:lumOff val="50000"/>
                  </a:schemeClr>
                </a:solidFill>
              </a:defRPr>
            </a:lvl3pPr>
            <a:lvl4pPr>
              <a:defRPr sz="2133">
                <a:solidFill>
                  <a:schemeClr val="tx1">
                    <a:lumMod val="50000"/>
                    <a:lumOff val="50000"/>
                  </a:schemeClr>
                </a:solidFill>
              </a:defRPr>
            </a:lvl4pPr>
            <a:lvl5pPr>
              <a:defRPr sz="2133">
                <a:solidFill>
                  <a:schemeClr val="tx1">
                    <a:lumMod val="50000"/>
                    <a:lumOff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00">
                <a:solidFill>
                  <a:schemeClr val="tx1">
                    <a:lumMod val="50000"/>
                    <a:lumOff val="50000"/>
                  </a:schemeClr>
                </a:solidFill>
                <a:latin typeface="Franklin Gothic Book" panose="020B0503020102020204" pitchFamily="34" charset="0"/>
              </a:defRPr>
            </a:lvl1pPr>
            <a:lvl2pPr>
              <a:defRPr sz="2667">
                <a:solidFill>
                  <a:schemeClr val="tx1">
                    <a:lumMod val="50000"/>
                    <a:lumOff val="50000"/>
                  </a:schemeClr>
                </a:solidFill>
              </a:defRPr>
            </a:lvl2pPr>
            <a:lvl3pPr>
              <a:defRPr sz="2400">
                <a:solidFill>
                  <a:schemeClr val="tx1">
                    <a:lumMod val="50000"/>
                    <a:lumOff val="50000"/>
                  </a:schemeClr>
                </a:solidFill>
              </a:defRPr>
            </a:lvl3pPr>
            <a:lvl4pPr>
              <a:defRPr sz="2133">
                <a:solidFill>
                  <a:schemeClr val="tx1">
                    <a:lumMod val="50000"/>
                    <a:lumOff val="50000"/>
                  </a:schemeClr>
                </a:solidFill>
              </a:defRPr>
            </a:lvl4pPr>
            <a:lvl5pPr>
              <a:defRPr sz="2133">
                <a:solidFill>
                  <a:schemeClr val="tx1">
                    <a:lumMod val="50000"/>
                    <a:lumOff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pPr algn="l"/>
            <a:endParaRPr lang="en-US"/>
          </a:p>
        </p:txBody>
      </p:sp>
      <p:pic>
        <p:nvPicPr>
          <p:cNvPr id="11" name="Picture 10" descr="Prosper Portland logo">
            <a:extLst>
              <a:ext uri="{FF2B5EF4-FFF2-40B4-BE49-F238E27FC236}">
                <a16:creationId xmlns:a16="http://schemas.microsoft.com/office/drawing/2014/main" id="{96DAAC59-EEB1-4172-9DAF-C883B7100C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2984489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Orange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EAAA00"/>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pPr algn="l"/>
            <a:endParaRPr lang="en-US"/>
          </a:p>
        </p:txBody>
      </p:sp>
      <p:pic>
        <p:nvPicPr>
          <p:cNvPr id="7" name="Picture 6" descr="Prosper Portland logo">
            <a:extLst>
              <a:ext uri="{FF2B5EF4-FFF2-40B4-BE49-F238E27FC236}">
                <a16:creationId xmlns:a16="http://schemas.microsoft.com/office/drawing/2014/main" id="{8167D1B8-CE9F-4403-8E61-09B93B8B79A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4223585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CC24A"/>
                </a:solidFill>
              </a:defRPr>
            </a:lvl1pPr>
          </a:lstStyle>
          <a:p>
            <a:r>
              <a:rPr lang="en-US"/>
              <a:t>Click to edit Master title style</a:t>
            </a:r>
          </a:p>
        </p:txBody>
      </p:sp>
      <p:sp>
        <p:nvSpPr>
          <p:cNvPr id="5" name="Footer Placeholder 4"/>
          <p:cNvSpPr>
            <a:spLocks noGrp="1"/>
          </p:cNvSpPr>
          <p:nvPr>
            <p:ph type="ftr" sz="quarter" idx="11"/>
          </p:nvPr>
        </p:nvSpPr>
        <p:spPr/>
        <p:txBody>
          <a:bodyPr/>
          <a:lstStyle/>
          <a:p>
            <a:pPr algn="l"/>
            <a:endParaRPr lang="en-US"/>
          </a:p>
        </p:txBody>
      </p:sp>
      <p:sp>
        <p:nvSpPr>
          <p:cNvPr id="8" name="Content Placeholder 2">
            <a:extLst>
              <a:ext uri="{FF2B5EF4-FFF2-40B4-BE49-F238E27FC236}">
                <a16:creationId xmlns:a16="http://schemas.microsoft.com/office/drawing/2014/main" id="{950EC900-FBE2-5C4C-8FE0-3A7BFDE42000}"/>
              </a:ext>
            </a:extLst>
          </p:cNvPr>
          <p:cNvSpPr>
            <a:spLocks noGrp="1"/>
          </p:cNvSpPr>
          <p:nvPr>
            <p:ph idx="1"/>
          </p:nvPr>
        </p:nvSpPr>
        <p:spPr>
          <a:xfrm>
            <a:off x="239303" y="1358490"/>
            <a:ext cx="11731023" cy="4525963"/>
          </a:xfrm>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Wingdings" pitchFamily="2" charset="2"/>
              <a:buChar cha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rosper Portland logo">
            <a:extLst>
              <a:ext uri="{FF2B5EF4-FFF2-40B4-BE49-F238E27FC236}">
                <a16:creationId xmlns:a16="http://schemas.microsoft.com/office/drawing/2014/main" id="{9394C827-419D-488C-8435-A72EC8EEBF0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4218793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en 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CC24A"/>
                </a:solidFill>
              </a:defRPr>
            </a:lvl1pPr>
          </a:lstStyle>
          <a:p>
            <a:r>
              <a:rPr lang="en-US"/>
              <a:t>Click to edit Master title style</a:t>
            </a:r>
          </a:p>
        </p:txBody>
      </p:sp>
      <p:sp>
        <p:nvSpPr>
          <p:cNvPr id="3" name="Content Placeholder 2"/>
          <p:cNvSpPr>
            <a:spLocks noGrp="1"/>
          </p:cNvSpPr>
          <p:nvPr>
            <p:ph idx="1"/>
          </p:nvPr>
        </p:nvSpPr>
        <p:spPr>
          <a:xfrm>
            <a:off x="239305" y="1600201"/>
            <a:ext cx="5186638" cy="4525963"/>
          </a:xfrm>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Courier New" panose="02070309020205020404" pitchFamily="49" charset="0"/>
              <a:buChar char="o"/>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lgn="l"/>
            <a:endParaRPr lang="en-US"/>
          </a:p>
        </p:txBody>
      </p:sp>
      <p:sp>
        <p:nvSpPr>
          <p:cNvPr id="7" name="Content Placeholder 2">
            <a:extLst>
              <a:ext uri="{FF2B5EF4-FFF2-40B4-BE49-F238E27FC236}">
                <a16:creationId xmlns:a16="http://schemas.microsoft.com/office/drawing/2014/main" id="{14D9FB89-50EE-465B-89C3-229BDE5D7EEF}"/>
              </a:ext>
            </a:extLst>
          </p:cNvPr>
          <p:cNvSpPr>
            <a:spLocks noGrp="1"/>
          </p:cNvSpPr>
          <p:nvPr>
            <p:ph idx="12"/>
          </p:nvPr>
        </p:nvSpPr>
        <p:spPr>
          <a:xfrm>
            <a:off x="6395762" y="1592015"/>
            <a:ext cx="5186638" cy="4525963"/>
          </a:xfrm>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Courier New" panose="02070309020205020404" pitchFamily="49" charset="0"/>
              <a:buChar char="o"/>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FE1831F-2E85-4384-8C2C-1E8854794091}"/>
              </a:ext>
            </a:extLst>
          </p:cNvPr>
          <p:cNvCxnSpPr/>
          <p:nvPr userDrawn="1"/>
        </p:nvCxnSpPr>
        <p:spPr>
          <a:xfrm>
            <a:off x="5891814" y="1600201"/>
            <a:ext cx="0" cy="4517777"/>
          </a:xfrm>
          <a:prstGeom prst="line">
            <a:avLst/>
          </a:prstGeom>
          <a:ln>
            <a:solidFill>
              <a:srgbClr val="6CC24A"/>
            </a:solidFill>
          </a:ln>
        </p:spPr>
        <p:style>
          <a:lnRef idx="1">
            <a:schemeClr val="accent1"/>
          </a:lnRef>
          <a:fillRef idx="0">
            <a:schemeClr val="accent1"/>
          </a:fillRef>
          <a:effectRef idx="0">
            <a:schemeClr val="accent1"/>
          </a:effectRef>
          <a:fontRef idx="minor">
            <a:schemeClr val="tx1"/>
          </a:fontRef>
        </p:style>
      </p:cxnSp>
      <p:pic>
        <p:nvPicPr>
          <p:cNvPr id="9" name="Picture 8" descr="Prosper Portland logo">
            <a:extLst>
              <a:ext uri="{FF2B5EF4-FFF2-40B4-BE49-F238E27FC236}">
                <a16:creationId xmlns:a16="http://schemas.microsoft.com/office/drawing/2014/main" id="{55B79382-7268-4CD2-8C87-7851C4B44B7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4200015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Green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CC24A"/>
                </a:solidFill>
              </a:defRPr>
            </a:lvl1pPr>
          </a:lstStyle>
          <a:p>
            <a:r>
              <a:rPr lang="en-US"/>
              <a:t>Click to edit Master title style</a:t>
            </a:r>
          </a:p>
        </p:txBody>
      </p:sp>
      <p:sp>
        <p:nvSpPr>
          <p:cNvPr id="3" name="Text Placeholder 2"/>
          <p:cNvSpPr>
            <a:spLocks noGrp="1"/>
          </p:cNvSpPr>
          <p:nvPr>
            <p:ph type="body" idx="1"/>
          </p:nvPr>
        </p:nvSpPr>
        <p:spPr>
          <a:xfrm>
            <a:off x="281127" y="1535113"/>
            <a:ext cx="5386917" cy="639763"/>
          </a:xfrm>
        </p:spPr>
        <p:txBody>
          <a:bodyPr anchor="b"/>
          <a:lstStyle>
            <a:lvl1pPr marL="0" indent="0">
              <a:buNone/>
              <a:defRPr sz="3200" b="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81127" y="2174875"/>
            <a:ext cx="5386917" cy="3951288"/>
          </a:xfrm>
        </p:spPr>
        <p:txBody>
          <a:bodyPr/>
          <a:lstStyle>
            <a:lvl1pPr>
              <a:defRPr sz="2800">
                <a:solidFill>
                  <a:schemeClr val="tx1">
                    <a:lumMod val="50000"/>
                    <a:lumOff val="50000"/>
                  </a:schemeClr>
                </a:solidFill>
                <a:latin typeface="Franklin Gothic Book" panose="020B0503020102020204" pitchFamily="34" charset="0"/>
              </a:defRPr>
            </a:lvl1pPr>
            <a:lvl2pPr>
              <a:defRPr sz="2667">
                <a:solidFill>
                  <a:schemeClr val="tx1">
                    <a:lumMod val="50000"/>
                    <a:lumOff val="50000"/>
                  </a:schemeClr>
                </a:solidFill>
              </a:defRPr>
            </a:lvl2pPr>
            <a:lvl3pPr>
              <a:defRPr sz="2400">
                <a:solidFill>
                  <a:schemeClr val="tx1">
                    <a:lumMod val="50000"/>
                    <a:lumOff val="50000"/>
                  </a:schemeClr>
                </a:solidFill>
              </a:defRPr>
            </a:lvl3pPr>
            <a:lvl4pPr>
              <a:defRPr sz="2133">
                <a:solidFill>
                  <a:schemeClr val="tx1">
                    <a:lumMod val="50000"/>
                    <a:lumOff val="50000"/>
                  </a:schemeClr>
                </a:solidFill>
              </a:defRPr>
            </a:lvl4pPr>
            <a:lvl5pPr>
              <a:defRPr sz="2133">
                <a:solidFill>
                  <a:schemeClr val="tx1">
                    <a:lumMod val="50000"/>
                    <a:lumOff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00">
                <a:solidFill>
                  <a:schemeClr val="tx1">
                    <a:lumMod val="50000"/>
                    <a:lumOff val="50000"/>
                  </a:schemeClr>
                </a:solidFill>
                <a:latin typeface="Franklin Gothic Book" panose="020B0503020102020204" pitchFamily="34" charset="0"/>
              </a:defRPr>
            </a:lvl1pPr>
            <a:lvl2pPr>
              <a:defRPr sz="2667">
                <a:solidFill>
                  <a:schemeClr val="tx1">
                    <a:lumMod val="50000"/>
                    <a:lumOff val="50000"/>
                  </a:schemeClr>
                </a:solidFill>
              </a:defRPr>
            </a:lvl2pPr>
            <a:lvl3pPr>
              <a:defRPr sz="2400">
                <a:solidFill>
                  <a:schemeClr val="tx1">
                    <a:lumMod val="50000"/>
                    <a:lumOff val="50000"/>
                  </a:schemeClr>
                </a:solidFill>
              </a:defRPr>
            </a:lvl3pPr>
            <a:lvl4pPr>
              <a:defRPr sz="2133">
                <a:solidFill>
                  <a:schemeClr val="tx1">
                    <a:lumMod val="50000"/>
                    <a:lumOff val="50000"/>
                  </a:schemeClr>
                </a:solidFill>
              </a:defRPr>
            </a:lvl4pPr>
            <a:lvl5pPr>
              <a:defRPr sz="2133">
                <a:solidFill>
                  <a:schemeClr val="tx1">
                    <a:lumMod val="50000"/>
                    <a:lumOff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pPr algn="l"/>
            <a:endParaRPr lang="en-US"/>
          </a:p>
        </p:txBody>
      </p:sp>
      <p:pic>
        <p:nvPicPr>
          <p:cNvPr id="11" name="Picture 10" descr="Prosper Portland logo">
            <a:extLst>
              <a:ext uri="{FF2B5EF4-FFF2-40B4-BE49-F238E27FC236}">
                <a16:creationId xmlns:a16="http://schemas.microsoft.com/office/drawing/2014/main" id="{859DC703-FEAD-4A0C-B716-3E602E618DE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4079452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98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Green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CC24A"/>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pPr algn="l"/>
            <a:endParaRPr lang="en-US"/>
          </a:p>
        </p:txBody>
      </p:sp>
      <p:pic>
        <p:nvPicPr>
          <p:cNvPr id="7" name="Picture 6" descr="Prosper Portland logo">
            <a:extLst>
              <a:ext uri="{FF2B5EF4-FFF2-40B4-BE49-F238E27FC236}">
                <a16:creationId xmlns:a16="http://schemas.microsoft.com/office/drawing/2014/main" id="{7AC7173A-2B41-4AE1-9AA9-29047EB5961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2125301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98624"/>
            <a:ext cx="10363200" cy="1470025"/>
          </a:xfrm>
        </p:spPr>
        <p:txBody>
          <a:bodyPr/>
          <a:lstStyle>
            <a:lvl1pPr algn="ctr">
              <a:defRPr b="1" i="0">
                <a:solidFill>
                  <a:schemeClr val="bg1"/>
                </a:solidFill>
                <a:latin typeface="Franklin Gothic Demi Cond" panose="020B0603020102020204" pitchFamily="34" charset="0"/>
              </a:defRPr>
            </a:lvl1pPr>
          </a:lstStyle>
          <a:p>
            <a:r>
              <a:rPr lang="en-US"/>
              <a:t>Click to edit Master title style</a:t>
            </a:r>
          </a:p>
        </p:txBody>
      </p:sp>
      <p:sp>
        <p:nvSpPr>
          <p:cNvPr id="9" name="Footer Placeholder 4">
            <a:extLst>
              <a:ext uri="{FF2B5EF4-FFF2-40B4-BE49-F238E27FC236}">
                <a16:creationId xmlns:a16="http://schemas.microsoft.com/office/drawing/2014/main" id="{1DBCAC13-ECD8-42F8-9F4B-1150E22DF36E}"/>
              </a:ext>
            </a:extLst>
          </p:cNvPr>
          <p:cNvSpPr>
            <a:spLocks noGrp="1"/>
          </p:cNvSpPr>
          <p:nvPr>
            <p:ph type="ftr" sz="quarter" idx="11"/>
          </p:nvPr>
        </p:nvSpPr>
        <p:spPr>
          <a:xfrm>
            <a:off x="1828800" y="6356290"/>
            <a:ext cx="8534400" cy="365186"/>
          </a:xfrm>
        </p:spPr>
        <p:txBody>
          <a:bodyPr/>
          <a:lstStyle>
            <a:lvl1pPr>
              <a:defRPr b="0" i="0">
                <a:solidFill>
                  <a:schemeClr val="bg1"/>
                </a:solidFill>
                <a:latin typeface="Franklin Gothic Medium Cond" panose="020B0606030402020204" pitchFamily="34" charset="0"/>
              </a:defRPr>
            </a:lvl1pPr>
          </a:lstStyle>
          <a:p>
            <a:endParaRPr lang="en-US"/>
          </a:p>
        </p:txBody>
      </p:sp>
      <p:pic>
        <p:nvPicPr>
          <p:cNvPr id="11" name="Picture 10" descr="Prosper Portland: Building an Equitable Economy">
            <a:extLst>
              <a:ext uri="{FF2B5EF4-FFF2-40B4-BE49-F238E27FC236}">
                <a16:creationId xmlns:a16="http://schemas.microsoft.com/office/drawing/2014/main" id="{4AC93763-C4B7-4D62-87C2-3636A9184C9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1433" y="5214710"/>
            <a:ext cx="1339133" cy="1415121"/>
          </a:xfrm>
          <a:prstGeom prst="rect">
            <a:avLst/>
          </a:prstGeom>
        </p:spPr>
      </p:pic>
      <p:sp>
        <p:nvSpPr>
          <p:cNvPr id="13" name="Subtitle 2">
            <a:extLst>
              <a:ext uri="{FF2B5EF4-FFF2-40B4-BE49-F238E27FC236}">
                <a16:creationId xmlns:a16="http://schemas.microsoft.com/office/drawing/2014/main" id="{40039D00-3365-4AA0-980E-7E8EF999DDD6}"/>
              </a:ext>
            </a:extLst>
          </p:cNvPr>
          <p:cNvSpPr>
            <a:spLocks noGrp="1"/>
          </p:cNvSpPr>
          <p:nvPr>
            <p:ph type="subTitle" idx="1"/>
          </p:nvPr>
        </p:nvSpPr>
        <p:spPr>
          <a:xfrm>
            <a:off x="914400" y="3434862"/>
            <a:ext cx="10363200" cy="1323569"/>
          </a:xfrm>
        </p:spPr>
        <p:txBody>
          <a:bodyPr/>
          <a:lstStyle>
            <a:lvl1pPr marL="0" indent="0" algn="ctr">
              <a:buNone/>
              <a:defRPr b="0" i="0">
                <a:solidFill>
                  <a:schemeClr val="bg1"/>
                </a:solidFill>
                <a:latin typeface="Franklin Gothic Medium Cond" panose="020B06060304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037547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406400" y="304800"/>
            <a:ext cx="113792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406400" y="998220"/>
            <a:ext cx="113792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406400" y="1714500"/>
            <a:ext cx="113792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531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05/27/2025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56989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range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A43B1D-DA5B-4070-949D-9576B1B74CA1}"/>
              </a:ext>
            </a:extLst>
          </p:cNvPr>
          <p:cNvSpPr/>
          <p:nvPr userDrawn="1"/>
        </p:nvSpPr>
        <p:spPr>
          <a:xfrm>
            <a:off x="1" y="0"/>
            <a:ext cx="4154750" cy="6858000"/>
          </a:xfrm>
          <a:prstGeom prst="rect">
            <a:avLst/>
          </a:prstGeom>
          <a:solidFill>
            <a:srgbClr val="EAA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67308" y="1947200"/>
            <a:ext cx="6510291" cy="1470025"/>
          </a:xfrm>
        </p:spPr>
        <p:txBody>
          <a:bodyPr/>
          <a:lstStyle>
            <a:lvl1pPr algn="l">
              <a:defRPr b="1" i="0">
                <a:solidFill>
                  <a:srgbClr val="EAAA00"/>
                </a:solidFill>
                <a:latin typeface="Franklin Gothic Demi Cond" panose="020B0603020102020204" pitchFamily="34" charset="0"/>
              </a:defRPr>
            </a:lvl1pPr>
          </a:lstStyle>
          <a:p>
            <a:r>
              <a:rPr lang="en-US"/>
              <a:t>Click to edit Master title style</a:t>
            </a:r>
          </a:p>
        </p:txBody>
      </p:sp>
      <p:sp>
        <p:nvSpPr>
          <p:cNvPr id="9" name="Footer Placeholder 4">
            <a:extLst>
              <a:ext uri="{FF2B5EF4-FFF2-40B4-BE49-F238E27FC236}">
                <a16:creationId xmlns:a16="http://schemas.microsoft.com/office/drawing/2014/main" id="{1DBCAC13-ECD8-42F8-9F4B-1150E22DF36E}"/>
              </a:ext>
            </a:extLst>
          </p:cNvPr>
          <p:cNvSpPr>
            <a:spLocks noGrp="1"/>
          </p:cNvSpPr>
          <p:nvPr>
            <p:ph type="ftr" sz="quarter" idx="11"/>
          </p:nvPr>
        </p:nvSpPr>
        <p:spPr>
          <a:xfrm>
            <a:off x="4767306" y="6356290"/>
            <a:ext cx="7039995" cy="365186"/>
          </a:xfrm>
        </p:spPr>
        <p:txBody>
          <a:bodyPr/>
          <a:lstStyle>
            <a:lvl1pPr>
              <a:defRPr b="0" i="0">
                <a:solidFill>
                  <a:schemeClr val="bg1">
                    <a:lumMod val="50000"/>
                  </a:schemeClr>
                </a:solidFill>
                <a:latin typeface="Franklin Gothic Medium Cond" panose="020B0606030402020204" pitchFamily="34" charset="0"/>
              </a:defRPr>
            </a:lvl1pPr>
          </a:lstStyle>
          <a:p>
            <a:endParaRPr lang="en-US"/>
          </a:p>
        </p:txBody>
      </p:sp>
      <p:pic>
        <p:nvPicPr>
          <p:cNvPr id="6" name="Picture 5" descr="A drawing of a face&#10;&#10;Description automatically generated">
            <a:extLst>
              <a:ext uri="{FF2B5EF4-FFF2-40B4-BE49-F238E27FC236}">
                <a16:creationId xmlns:a16="http://schemas.microsoft.com/office/drawing/2014/main" id="{EAF3C599-6984-4648-A4AA-5A6A71722A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5538" y="1838331"/>
            <a:ext cx="1963675" cy="2679629"/>
          </a:xfrm>
          <a:prstGeom prst="rect">
            <a:avLst/>
          </a:prstGeom>
        </p:spPr>
      </p:pic>
      <p:sp>
        <p:nvSpPr>
          <p:cNvPr id="12" name="Text Placeholder 11">
            <a:extLst>
              <a:ext uri="{FF2B5EF4-FFF2-40B4-BE49-F238E27FC236}">
                <a16:creationId xmlns:a16="http://schemas.microsoft.com/office/drawing/2014/main" id="{E1CDB562-CF81-4F63-9A81-0E602B297919}"/>
              </a:ext>
            </a:extLst>
          </p:cNvPr>
          <p:cNvSpPr>
            <a:spLocks noGrp="1"/>
          </p:cNvSpPr>
          <p:nvPr>
            <p:ph type="body" sz="quarter" idx="12" hasCustomPrompt="1"/>
          </p:nvPr>
        </p:nvSpPr>
        <p:spPr>
          <a:xfrm>
            <a:off x="4767263" y="3560349"/>
            <a:ext cx="6510337" cy="755157"/>
          </a:xfrm>
        </p:spPr>
        <p:txBody>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4000">
                <a:solidFill>
                  <a:schemeClr val="bg1">
                    <a:lumMod val="65000"/>
                  </a:schemeClr>
                </a:solidFill>
              </a:defRPr>
            </a:lvl1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solidFill>
                  <a:schemeClr val="bg1">
                    <a:lumMod val="50000"/>
                  </a:schemeClr>
                </a:solidFill>
              </a:rPr>
              <a:t>Click to edit Master subtitle style</a:t>
            </a:r>
          </a:p>
          <a:p>
            <a:pPr lvl="0"/>
            <a:endParaRPr lang="en-US"/>
          </a:p>
        </p:txBody>
      </p:sp>
    </p:spTree>
    <p:extLst>
      <p:ext uri="{BB962C8B-B14F-4D97-AF65-F5344CB8AC3E}">
        <p14:creationId xmlns:p14="http://schemas.microsoft.com/office/powerpoint/2010/main" val="600410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RANGE">
    <p:bg>
      <p:bgPr>
        <a:solidFill>
          <a:srgbClr val="EAAA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98624"/>
            <a:ext cx="10363200" cy="1470025"/>
          </a:xfrm>
        </p:spPr>
        <p:txBody>
          <a:bodyPr/>
          <a:lstStyle>
            <a:lvl1pPr algn="ctr">
              <a:defRPr b="1" i="0">
                <a:solidFill>
                  <a:schemeClr val="bg1"/>
                </a:solidFill>
                <a:latin typeface="Franklin Gothic Demi Cond" panose="020B0603020102020204" pitchFamily="34" charset="0"/>
              </a:defRPr>
            </a:lvl1pPr>
          </a:lstStyle>
          <a:p>
            <a:r>
              <a:rPr lang="en-US"/>
              <a:t>Click to edit Master title style</a:t>
            </a:r>
          </a:p>
        </p:txBody>
      </p:sp>
      <p:sp>
        <p:nvSpPr>
          <p:cNvPr id="7" name="Subtitle 2">
            <a:extLst>
              <a:ext uri="{FF2B5EF4-FFF2-40B4-BE49-F238E27FC236}">
                <a16:creationId xmlns:a16="http://schemas.microsoft.com/office/drawing/2014/main" id="{FE744445-31F9-4FFC-BD4F-77958B55072B}"/>
              </a:ext>
            </a:extLst>
          </p:cNvPr>
          <p:cNvSpPr>
            <a:spLocks noGrp="1"/>
          </p:cNvSpPr>
          <p:nvPr>
            <p:ph type="subTitle" idx="1"/>
          </p:nvPr>
        </p:nvSpPr>
        <p:spPr>
          <a:xfrm>
            <a:off x="1828800" y="3434862"/>
            <a:ext cx="8534400" cy="1323569"/>
          </a:xfrm>
        </p:spPr>
        <p:txBody>
          <a:bodyPr/>
          <a:lstStyle>
            <a:lvl1pPr marL="0" indent="0" algn="ctr">
              <a:buNone/>
              <a:defRPr b="0" i="0">
                <a:solidFill>
                  <a:schemeClr val="bg1"/>
                </a:solidFill>
                <a:latin typeface="Franklin Gothic Medium Cond" panose="020B06060304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9" name="Footer Placeholder 4">
            <a:extLst>
              <a:ext uri="{FF2B5EF4-FFF2-40B4-BE49-F238E27FC236}">
                <a16:creationId xmlns:a16="http://schemas.microsoft.com/office/drawing/2014/main" id="{5A76095E-8D42-4A76-9354-F09DE6643D10}"/>
              </a:ext>
            </a:extLst>
          </p:cNvPr>
          <p:cNvSpPr>
            <a:spLocks noGrp="1"/>
          </p:cNvSpPr>
          <p:nvPr>
            <p:ph type="ftr" sz="quarter" idx="11"/>
          </p:nvPr>
        </p:nvSpPr>
        <p:spPr>
          <a:xfrm>
            <a:off x="1828800" y="6356290"/>
            <a:ext cx="8534400" cy="365186"/>
          </a:xfrm>
        </p:spPr>
        <p:txBody>
          <a:bodyPr/>
          <a:lstStyle>
            <a:lvl1pPr>
              <a:defRPr b="0" i="0">
                <a:solidFill>
                  <a:schemeClr val="bg1"/>
                </a:solidFill>
                <a:latin typeface="Franklin Gothic Medium Cond" panose="020B0606030402020204" pitchFamily="34" charset="0"/>
              </a:defRPr>
            </a:lvl1pPr>
          </a:lstStyle>
          <a:p>
            <a:endParaRPr lang="en-US"/>
          </a:p>
        </p:txBody>
      </p:sp>
      <p:pic>
        <p:nvPicPr>
          <p:cNvPr id="11" name="Picture 10" descr="Prosper Portland: Building an Equitable Economy">
            <a:extLst>
              <a:ext uri="{FF2B5EF4-FFF2-40B4-BE49-F238E27FC236}">
                <a16:creationId xmlns:a16="http://schemas.microsoft.com/office/drawing/2014/main" id="{0437D97C-DD25-4687-A822-9CDE842CBD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1433" y="5214710"/>
            <a:ext cx="1339133" cy="1415121"/>
          </a:xfrm>
          <a:prstGeom prst="rect">
            <a:avLst/>
          </a:prstGeom>
        </p:spPr>
      </p:pic>
    </p:spTree>
    <p:extLst>
      <p:ext uri="{BB962C8B-B14F-4D97-AF65-F5344CB8AC3E}">
        <p14:creationId xmlns:p14="http://schemas.microsoft.com/office/powerpoint/2010/main" val="530127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Green 2">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A43B1D-DA5B-4070-949D-9576B1B74CA1}"/>
              </a:ext>
            </a:extLst>
          </p:cNvPr>
          <p:cNvSpPr/>
          <p:nvPr userDrawn="1"/>
        </p:nvSpPr>
        <p:spPr>
          <a:xfrm>
            <a:off x="1" y="0"/>
            <a:ext cx="4154750" cy="6858000"/>
          </a:xfrm>
          <a:prstGeom prst="rect">
            <a:avLst/>
          </a:prstGeom>
          <a:solidFill>
            <a:srgbClr val="6CC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67308" y="1956080"/>
            <a:ext cx="6510291" cy="1470025"/>
          </a:xfrm>
        </p:spPr>
        <p:txBody>
          <a:bodyPr/>
          <a:lstStyle>
            <a:lvl1pPr algn="l">
              <a:defRPr b="1" i="0">
                <a:solidFill>
                  <a:srgbClr val="6CC24A"/>
                </a:solidFill>
                <a:latin typeface="Franklin Gothic Demi Cond" panose="020B0603020102020204" pitchFamily="34" charset="0"/>
              </a:defRPr>
            </a:lvl1pPr>
          </a:lstStyle>
          <a:p>
            <a:r>
              <a:rPr lang="en-US"/>
              <a:t>Click to edit Master title style</a:t>
            </a:r>
          </a:p>
        </p:txBody>
      </p:sp>
      <p:sp>
        <p:nvSpPr>
          <p:cNvPr id="9" name="Footer Placeholder 4">
            <a:extLst>
              <a:ext uri="{FF2B5EF4-FFF2-40B4-BE49-F238E27FC236}">
                <a16:creationId xmlns:a16="http://schemas.microsoft.com/office/drawing/2014/main" id="{1DBCAC13-ECD8-42F8-9F4B-1150E22DF36E}"/>
              </a:ext>
            </a:extLst>
          </p:cNvPr>
          <p:cNvSpPr>
            <a:spLocks noGrp="1"/>
          </p:cNvSpPr>
          <p:nvPr>
            <p:ph type="ftr" sz="quarter" idx="11"/>
          </p:nvPr>
        </p:nvSpPr>
        <p:spPr>
          <a:xfrm>
            <a:off x="4767306" y="6356290"/>
            <a:ext cx="7039995" cy="365186"/>
          </a:xfrm>
        </p:spPr>
        <p:txBody>
          <a:bodyPr/>
          <a:lstStyle>
            <a:lvl1pPr>
              <a:defRPr b="0" i="0">
                <a:solidFill>
                  <a:schemeClr val="bg1">
                    <a:lumMod val="50000"/>
                  </a:schemeClr>
                </a:solidFill>
                <a:latin typeface="Franklin Gothic Medium Cond" panose="020B0606030402020204" pitchFamily="34" charset="0"/>
              </a:defRPr>
            </a:lvl1pPr>
          </a:lstStyle>
          <a:p>
            <a:endParaRPr lang="en-US"/>
          </a:p>
        </p:txBody>
      </p:sp>
      <p:pic>
        <p:nvPicPr>
          <p:cNvPr id="6" name="Picture 5" descr="A drawing of a face&#10;&#10;Description automatically generated">
            <a:extLst>
              <a:ext uri="{FF2B5EF4-FFF2-40B4-BE49-F238E27FC236}">
                <a16:creationId xmlns:a16="http://schemas.microsoft.com/office/drawing/2014/main" id="{EAF3C599-6984-4648-A4AA-5A6A71722A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5538" y="1838331"/>
            <a:ext cx="1963675" cy="2679629"/>
          </a:xfrm>
          <a:prstGeom prst="rect">
            <a:avLst/>
          </a:prstGeom>
        </p:spPr>
      </p:pic>
      <p:sp>
        <p:nvSpPr>
          <p:cNvPr id="10" name="Text Placeholder 11">
            <a:extLst>
              <a:ext uri="{FF2B5EF4-FFF2-40B4-BE49-F238E27FC236}">
                <a16:creationId xmlns:a16="http://schemas.microsoft.com/office/drawing/2014/main" id="{2E2EA462-749F-4B7D-9286-F5527572EA26}"/>
              </a:ext>
            </a:extLst>
          </p:cNvPr>
          <p:cNvSpPr>
            <a:spLocks noGrp="1"/>
          </p:cNvSpPr>
          <p:nvPr>
            <p:ph type="body" sz="quarter" idx="12" hasCustomPrompt="1"/>
          </p:nvPr>
        </p:nvSpPr>
        <p:spPr>
          <a:xfrm>
            <a:off x="4767263" y="3569229"/>
            <a:ext cx="6510337" cy="755157"/>
          </a:xfrm>
        </p:spPr>
        <p:txBody>
          <a:bodyPr/>
          <a:lstStyle>
            <a:lvl1pPr marL="0" marR="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sz="4000">
                <a:solidFill>
                  <a:schemeClr val="bg1">
                    <a:lumMod val="65000"/>
                  </a:schemeClr>
                </a:solidFill>
              </a:defRPr>
            </a:lvl1pPr>
          </a:lstStyle>
          <a:p>
            <a:pPr marL="0" marR="0" lvl="0" indent="0" algn="l" defTabSz="121917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a:solidFill>
                  <a:schemeClr val="bg1">
                    <a:lumMod val="50000"/>
                  </a:schemeClr>
                </a:solidFill>
              </a:rPr>
              <a:t>Click to edit Master subtitle style</a:t>
            </a:r>
          </a:p>
          <a:p>
            <a:pPr lvl="0"/>
            <a:endParaRPr lang="en-US"/>
          </a:p>
        </p:txBody>
      </p:sp>
    </p:spTree>
    <p:extLst>
      <p:ext uri="{BB962C8B-B14F-4D97-AF65-F5344CB8AC3E}">
        <p14:creationId xmlns:p14="http://schemas.microsoft.com/office/powerpoint/2010/main" val="249654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GREEN">
    <p:bg>
      <p:bgPr>
        <a:solidFill>
          <a:srgbClr val="6CC24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080363"/>
            <a:ext cx="10363200" cy="1470025"/>
          </a:xfrm>
        </p:spPr>
        <p:txBody>
          <a:bodyPr/>
          <a:lstStyle>
            <a:lvl1pPr algn="ctr">
              <a:defRPr b="1" i="0">
                <a:solidFill>
                  <a:schemeClr val="bg1"/>
                </a:solidFill>
                <a:latin typeface="Franklin Gothic Demi Cond" panose="020B0603020102020204" pitchFamily="34" charset="0"/>
              </a:defRPr>
            </a:lvl1pPr>
          </a:lstStyle>
          <a:p>
            <a:r>
              <a:rPr lang="en-US"/>
              <a:t>Click to edit Master title style</a:t>
            </a:r>
          </a:p>
        </p:txBody>
      </p:sp>
      <p:sp>
        <p:nvSpPr>
          <p:cNvPr id="9" name="Footer Placeholder 4">
            <a:extLst>
              <a:ext uri="{FF2B5EF4-FFF2-40B4-BE49-F238E27FC236}">
                <a16:creationId xmlns:a16="http://schemas.microsoft.com/office/drawing/2014/main" id="{FEED41A6-4FC7-4E22-A8E1-70B2FE12A002}"/>
              </a:ext>
            </a:extLst>
          </p:cNvPr>
          <p:cNvSpPr>
            <a:spLocks noGrp="1"/>
          </p:cNvSpPr>
          <p:nvPr>
            <p:ph type="ftr" sz="quarter" idx="11"/>
          </p:nvPr>
        </p:nvSpPr>
        <p:spPr>
          <a:xfrm>
            <a:off x="1828800" y="6356290"/>
            <a:ext cx="8534400" cy="365186"/>
          </a:xfrm>
        </p:spPr>
        <p:txBody>
          <a:bodyPr/>
          <a:lstStyle>
            <a:lvl1pPr>
              <a:defRPr b="0" i="0">
                <a:solidFill>
                  <a:schemeClr val="bg1"/>
                </a:solidFill>
                <a:latin typeface="Franklin Gothic Medium Cond" panose="020B0606030402020204" pitchFamily="34" charset="0"/>
              </a:defRPr>
            </a:lvl1pPr>
          </a:lstStyle>
          <a:p>
            <a:endParaRPr lang="en-US"/>
          </a:p>
        </p:txBody>
      </p:sp>
      <p:pic>
        <p:nvPicPr>
          <p:cNvPr id="12" name="Picture 11" descr="Prosper Portland: Building an Equitable Economy">
            <a:extLst>
              <a:ext uri="{FF2B5EF4-FFF2-40B4-BE49-F238E27FC236}">
                <a16:creationId xmlns:a16="http://schemas.microsoft.com/office/drawing/2014/main" id="{E626BEB7-91FE-4483-9CD4-0B35ACB5E6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1433" y="5214710"/>
            <a:ext cx="1339133" cy="1415121"/>
          </a:xfrm>
          <a:prstGeom prst="rect">
            <a:avLst/>
          </a:prstGeom>
        </p:spPr>
      </p:pic>
    </p:spTree>
    <p:extLst>
      <p:ext uri="{BB962C8B-B14F-4D97-AF65-F5344CB8AC3E}">
        <p14:creationId xmlns:p14="http://schemas.microsoft.com/office/powerpoint/2010/main" val="201689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Blue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1B6E6"/>
                </a:solidFill>
              </a:defRPr>
            </a:lvl1pPr>
          </a:lstStyle>
          <a:p>
            <a:r>
              <a:rPr lang="en-US"/>
              <a:t>Click to edit Master title style</a:t>
            </a:r>
          </a:p>
        </p:txBody>
      </p:sp>
      <p:sp>
        <p:nvSpPr>
          <p:cNvPr id="3" name="Content Placeholder 2"/>
          <p:cNvSpPr>
            <a:spLocks noGrp="1"/>
          </p:cNvSpPr>
          <p:nvPr>
            <p:ph idx="1"/>
          </p:nvPr>
        </p:nvSpPr>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Wingdings" pitchFamily="2" charset="2"/>
              <a:buChar cha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lgn="l"/>
            <a:endParaRPr lang="en-US"/>
          </a:p>
        </p:txBody>
      </p:sp>
      <p:pic>
        <p:nvPicPr>
          <p:cNvPr id="11" name="Picture 10" descr="Prosper Portland logo">
            <a:extLst>
              <a:ext uri="{FF2B5EF4-FFF2-40B4-BE49-F238E27FC236}">
                <a16:creationId xmlns:a16="http://schemas.microsoft.com/office/drawing/2014/main" id="{6B47363A-542F-46EF-8158-0A57D1BABA2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4152252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1B6E6"/>
                </a:solidFill>
              </a:defRPr>
            </a:lvl1pPr>
          </a:lstStyle>
          <a:p>
            <a:r>
              <a:rPr lang="en-US"/>
              <a:t>Click to edit Master title style</a:t>
            </a:r>
          </a:p>
        </p:txBody>
      </p:sp>
      <p:sp>
        <p:nvSpPr>
          <p:cNvPr id="3" name="Content Placeholder 2"/>
          <p:cNvSpPr>
            <a:spLocks noGrp="1"/>
          </p:cNvSpPr>
          <p:nvPr>
            <p:ph idx="1"/>
          </p:nvPr>
        </p:nvSpPr>
        <p:spPr>
          <a:xfrm>
            <a:off x="239305" y="1600201"/>
            <a:ext cx="5186638" cy="4525963"/>
          </a:xfrm>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Courier New" panose="02070309020205020404" pitchFamily="49" charset="0"/>
              <a:buChar char="o"/>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pPr algn="l"/>
            <a:endParaRPr lang="en-US"/>
          </a:p>
        </p:txBody>
      </p:sp>
      <p:sp>
        <p:nvSpPr>
          <p:cNvPr id="7" name="Content Placeholder 2">
            <a:extLst>
              <a:ext uri="{FF2B5EF4-FFF2-40B4-BE49-F238E27FC236}">
                <a16:creationId xmlns:a16="http://schemas.microsoft.com/office/drawing/2014/main" id="{14D9FB89-50EE-465B-89C3-229BDE5D7EEF}"/>
              </a:ext>
            </a:extLst>
          </p:cNvPr>
          <p:cNvSpPr>
            <a:spLocks noGrp="1"/>
          </p:cNvSpPr>
          <p:nvPr>
            <p:ph idx="12"/>
          </p:nvPr>
        </p:nvSpPr>
        <p:spPr>
          <a:xfrm>
            <a:off x="6395762" y="1592015"/>
            <a:ext cx="5186638" cy="4525963"/>
          </a:xfrm>
        </p:spPr>
        <p:txBody>
          <a:bodyPr/>
          <a:lstStyle>
            <a:lvl1pPr marL="0" indent="0">
              <a:buNone/>
              <a:defRPr>
                <a:solidFill>
                  <a:schemeClr val="tx1">
                    <a:lumMod val="50000"/>
                    <a:lumOff val="50000"/>
                  </a:schemeClr>
                </a:solidFill>
              </a:defRPr>
            </a:lvl1pPr>
            <a:lvl2pPr marL="990575" indent="-380990">
              <a:buFont typeface="Arial" panose="020B0604020202020204" pitchFamily="34" charset="0"/>
              <a:buChar char="•"/>
              <a:defRPr>
                <a:solidFill>
                  <a:schemeClr val="tx1">
                    <a:lumMod val="50000"/>
                    <a:lumOff val="50000"/>
                  </a:schemeClr>
                </a:solidFill>
              </a:defRPr>
            </a:lvl2pPr>
            <a:lvl3pPr marL="1523962" indent="-304792">
              <a:buFont typeface="Courier New" panose="02070309020205020404" pitchFamily="49" charset="0"/>
              <a:buChar char="o"/>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7FE1831F-2E85-4384-8C2C-1E8854794091}"/>
              </a:ext>
            </a:extLst>
          </p:cNvPr>
          <p:cNvCxnSpPr/>
          <p:nvPr userDrawn="1"/>
        </p:nvCxnSpPr>
        <p:spPr>
          <a:xfrm>
            <a:off x="5900691" y="1600201"/>
            <a:ext cx="0" cy="4517777"/>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Prosper Portland logo">
            <a:extLst>
              <a:ext uri="{FF2B5EF4-FFF2-40B4-BE49-F238E27FC236}">
                <a16:creationId xmlns:a16="http://schemas.microsoft.com/office/drawing/2014/main" id="{04E7C008-0AE5-4615-AE01-1036B7613C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1874110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Blue 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41B6E6"/>
                </a:solidFill>
              </a:defRPr>
            </a:lvl1pPr>
          </a:lstStyle>
          <a:p>
            <a:r>
              <a:rPr lang="en-US"/>
              <a:t>Click to edit Master title style</a:t>
            </a:r>
          </a:p>
        </p:txBody>
      </p:sp>
      <p:sp>
        <p:nvSpPr>
          <p:cNvPr id="3" name="Text Placeholder 2"/>
          <p:cNvSpPr>
            <a:spLocks noGrp="1"/>
          </p:cNvSpPr>
          <p:nvPr>
            <p:ph type="body" idx="1"/>
          </p:nvPr>
        </p:nvSpPr>
        <p:spPr>
          <a:xfrm>
            <a:off x="239304" y="1534733"/>
            <a:ext cx="5386917" cy="639763"/>
          </a:xfrm>
        </p:spPr>
        <p:txBody>
          <a:bodyPr anchor="b"/>
          <a:lstStyle>
            <a:lvl1pPr marL="0" indent="0">
              <a:buNone/>
              <a:defRPr sz="3200" b="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239305" y="2174875"/>
            <a:ext cx="5386917" cy="3951288"/>
          </a:xfrm>
        </p:spPr>
        <p:txBody>
          <a:bodyPr/>
          <a:lstStyle>
            <a:lvl1pPr>
              <a:defRPr sz="2800">
                <a:solidFill>
                  <a:schemeClr val="tx1">
                    <a:lumMod val="50000"/>
                    <a:lumOff val="50000"/>
                  </a:schemeClr>
                </a:solidFill>
                <a:latin typeface="Franklin Gothic Book" panose="020B0503020102020204" pitchFamily="34" charset="0"/>
              </a:defRPr>
            </a:lvl1pPr>
            <a:lvl2pPr>
              <a:defRPr sz="2667">
                <a:solidFill>
                  <a:schemeClr val="tx1">
                    <a:lumMod val="50000"/>
                    <a:lumOff val="50000"/>
                  </a:schemeClr>
                </a:solidFill>
              </a:defRPr>
            </a:lvl2pPr>
            <a:lvl3pPr>
              <a:defRPr sz="2400">
                <a:solidFill>
                  <a:schemeClr val="tx1">
                    <a:lumMod val="50000"/>
                    <a:lumOff val="50000"/>
                  </a:schemeClr>
                </a:solidFill>
              </a:defRPr>
            </a:lvl3pPr>
            <a:lvl4pPr>
              <a:defRPr sz="2133">
                <a:solidFill>
                  <a:schemeClr val="tx1">
                    <a:lumMod val="50000"/>
                    <a:lumOff val="50000"/>
                  </a:schemeClr>
                </a:solidFill>
              </a:defRPr>
            </a:lvl4pPr>
            <a:lvl5pPr>
              <a:defRPr sz="2133">
                <a:solidFill>
                  <a:schemeClr val="tx1">
                    <a:lumMod val="50000"/>
                    <a:lumOff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00">
                <a:solidFill>
                  <a:schemeClr val="tx1">
                    <a:lumMod val="50000"/>
                    <a:lumOff val="50000"/>
                  </a:schemeClr>
                </a:solidFill>
                <a:latin typeface="Franklin Gothic Book" panose="020B0503020102020204" pitchFamily="34" charset="0"/>
              </a:defRPr>
            </a:lvl1pPr>
            <a:lvl2pPr>
              <a:defRPr sz="2667">
                <a:solidFill>
                  <a:schemeClr val="tx1">
                    <a:lumMod val="50000"/>
                    <a:lumOff val="50000"/>
                  </a:schemeClr>
                </a:solidFill>
              </a:defRPr>
            </a:lvl2pPr>
            <a:lvl3pPr>
              <a:defRPr sz="2400">
                <a:solidFill>
                  <a:schemeClr val="tx1">
                    <a:lumMod val="50000"/>
                    <a:lumOff val="50000"/>
                  </a:schemeClr>
                </a:solidFill>
              </a:defRPr>
            </a:lvl3pPr>
            <a:lvl4pPr>
              <a:defRPr sz="2133">
                <a:solidFill>
                  <a:schemeClr val="tx1">
                    <a:lumMod val="50000"/>
                    <a:lumOff val="50000"/>
                  </a:schemeClr>
                </a:solidFill>
              </a:defRPr>
            </a:lvl4pPr>
            <a:lvl5pPr>
              <a:defRPr sz="2133">
                <a:solidFill>
                  <a:schemeClr val="tx1">
                    <a:lumMod val="50000"/>
                    <a:lumOff val="50000"/>
                  </a:schemeClr>
                </a:solidFill>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pPr algn="l"/>
            <a:endParaRPr lang="en-US"/>
          </a:p>
        </p:txBody>
      </p:sp>
      <p:pic>
        <p:nvPicPr>
          <p:cNvPr id="11" name="Picture 10" descr="Prosper Portland logo">
            <a:extLst>
              <a:ext uri="{FF2B5EF4-FFF2-40B4-BE49-F238E27FC236}">
                <a16:creationId xmlns:a16="http://schemas.microsoft.com/office/drawing/2014/main" id="{53A3C852-A696-4A26-A81E-F0F763F64B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spTree>
    <p:extLst>
      <p:ext uri="{BB962C8B-B14F-4D97-AF65-F5344CB8AC3E}">
        <p14:creationId xmlns:p14="http://schemas.microsoft.com/office/powerpoint/2010/main" val="3036533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9305" y="160336"/>
            <a:ext cx="11731022" cy="76162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39305" y="1375380"/>
            <a:ext cx="11731022" cy="471744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39304" y="6356290"/>
            <a:ext cx="8878063" cy="365186"/>
          </a:xfrm>
          <a:prstGeom prst="rect">
            <a:avLst/>
          </a:prstGeom>
        </p:spPr>
        <p:txBody>
          <a:bodyPr vert="horz" lIns="91440" tIns="45720" rIns="91440" bIns="45720" rtlCol="0" anchor="ctr"/>
          <a:lstStyle>
            <a:lvl1pPr algn="ctr">
              <a:defRPr lang="en-US" sz="1600" kern="1200">
                <a:solidFill>
                  <a:schemeClr val="tx1">
                    <a:tint val="75000"/>
                  </a:schemeClr>
                </a:solidFill>
                <a:latin typeface="Franklin Gothic Medium Cond" panose="020B0606030402020204" pitchFamily="34" charset="0"/>
                <a:ea typeface="+mn-ea"/>
                <a:cs typeface="+mn-cs"/>
              </a:defRPr>
            </a:lvl1pPr>
          </a:lstStyle>
          <a:p>
            <a:pPr algn="l"/>
            <a:endParaRPr lang="en-US"/>
          </a:p>
        </p:txBody>
      </p:sp>
      <p:sp>
        <p:nvSpPr>
          <p:cNvPr id="6" name="Slide Number Placeholder 5"/>
          <p:cNvSpPr>
            <a:spLocks noGrp="1"/>
          </p:cNvSpPr>
          <p:nvPr>
            <p:ph type="sldNum" sz="quarter" idx="4"/>
          </p:nvPr>
        </p:nvSpPr>
        <p:spPr>
          <a:xfrm>
            <a:off x="10271463" y="6356290"/>
            <a:ext cx="1698863" cy="365125"/>
          </a:xfrm>
          <a:prstGeom prst="rect">
            <a:avLst/>
          </a:prstGeom>
        </p:spPr>
        <p:txBody>
          <a:bodyPr vert="horz" lIns="91440" tIns="45720" rIns="91440" bIns="45720" rtlCol="0" anchor="ctr"/>
          <a:lstStyle>
            <a:lvl1pPr algn="r">
              <a:defRPr lang="en-US" sz="1600" kern="1200" smtClean="0">
                <a:solidFill>
                  <a:schemeClr val="tx1">
                    <a:tint val="75000"/>
                  </a:schemeClr>
                </a:solidFill>
                <a:latin typeface="Franklin Gothic Medium Cond" panose="020B0606030402020204" pitchFamily="34" charset="0"/>
                <a:ea typeface="+mn-ea"/>
                <a:cs typeface="+mn-cs"/>
              </a:defRPr>
            </a:lvl1pPr>
          </a:lstStyle>
          <a:p>
            <a:fld id="{63299CE7-2FFC-8E44-BCB4-F31350645C85}" type="slidenum">
              <a:rPr lang="en-US" smtClean="0"/>
              <a:pPr/>
              <a:t>‹#›</a:t>
            </a:fld>
            <a:endParaRPr lang="en-US"/>
          </a:p>
        </p:txBody>
      </p:sp>
    </p:spTree>
    <p:extLst>
      <p:ext uri="{BB962C8B-B14F-4D97-AF65-F5344CB8AC3E}">
        <p14:creationId xmlns:p14="http://schemas.microsoft.com/office/powerpoint/2010/main" val="4180591711"/>
      </p:ext>
    </p:extLst>
  </p:cSld>
  <p:clrMap bg1="lt1" tx1="dk1" bg2="lt2" tx2="dk2" accent1="accent1" accent2="accent2" accent3="accent3" accent4="accent4" accent5="accent5" accent6="accent6" hlink="hlink" folHlink="folHlink"/>
  <p:sldLayoutIdLst>
    <p:sldLayoutId id="2147483695" r:id="rId1"/>
    <p:sldLayoutId id="2147483701" r:id="rId2"/>
    <p:sldLayoutId id="2147483696" r:id="rId3"/>
    <p:sldLayoutId id="2147483684" r:id="rId4"/>
    <p:sldLayoutId id="2147483697" r:id="rId5"/>
    <p:sldLayoutId id="2147483685" r:id="rId6"/>
    <p:sldLayoutId id="2147483702" r:id="rId7"/>
    <p:sldLayoutId id="2147483688" r:id="rId8"/>
    <p:sldLayoutId id="2147483703" r:id="rId9"/>
    <p:sldLayoutId id="2147483704" r:id="rId10"/>
    <p:sldLayoutId id="2147483686" r:id="rId11"/>
    <p:sldLayoutId id="2147483689" r:id="rId12"/>
    <p:sldLayoutId id="2147483691" r:id="rId13"/>
    <p:sldLayoutId id="2147483693" r:id="rId14"/>
    <p:sldLayoutId id="2147483687" r:id="rId15"/>
    <p:sldLayoutId id="2147483690" r:id="rId16"/>
    <p:sldLayoutId id="2147483692" r:id="rId17"/>
    <p:sldLayoutId id="2147483698" r:id="rId18"/>
    <p:sldLayoutId id="2147483694" r:id="rId19"/>
    <p:sldLayoutId id="2147483699" r:id="rId20"/>
    <p:sldLayoutId id="2147483705" r:id="rId21"/>
  </p:sldLayoutIdLst>
  <p:hf hdr="0" ftr="0" dt="0"/>
  <p:txStyles>
    <p:titleStyle>
      <a:lvl1pPr algn="l" defTabSz="1219170" rtl="0" eaLnBrk="1" latinLnBrk="0" hangingPunct="1">
        <a:spcBef>
          <a:spcPct val="0"/>
        </a:spcBef>
        <a:buNone/>
        <a:defRPr sz="5867" b="1" i="0" kern="1200">
          <a:solidFill>
            <a:schemeClr val="tx1"/>
          </a:solidFill>
          <a:latin typeface="Franklin Gothic Demi Cond" panose="020B0603020102020204" pitchFamily="34" charset="0"/>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b="0" i="0" kern="1200">
          <a:solidFill>
            <a:schemeClr val="tx1"/>
          </a:solidFill>
          <a:latin typeface="Franklin Gothic Medium Cond" panose="020B06060304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Franklin Gothic Book" panose="020B05030201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00" kern="1200">
          <a:solidFill>
            <a:schemeClr val="tx1"/>
          </a:solidFill>
          <a:latin typeface="Franklin Gothic Book" panose="020B05030201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0.jpeg"/><Relationship Id="rId11" Type="http://schemas.microsoft.com/office/2007/relationships/hdphoto" Target="../media/hdphoto1.wdp"/><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svg"/><Relationship Id="rId9"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3.sv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4.png"/><Relationship Id="rId2" Type="http://schemas.openxmlformats.org/officeDocument/2006/relationships/notesSlide" Target="../notesSlides/notesSlide3.xml"/><Relationship Id="rId16" Type="http://schemas.openxmlformats.org/officeDocument/2006/relationships/image" Target="../media/image19.sv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A5A03-7785-4FF6-80D1-857E3DEC959D}"/>
              </a:ext>
            </a:extLst>
          </p:cNvPr>
          <p:cNvSpPr>
            <a:spLocks noGrp="1"/>
          </p:cNvSpPr>
          <p:nvPr>
            <p:ph type="ctrTitle"/>
          </p:nvPr>
        </p:nvSpPr>
        <p:spPr>
          <a:xfrm>
            <a:off x="1894114" y="1611538"/>
            <a:ext cx="9576078" cy="1470025"/>
          </a:xfrm>
        </p:spPr>
        <p:txBody>
          <a:bodyPr>
            <a:normAutofit fontScale="90000"/>
          </a:bodyPr>
          <a:lstStyle/>
          <a:p>
            <a:pPr algn="l"/>
            <a:r>
              <a:rPr lang="en-US" sz="6000">
                <a:latin typeface="Franklin Gothic Medium Cond"/>
              </a:rPr>
              <a:t>Cully TIF District </a:t>
            </a:r>
            <a:br>
              <a:rPr lang="en-US" sz="6000">
                <a:latin typeface="Franklin Gothic Medium Cond"/>
              </a:rPr>
            </a:br>
            <a:r>
              <a:rPr lang="en-US" sz="6000">
                <a:latin typeface="Franklin Gothic Medium Cond"/>
              </a:rPr>
              <a:t>Community Leadership Committee </a:t>
            </a:r>
          </a:p>
        </p:txBody>
      </p:sp>
      <p:pic>
        <p:nvPicPr>
          <p:cNvPr id="3" name="Picture 2">
            <a:extLst>
              <a:ext uri="{FF2B5EF4-FFF2-40B4-BE49-F238E27FC236}">
                <a16:creationId xmlns:a16="http://schemas.microsoft.com/office/drawing/2014/main" id="{B3F95DC9-2426-4D5F-BD99-FA83FA72B94A}"/>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3163665" y="5217513"/>
            <a:ext cx="2645619" cy="70274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265E6EC8-999A-547C-058E-9937CE7BF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25875" y="5217513"/>
            <a:ext cx="2153085" cy="702743"/>
          </a:xfrm>
          <a:prstGeom prst="rect">
            <a:avLst/>
          </a:prstGeom>
        </p:spPr>
      </p:pic>
      <p:sp>
        <p:nvSpPr>
          <p:cNvPr id="4" name="Rectangle 3">
            <a:extLst>
              <a:ext uri="{FF2B5EF4-FFF2-40B4-BE49-F238E27FC236}">
                <a16:creationId xmlns:a16="http://schemas.microsoft.com/office/drawing/2014/main" id="{7645BA7E-FFF8-BC1E-DFB6-A45C3447EC21}"/>
              </a:ext>
            </a:extLst>
          </p:cNvPr>
          <p:cNvSpPr/>
          <p:nvPr/>
        </p:nvSpPr>
        <p:spPr>
          <a:xfrm>
            <a:off x="10505090" y="4997973"/>
            <a:ext cx="1686910" cy="184456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 Placeholder 3">
            <a:extLst>
              <a:ext uri="{FF2B5EF4-FFF2-40B4-BE49-F238E27FC236}">
                <a16:creationId xmlns:a16="http://schemas.microsoft.com/office/drawing/2014/main" id="{BE1B5409-5775-C13E-D609-C04F06557F57}"/>
              </a:ext>
            </a:extLst>
          </p:cNvPr>
          <p:cNvSpPr txBox="1">
            <a:spLocks/>
          </p:cNvSpPr>
          <p:nvPr/>
        </p:nvSpPr>
        <p:spPr>
          <a:xfrm>
            <a:off x="2002971" y="3429000"/>
            <a:ext cx="4648835" cy="755157"/>
          </a:xfrm>
          <a:prstGeom prst="rect">
            <a:avLst/>
          </a:prstGeom>
        </p:spPr>
        <p:txBody>
          <a:bodyPr lIns="91440" tIns="45720" rIns="91440" bIns="45720" anchor="t">
            <a:normAutofit/>
          </a:bodyPr>
          <a:lstStyle>
            <a:lvl1pPr marL="457189" indent="-457189" algn="l" defTabSz="1219170" rtl="0" eaLnBrk="1" latinLnBrk="0" hangingPunct="1">
              <a:spcBef>
                <a:spcPct val="20000"/>
              </a:spcBef>
              <a:buFont typeface="Arial" panose="020B0604020202020204" pitchFamily="34" charset="0"/>
              <a:buChar char="•"/>
              <a:defRPr sz="4267" b="0" i="0" kern="1200">
                <a:solidFill>
                  <a:schemeClr val="tx1"/>
                </a:solidFill>
                <a:latin typeface="Franklin Gothic Medium Cond" panose="020B06060304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solidFill>
                <a:latin typeface="Franklin Gothic Book" panose="020B0503020102020204" pitchFamily="34" charset="0"/>
                <a:ea typeface="+mn-ea"/>
                <a:cs typeface="+mn-cs"/>
              </a:defRPr>
            </a:lvl2pPr>
            <a:lvl3pPr marL="1523962" indent="-304792" algn="l" defTabSz="1219170" rtl="0" eaLnBrk="1" latinLnBrk="0" hangingPunct="1">
              <a:spcBef>
                <a:spcPct val="20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00" kern="1200">
                <a:solidFill>
                  <a:schemeClr val="tx1"/>
                </a:solidFill>
                <a:latin typeface="Franklin Gothic Book" panose="020B05030201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US" sz="3600">
                <a:solidFill>
                  <a:schemeClr val="bg1"/>
                </a:solidFill>
                <a:latin typeface="Franklin Gothic Medium Cond"/>
              </a:rPr>
              <a:t>May 28, 2025</a:t>
            </a:r>
          </a:p>
        </p:txBody>
      </p:sp>
    </p:spTree>
    <p:extLst>
      <p:ext uri="{BB962C8B-B14F-4D97-AF65-F5344CB8AC3E}">
        <p14:creationId xmlns:p14="http://schemas.microsoft.com/office/powerpoint/2010/main" val="2982941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3C76-6D72-5CA3-8BA2-5E07D19D4CB6}"/>
              </a:ext>
            </a:extLst>
          </p:cNvPr>
          <p:cNvSpPr>
            <a:spLocks noGrp="1"/>
          </p:cNvSpPr>
          <p:nvPr>
            <p:ph type="title"/>
          </p:nvPr>
        </p:nvSpPr>
        <p:spPr>
          <a:xfrm>
            <a:off x="838200" y="736099"/>
            <a:ext cx="10515600" cy="1325563"/>
          </a:xfrm>
        </p:spPr>
        <p:txBody>
          <a:bodyPr>
            <a:normAutofit fontScale="90000"/>
          </a:bodyPr>
          <a:lstStyle/>
          <a:p>
            <a:pPr algn="ctr"/>
            <a:r>
              <a:rPr lang="en-US" dirty="0"/>
              <a:t>Store Front Improvement Grants: Demographics [2012-2025]</a:t>
            </a:r>
            <a:endParaRPr lang="en-US"/>
          </a:p>
        </p:txBody>
      </p:sp>
      <p:graphicFrame>
        <p:nvGraphicFramePr>
          <p:cNvPr id="4" name="Content Placeholder 3">
            <a:extLst>
              <a:ext uri="{FF2B5EF4-FFF2-40B4-BE49-F238E27FC236}">
                <a16:creationId xmlns:a16="http://schemas.microsoft.com/office/drawing/2014/main" id="{72D9D611-C215-403C-9D78-255404761299}"/>
              </a:ext>
            </a:extLst>
          </p:cNvPr>
          <p:cNvGraphicFramePr>
            <a:graphicFrameLocks noGrp="1"/>
          </p:cNvGraphicFramePr>
          <p:nvPr>
            <p:ph idx="1"/>
          </p:nvPr>
        </p:nvGraphicFramePr>
        <p:xfrm>
          <a:off x="828174" y="2727993"/>
          <a:ext cx="10515600" cy="237744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8989366"/>
                    </a:ext>
                  </a:extLst>
                </a:gridCol>
                <a:gridCol w="2103120">
                  <a:extLst>
                    <a:ext uri="{9D8B030D-6E8A-4147-A177-3AD203B41FA5}">
                      <a16:colId xmlns:a16="http://schemas.microsoft.com/office/drawing/2014/main" val="2646459594"/>
                    </a:ext>
                  </a:extLst>
                </a:gridCol>
                <a:gridCol w="2103120">
                  <a:extLst>
                    <a:ext uri="{9D8B030D-6E8A-4147-A177-3AD203B41FA5}">
                      <a16:colId xmlns:a16="http://schemas.microsoft.com/office/drawing/2014/main" val="1644613977"/>
                    </a:ext>
                  </a:extLst>
                </a:gridCol>
                <a:gridCol w="2103120">
                  <a:extLst>
                    <a:ext uri="{9D8B030D-6E8A-4147-A177-3AD203B41FA5}">
                      <a16:colId xmlns:a16="http://schemas.microsoft.com/office/drawing/2014/main" val="1111688645"/>
                    </a:ext>
                  </a:extLst>
                </a:gridCol>
                <a:gridCol w="2103120">
                  <a:extLst>
                    <a:ext uri="{9D8B030D-6E8A-4147-A177-3AD203B41FA5}">
                      <a16:colId xmlns:a16="http://schemas.microsoft.com/office/drawing/2014/main" val="1477915055"/>
                    </a:ext>
                  </a:extLst>
                </a:gridCol>
              </a:tblGrid>
              <a:tr h="854029">
                <a:tc>
                  <a:txBody>
                    <a:bodyPr/>
                    <a:lstStyle/>
                    <a:p>
                      <a:r>
                        <a:rPr lang="en-US" dirty="0"/>
                        <a:t>Total dollars</a:t>
                      </a:r>
                    </a:p>
                  </a:txBody>
                  <a:tcPr/>
                </a:tc>
                <a:tc>
                  <a:txBody>
                    <a:bodyPr/>
                    <a:lstStyle/>
                    <a:p>
                      <a:r>
                        <a:rPr lang="en-US" dirty="0"/>
                        <a:t>Number of grants to businesses </a:t>
                      </a:r>
                    </a:p>
                  </a:txBody>
                  <a:tcPr/>
                </a:tc>
                <a:tc>
                  <a:txBody>
                    <a:bodyPr/>
                    <a:lstStyle/>
                    <a:p>
                      <a:r>
                        <a:rPr lang="en-US" dirty="0"/>
                        <a:t>Stand-alone investments </a:t>
                      </a:r>
                    </a:p>
                  </a:txBody>
                  <a:tcPr/>
                </a:tc>
                <a:tc>
                  <a:txBody>
                    <a:bodyPr/>
                    <a:lstStyle/>
                    <a:p>
                      <a:pPr lvl="0">
                        <a:buNone/>
                      </a:pPr>
                      <a:endParaRPr lang="en-US" sz="1800" b="1" i="0" u="none" strike="noStrike" noProof="0" dirty="0">
                        <a:solidFill>
                          <a:srgbClr val="FFFFFF"/>
                        </a:solidFill>
                        <a:latin typeface="Aptos"/>
                      </a:endParaRPr>
                    </a:p>
                  </a:txBody>
                  <a:tcPr/>
                </a:tc>
                <a:tc>
                  <a:txBody>
                    <a:bodyPr/>
                    <a:lstStyle/>
                    <a:p>
                      <a:pPr lvl="0">
                        <a:buNone/>
                      </a:pPr>
                      <a:r>
                        <a:rPr lang="en-US" sz="1800" b="1" i="0" u="none" strike="noStrike" noProof="0" dirty="0">
                          <a:solidFill>
                            <a:srgbClr val="FFFFFF"/>
                          </a:solidFill>
                          <a:latin typeface="Aptos"/>
                        </a:rPr>
                        <a:t>BIPOC &amp; women owned businesses</a:t>
                      </a:r>
                      <a:endParaRPr lang="en-US" dirty="0"/>
                    </a:p>
                  </a:txBody>
                  <a:tcPr/>
                </a:tc>
                <a:extLst>
                  <a:ext uri="{0D108BD9-81ED-4DB2-BD59-A6C34878D82A}">
                    <a16:rowId xmlns:a16="http://schemas.microsoft.com/office/drawing/2014/main" val="3570283643"/>
                  </a:ext>
                </a:extLst>
              </a:tr>
              <a:tr h="854029">
                <a:tc>
                  <a:txBody>
                    <a:bodyPr/>
                    <a:lstStyle/>
                    <a:p>
                      <a:r>
                        <a:rPr lang="en-US" dirty="0"/>
                        <a:t>$457,000</a:t>
                      </a:r>
                    </a:p>
                  </a:txBody>
                  <a:tcPr/>
                </a:tc>
                <a:tc>
                  <a:txBody>
                    <a:bodyPr/>
                    <a:lstStyle/>
                    <a:p>
                      <a:r>
                        <a:rPr lang="en-US" dirty="0"/>
                        <a:t>37</a:t>
                      </a:r>
                    </a:p>
                  </a:txBody>
                  <a:tcPr/>
                </a:tc>
                <a:tc>
                  <a:txBody>
                    <a:bodyPr/>
                    <a:lstStyle/>
                    <a:p>
                      <a:r>
                        <a:rPr lang="en-US" dirty="0"/>
                        <a:t>6 (affordable housing and others)</a:t>
                      </a:r>
                    </a:p>
                  </a:txBody>
                  <a:tcPr/>
                </a:tc>
                <a:tc>
                  <a:txBody>
                    <a:bodyPr/>
                    <a:lstStyle/>
                    <a:p>
                      <a:endParaRPr lang="en-US"/>
                    </a:p>
                  </a:txBody>
                  <a:tcPr/>
                </a:tc>
                <a:tc>
                  <a:txBody>
                    <a:bodyPr/>
                    <a:lstStyle/>
                    <a:p>
                      <a:r>
                        <a:rPr lang="en-US" dirty="0"/>
                        <a:t>84%</a:t>
                      </a:r>
                    </a:p>
                  </a:txBody>
                  <a:tcPr/>
                </a:tc>
                <a:extLst>
                  <a:ext uri="{0D108BD9-81ED-4DB2-BD59-A6C34878D82A}">
                    <a16:rowId xmlns:a16="http://schemas.microsoft.com/office/drawing/2014/main" val="3716817750"/>
                  </a:ext>
                </a:extLst>
              </a:tr>
            </a:tbl>
          </a:graphicData>
        </a:graphic>
      </p:graphicFrame>
    </p:spTree>
    <p:extLst>
      <p:ext uri="{BB962C8B-B14F-4D97-AF65-F5344CB8AC3E}">
        <p14:creationId xmlns:p14="http://schemas.microsoft.com/office/powerpoint/2010/main" val="211939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9735E-997E-4DA5-CCE8-69F6BF0F9A79}"/>
              </a:ext>
            </a:extLst>
          </p:cNvPr>
          <p:cNvSpPr>
            <a:spLocks noGrp="1"/>
          </p:cNvSpPr>
          <p:nvPr>
            <p:ph type="title"/>
          </p:nvPr>
        </p:nvSpPr>
        <p:spPr>
          <a:xfrm>
            <a:off x="7543801" y="432877"/>
            <a:ext cx="3988536" cy="1642533"/>
          </a:xfrm>
        </p:spPr>
        <p:txBody>
          <a:bodyPr anchor="b">
            <a:normAutofit/>
          </a:bodyPr>
          <a:lstStyle/>
          <a:p>
            <a:r>
              <a:rPr lang="en-US" sz="3800"/>
              <a:t>Ae from Khao Niew – Lao street food </a:t>
            </a:r>
          </a:p>
        </p:txBody>
      </p:sp>
      <p:pic>
        <p:nvPicPr>
          <p:cNvPr id="4" name="Content Placeholder 3" descr="A building with a mural of a person&#10;&#10;AI-generated content may be incorrect.">
            <a:extLst>
              <a:ext uri="{FF2B5EF4-FFF2-40B4-BE49-F238E27FC236}">
                <a16:creationId xmlns:a16="http://schemas.microsoft.com/office/drawing/2014/main" id="{4DA4762F-4CB6-6A08-7C9F-7BEDB5C9BCC9}"/>
              </a:ext>
            </a:extLst>
          </p:cNvPr>
          <p:cNvPicPr>
            <a:picLocks noChangeAspect="1"/>
          </p:cNvPicPr>
          <p:nvPr/>
        </p:nvPicPr>
        <p:blipFill>
          <a:blip r:embed="rId2"/>
          <a:srcRect t="4063" r="-4" b="-4"/>
          <a:stretch>
            <a:fillRect/>
          </a:stretch>
        </p:blipFill>
        <p:spPr>
          <a:xfrm>
            <a:off x="-7" y="10"/>
            <a:ext cx="3919476" cy="4143497"/>
          </a:xfrm>
          <a:custGeom>
            <a:avLst/>
            <a:gdLst/>
            <a:ahLst/>
            <a:cxnLst/>
            <a:rect l="l" t="t" r="r" b="b"/>
            <a:pathLst>
              <a:path w="3919476" h="4143507">
                <a:moveTo>
                  <a:pt x="0" y="0"/>
                </a:moveTo>
                <a:lnTo>
                  <a:pt x="3903116" y="0"/>
                </a:lnTo>
                <a:lnTo>
                  <a:pt x="3899307" y="150213"/>
                </a:lnTo>
                <a:cubicBezTo>
                  <a:pt x="3899870" y="322276"/>
                  <a:pt x="3912280" y="494071"/>
                  <a:pt x="3910163" y="665222"/>
                </a:cubicBezTo>
                <a:cubicBezTo>
                  <a:pt x="3909034" y="760465"/>
                  <a:pt x="3887866" y="855454"/>
                  <a:pt x="3891817" y="950951"/>
                </a:cubicBezTo>
                <a:cubicBezTo>
                  <a:pt x="3903389" y="1240363"/>
                  <a:pt x="3899579" y="1529902"/>
                  <a:pt x="3914679" y="1819187"/>
                </a:cubicBezTo>
                <a:cubicBezTo>
                  <a:pt x="3924446" y="1960184"/>
                  <a:pt x="3919293" y="2101691"/>
                  <a:pt x="3899297" y="2241812"/>
                </a:cubicBezTo>
                <a:cubicBezTo>
                  <a:pt x="3882644" y="2346833"/>
                  <a:pt x="3892946" y="2452744"/>
                  <a:pt x="3900002" y="2558273"/>
                </a:cubicBezTo>
                <a:cubicBezTo>
                  <a:pt x="3908611" y="2686026"/>
                  <a:pt x="3913268" y="2813652"/>
                  <a:pt x="3899155" y="2941659"/>
                </a:cubicBezTo>
                <a:cubicBezTo>
                  <a:pt x="3888995" y="3032710"/>
                  <a:pt x="3898449" y="3124270"/>
                  <a:pt x="3904095" y="3215577"/>
                </a:cubicBezTo>
                <a:cubicBezTo>
                  <a:pt x="3911433" y="3310871"/>
                  <a:pt x="3911433" y="3406520"/>
                  <a:pt x="3904095" y="3501814"/>
                </a:cubicBezTo>
                <a:cubicBezTo>
                  <a:pt x="3896728" y="3588930"/>
                  <a:pt x="3898478" y="3676464"/>
                  <a:pt x="3909317" y="3763288"/>
                </a:cubicBezTo>
                <a:cubicBezTo>
                  <a:pt x="3921171" y="3864881"/>
                  <a:pt x="3911998" y="3966473"/>
                  <a:pt x="3903389" y="4068066"/>
                </a:cubicBezTo>
                <a:lnTo>
                  <a:pt x="3899890" y="4129496"/>
                </a:lnTo>
                <a:lnTo>
                  <a:pt x="3856837" y="4131079"/>
                </a:lnTo>
                <a:cubicBezTo>
                  <a:pt x="3690565" y="4131562"/>
                  <a:pt x="3524292" y="4118803"/>
                  <a:pt x="3358020" y="4125635"/>
                </a:cubicBezTo>
                <a:cubicBezTo>
                  <a:pt x="3138339" y="4134610"/>
                  <a:pt x="2918661" y="4144924"/>
                  <a:pt x="2699106" y="4130457"/>
                </a:cubicBezTo>
                <a:cubicBezTo>
                  <a:pt x="2548620" y="4120546"/>
                  <a:pt x="2397378" y="4107552"/>
                  <a:pt x="2246135" y="4111571"/>
                </a:cubicBezTo>
                <a:cubicBezTo>
                  <a:pt x="2090859" y="4115857"/>
                  <a:pt x="1936213" y="4129921"/>
                  <a:pt x="1781316" y="4140235"/>
                </a:cubicBezTo>
                <a:cubicBezTo>
                  <a:pt x="1667682" y="4147695"/>
                  <a:pt x="1553608" y="4142392"/>
                  <a:pt x="1441020" y="4124430"/>
                </a:cubicBezTo>
                <a:cubicBezTo>
                  <a:pt x="1360735" y="4111704"/>
                  <a:pt x="1279946" y="4117196"/>
                  <a:pt x="1199535" y="4121751"/>
                </a:cubicBezTo>
                <a:cubicBezTo>
                  <a:pt x="1054343" y="4130324"/>
                  <a:pt x="909653" y="4143718"/>
                  <a:pt x="764462" y="4130324"/>
                </a:cubicBezTo>
                <a:cubicBezTo>
                  <a:pt x="634770" y="4118267"/>
                  <a:pt x="503820" y="4108490"/>
                  <a:pt x="375137" y="4118267"/>
                </a:cubicBezTo>
                <a:cubicBezTo>
                  <a:pt x="278626" y="4125601"/>
                  <a:pt x="182043" y="4132935"/>
                  <a:pt x="85336" y="4130493"/>
                </a:cubicBezTo>
                <a:lnTo>
                  <a:pt x="0" y="4125145"/>
                </a:lnTo>
                <a:close/>
              </a:path>
            </a:pathLst>
          </a:custGeom>
        </p:spPr>
      </p:pic>
      <p:pic>
        <p:nvPicPr>
          <p:cNvPr id="5" name="Picture 4" descr="A person standing next to a mural&#10;&#10;AI-generated content may be incorrect.">
            <a:extLst>
              <a:ext uri="{FF2B5EF4-FFF2-40B4-BE49-F238E27FC236}">
                <a16:creationId xmlns:a16="http://schemas.microsoft.com/office/drawing/2014/main" id="{9EFDAE6C-EAD8-E1D3-9946-B5B4C5E92AF2}"/>
              </a:ext>
            </a:extLst>
          </p:cNvPr>
          <p:cNvPicPr>
            <a:picLocks noChangeAspect="1"/>
          </p:cNvPicPr>
          <p:nvPr/>
        </p:nvPicPr>
        <p:blipFill>
          <a:blip r:embed="rId3"/>
          <a:srcRect t="4607" r="-1" b="19826"/>
          <a:stretch>
            <a:fillRect/>
          </a:stretch>
        </p:blipFill>
        <p:spPr>
          <a:xfrm>
            <a:off x="4115400" y="10"/>
            <a:ext cx="3058323" cy="3597029"/>
          </a:xfrm>
          <a:custGeom>
            <a:avLst/>
            <a:gdLst/>
            <a:ahLst/>
            <a:cxnLst/>
            <a:rect l="l" t="t" r="r" b="b"/>
            <a:pathLst>
              <a:path w="3058323" h="3597039">
                <a:moveTo>
                  <a:pt x="15411" y="0"/>
                </a:moveTo>
                <a:lnTo>
                  <a:pt x="3031762" y="0"/>
                </a:lnTo>
                <a:lnTo>
                  <a:pt x="3046461" y="132146"/>
                </a:lnTo>
                <a:cubicBezTo>
                  <a:pt x="3048338" y="180004"/>
                  <a:pt x="3046791" y="227996"/>
                  <a:pt x="3041802" y="275754"/>
                </a:cubicBezTo>
                <a:cubicBezTo>
                  <a:pt x="3027897" y="401800"/>
                  <a:pt x="3049074" y="530780"/>
                  <a:pt x="3008505" y="654529"/>
                </a:cubicBezTo>
                <a:cubicBezTo>
                  <a:pt x="3005571" y="667491"/>
                  <a:pt x="3004614" y="680823"/>
                  <a:pt x="3005698" y="694078"/>
                </a:cubicBezTo>
                <a:cubicBezTo>
                  <a:pt x="3005188" y="761821"/>
                  <a:pt x="3019349" y="827651"/>
                  <a:pt x="3033127" y="893608"/>
                </a:cubicBezTo>
                <a:cubicBezTo>
                  <a:pt x="3048309" y="966327"/>
                  <a:pt x="3067190" y="1038663"/>
                  <a:pt x="3044226" y="1113933"/>
                </a:cubicBezTo>
                <a:cubicBezTo>
                  <a:pt x="3037911" y="1137802"/>
                  <a:pt x="3037911" y="1162909"/>
                  <a:pt x="3044226" y="1186779"/>
                </a:cubicBezTo>
                <a:cubicBezTo>
                  <a:pt x="3050414" y="1219872"/>
                  <a:pt x="3050414" y="1253833"/>
                  <a:pt x="3044226" y="1286927"/>
                </a:cubicBezTo>
                <a:cubicBezTo>
                  <a:pt x="3034913" y="1357732"/>
                  <a:pt x="3025345" y="1428920"/>
                  <a:pt x="3030448" y="1500363"/>
                </a:cubicBezTo>
                <a:cubicBezTo>
                  <a:pt x="3038001" y="1625694"/>
                  <a:pt x="3036164" y="1751408"/>
                  <a:pt x="3024962" y="1876459"/>
                </a:cubicBezTo>
                <a:cubicBezTo>
                  <a:pt x="3020242" y="1937185"/>
                  <a:pt x="3013991" y="1998805"/>
                  <a:pt x="3036572" y="2058128"/>
                </a:cubicBezTo>
                <a:cubicBezTo>
                  <a:pt x="3039761" y="2065719"/>
                  <a:pt x="3039761" y="2074267"/>
                  <a:pt x="3036572" y="2081857"/>
                </a:cubicBezTo>
                <a:cubicBezTo>
                  <a:pt x="2993834" y="2180984"/>
                  <a:pt x="3005826" y="2282153"/>
                  <a:pt x="3027897" y="2382556"/>
                </a:cubicBezTo>
                <a:cubicBezTo>
                  <a:pt x="3059523" y="2516907"/>
                  <a:pt x="3066565" y="2655863"/>
                  <a:pt x="3048691" y="2792715"/>
                </a:cubicBezTo>
                <a:cubicBezTo>
                  <a:pt x="3037337" y="2873471"/>
                  <a:pt x="3023687" y="2954354"/>
                  <a:pt x="3031596" y="3036386"/>
                </a:cubicBezTo>
                <a:cubicBezTo>
                  <a:pt x="3037490" y="3100417"/>
                  <a:pt x="3039736" y="3164741"/>
                  <a:pt x="3038358" y="3229027"/>
                </a:cubicBezTo>
                <a:cubicBezTo>
                  <a:pt x="3036891" y="3311633"/>
                  <a:pt x="3031788" y="3394080"/>
                  <a:pt x="3028535" y="3476606"/>
                </a:cubicBezTo>
                <a:lnTo>
                  <a:pt x="3026145" y="3582089"/>
                </a:lnTo>
                <a:lnTo>
                  <a:pt x="2837742" y="3576169"/>
                </a:lnTo>
                <a:cubicBezTo>
                  <a:pt x="2749601" y="3575123"/>
                  <a:pt x="2661428" y="3575842"/>
                  <a:pt x="2573255" y="3578457"/>
                </a:cubicBezTo>
                <a:cubicBezTo>
                  <a:pt x="2415279" y="3583558"/>
                  <a:pt x="2257302" y="3585390"/>
                  <a:pt x="2099327" y="3578457"/>
                </a:cubicBezTo>
                <a:cubicBezTo>
                  <a:pt x="1926907" y="3570479"/>
                  <a:pt x="1754870" y="3579504"/>
                  <a:pt x="1582958" y="3591536"/>
                </a:cubicBezTo>
                <a:cubicBezTo>
                  <a:pt x="1416747" y="3603177"/>
                  <a:pt x="1250917" y="3594544"/>
                  <a:pt x="1084959" y="3582381"/>
                </a:cubicBezTo>
                <a:cubicBezTo>
                  <a:pt x="910095" y="3569328"/>
                  <a:pt x="734510" y="3570585"/>
                  <a:pt x="559849" y="3586174"/>
                </a:cubicBezTo>
                <a:cubicBezTo>
                  <a:pt x="445325" y="3596376"/>
                  <a:pt x="330549" y="3581074"/>
                  <a:pt x="216532" y="3582119"/>
                </a:cubicBezTo>
                <a:lnTo>
                  <a:pt x="3784" y="3583799"/>
                </a:lnTo>
                <a:lnTo>
                  <a:pt x="23102" y="3304343"/>
                </a:lnTo>
                <a:cubicBezTo>
                  <a:pt x="27378" y="3232352"/>
                  <a:pt x="25445" y="3160183"/>
                  <a:pt x="17316" y="3088458"/>
                </a:cubicBezTo>
                <a:cubicBezTo>
                  <a:pt x="9187" y="3007476"/>
                  <a:pt x="12024" y="2925898"/>
                  <a:pt x="25783" y="2845525"/>
                </a:cubicBezTo>
                <a:cubicBezTo>
                  <a:pt x="43141" y="2750282"/>
                  <a:pt x="35379" y="2655039"/>
                  <a:pt x="29029" y="2559796"/>
                </a:cubicBezTo>
                <a:cubicBezTo>
                  <a:pt x="11671" y="2298322"/>
                  <a:pt x="-9498" y="2036848"/>
                  <a:pt x="4615" y="1774485"/>
                </a:cubicBezTo>
                <a:cubicBezTo>
                  <a:pt x="7578" y="1718482"/>
                  <a:pt x="20561" y="1663876"/>
                  <a:pt x="25925" y="1608255"/>
                </a:cubicBezTo>
                <a:cubicBezTo>
                  <a:pt x="41590" y="1446595"/>
                  <a:pt x="23242" y="1285571"/>
                  <a:pt x="15763" y="1124293"/>
                </a:cubicBezTo>
                <a:cubicBezTo>
                  <a:pt x="5010" y="945807"/>
                  <a:pt x="7183" y="766877"/>
                  <a:pt x="22255" y="588646"/>
                </a:cubicBezTo>
                <a:cubicBezTo>
                  <a:pt x="41165" y="395112"/>
                  <a:pt x="35097" y="201070"/>
                  <a:pt x="19010" y="7282"/>
                </a:cubicBezTo>
                <a:close/>
              </a:path>
            </a:pathLst>
          </a:custGeom>
        </p:spPr>
      </p:pic>
      <p:pic>
        <p:nvPicPr>
          <p:cNvPr id="7" name="Picture 6" descr="A building with a mural on the side&#10;&#10;AI-generated content may be incorrect.">
            <a:extLst>
              <a:ext uri="{FF2B5EF4-FFF2-40B4-BE49-F238E27FC236}">
                <a16:creationId xmlns:a16="http://schemas.microsoft.com/office/drawing/2014/main" id="{313B8D36-8A53-05EC-E9E9-42F4FD7DD045}"/>
              </a:ext>
            </a:extLst>
          </p:cNvPr>
          <p:cNvPicPr>
            <a:picLocks noChangeAspect="1"/>
          </p:cNvPicPr>
          <p:nvPr/>
        </p:nvPicPr>
        <p:blipFill>
          <a:blip r:embed="rId4"/>
          <a:srcRect t="562" r="-4" b="13237"/>
          <a:stretch>
            <a:fillRect/>
          </a:stretch>
        </p:blipFill>
        <p:spPr>
          <a:xfrm>
            <a:off x="4" y="4328340"/>
            <a:ext cx="3912953" cy="2529660"/>
          </a:xfrm>
          <a:custGeom>
            <a:avLst/>
            <a:gdLst/>
            <a:ahLst/>
            <a:cxnLst/>
            <a:rect l="l" t="t" r="r" b="b"/>
            <a:pathLst>
              <a:path w="3912953" h="2529660">
                <a:moveTo>
                  <a:pt x="936025" y="662"/>
                </a:moveTo>
                <a:cubicBezTo>
                  <a:pt x="1035236" y="-744"/>
                  <a:pt x="1134457" y="93"/>
                  <a:pt x="1233691" y="3173"/>
                </a:cubicBezTo>
                <a:cubicBezTo>
                  <a:pt x="1304145" y="5316"/>
                  <a:pt x="1373087" y="24605"/>
                  <a:pt x="1443792" y="29025"/>
                </a:cubicBezTo>
                <a:cubicBezTo>
                  <a:pt x="1628434" y="40276"/>
                  <a:pt x="1812824" y="30901"/>
                  <a:pt x="1996836" y="18310"/>
                </a:cubicBezTo>
                <a:cubicBezTo>
                  <a:pt x="2245239" y="628"/>
                  <a:pt x="2494513" y="2101"/>
                  <a:pt x="2742715" y="22730"/>
                </a:cubicBezTo>
                <a:cubicBezTo>
                  <a:pt x="2962786" y="43947"/>
                  <a:pt x="3184369" y="39942"/>
                  <a:pt x="3403645" y="10808"/>
                </a:cubicBezTo>
                <a:cubicBezTo>
                  <a:pt x="3527916" y="-7007"/>
                  <a:pt x="3653321" y="9067"/>
                  <a:pt x="3778223" y="10808"/>
                </a:cubicBezTo>
                <a:lnTo>
                  <a:pt x="3895044" y="13590"/>
                </a:lnTo>
                <a:lnTo>
                  <a:pt x="3906212" y="275626"/>
                </a:lnTo>
                <a:cubicBezTo>
                  <a:pt x="3913438" y="398465"/>
                  <a:pt x="3909471" y="521632"/>
                  <a:pt x="3894358" y="643899"/>
                </a:cubicBezTo>
                <a:cubicBezTo>
                  <a:pt x="3888995" y="692536"/>
                  <a:pt x="3889982" y="741301"/>
                  <a:pt x="3888995" y="790066"/>
                </a:cubicBezTo>
                <a:cubicBezTo>
                  <a:pt x="3888712" y="799463"/>
                  <a:pt x="3895063" y="810383"/>
                  <a:pt x="3883632" y="818257"/>
                </a:cubicBezTo>
                <a:lnTo>
                  <a:pt x="3883632" y="830956"/>
                </a:lnTo>
                <a:cubicBezTo>
                  <a:pt x="3896192" y="837941"/>
                  <a:pt x="3889701" y="849370"/>
                  <a:pt x="3890688" y="858514"/>
                </a:cubicBezTo>
                <a:cubicBezTo>
                  <a:pt x="3907355" y="1033621"/>
                  <a:pt x="3909867" y="1209579"/>
                  <a:pt x="3898168" y="1385017"/>
                </a:cubicBezTo>
                <a:cubicBezTo>
                  <a:pt x="3889559" y="1546549"/>
                  <a:pt x="3898449" y="1707827"/>
                  <a:pt x="3908893" y="1869233"/>
                </a:cubicBezTo>
                <a:cubicBezTo>
                  <a:pt x="3921312" y="2061116"/>
                  <a:pt x="3901555" y="2252872"/>
                  <a:pt x="3898591" y="2444754"/>
                </a:cubicBezTo>
                <a:cubicBezTo>
                  <a:pt x="3898309" y="2461962"/>
                  <a:pt x="3899367" y="2479201"/>
                  <a:pt x="3900673" y="2496440"/>
                </a:cubicBezTo>
                <a:lnTo>
                  <a:pt x="3902963" y="2529660"/>
                </a:lnTo>
                <a:lnTo>
                  <a:pt x="0" y="2529660"/>
                </a:lnTo>
                <a:lnTo>
                  <a:pt x="0" y="15736"/>
                </a:lnTo>
                <a:lnTo>
                  <a:pt x="938" y="16032"/>
                </a:lnTo>
                <a:cubicBezTo>
                  <a:pt x="213686" y="39741"/>
                  <a:pt x="426055" y="24338"/>
                  <a:pt x="638426" y="11612"/>
                </a:cubicBezTo>
                <a:cubicBezTo>
                  <a:pt x="737616" y="5719"/>
                  <a:pt x="836815" y="2069"/>
                  <a:pt x="936025" y="662"/>
                </a:cubicBezTo>
                <a:close/>
              </a:path>
            </a:pathLst>
          </a:custGeom>
        </p:spPr>
      </p:pic>
      <p:pic>
        <p:nvPicPr>
          <p:cNvPr id="6" name="Picture 5">
            <a:extLst>
              <a:ext uri="{FF2B5EF4-FFF2-40B4-BE49-F238E27FC236}">
                <a16:creationId xmlns:a16="http://schemas.microsoft.com/office/drawing/2014/main" id="{5300AD1C-5903-AFCA-E256-7972A9207563}"/>
              </a:ext>
            </a:extLst>
          </p:cNvPr>
          <p:cNvPicPr>
            <a:picLocks noChangeAspect="1"/>
          </p:cNvPicPr>
          <p:nvPr/>
        </p:nvPicPr>
        <p:blipFill>
          <a:blip r:embed="rId5"/>
          <a:srcRect r="765" b="5"/>
          <a:stretch>
            <a:fillRect/>
          </a:stretch>
        </p:blipFill>
        <p:spPr>
          <a:xfrm>
            <a:off x="4110923" y="3791169"/>
            <a:ext cx="3058821" cy="3066831"/>
          </a:xfrm>
          <a:custGeom>
            <a:avLst/>
            <a:gdLst/>
            <a:ahLst/>
            <a:cxnLst/>
            <a:rect l="l" t="t" r="r" b="b"/>
            <a:pathLst>
              <a:path w="3058821" h="3066831">
                <a:moveTo>
                  <a:pt x="2787020" y="1261"/>
                </a:moveTo>
                <a:cubicBezTo>
                  <a:pt x="2839709" y="-518"/>
                  <a:pt x="2892422" y="-414"/>
                  <a:pt x="2945069" y="1571"/>
                </a:cubicBezTo>
                <a:lnTo>
                  <a:pt x="3038769" y="8460"/>
                </a:lnTo>
                <a:lnTo>
                  <a:pt x="3040494" y="37341"/>
                </a:lnTo>
                <a:cubicBezTo>
                  <a:pt x="3041244" y="71882"/>
                  <a:pt x="3039776" y="106360"/>
                  <a:pt x="3033397" y="140806"/>
                </a:cubicBezTo>
                <a:cubicBezTo>
                  <a:pt x="3014006" y="247842"/>
                  <a:pt x="3013240" y="353093"/>
                  <a:pt x="3049089" y="457834"/>
                </a:cubicBezTo>
                <a:cubicBezTo>
                  <a:pt x="3061974" y="495214"/>
                  <a:pt x="3059933" y="536166"/>
                  <a:pt x="3055085" y="576225"/>
                </a:cubicBezTo>
                <a:cubicBezTo>
                  <a:pt x="3043731" y="670377"/>
                  <a:pt x="3028167" y="764784"/>
                  <a:pt x="3035311" y="859828"/>
                </a:cubicBezTo>
                <a:cubicBezTo>
                  <a:pt x="3053554" y="1099545"/>
                  <a:pt x="3026891" y="1339261"/>
                  <a:pt x="3038883" y="1578850"/>
                </a:cubicBezTo>
                <a:cubicBezTo>
                  <a:pt x="3039113" y="1594185"/>
                  <a:pt x="3038526" y="1609507"/>
                  <a:pt x="3037097" y="1624778"/>
                </a:cubicBezTo>
                <a:cubicBezTo>
                  <a:pt x="3032504" y="1713061"/>
                  <a:pt x="3017960" y="1801599"/>
                  <a:pt x="3043476" y="1889499"/>
                </a:cubicBezTo>
                <a:cubicBezTo>
                  <a:pt x="3046015" y="1904618"/>
                  <a:pt x="3045632" y="1920080"/>
                  <a:pt x="3042328" y="1935044"/>
                </a:cubicBezTo>
                <a:cubicBezTo>
                  <a:pt x="3031394" y="2011884"/>
                  <a:pt x="3028524" y="2089667"/>
                  <a:pt x="3033780" y="2167106"/>
                </a:cubicBezTo>
                <a:cubicBezTo>
                  <a:pt x="3048962" y="2335903"/>
                  <a:pt x="3051130" y="2505606"/>
                  <a:pt x="3040286" y="2674734"/>
                </a:cubicBezTo>
                <a:cubicBezTo>
                  <a:pt x="3036459" y="2750260"/>
                  <a:pt x="3031611" y="2825530"/>
                  <a:pt x="3028294" y="2900035"/>
                </a:cubicBezTo>
                <a:cubicBezTo>
                  <a:pt x="3027210" y="2934608"/>
                  <a:pt x="3025392" y="2969245"/>
                  <a:pt x="3026078" y="3003803"/>
                </a:cubicBezTo>
                <a:lnTo>
                  <a:pt x="3033892" y="3066831"/>
                </a:lnTo>
                <a:lnTo>
                  <a:pt x="23851" y="3066831"/>
                </a:lnTo>
                <a:lnTo>
                  <a:pt x="42401" y="2704831"/>
                </a:lnTo>
                <a:cubicBezTo>
                  <a:pt x="45364" y="2461136"/>
                  <a:pt x="53409" y="2216933"/>
                  <a:pt x="28288" y="1974000"/>
                </a:cubicBezTo>
                <a:cubicBezTo>
                  <a:pt x="11213" y="1809420"/>
                  <a:pt x="17986" y="1645602"/>
                  <a:pt x="21091" y="1481150"/>
                </a:cubicBezTo>
                <a:cubicBezTo>
                  <a:pt x="24619" y="1296377"/>
                  <a:pt x="22926" y="1111480"/>
                  <a:pt x="22926" y="926707"/>
                </a:cubicBezTo>
                <a:cubicBezTo>
                  <a:pt x="22643" y="846322"/>
                  <a:pt x="27442" y="766445"/>
                  <a:pt x="35627" y="686441"/>
                </a:cubicBezTo>
                <a:cubicBezTo>
                  <a:pt x="47340" y="570372"/>
                  <a:pt x="33228" y="454937"/>
                  <a:pt x="14458" y="340646"/>
                </a:cubicBezTo>
                <a:cubicBezTo>
                  <a:pt x="3337" y="261010"/>
                  <a:pt x="-1375" y="180751"/>
                  <a:pt x="346" y="100506"/>
                </a:cubicBezTo>
                <a:lnTo>
                  <a:pt x="2424" y="12627"/>
                </a:lnTo>
                <a:lnTo>
                  <a:pt x="3495" y="12901"/>
                </a:lnTo>
                <a:cubicBezTo>
                  <a:pt x="343898" y="-3971"/>
                  <a:pt x="684174" y="17086"/>
                  <a:pt x="1024451" y="18263"/>
                </a:cubicBezTo>
                <a:cubicBezTo>
                  <a:pt x="1134033" y="18655"/>
                  <a:pt x="1243235" y="13685"/>
                  <a:pt x="1352564" y="9238"/>
                </a:cubicBezTo>
                <a:cubicBezTo>
                  <a:pt x="1493565" y="3614"/>
                  <a:pt x="1634312" y="14731"/>
                  <a:pt x="1775060" y="12508"/>
                </a:cubicBezTo>
                <a:cubicBezTo>
                  <a:pt x="2008160" y="8846"/>
                  <a:pt x="2241134" y="19571"/>
                  <a:pt x="2474235" y="12508"/>
                </a:cubicBezTo>
                <a:cubicBezTo>
                  <a:pt x="2578497" y="9238"/>
                  <a:pt x="2682758" y="4268"/>
                  <a:pt x="2787020" y="1261"/>
                </a:cubicBezTo>
                <a:close/>
              </a:path>
            </a:pathLst>
          </a:custGeom>
        </p:spPr>
      </p:pic>
      <p:sp>
        <p:nvSpPr>
          <p:cNvPr id="11" name="Content Placeholder 10">
            <a:extLst>
              <a:ext uri="{FF2B5EF4-FFF2-40B4-BE49-F238E27FC236}">
                <a16:creationId xmlns:a16="http://schemas.microsoft.com/office/drawing/2014/main" id="{8FB83F3B-C37E-72A5-E1E5-BFCF566F3A87}"/>
              </a:ext>
            </a:extLst>
          </p:cNvPr>
          <p:cNvSpPr>
            <a:spLocks noGrp="1"/>
          </p:cNvSpPr>
          <p:nvPr>
            <p:ph idx="1"/>
          </p:nvPr>
        </p:nvSpPr>
        <p:spPr>
          <a:xfrm>
            <a:off x="7543618" y="2704407"/>
            <a:ext cx="3997805" cy="3489159"/>
          </a:xfrm>
        </p:spPr>
        <p:txBody>
          <a:bodyPr vert="horz" lIns="91440" tIns="45720" rIns="91440" bIns="45720" rtlCol="0" anchor="t">
            <a:normAutofit/>
          </a:bodyPr>
          <a:lstStyle/>
          <a:p>
            <a:pPr marL="0" indent="0">
              <a:buNone/>
            </a:pPr>
            <a:r>
              <a:rPr lang="en-US" sz="2200" dirty="0"/>
              <a:t>aka Cully Central</a:t>
            </a:r>
            <a:endParaRPr lang="en-US" dirty="0"/>
          </a:p>
        </p:txBody>
      </p:sp>
    </p:spTree>
    <p:extLst>
      <p:ext uri="{BB962C8B-B14F-4D97-AF65-F5344CB8AC3E}">
        <p14:creationId xmlns:p14="http://schemas.microsoft.com/office/powerpoint/2010/main" val="2537304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a city&#10;&#10;AI-generated content may be incorrect.">
            <a:extLst>
              <a:ext uri="{FF2B5EF4-FFF2-40B4-BE49-F238E27FC236}">
                <a16:creationId xmlns:a16="http://schemas.microsoft.com/office/drawing/2014/main" id="{0320C448-507A-9D3F-F96D-56EE40827DC6}"/>
              </a:ext>
            </a:extLst>
          </p:cNvPr>
          <p:cNvPicPr>
            <a:picLocks noGrp="1" noChangeAspect="1"/>
          </p:cNvPicPr>
          <p:nvPr>
            <p:ph idx="1"/>
          </p:nvPr>
        </p:nvPicPr>
        <p:blipFill>
          <a:blip r:embed="rId2"/>
          <a:stretch>
            <a:fillRect/>
          </a:stretch>
        </p:blipFill>
        <p:spPr>
          <a:xfrm>
            <a:off x="912710" y="-163975"/>
            <a:ext cx="10188449" cy="7152901"/>
          </a:xfrm>
        </p:spPr>
      </p:pic>
    </p:spTree>
    <p:extLst>
      <p:ext uri="{BB962C8B-B14F-4D97-AF65-F5344CB8AC3E}">
        <p14:creationId xmlns:p14="http://schemas.microsoft.com/office/powerpoint/2010/main" val="347457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27D0B-C915-AC26-888C-6E1C461FEED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87AD90-A758-BE32-EA9F-E5B0DB156386}"/>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7888883" y="6013619"/>
            <a:ext cx="2195839" cy="583270"/>
          </a:xfrm>
          <a:prstGeom prst="rect">
            <a:avLst/>
          </a:prstGeom>
        </p:spPr>
      </p:pic>
      <p:sp>
        <p:nvSpPr>
          <p:cNvPr id="4" name="Title 3">
            <a:extLst>
              <a:ext uri="{FF2B5EF4-FFF2-40B4-BE49-F238E27FC236}">
                <a16:creationId xmlns:a16="http://schemas.microsoft.com/office/drawing/2014/main" id="{19C83751-8D40-A90E-E603-F2D8D0B46423}"/>
              </a:ext>
            </a:extLst>
          </p:cNvPr>
          <p:cNvSpPr>
            <a:spLocks noGrp="1"/>
          </p:cNvSpPr>
          <p:nvPr>
            <p:ph type="ctrTitle"/>
          </p:nvPr>
        </p:nvSpPr>
        <p:spPr>
          <a:xfrm>
            <a:off x="1962665" y="2045472"/>
            <a:ext cx="8266670" cy="1470025"/>
          </a:xfrm>
        </p:spPr>
        <p:txBody>
          <a:bodyPr>
            <a:normAutofit/>
          </a:bodyPr>
          <a:lstStyle/>
          <a:p>
            <a:r>
              <a:rPr lang="en-US" sz="5850">
                <a:latin typeface="Franklin Gothic Demi Cond"/>
              </a:rPr>
              <a:t>Action Planning Refresh</a:t>
            </a:r>
            <a:endParaRPr lang="en-US" sz="5850"/>
          </a:p>
        </p:txBody>
      </p:sp>
    </p:spTree>
    <p:extLst>
      <p:ext uri="{BB962C8B-B14F-4D97-AF65-F5344CB8AC3E}">
        <p14:creationId xmlns:p14="http://schemas.microsoft.com/office/powerpoint/2010/main" val="2431747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7F277-584C-458A-AB79-C0C860EE8FB2}"/>
              </a:ext>
            </a:extLst>
          </p:cNvPr>
          <p:cNvSpPr>
            <a:spLocks noGrp="1"/>
          </p:cNvSpPr>
          <p:nvPr>
            <p:ph type="title"/>
          </p:nvPr>
        </p:nvSpPr>
        <p:spPr>
          <a:xfrm>
            <a:off x="239304" y="160336"/>
            <a:ext cx="11855285" cy="761621"/>
          </a:xfrm>
        </p:spPr>
        <p:txBody>
          <a:bodyPr>
            <a:normAutofit fontScale="90000"/>
          </a:bodyPr>
          <a:lstStyle/>
          <a:p>
            <a:r>
              <a:rPr lang="en-US">
                <a:solidFill>
                  <a:schemeClr val="tx1">
                    <a:lumMod val="65000"/>
                    <a:lumOff val="35000"/>
                  </a:schemeClr>
                </a:solidFill>
              </a:rPr>
              <a:t>What’s in an Action Plan?</a:t>
            </a:r>
          </a:p>
        </p:txBody>
      </p:sp>
      <p:pic>
        <p:nvPicPr>
          <p:cNvPr id="3" name="Picture 2">
            <a:extLst>
              <a:ext uri="{FF2B5EF4-FFF2-40B4-BE49-F238E27FC236}">
                <a16:creationId xmlns:a16="http://schemas.microsoft.com/office/drawing/2014/main" id="{CAC8E0BA-48E0-4ECA-805E-0887B130037A}"/>
              </a:ext>
            </a:extLst>
          </p:cNvPr>
          <p:cNvPicPr>
            <a:picLocks noChangeAspect="1"/>
          </p:cNvPicPr>
          <p:nvPr/>
        </p:nvPicPr>
        <p:blipFill>
          <a:blip r:embed="rId3"/>
          <a:stretch>
            <a:fillRect/>
          </a:stretch>
        </p:blipFill>
        <p:spPr>
          <a:xfrm>
            <a:off x="8026673" y="6180947"/>
            <a:ext cx="1871634" cy="493819"/>
          </a:xfrm>
          <a:prstGeom prst="rect">
            <a:avLst/>
          </a:prstGeom>
        </p:spPr>
      </p:pic>
      <p:sp>
        <p:nvSpPr>
          <p:cNvPr id="4" name="TextBox 3">
            <a:extLst>
              <a:ext uri="{FF2B5EF4-FFF2-40B4-BE49-F238E27FC236}">
                <a16:creationId xmlns:a16="http://schemas.microsoft.com/office/drawing/2014/main" id="{3983A436-08D2-0FAF-7903-EC9A93F77971}"/>
              </a:ext>
            </a:extLst>
          </p:cNvPr>
          <p:cNvSpPr txBox="1"/>
          <p:nvPr/>
        </p:nvSpPr>
        <p:spPr>
          <a:xfrm>
            <a:off x="396240" y="1043669"/>
            <a:ext cx="7493996" cy="5416868"/>
          </a:xfrm>
          <a:prstGeom prst="rect">
            <a:avLst/>
          </a:prstGeom>
          <a:noFill/>
        </p:spPr>
        <p:txBody>
          <a:bodyPr wrap="square" rtlCol="0">
            <a:spAutoFit/>
          </a:bodyPr>
          <a:lstStyle/>
          <a:p>
            <a:pPr marL="457200" indent="-449263">
              <a:buFont typeface="+mj-lt"/>
              <a:buAutoNum type="romanUcPeriod"/>
            </a:pPr>
            <a:r>
              <a:rPr lang="en-US" sz="3600" b="1">
                <a:solidFill>
                  <a:schemeClr val="accent1"/>
                </a:solidFill>
              </a:rPr>
              <a:t>Background / Introduction</a:t>
            </a:r>
          </a:p>
          <a:p>
            <a:pPr marL="457200" indent="-457200"/>
            <a:r>
              <a:rPr lang="en-US" sz="2800" b="1">
                <a:solidFill>
                  <a:schemeClr val="accent1"/>
                </a:solidFill>
              </a:rPr>
              <a:t>	</a:t>
            </a:r>
            <a:r>
              <a:rPr lang="en-US" sz="2400" b="1" i="1">
                <a:solidFill>
                  <a:schemeClr val="accent1"/>
                </a:solidFill>
              </a:rPr>
              <a:t>Types of info: History, context, demographics &amp; district data, vision</a:t>
            </a:r>
          </a:p>
          <a:p>
            <a:pPr marL="457200" indent="-457200">
              <a:spcBef>
                <a:spcPts val="1200"/>
              </a:spcBef>
            </a:pPr>
            <a:r>
              <a:rPr lang="en-US" sz="3600" b="1">
                <a:solidFill>
                  <a:schemeClr val="accent1"/>
                </a:solidFill>
              </a:rPr>
              <a:t>II. Community Engagement </a:t>
            </a:r>
          </a:p>
          <a:p>
            <a:pPr marL="457200"/>
            <a:r>
              <a:rPr lang="en-US" sz="2400" b="1" i="1">
                <a:solidFill>
                  <a:schemeClr val="accent1"/>
                </a:solidFill>
              </a:rPr>
              <a:t>Types of info: activities, input received</a:t>
            </a:r>
          </a:p>
          <a:p>
            <a:pPr>
              <a:spcBef>
                <a:spcPts val="1200"/>
              </a:spcBef>
            </a:pPr>
            <a:r>
              <a:rPr lang="en-US" sz="3600" b="1">
                <a:solidFill>
                  <a:schemeClr val="accent1"/>
                </a:solidFill>
              </a:rPr>
              <a:t>III. Investments &amp; Outcomes</a:t>
            </a:r>
          </a:p>
          <a:p>
            <a:pPr marL="457200"/>
            <a:r>
              <a:rPr lang="en-US" sz="2400" b="1" i="1">
                <a:solidFill>
                  <a:schemeClr val="accent1"/>
                </a:solidFill>
              </a:rPr>
              <a:t>Types of info: priorities, budget amount, timeline, measures of success</a:t>
            </a:r>
          </a:p>
          <a:p>
            <a:pPr marL="396875" indent="-396875">
              <a:spcBef>
                <a:spcPts val="1200"/>
              </a:spcBef>
            </a:pPr>
            <a:r>
              <a:rPr lang="en-US" sz="3600" b="1">
                <a:solidFill>
                  <a:schemeClr val="accent1"/>
                </a:solidFill>
              </a:rPr>
              <a:t>IV. Practices and Policies</a:t>
            </a:r>
          </a:p>
          <a:p>
            <a:pPr marL="457200"/>
            <a:r>
              <a:rPr lang="en-US" sz="2400" b="1" i="1">
                <a:solidFill>
                  <a:schemeClr val="accent1"/>
                </a:solidFill>
              </a:rPr>
              <a:t>Types of info: accountability mechanisms, implementation guidelines</a:t>
            </a:r>
          </a:p>
        </p:txBody>
      </p:sp>
      <p:pic>
        <p:nvPicPr>
          <p:cNvPr id="5124" name="Picture 4" descr="Cully urban renewal">
            <a:extLst>
              <a:ext uri="{FF2B5EF4-FFF2-40B4-BE49-F238E27FC236}">
                <a16:creationId xmlns:a16="http://schemas.microsoft.com/office/drawing/2014/main" id="{06027F56-31A9-3A99-11D8-EB9448FB26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8" r="53494"/>
          <a:stretch/>
        </p:blipFill>
        <p:spPr bwMode="auto">
          <a:xfrm>
            <a:off x="7890236" y="3802"/>
            <a:ext cx="4301764" cy="685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989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7C0168A-C83F-A83B-3D0D-8A28715D6087}"/>
              </a:ext>
            </a:extLst>
          </p:cNvPr>
          <p:cNvSpPr txBox="1"/>
          <p:nvPr/>
        </p:nvSpPr>
        <p:spPr>
          <a:xfrm>
            <a:off x="118182" y="1435261"/>
            <a:ext cx="1397112" cy="4955203"/>
          </a:xfrm>
          <a:prstGeom prst="rect">
            <a:avLst/>
          </a:prstGeom>
          <a:noFill/>
        </p:spPr>
        <p:txBody>
          <a:bodyPr wrap="square" rtlCol="0">
            <a:spAutoFit/>
          </a:bodyPr>
          <a:lstStyle/>
          <a:p>
            <a:pPr algn="r"/>
            <a:r>
              <a:rPr lang="en-US" sz="2400" b="1">
                <a:solidFill>
                  <a:srgbClr val="C00000"/>
                </a:solidFill>
              </a:rPr>
              <a:t>Priority/Strategy </a:t>
            </a:r>
            <a:r>
              <a:rPr lang="en-US" sz="1600" i="1">
                <a:solidFill>
                  <a:srgbClr val="C00000"/>
                </a:solidFill>
              </a:rPr>
              <a:t>to meet District Plan Goals </a:t>
            </a:r>
            <a:endParaRPr lang="en-US" i="1">
              <a:solidFill>
                <a:srgbClr val="C00000"/>
              </a:solidFill>
            </a:endParaRPr>
          </a:p>
          <a:p>
            <a:pPr algn="r"/>
            <a:endParaRPr lang="en-US" sz="2400" b="1">
              <a:solidFill>
                <a:srgbClr val="C00000"/>
              </a:solidFill>
            </a:endParaRPr>
          </a:p>
          <a:p>
            <a:pPr algn="r"/>
            <a:endParaRPr lang="en-US" sz="400" b="1">
              <a:solidFill>
                <a:srgbClr val="C00000"/>
              </a:solidFill>
            </a:endParaRPr>
          </a:p>
          <a:p>
            <a:pPr algn="r"/>
            <a:r>
              <a:rPr lang="en-US" sz="2400" b="1">
                <a:solidFill>
                  <a:srgbClr val="C00000"/>
                </a:solidFill>
              </a:rPr>
              <a:t>Action</a:t>
            </a:r>
          </a:p>
          <a:p>
            <a:pPr algn="r"/>
            <a:r>
              <a:rPr lang="en-US" i="1">
                <a:solidFill>
                  <a:srgbClr val="C00000"/>
                </a:solidFill>
              </a:rPr>
              <a:t>Must be on District Plan Eligible Projects List </a:t>
            </a:r>
            <a:endParaRPr lang="en-US" sz="2400" i="1">
              <a:solidFill>
                <a:srgbClr val="C00000"/>
              </a:solidFill>
            </a:endParaRPr>
          </a:p>
          <a:p>
            <a:pPr algn="r"/>
            <a:endParaRPr lang="en-US" sz="2400" b="1">
              <a:solidFill>
                <a:srgbClr val="C00000"/>
              </a:solidFill>
            </a:endParaRPr>
          </a:p>
          <a:p>
            <a:pPr algn="r"/>
            <a:r>
              <a:rPr lang="en-US" sz="2400" b="1">
                <a:solidFill>
                  <a:srgbClr val="C00000"/>
                </a:solidFill>
              </a:rPr>
              <a:t>Tools</a:t>
            </a:r>
          </a:p>
          <a:p>
            <a:pPr algn="r"/>
            <a:endParaRPr lang="en-US" sz="2400" b="1">
              <a:solidFill>
                <a:srgbClr val="C00000"/>
              </a:solidFill>
            </a:endParaRPr>
          </a:p>
          <a:p>
            <a:pPr algn="r"/>
            <a:endParaRPr lang="en-US" sz="2400" b="1">
              <a:solidFill>
                <a:srgbClr val="C00000"/>
              </a:solidFill>
            </a:endParaRPr>
          </a:p>
        </p:txBody>
      </p:sp>
      <p:sp>
        <p:nvSpPr>
          <p:cNvPr id="10" name="TextBox 9">
            <a:extLst>
              <a:ext uri="{FF2B5EF4-FFF2-40B4-BE49-F238E27FC236}">
                <a16:creationId xmlns:a16="http://schemas.microsoft.com/office/drawing/2014/main" id="{78140388-576C-A61D-21F2-8B9BCAE28FFC}"/>
              </a:ext>
            </a:extLst>
          </p:cNvPr>
          <p:cNvSpPr txBox="1"/>
          <p:nvPr/>
        </p:nvSpPr>
        <p:spPr>
          <a:xfrm>
            <a:off x="9952969" y="5887438"/>
            <a:ext cx="2017358" cy="856526"/>
          </a:xfrm>
          <a:prstGeom prst="rect">
            <a:avLst/>
          </a:prstGeom>
          <a:solidFill>
            <a:schemeClr val="bg1"/>
          </a:solidFill>
        </p:spPr>
        <p:txBody>
          <a:bodyPr wrap="square" rtlCol="0">
            <a:spAutoFit/>
          </a:bodyPr>
          <a:lstStyle/>
          <a:p>
            <a:endParaRPr lang="en-US"/>
          </a:p>
        </p:txBody>
      </p:sp>
      <p:sp>
        <p:nvSpPr>
          <p:cNvPr id="13" name="TextBox 12">
            <a:extLst>
              <a:ext uri="{FF2B5EF4-FFF2-40B4-BE49-F238E27FC236}">
                <a16:creationId xmlns:a16="http://schemas.microsoft.com/office/drawing/2014/main" id="{A5F2AA3C-38B8-1A69-3F63-1D6F511AA567}"/>
              </a:ext>
            </a:extLst>
          </p:cNvPr>
          <p:cNvSpPr txBox="1"/>
          <p:nvPr/>
        </p:nvSpPr>
        <p:spPr>
          <a:xfrm>
            <a:off x="10102340" y="541146"/>
            <a:ext cx="1900352" cy="3046988"/>
          </a:xfrm>
          <a:prstGeom prst="rect">
            <a:avLst/>
          </a:prstGeom>
          <a:noFill/>
        </p:spPr>
        <p:txBody>
          <a:bodyPr wrap="square" rtlCol="0">
            <a:spAutoFit/>
          </a:bodyPr>
          <a:lstStyle/>
          <a:p>
            <a:r>
              <a:rPr lang="en-US" sz="2400" b="1">
                <a:solidFill>
                  <a:srgbClr val="C00000"/>
                </a:solidFill>
              </a:rPr>
              <a:t>Timing</a:t>
            </a:r>
          </a:p>
          <a:p>
            <a:endParaRPr lang="en-US" sz="2400" b="1">
              <a:solidFill>
                <a:srgbClr val="C00000"/>
              </a:solidFill>
            </a:endParaRPr>
          </a:p>
          <a:p>
            <a:r>
              <a:rPr lang="en-US" sz="2400" b="1">
                <a:solidFill>
                  <a:srgbClr val="C00000"/>
                </a:solidFill>
              </a:rPr>
              <a:t>Projected Outcomes &amp; </a:t>
            </a:r>
          </a:p>
          <a:p>
            <a:r>
              <a:rPr lang="en-US" sz="2400" b="1">
                <a:solidFill>
                  <a:srgbClr val="C00000"/>
                </a:solidFill>
              </a:rPr>
              <a:t>Dollar Allocation</a:t>
            </a:r>
          </a:p>
          <a:p>
            <a:endParaRPr lang="en-US" sz="2400" b="1">
              <a:solidFill>
                <a:srgbClr val="C00000"/>
              </a:solidFill>
            </a:endParaRPr>
          </a:p>
          <a:p>
            <a:endParaRPr lang="en-US" sz="2400" b="1">
              <a:solidFill>
                <a:srgbClr val="C00000"/>
              </a:solidFill>
            </a:endParaRPr>
          </a:p>
        </p:txBody>
      </p:sp>
      <p:cxnSp>
        <p:nvCxnSpPr>
          <p:cNvPr id="15" name="Straight Arrow Connector 14">
            <a:extLst>
              <a:ext uri="{FF2B5EF4-FFF2-40B4-BE49-F238E27FC236}">
                <a16:creationId xmlns:a16="http://schemas.microsoft.com/office/drawing/2014/main" id="{1E6848D6-800D-4636-C242-1656050CB7CF}"/>
              </a:ext>
            </a:extLst>
          </p:cNvPr>
          <p:cNvCxnSpPr>
            <a:cxnSpLocks/>
          </p:cNvCxnSpPr>
          <p:nvPr/>
        </p:nvCxnSpPr>
        <p:spPr>
          <a:xfrm>
            <a:off x="1503369" y="1689785"/>
            <a:ext cx="995203" cy="0"/>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3100BDD4-D363-D81A-75E7-0E32787115B9}"/>
              </a:ext>
            </a:extLst>
          </p:cNvPr>
          <p:cNvSpPr txBox="1">
            <a:spLocks/>
          </p:cNvSpPr>
          <p:nvPr/>
        </p:nvSpPr>
        <p:spPr>
          <a:xfrm>
            <a:off x="508604" y="296242"/>
            <a:ext cx="11731022" cy="761621"/>
          </a:xfrm>
          <a:prstGeom prst="rect">
            <a:avLst/>
          </a:prstGeom>
        </p:spPr>
        <p:txBody>
          <a:bodyPr vert="horz" lIns="91440" tIns="45720" rIns="91440" bIns="45720" rtlCol="0" anchor="ctr">
            <a:normAutofit fontScale="90000" lnSpcReduction="20000"/>
          </a:bodyPr>
          <a:lstStyle>
            <a:lvl1pPr algn="l" defTabSz="1219170" rtl="0" eaLnBrk="1" latinLnBrk="0" hangingPunct="1">
              <a:spcBef>
                <a:spcPct val="0"/>
              </a:spcBef>
              <a:buNone/>
              <a:defRPr sz="5867" b="1" i="0" kern="1200">
                <a:solidFill>
                  <a:srgbClr val="EAAA00"/>
                </a:solidFill>
                <a:latin typeface="Franklin Gothic Demi Cond" panose="020B0603020102020204" pitchFamily="34" charset="0"/>
                <a:ea typeface="+mj-ea"/>
                <a:cs typeface="+mj-cs"/>
              </a:defRPr>
            </a:lvl1pPr>
          </a:lstStyle>
          <a:p>
            <a:r>
              <a:rPr lang="en-US">
                <a:solidFill>
                  <a:srgbClr val="00B0F0"/>
                </a:solidFill>
              </a:rPr>
              <a:t>III. Investments &amp; Outcomes</a:t>
            </a:r>
          </a:p>
        </p:txBody>
      </p:sp>
      <p:grpSp>
        <p:nvGrpSpPr>
          <p:cNvPr id="3" name="Group 2">
            <a:extLst>
              <a:ext uri="{FF2B5EF4-FFF2-40B4-BE49-F238E27FC236}">
                <a16:creationId xmlns:a16="http://schemas.microsoft.com/office/drawing/2014/main" id="{3662E405-95C4-0073-039B-D304C38B8DF5}"/>
              </a:ext>
            </a:extLst>
          </p:cNvPr>
          <p:cNvGrpSpPr/>
          <p:nvPr/>
        </p:nvGrpSpPr>
        <p:grpSpPr>
          <a:xfrm>
            <a:off x="2398299" y="1269071"/>
            <a:ext cx="7035069" cy="5389653"/>
            <a:chOff x="2398299" y="1269071"/>
            <a:chExt cx="7035069" cy="5389653"/>
          </a:xfrm>
        </p:grpSpPr>
        <p:pic>
          <p:nvPicPr>
            <p:cNvPr id="7" name="Picture 6">
              <a:extLst>
                <a:ext uri="{FF2B5EF4-FFF2-40B4-BE49-F238E27FC236}">
                  <a16:creationId xmlns:a16="http://schemas.microsoft.com/office/drawing/2014/main" id="{A5A4303B-3C00-F862-5C13-D15AEF8CD1F7}"/>
                </a:ext>
              </a:extLst>
            </p:cNvPr>
            <p:cNvPicPr>
              <a:picLocks noChangeAspect="1"/>
            </p:cNvPicPr>
            <p:nvPr/>
          </p:nvPicPr>
          <p:blipFill>
            <a:blip r:embed="rId3"/>
            <a:stretch>
              <a:fillRect/>
            </a:stretch>
          </p:blipFill>
          <p:spPr>
            <a:xfrm>
              <a:off x="2398299" y="1269071"/>
              <a:ext cx="7035069" cy="5389653"/>
            </a:xfrm>
            <a:prstGeom prst="rect">
              <a:avLst/>
            </a:prstGeom>
          </p:spPr>
        </p:pic>
        <p:sp>
          <p:nvSpPr>
            <p:cNvPr id="2" name="Rectangle 1">
              <a:extLst>
                <a:ext uri="{FF2B5EF4-FFF2-40B4-BE49-F238E27FC236}">
                  <a16:creationId xmlns:a16="http://schemas.microsoft.com/office/drawing/2014/main" id="{E9D6E9FE-248B-EC85-E2DF-9839D5CA9211}"/>
                </a:ext>
              </a:extLst>
            </p:cNvPr>
            <p:cNvSpPr/>
            <p:nvPr/>
          </p:nvSpPr>
          <p:spPr>
            <a:xfrm>
              <a:off x="3068091" y="2899317"/>
              <a:ext cx="2819753" cy="1003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9" name="Straight Arrow Connector 48">
            <a:extLst>
              <a:ext uri="{FF2B5EF4-FFF2-40B4-BE49-F238E27FC236}">
                <a16:creationId xmlns:a16="http://schemas.microsoft.com/office/drawing/2014/main" id="{036E1C58-A9F0-6AB8-9A51-8276E69044A2}"/>
              </a:ext>
            </a:extLst>
          </p:cNvPr>
          <p:cNvCxnSpPr>
            <a:cxnSpLocks/>
          </p:cNvCxnSpPr>
          <p:nvPr/>
        </p:nvCxnSpPr>
        <p:spPr>
          <a:xfrm flipH="1">
            <a:off x="9059159" y="1807157"/>
            <a:ext cx="1043181" cy="2510200"/>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2C546C-B8D5-EFC7-9E26-E637D9260FA8}"/>
              </a:ext>
            </a:extLst>
          </p:cNvPr>
          <p:cNvCxnSpPr>
            <a:cxnSpLocks/>
          </p:cNvCxnSpPr>
          <p:nvPr/>
        </p:nvCxnSpPr>
        <p:spPr>
          <a:xfrm flipH="1">
            <a:off x="9155217" y="1807157"/>
            <a:ext cx="947123" cy="936043"/>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0CC3A5E-DFDA-D94F-7C8D-D6670DAD5E78}"/>
              </a:ext>
            </a:extLst>
          </p:cNvPr>
          <p:cNvCxnSpPr>
            <a:cxnSpLocks/>
          </p:cNvCxnSpPr>
          <p:nvPr/>
        </p:nvCxnSpPr>
        <p:spPr>
          <a:xfrm flipH="1">
            <a:off x="8993171" y="1807157"/>
            <a:ext cx="1109169" cy="134765"/>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7ECD30-4FFF-E2CB-509B-D0B52E0D8DD0}"/>
              </a:ext>
            </a:extLst>
          </p:cNvPr>
          <p:cNvCxnSpPr>
            <a:cxnSpLocks/>
          </p:cNvCxnSpPr>
          <p:nvPr/>
        </p:nvCxnSpPr>
        <p:spPr>
          <a:xfrm flipV="1">
            <a:off x="1503369" y="2064640"/>
            <a:ext cx="1437794" cy="1364360"/>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233F272-CBB8-FCAC-91D6-1855B7F494AC}"/>
              </a:ext>
            </a:extLst>
          </p:cNvPr>
          <p:cNvCxnSpPr>
            <a:cxnSpLocks/>
          </p:cNvCxnSpPr>
          <p:nvPr/>
        </p:nvCxnSpPr>
        <p:spPr>
          <a:xfrm flipV="1">
            <a:off x="1515294" y="2469823"/>
            <a:ext cx="1552797" cy="2865748"/>
          </a:xfrm>
          <a:prstGeom prst="straightConnector1">
            <a:avLst/>
          </a:prstGeom>
          <a:ln w="63500">
            <a:solidFill>
              <a:srgbClr val="E8503D"/>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1944A92-91E2-589B-C9F4-436059D691FA}"/>
              </a:ext>
            </a:extLst>
          </p:cNvPr>
          <p:cNvCxnSpPr>
            <a:cxnSpLocks/>
          </p:cNvCxnSpPr>
          <p:nvPr/>
        </p:nvCxnSpPr>
        <p:spPr>
          <a:xfrm flipH="1">
            <a:off x="6674177" y="752354"/>
            <a:ext cx="3428163" cy="715370"/>
          </a:xfrm>
          <a:prstGeom prst="straightConnector1">
            <a:avLst/>
          </a:prstGeom>
          <a:ln w="635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92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232B063-12C4-2A5E-1403-F90C0DEE3241}"/>
              </a:ext>
            </a:extLst>
          </p:cNvPr>
          <p:cNvSpPr/>
          <p:nvPr/>
        </p:nvSpPr>
        <p:spPr>
          <a:xfrm>
            <a:off x="0" y="1192490"/>
            <a:ext cx="12192000" cy="283275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900948-594B-1017-F177-0FD8A3B556A8}"/>
              </a:ext>
            </a:extLst>
          </p:cNvPr>
          <p:cNvSpPr/>
          <p:nvPr/>
        </p:nvSpPr>
        <p:spPr>
          <a:xfrm>
            <a:off x="0" y="4025245"/>
            <a:ext cx="12192000" cy="283275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9" y="260431"/>
            <a:ext cx="11731022" cy="761621"/>
          </a:xfrm>
        </p:spPr>
        <p:txBody>
          <a:bodyPr>
            <a:normAutofit fontScale="90000"/>
          </a:bodyPr>
          <a:lstStyle/>
          <a:p>
            <a:r>
              <a:rPr lang="en-US">
                <a:solidFill>
                  <a:schemeClr val="accent3"/>
                </a:solidFill>
              </a:rPr>
              <a:t>Priorities in Context</a:t>
            </a:r>
          </a:p>
        </p:txBody>
      </p:sp>
      <p:sp>
        <p:nvSpPr>
          <p:cNvPr id="3" name="Rectangle 2">
            <a:extLst>
              <a:ext uri="{FF2B5EF4-FFF2-40B4-BE49-F238E27FC236}">
                <a16:creationId xmlns:a16="http://schemas.microsoft.com/office/drawing/2014/main" id="{3B9C291A-88C7-D3AF-6A33-487C1284BF65}"/>
              </a:ext>
            </a:extLst>
          </p:cNvPr>
          <p:cNvSpPr/>
          <p:nvPr/>
        </p:nvSpPr>
        <p:spPr>
          <a:xfrm>
            <a:off x="1246905" y="1685039"/>
            <a:ext cx="2100703" cy="1696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Vision &amp; Goals</a:t>
            </a:r>
          </a:p>
        </p:txBody>
      </p:sp>
      <p:sp>
        <p:nvSpPr>
          <p:cNvPr id="10" name="Rectangle 9">
            <a:extLst>
              <a:ext uri="{FF2B5EF4-FFF2-40B4-BE49-F238E27FC236}">
                <a16:creationId xmlns:a16="http://schemas.microsoft.com/office/drawing/2014/main" id="{60663A50-AC7D-0DE0-FF7E-937221F6A9D2}"/>
              </a:ext>
            </a:extLst>
          </p:cNvPr>
          <p:cNvSpPr/>
          <p:nvPr/>
        </p:nvSpPr>
        <p:spPr>
          <a:xfrm>
            <a:off x="6707993" y="1685039"/>
            <a:ext cx="2100703" cy="1696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Eligible Projects List</a:t>
            </a:r>
          </a:p>
        </p:txBody>
      </p:sp>
      <p:sp>
        <p:nvSpPr>
          <p:cNvPr id="12" name="Rectangle 11">
            <a:extLst>
              <a:ext uri="{FF2B5EF4-FFF2-40B4-BE49-F238E27FC236}">
                <a16:creationId xmlns:a16="http://schemas.microsoft.com/office/drawing/2014/main" id="{B347786C-08F5-24F1-144C-CB933DC8F79A}"/>
              </a:ext>
            </a:extLst>
          </p:cNvPr>
          <p:cNvSpPr/>
          <p:nvPr/>
        </p:nvSpPr>
        <p:spPr>
          <a:xfrm>
            <a:off x="9438537" y="1685039"/>
            <a:ext cx="2100703" cy="1696824"/>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Implementation Principles</a:t>
            </a:r>
          </a:p>
        </p:txBody>
      </p:sp>
      <p:sp>
        <p:nvSpPr>
          <p:cNvPr id="15" name="Rectangle 14">
            <a:extLst>
              <a:ext uri="{FF2B5EF4-FFF2-40B4-BE49-F238E27FC236}">
                <a16:creationId xmlns:a16="http://schemas.microsoft.com/office/drawing/2014/main" id="{DA258CC4-9752-1E0A-2D76-FD58A6DBBA20}"/>
              </a:ext>
            </a:extLst>
          </p:cNvPr>
          <p:cNvSpPr/>
          <p:nvPr/>
        </p:nvSpPr>
        <p:spPr>
          <a:xfrm>
            <a:off x="3031052" y="4600575"/>
            <a:ext cx="1371600" cy="1737379"/>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Actions</a:t>
            </a:r>
          </a:p>
        </p:txBody>
      </p:sp>
      <p:sp>
        <p:nvSpPr>
          <p:cNvPr id="16" name="Rectangle 15">
            <a:extLst>
              <a:ext uri="{FF2B5EF4-FFF2-40B4-BE49-F238E27FC236}">
                <a16:creationId xmlns:a16="http://schemas.microsoft.com/office/drawing/2014/main" id="{7E02A85B-BFA6-5F41-870B-009E1E5DE2DB}"/>
              </a:ext>
            </a:extLst>
          </p:cNvPr>
          <p:cNvSpPr/>
          <p:nvPr/>
        </p:nvSpPr>
        <p:spPr>
          <a:xfrm>
            <a:off x="4815199" y="4600575"/>
            <a:ext cx="1371600" cy="1737379"/>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Tools/ Programs</a:t>
            </a:r>
          </a:p>
        </p:txBody>
      </p:sp>
      <p:sp>
        <p:nvSpPr>
          <p:cNvPr id="19" name="Rectangle 18">
            <a:extLst>
              <a:ext uri="{FF2B5EF4-FFF2-40B4-BE49-F238E27FC236}">
                <a16:creationId xmlns:a16="http://schemas.microsoft.com/office/drawing/2014/main" id="{9D385B7C-63B5-0C71-3EF1-E6E87DDEC5F3}"/>
              </a:ext>
            </a:extLst>
          </p:cNvPr>
          <p:cNvSpPr/>
          <p:nvPr/>
        </p:nvSpPr>
        <p:spPr>
          <a:xfrm>
            <a:off x="10167640" y="4600575"/>
            <a:ext cx="1371600" cy="1737379"/>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Projected Outcomes</a:t>
            </a:r>
          </a:p>
        </p:txBody>
      </p:sp>
      <p:sp>
        <p:nvSpPr>
          <p:cNvPr id="22" name="TextBox 21">
            <a:extLst>
              <a:ext uri="{FF2B5EF4-FFF2-40B4-BE49-F238E27FC236}">
                <a16:creationId xmlns:a16="http://schemas.microsoft.com/office/drawing/2014/main" id="{EB043A43-5EAF-943D-D753-9E3E4E1CD14D}"/>
              </a:ext>
            </a:extLst>
          </p:cNvPr>
          <p:cNvSpPr txBox="1"/>
          <p:nvPr/>
        </p:nvSpPr>
        <p:spPr>
          <a:xfrm rot="16200000">
            <a:off x="-953056" y="2316481"/>
            <a:ext cx="2832756" cy="584775"/>
          </a:xfrm>
          <a:prstGeom prst="rect">
            <a:avLst/>
          </a:prstGeom>
          <a:noFill/>
        </p:spPr>
        <p:txBody>
          <a:bodyPr wrap="square" rtlCol="0">
            <a:spAutoFit/>
          </a:bodyPr>
          <a:lstStyle/>
          <a:p>
            <a:pPr algn="ctr"/>
            <a:r>
              <a:rPr lang="en-US" sz="3200" b="1">
                <a:solidFill>
                  <a:schemeClr val="accent1">
                    <a:lumMod val="50000"/>
                  </a:schemeClr>
                </a:solidFill>
              </a:rPr>
              <a:t>DISTRICT PLAN</a:t>
            </a:r>
          </a:p>
        </p:txBody>
      </p:sp>
      <p:sp>
        <p:nvSpPr>
          <p:cNvPr id="23" name="TextBox 22">
            <a:extLst>
              <a:ext uri="{FF2B5EF4-FFF2-40B4-BE49-F238E27FC236}">
                <a16:creationId xmlns:a16="http://schemas.microsoft.com/office/drawing/2014/main" id="{F6BD9FD6-36C3-FD93-75D3-D65BC2C27DC5}"/>
              </a:ext>
            </a:extLst>
          </p:cNvPr>
          <p:cNvSpPr txBox="1"/>
          <p:nvPr/>
        </p:nvSpPr>
        <p:spPr>
          <a:xfrm rot="16200000">
            <a:off x="-953057" y="5149236"/>
            <a:ext cx="2832756" cy="584775"/>
          </a:xfrm>
          <a:prstGeom prst="rect">
            <a:avLst/>
          </a:prstGeom>
          <a:noFill/>
        </p:spPr>
        <p:txBody>
          <a:bodyPr wrap="square" rtlCol="0">
            <a:spAutoFit/>
          </a:bodyPr>
          <a:lstStyle/>
          <a:p>
            <a:pPr algn="ctr"/>
            <a:r>
              <a:rPr lang="en-US" sz="3200" b="1">
                <a:solidFill>
                  <a:schemeClr val="accent2">
                    <a:lumMod val="50000"/>
                  </a:schemeClr>
                </a:solidFill>
              </a:rPr>
              <a:t>ACTION PLAN</a:t>
            </a:r>
          </a:p>
        </p:txBody>
      </p:sp>
      <p:sp>
        <p:nvSpPr>
          <p:cNvPr id="24" name="Rectangle 23">
            <a:extLst>
              <a:ext uri="{FF2B5EF4-FFF2-40B4-BE49-F238E27FC236}">
                <a16:creationId xmlns:a16="http://schemas.microsoft.com/office/drawing/2014/main" id="{A4FA553A-333E-25DC-C288-84B539B1F631}"/>
              </a:ext>
            </a:extLst>
          </p:cNvPr>
          <p:cNvSpPr/>
          <p:nvPr/>
        </p:nvSpPr>
        <p:spPr>
          <a:xfrm>
            <a:off x="3977449" y="1685039"/>
            <a:ext cx="2100703" cy="1696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Governance</a:t>
            </a:r>
          </a:p>
        </p:txBody>
      </p:sp>
      <p:sp>
        <p:nvSpPr>
          <p:cNvPr id="26" name="Rectangle 25">
            <a:extLst>
              <a:ext uri="{FF2B5EF4-FFF2-40B4-BE49-F238E27FC236}">
                <a16:creationId xmlns:a16="http://schemas.microsoft.com/office/drawing/2014/main" id="{9BC00997-E92A-4BA7-8A7C-CC5C6851FE96}"/>
              </a:ext>
            </a:extLst>
          </p:cNvPr>
          <p:cNvSpPr/>
          <p:nvPr/>
        </p:nvSpPr>
        <p:spPr>
          <a:xfrm>
            <a:off x="6599346" y="4600575"/>
            <a:ext cx="1371600" cy="1737379"/>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Timing</a:t>
            </a:r>
          </a:p>
        </p:txBody>
      </p:sp>
      <p:sp>
        <p:nvSpPr>
          <p:cNvPr id="27" name="Rectangle 26">
            <a:extLst>
              <a:ext uri="{FF2B5EF4-FFF2-40B4-BE49-F238E27FC236}">
                <a16:creationId xmlns:a16="http://schemas.microsoft.com/office/drawing/2014/main" id="{1A08B90B-46AA-056C-7709-4054CDD05E66}"/>
              </a:ext>
            </a:extLst>
          </p:cNvPr>
          <p:cNvSpPr/>
          <p:nvPr/>
        </p:nvSpPr>
        <p:spPr>
          <a:xfrm>
            <a:off x="8383493" y="4600575"/>
            <a:ext cx="1371600" cy="1737379"/>
          </a:xfrm>
          <a:prstGeom prst="rect">
            <a:avLst/>
          </a:prstGeom>
          <a:solidFill>
            <a:schemeClr val="accent2"/>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Allocation</a:t>
            </a:r>
          </a:p>
        </p:txBody>
      </p:sp>
      <p:sp>
        <p:nvSpPr>
          <p:cNvPr id="29" name="Rectangle 28">
            <a:extLst>
              <a:ext uri="{FF2B5EF4-FFF2-40B4-BE49-F238E27FC236}">
                <a16:creationId xmlns:a16="http://schemas.microsoft.com/office/drawing/2014/main" id="{722C89C5-B15D-9409-DBC2-5C10CC25C088}"/>
              </a:ext>
            </a:extLst>
          </p:cNvPr>
          <p:cNvSpPr/>
          <p:nvPr/>
        </p:nvSpPr>
        <p:spPr>
          <a:xfrm>
            <a:off x="1246905" y="4566067"/>
            <a:ext cx="1371600" cy="1771887"/>
          </a:xfrm>
          <a:prstGeom prst="rect">
            <a:avLst/>
          </a:prstGeom>
          <a:solidFill>
            <a:schemeClr val="accent2">
              <a:lumMod val="75000"/>
            </a:schemeClr>
          </a:solidFill>
          <a:ln w="635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5-Year Priorities</a:t>
            </a:r>
          </a:p>
        </p:txBody>
      </p:sp>
      <p:cxnSp>
        <p:nvCxnSpPr>
          <p:cNvPr id="31" name="Straight Connector 30">
            <a:extLst>
              <a:ext uri="{FF2B5EF4-FFF2-40B4-BE49-F238E27FC236}">
                <a16:creationId xmlns:a16="http://schemas.microsoft.com/office/drawing/2014/main" id="{C2A0781C-CC3A-A5C6-689E-02D93E2E25FA}"/>
              </a:ext>
            </a:extLst>
          </p:cNvPr>
          <p:cNvCxnSpPr>
            <a:cxnSpLocks/>
          </p:cNvCxnSpPr>
          <p:nvPr/>
        </p:nvCxnSpPr>
        <p:spPr>
          <a:xfrm flipV="1">
            <a:off x="0" y="4025243"/>
            <a:ext cx="12192000" cy="2"/>
          </a:xfrm>
          <a:prstGeom prst="line">
            <a:avLst/>
          </a:prstGeom>
          <a:ln w="127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705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687E22-F070-79C9-43EC-A673084632A3}"/>
              </a:ext>
            </a:extLst>
          </p:cNvPr>
          <p:cNvSpPr/>
          <p:nvPr/>
        </p:nvSpPr>
        <p:spPr>
          <a:xfrm>
            <a:off x="10278826" y="6047874"/>
            <a:ext cx="1913174" cy="671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9" y="260431"/>
            <a:ext cx="11731022" cy="761621"/>
          </a:xfrm>
        </p:spPr>
        <p:txBody>
          <a:bodyPr>
            <a:normAutofit fontScale="90000"/>
          </a:bodyPr>
          <a:lstStyle/>
          <a:p>
            <a:r>
              <a:rPr lang="en-US">
                <a:solidFill>
                  <a:srgbClr val="00B0F0"/>
                </a:solidFill>
              </a:rPr>
              <a:t>District Plan Vision </a:t>
            </a:r>
            <a:r>
              <a:rPr lang="en-US" i="1">
                <a:solidFill>
                  <a:srgbClr val="00B0F0"/>
                </a:solidFill>
              </a:rPr>
              <a:t>(sample language)</a:t>
            </a:r>
          </a:p>
        </p:txBody>
      </p:sp>
      <p:sp>
        <p:nvSpPr>
          <p:cNvPr id="12" name="TextBox 11">
            <a:extLst>
              <a:ext uri="{FF2B5EF4-FFF2-40B4-BE49-F238E27FC236}">
                <a16:creationId xmlns:a16="http://schemas.microsoft.com/office/drawing/2014/main" id="{3F4642CE-0382-33A9-2B3F-56B702260401}"/>
              </a:ext>
            </a:extLst>
          </p:cNvPr>
          <p:cNvSpPr txBox="1"/>
          <p:nvPr/>
        </p:nvSpPr>
        <p:spPr>
          <a:xfrm>
            <a:off x="398533" y="1211479"/>
            <a:ext cx="11562978" cy="2123658"/>
          </a:xfrm>
          <a:prstGeom prst="rect">
            <a:avLst/>
          </a:prstGeom>
          <a:noFill/>
        </p:spPr>
        <p:txBody>
          <a:bodyPr wrap="square" rtlCol="0">
            <a:spAutoFit/>
          </a:bodyPr>
          <a:lstStyle/>
          <a:p>
            <a:r>
              <a:rPr lang="en-US" sz="2200" i="1">
                <a:solidFill>
                  <a:schemeClr val="tx1">
                    <a:lumMod val="65000"/>
                    <a:lumOff val="35000"/>
                  </a:schemeClr>
                </a:solidFill>
              </a:rPr>
              <a:t>The community’s long-term vison is to transform Cully into a place that provides a sense of belonging for its residents, and particularly for Priority Communities.  This means Cully will have plentiful safe, affordable housing, thriving BIPOC businesses, rewarding employment opportunities, safe and accessible transportation options, parks and open spaces, a clean and healthy environment, climate resiliency, with places and programs that reflect the cultural diversity of BIPOC individuals.</a:t>
            </a:r>
          </a:p>
          <a:p>
            <a:endParaRPr lang="en-US" sz="2200" i="1">
              <a:solidFill>
                <a:schemeClr val="tx1">
                  <a:lumMod val="65000"/>
                  <a:lumOff val="35000"/>
                </a:schemeClr>
              </a:solidFill>
            </a:endParaRPr>
          </a:p>
        </p:txBody>
      </p:sp>
      <p:sp>
        <p:nvSpPr>
          <p:cNvPr id="3" name="TextBox 2">
            <a:extLst>
              <a:ext uri="{FF2B5EF4-FFF2-40B4-BE49-F238E27FC236}">
                <a16:creationId xmlns:a16="http://schemas.microsoft.com/office/drawing/2014/main" id="{3A340EA0-63B8-CBB1-4171-97F30A1C0D93}"/>
              </a:ext>
            </a:extLst>
          </p:cNvPr>
          <p:cNvSpPr txBox="1"/>
          <p:nvPr/>
        </p:nvSpPr>
        <p:spPr>
          <a:xfrm>
            <a:off x="8977471" y="3138941"/>
            <a:ext cx="2607489" cy="2831544"/>
          </a:xfrm>
          <a:prstGeom prst="rect">
            <a:avLst/>
          </a:prstGeom>
          <a:noFill/>
        </p:spPr>
        <p:txBody>
          <a:bodyPr wrap="square" rtlCol="0">
            <a:spAutoFit/>
          </a:bodyPr>
          <a:lstStyle/>
          <a:p>
            <a:pPr>
              <a:spcAft>
                <a:spcPts val="1200"/>
              </a:spcAft>
            </a:pPr>
            <a:r>
              <a:rPr lang="en-US" sz="2800" b="1">
                <a:solidFill>
                  <a:schemeClr val="accent6"/>
                </a:solidFill>
              </a:rPr>
              <a:t>What language most resonates with you?</a:t>
            </a:r>
          </a:p>
          <a:p>
            <a:pPr>
              <a:spcAft>
                <a:spcPts val="1200"/>
              </a:spcAft>
            </a:pPr>
            <a:r>
              <a:rPr lang="en-US" sz="2800" b="1">
                <a:solidFill>
                  <a:schemeClr val="accent6"/>
                </a:solidFill>
              </a:rPr>
              <a:t>Is there anything missing?</a:t>
            </a:r>
          </a:p>
        </p:txBody>
      </p:sp>
      <p:sp>
        <p:nvSpPr>
          <p:cNvPr id="4" name="Rectangle 3">
            <a:extLst>
              <a:ext uri="{FF2B5EF4-FFF2-40B4-BE49-F238E27FC236}">
                <a16:creationId xmlns:a16="http://schemas.microsoft.com/office/drawing/2014/main" id="{6BC500DC-EAD2-26B5-CE3C-CD106AADE21F}"/>
              </a:ext>
            </a:extLst>
          </p:cNvPr>
          <p:cNvSpPr/>
          <p:nvPr/>
        </p:nvSpPr>
        <p:spPr>
          <a:xfrm>
            <a:off x="4623293" y="3288479"/>
            <a:ext cx="1894064" cy="24939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rPr>
              <a:t>Cully based small business are stable and growing.</a:t>
            </a:r>
          </a:p>
        </p:txBody>
      </p:sp>
      <p:sp>
        <p:nvSpPr>
          <p:cNvPr id="6" name="Rectangle 5">
            <a:extLst>
              <a:ext uri="{FF2B5EF4-FFF2-40B4-BE49-F238E27FC236}">
                <a16:creationId xmlns:a16="http://schemas.microsoft.com/office/drawing/2014/main" id="{43D9285A-3F45-0E43-B150-A9BDA86CBEBA}"/>
              </a:ext>
            </a:extLst>
          </p:cNvPr>
          <p:cNvSpPr/>
          <p:nvPr/>
        </p:nvSpPr>
        <p:spPr>
          <a:xfrm>
            <a:off x="2539729" y="3288480"/>
            <a:ext cx="1894064" cy="24939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rPr>
              <a:t>Cully residents have access to meaningful, living-wage employment and economic opportunities</a:t>
            </a:r>
          </a:p>
        </p:txBody>
      </p:sp>
      <p:sp>
        <p:nvSpPr>
          <p:cNvPr id="7" name="Rectangle 6">
            <a:extLst>
              <a:ext uri="{FF2B5EF4-FFF2-40B4-BE49-F238E27FC236}">
                <a16:creationId xmlns:a16="http://schemas.microsoft.com/office/drawing/2014/main" id="{69B530FB-9E06-3BAB-B148-C7B5EB38745D}"/>
              </a:ext>
            </a:extLst>
          </p:cNvPr>
          <p:cNvSpPr/>
          <p:nvPr/>
        </p:nvSpPr>
        <p:spPr>
          <a:xfrm>
            <a:off x="456165" y="3288480"/>
            <a:ext cx="1894064" cy="24939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rPr>
              <a:t>New investment and development creates stability and opportunity for low-income people</a:t>
            </a:r>
          </a:p>
        </p:txBody>
      </p:sp>
      <p:sp>
        <p:nvSpPr>
          <p:cNvPr id="8" name="Rectangle 7">
            <a:extLst>
              <a:ext uri="{FF2B5EF4-FFF2-40B4-BE49-F238E27FC236}">
                <a16:creationId xmlns:a16="http://schemas.microsoft.com/office/drawing/2014/main" id="{6A96E5A5-B202-F8F2-C44E-5F66336D6F9F}"/>
              </a:ext>
            </a:extLst>
          </p:cNvPr>
          <p:cNvSpPr/>
          <p:nvPr/>
        </p:nvSpPr>
        <p:spPr>
          <a:xfrm>
            <a:off x="6706857" y="3280319"/>
            <a:ext cx="1894064" cy="249396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chemeClr val="bg1"/>
                </a:solidFill>
              </a:rPr>
              <a:t>Cully is resilient in the face of climate change and related impacts to health and environment</a:t>
            </a:r>
          </a:p>
        </p:txBody>
      </p:sp>
    </p:spTree>
    <p:extLst>
      <p:ext uri="{BB962C8B-B14F-4D97-AF65-F5344CB8AC3E}">
        <p14:creationId xmlns:p14="http://schemas.microsoft.com/office/powerpoint/2010/main" val="92617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687E22-F070-79C9-43EC-A673084632A3}"/>
              </a:ext>
            </a:extLst>
          </p:cNvPr>
          <p:cNvSpPr/>
          <p:nvPr/>
        </p:nvSpPr>
        <p:spPr>
          <a:xfrm>
            <a:off x="10021651" y="6119377"/>
            <a:ext cx="1913174" cy="6710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057C9FEE-B80F-5F09-BF26-00A29ABC43FA}"/>
              </a:ext>
            </a:extLst>
          </p:cNvPr>
          <p:cNvSpPr/>
          <p:nvPr/>
        </p:nvSpPr>
        <p:spPr>
          <a:xfrm>
            <a:off x="493827" y="2220077"/>
            <a:ext cx="11368039" cy="4074022"/>
          </a:xfrm>
          <a:prstGeom prst="rightArrow">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8" y="260431"/>
            <a:ext cx="11961511" cy="761621"/>
          </a:xfrm>
        </p:spPr>
        <p:txBody>
          <a:bodyPr>
            <a:noAutofit/>
          </a:bodyPr>
          <a:lstStyle/>
          <a:p>
            <a:r>
              <a:rPr lang="en-US" sz="4800">
                <a:solidFill>
                  <a:srgbClr val="00B0F0"/>
                </a:solidFill>
              </a:rPr>
              <a:t>Implementation Principles </a:t>
            </a:r>
            <a:r>
              <a:rPr lang="en-US" sz="4800" i="1">
                <a:solidFill>
                  <a:srgbClr val="00B0F0"/>
                </a:solidFill>
              </a:rPr>
              <a:t>(sample language)</a:t>
            </a:r>
          </a:p>
        </p:txBody>
      </p:sp>
      <p:sp>
        <p:nvSpPr>
          <p:cNvPr id="12" name="TextBox 11">
            <a:extLst>
              <a:ext uri="{FF2B5EF4-FFF2-40B4-BE49-F238E27FC236}">
                <a16:creationId xmlns:a16="http://schemas.microsoft.com/office/drawing/2014/main" id="{3F4642CE-0382-33A9-2B3F-56B702260401}"/>
              </a:ext>
            </a:extLst>
          </p:cNvPr>
          <p:cNvSpPr txBox="1"/>
          <p:nvPr/>
        </p:nvSpPr>
        <p:spPr>
          <a:xfrm>
            <a:off x="560109" y="1206351"/>
            <a:ext cx="11057640" cy="1508105"/>
          </a:xfrm>
          <a:prstGeom prst="rect">
            <a:avLst/>
          </a:prstGeom>
          <a:noFill/>
        </p:spPr>
        <p:txBody>
          <a:bodyPr wrap="square" rtlCol="0">
            <a:spAutoFit/>
          </a:bodyPr>
          <a:lstStyle/>
          <a:p>
            <a:r>
              <a:rPr lang="en-US" sz="2400" i="1">
                <a:solidFill>
                  <a:schemeClr val="accent1">
                    <a:lumMod val="50000"/>
                  </a:schemeClr>
                </a:solidFill>
              </a:rPr>
              <a:t>Action Plans will thoughtfully and strategically prioritize and sequence activities in alignment with the Plan.  In general, investments will be prioritized in the following order over time: </a:t>
            </a:r>
          </a:p>
          <a:p>
            <a:pPr marL="461963" indent="-285750">
              <a:buFont typeface="Arial" panose="020B0604020202020204" pitchFamily="34" charset="0"/>
              <a:buChar char="•"/>
            </a:pPr>
            <a:endParaRPr lang="en-US" sz="2000"/>
          </a:p>
        </p:txBody>
      </p:sp>
      <p:sp>
        <p:nvSpPr>
          <p:cNvPr id="14" name="Rectangle 13">
            <a:extLst>
              <a:ext uri="{FF2B5EF4-FFF2-40B4-BE49-F238E27FC236}">
                <a16:creationId xmlns:a16="http://schemas.microsoft.com/office/drawing/2014/main" id="{1D354541-A1B1-D1FF-42E3-6A1F41748F42}"/>
              </a:ext>
            </a:extLst>
          </p:cNvPr>
          <p:cNvSpPr/>
          <p:nvPr/>
        </p:nvSpPr>
        <p:spPr>
          <a:xfrm>
            <a:off x="4873116" y="3007969"/>
            <a:ext cx="2609460" cy="246946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t>New development </a:t>
            </a:r>
            <a:r>
              <a:rPr lang="en-US" sz="1800"/>
              <a:t>to expand opportunities for economic prosperity</a:t>
            </a:r>
            <a:endParaRPr lang="en-US" sz="1800" b="1"/>
          </a:p>
        </p:txBody>
      </p:sp>
      <p:sp>
        <p:nvSpPr>
          <p:cNvPr id="16" name="Rectangle 15">
            <a:extLst>
              <a:ext uri="{FF2B5EF4-FFF2-40B4-BE49-F238E27FC236}">
                <a16:creationId xmlns:a16="http://schemas.microsoft.com/office/drawing/2014/main" id="{03741C31-74E9-E4E9-4CB7-8ED36A9FEE98}"/>
              </a:ext>
            </a:extLst>
          </p:cNvPr>
          <p:cNvSpPr/>
          <p:nvPr/>
        </p:nvSpPr>
        <p:spPr>
          <a:xfrm>
            <a:off x="798627" y="4529872"/>
            <a:ext cx="3497344" cy="1542632"/>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t>Real estate acquisition to remove property from the market </a:t>
            </a:r>
            <a:r>
              <a:rPr lang="en-US" sz="1800"/>
              <a:t>– protect current leaseholders from displacement, and for future development</a:t>
            </a:r>
          </a:p>
        </p:txBody>
      </p:sp>
      <p:sp>
        <p:nvSpPr>
          <p:cNvPr id="17" name="Rectangle 16">
            <a:extLst>
              <a:ext uri="{FF2B5EF4-FFF2-40B4-BE49-F238E27FC236}">
                <a16:creationId xmlns:a16="http://schemas.microsoft.com/office/drawing/2014/main" id="{A9FDF82D-9E61-3DF1-AB5F-7BA48ABEC48A}"/>
              </a:ext>
            </a:extLst>
          </p:cNvPr>
          <p:cNvSpPr/>
          <p:nvPr/>
        </p:nvSpPr>
        <p:spPr>
          <a:xfrm>
            <a:off x="798627" y="2714456"/>
            <a:ext cx="3497344" cy="1542632"/>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Projects that </a:t>
            </a:r>
            <a:r>
              <a:rPr lang="en-US" b="1"/>
              <a:t>prevent displacement and stabilize current businesses and community institutions</a:t>
            </a:r>
          </a:p>
        </p:txBody>
      </p:sp>
      <p:grpSp>
        <p:nvGrpSpPr>
          <p:cNvPr id="18" name="Group 17">
            <a:extLst>
              <a:ext uri="{FF2B5EF4-FFF2-40B4-BE49-F238E27FC236}">
                <a16:creationId xmlns:a16="http://schemas.microsoft.com/office/drawing/2014/main" id="{E0BE7586-8D26-26A7-2913-5E20E3B38BB7}"/>
              </a:ext>
            </a:extLst>
          </p:cNvPr>
          <p:cNvGrpSpPr/>
          <p:nvPr/>
        </p:nvGrpSpPr>
        <p:grpSpPr>
          <a:xfrm>
            <a:off x="4099849" y="2353871"/>
            <a:ext cx="5463251" cy="889535"/>
            <a:chOff x="4357024" y="2353871"/>
            <a:chExt cx="5463251" cy="889535"/>
          </a:xfrm>
        </p:grpSpPr>
        <p:sp>
          <p:nvSpPr>
            <p:cNvPr id="11" name="Freeform: Shape 10">
              <a:extLst>
                <a:ext uri="{FF2B5EF4-FFF2-40B4-BE49-F238E27FC236}">
                  <a16:creationId xmlns:a16="http://schemas.microsoft.com/office/drawing/2014/main" id="{ED2556FA-F382-A1FB-7A3E-9A52C85584EA}"/>
                </a:ext>
              </a:extLst>
            </p:cNvPr>
            <p:cNvSpPr/>
            <p:nvPr/>
          </p:nvSpPr>
          <p:spPr>
            <a:xfrm>
              <a:off x="4362450" y="2353871"/>
              <a:ext cx="5457825" cy="889535"/>
            </a:xfrm>
            <a:custGeom>
              <a:avLst/>
              <a:gdLst>
                <a:gd name="connsiteX0" fmla="*/ 5457825 w 5457825"/>
                <a:gd name="connsiteY0" fmla="*/ 889535 h 889535"/>
                <a:gd name="connsiteX1" fmla="*/ 3286125 w 5457825"/>
                <a:gd name="connsiteY1" fmla="*/ 3710 h 889535"/>
                <a:gd name="connsiteX2" fmla="*/ 0 w 5457825"/>
                <a:gd name="connsiteY2" fmla="*/ 632360 h 889535"/>
              </a:gdLst>
              <a:ahLst/>
              <a:cxnLst>
                <a:cxn ang="0">
                  <a:pos x="connsiteX0" y="connsiteY0"/>
                </a:cxn>
                <a:cxn ang="0">
                  <a:pos x="connsiteX1" y="connsiteY1"/>
                </a:cxn>
                <a:cxn ang="0">
                  <a:pos x="connsiteX2" y="connsiteY2"/>
                </a:cxn>
              </a:cxnLst>
              <a:rect l="l" t="t" r="r" b="b"/>
              <a:pathLst>
                <a:path w="5457825" h="889535">
                  <a:moveTo>
                    <a:pt x="5457825" y="889535"/>
                  </a:moveTo>
                  <a:cubicBezTo>
                    <a:pt x="4826793" y="468053"/>
                    <a:pt x="4195762" y="46572"/>
                    <a:pt x="3286125" y="3710"/>
                  </a:cubicBezTo>
                  <a:cubicBezTo>
                    <a:pt x="2376488" y="-39152"/>
                    <a:pt x="1188244" y="296604"/>
                    <a:pt x="0" y="63236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67CB329D-5093-BEAF-5064-ADA335ED9A95}"/>
                </a:ext>
              </a:extLst>
            </p:cNvPr>
            <p:cNvSpPr/>
            <p:nvPr/>
          </p:nvSpPr>
          <p:spPr>
            <a:xfrm rot="14992531">
              <a:off x="4416923" y="2788838"/>
              <a:ext cx="190500" cy="310297"/>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Freeform: Shape 18">
            <a:extLst>
              <a:ext uri="{FF2B5EF4-FFF2-40B4-BE49-F238E27FC236}">
                <a16:creationId xmlns:a16="http://schemas.microsoft.com/office/drawing/2014/main" id="{152109C2-9A28-7670-C004-EB8CA52462DE}"/>
              </a:ext>
            </a:extLst>
          </p:cNvPr>
          <p:cNvSpPr/>
          <p:nvPr/>
        </p:nvSpPr>
        <p:spPr>
          <a:xfrm flipV="1">
            <a:off x="4097051" y="5414310"/>
            <a:ext cx="5457825" cy="785669"/>
          </a:xfrm>
          <a:custGeom>
            <a:avLst/>
            <a:gdLst>
              <a:gd name="connsiteX0" fmla="*/ 5457825 w 5457825"/>
              <a:gd name="connsiteY0" fmla="*/ 889535 h 889535"/>
              <a:gd name="connsiteX1" fmla="*/ 3286125 w 5457825"/>
              <a:gd name="connsiteY1" fmla="*/ 3710 h 889535"/>
              <a:gd name="connsiteX2" fmla="*/ 0 w 5457825"/>
              <a:gd name="connsiteY2" fmla="*/ 632360 h 889535"/>
            </a:gdLst>
            <a:ahLst/>
            <a:cxnLst>
              <a:cxn ang="0">
                <a:pos x="connsiteX0" y="connsiteY0"/>
              </a:cxn>
              <a:cxn ang="0">
                <a:pos x="connsiteX1" y="connsiteY1"/>
              </a:cxn>
              <a:cxn ang="0">
                <a:pos x="connsiteX2" y="connsiteY2"/>
              </a:cxn>
            </a:cxnLst>
            <a:rect l="l" t="t" r="r" b="b"/>
            <a:pathLst>
              <a:path w="5457825" h="889535">
                <a:moveTo>
                  <a:pt x="5457825" y="889535"/>
                </a:moveTo>
                <a:cubicBezTo>
                  <a:pt x="4826793" y="468053"/>
                  <a:pt x="4195762" y="46572"/>
                  <a:pt x="3286125" y="3710"/>
                </a:cubicBezTo>
                <a:cubicBezTo>
                  <a:pt x="2376488" y="-39152"/>
                  <a:pt x="1188244" y="296604"/>
                  <a:pt x="0" y="632360"/>
                </a:cubicBezTo>
              </a:path>
            </a:pathLst>
          </a:custGeom>
          <a:no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DFD0874E-EE7E-6A2A-6229-E90762662137}"/>
              </a:ext>
            </a:extLst>
          </p:cNvPr>
          <p:cNvSpPr/>
          <p:nvPr/>
        </p:nvSpPr>
        <p:spPr>
          <a:xfrm rot="16991933">
            <a:off x="4140923" y="5523837"/>
            <a:ext cx="190500" cy="310297"/>
          </a:xfrm>
          <a:prstGeom prst="triangle">
            <a:avLst/>
          </a:prstGeom>
          <a:solidFill>
            <a:schemeClr val="accent1">
              <a:lumMod val="75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5D5905-0293-6EE8-A292-2845F558487D}"/>
              </a:ext>
            </a:extLst>
          </p:cNvPr>
          <p:cNvSpPr/>
          <p:nvPr/>
        </p:nvSpPr>
        <p:spPr>
          <a:xfrm>
            <a:off x="8077594" y="3022356"/>
            <a:ext cx="2609460" cy="2469463"/>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Quality of life investments </a:t>
            </a:r>
            <a:r>
              <a:rPr lang="en-US"/>
              <a:t>whose primary purpose is neither affordable housing or economic prosperity</a:t>
            </a:r>
            <a:endParaRPr lang="en-US" sz="1800"/>
          </a:p>
        </p:txBody>
      </p:sp>
    </p:spTree>
    <p:extLst>
      <p:ext uri="{BB962C8B-B14F-4D97-AF65-F5344CB8AC3E}">
        <p14:creationId xmlns:p14="http://schemas.microsoft.com/office/powerpoint/2010/main" val="2043886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687E22-F070-79C9-43EC-A673084632A3}"/>
              </a:ext>
            </a:extLst>
          </p:cNvPr>
          <p:cNvSpPr/>
          <p:nvPr/>
        </p:nvSpPr>
        <p:spPr>
          <a:xfrm>
            <a:off x="10395284" y="6047874"/>
            <a:ext cx="1796716" cy="761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9" y="260431"/>
            <a:ext cx="11731022" cy="761621"/>
          </a:xfrm>
        </p:spPr>
        <p:txBody>
          <a:bodyPr>
            <a:normAutofit fontScale="90000"/>
          </a:bodyPr>
          <a:lstStyle/>
          <a:p>
            <a:r>
              <a:rPr lang="en-US">
                <a:solidFill>
                  <a:schemeClr val="accent3"/>
                </a:solidFill>
              </a:rPr>
              <a:t>District Plan Goals (sample language)</a:t>
            </a:r>
          </a:p>
        </p:txBody>
      </p:sp>
      <p:sp>
        <p:nvSpPr>
          <p:cNvPr id="3" name="Rectangle 2">
            <a:extLst>
              <a:ext uri="{FF2B5EF4-FFF2-40B4-BE49-F238E27FC236}">
                <a16:creationId xmlns:a16="http://schemas.microsoft.com/office/drawing/2014/main" id="{67661641-7B8D-92E1-D731-5A828B6E31D5}"/>
              </a:ext>
            </a:extLst>
          </p:cNvPr>
          <p:cNvSpPr/>
          <p:nvPr/>
        </p:nvSpPr>
        <p:spPr>
          <a:xfrm>
            <a:off x="790575" y="1569004"/>
            <a:ext cx="2651760" cy="192834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a:t>Prevent the displacement </a:t>
            </a:r>
            <a:r>
              <a:rPr lang="en-US"/>
              <a:t>of vulnerable people, communities, businesses and community-based institutions.</a:t>
            </a:r>
          </a:p>
        </p:txBody>
      </p:sp>
      <p:sp>
        <p:nvSpPr>
          <p:cNvPr id="4" name="Rectangle 3">
            <a:extLst>
              <a:ext uri="{FF2B5EF4-FFF2-40B4-BE49-F238E27FC236}">
                <a16:creationId xmlns:a16="http://schemas.microsoft.com/office/drawing/2014/main" id="{E73A9E53-2063-09EF-0D17-854319816B0D}"/>
              </a:ext>
            </a:extLst>
          </p:cNvPr>
          <p:cNvSpPr/>
          <p:nvPr/>
        </p:nvSpPr>
        <p:spPr>
          <a:xfrm>
            <a:off x="3699677" y="1569003"/>
            <a:ext cx="2651760" cy="353089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a:t>Preserve existing opportunities </a:t>
            </a:r>
            <a:r>
              <a:rPr lang="en-US"/>
              <a:t>for …economic prosperity activities and </a:t>
            </a:r>
            <a:r>
              <a:rPr lang="en-US" b="1"/>
              <a:t>create new opportunities for vulnerable people and communities,</a:t>
            </a:r>
            <a:r>
              <a:rPr lang="en-US"/>
              <a:t> especially Priority Communities, to live, work, and thrive in Cully, including those previously displaced.</a:t>
            </a:r>
          </a:p>
        </p:txBody>
      </p:sp>
      <p:sp>
        <p:nvSpPr>
          <p:cNvPr id="6" name="Rectangle 5">
            <a:extLst>
              <a:ext uri="{FF2B5EF4-FFF2-40B4-BE49-F238E27FC236}">
                <a16:creationId xmlns:a16="http://schemas.microsoft.com/office/drawing/2014/main" id="{6C9766DF-5C19-69EE-9568-065C49A1B0AD}"/>
              </a:ext>
            </a:extLst>
          </p:cNvPr>
          <p:cNvSpPr/>
          <p:nvPr/>
        </p:nvSpPr>
        <p:spPr>
          <a:xfrm>
            <a:off x="6608779" y="1569003"/>
            <a:ext cx="4792646" cy="1771651"/>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a:t>Ensure that current residents benefit </a:t>
            </a:r>
            <a:r>
              <a:rPr lang="en-US"/>
              <a:t>from investments and neighborhood change, and that </a:t>
            </a:r>
            <a:r>
              <a:rPr lang="en-US" b="1"/>
              <a:t>opportunity for economic prosperity activities will be preserved and expanded for future generations</a:t>
            </a:r>
          </a:p>
        </p:txBody>
      </p:sp>
      <p:pic>
        <p:nvPicPr>
          <p:cNvPr id="8" name="Graphic 7" descr="Woman raising finger">
            <a:extLst>
              <a:ext uri="{FF2B5EF4-FFF2-40B4-BE49-F238E27FC236}">
                <a16:creationId xmlns:a16="http://schemas.microsoft.com/office/drawing/2014/main" id="{A9CD225D-02F7-8182-BA31-AA500F0126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524" y="4080171"/>
            <a:ext cx="1209675" cy="2348513"/>
          </a:xfrm>
          <a:prstGeom prst="rect">
            <a:avLst/>
          </a:prstGeom>
        </p:spPr>
      </p:pic>
      <p:pic>
        <p:nvPicPr>
          <p:cNvPr id="10" name="Graphic 9" descr="Curly hair boy">
            <a:extLst>
              <a:ext uri="{FF2B5EF4-FFF2-40B4-BE49-F238E27FC236}">
                <a16:creationId xmlns:a16="http://schemas.microsoft.com/office/drawing/2014/main" id="{CD7EC88D-E7F3-BC7C-F0A2-85C6A1FB22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96822" y="3905250"/>
            <a:ext cx="945513" cy="2523434"/>
          </a:xfrm>
          <a:prstGeom prst="rect">
            <a:avLst/>
          </a:prstGeom>
        </p:spPr>
      </p:pic>
      <p:pic>
        <p:nvPicPr>
          <p:cNvPr id="13" name="Graphic 12" descr="Curly haired woman raising hand">
            <a:extLst>
              <a:ext uri="{FF2B5EF4-FFF2-40B4-BE49-F238E27FC236}">
                <a16:creationId xmlns:a16="http://schemas.microsoft.com/office/drawing/2014/main" id="{5813AA74-1B7B-F1BF-C7A1-79DC371DAD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850582" y="4543913"/>
            <a:ext cx="1605463" cy="1771650"/>
          </a:xfrm>
          <a:prstGeom prst="rect">
            <a:avLst/>
          </a:prstGeom>
        </p:spPr>
      </p:pic>
      <p:sp>
        <p:nvSpPr>
          <p:cNvPr id="7" name="TextBox 6">
            <a:extLst>
              <a:ext uri="{FF2B5EF4-FFF2-40B4-BE49-F238E27FC236}">
                <a16:creationId xmlns:a16="http://schemas.microsoft.com/office/drawing/2014/main" id="{E02A007C-E72B-FF3B-2D8A-C89CF52E9489}"/>
              </a:ext>
            </a:extLst>
          </p:cNvPr>
          <p:cNvSpPr txBox="1"/>
          <p:nvPr/>
        </p:nvSpPr>
        <p:spPr>
          <a:xfrm>
            <a:off x="8955190" y="3640532"/>
            <a:ext cx="2607489" cy="2831544"/>
          </a:xfrm>
          <a:prstGeom prst="rect">
            <a:avLst/>
          </a:prstGeom>
          <a:noFill/>
        </p:spPr>
        <p:txBody>
          <a:bodyPr wrap="square" rtlCol="0">
            <a:spAutoFit/>
          </a:bodyPr>
          <a:lstStyle/>
          <a:p>
            <a:pPr>
              <a:spcAft>
                <a:spcPts val="1200"/>
              </a:spcAft>
            </a:pPr>
            <a:r>
              <a:rPr lang="en-US" sz="2800" b="1">
                <a:solidFill>
                  <a:schemeClr val="accent6"/>
                </a:solidFill>
              </a:rPr>
              <a:t>What language most resonates with you?</a:t>
            </a:r>
          </a:p>
          <a:p>
            <a:pPr>
              <a:spcAft>
                <a:spcPts val="1200"/>
              </a:spcAft>
            </a:pPr>
            <a:r>
              <a:rPr lang="en-US" sz="2800" b="1">
                <a:solidFill>
                  <a:schemeClr val="accent6"/>
                </a:solidFill>
              </a:rPr>
              <a:t>Is there anything missing?</a:t>
            </a:r>
          </a:p>
        </p:txBody>
      </p:sp>
    </p:spTree>
    <p:extLst>
      <p:ext uri="{BB962C8B-B14F-4D97-AF65-F5344CB8AC3E}">
        <p14:creationId xmlns:p14="http://schemas.microsoft.com/office/powerpoint/2010/main" val="26673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7447FDD-AE76-0C8D-DFFA-6E52BB9ACB02}"/>
              </a:ext>
            </a:extLst>
          </p:cNvPr>
          <p:cNvSpPr>
            <a:spLocks noGrp="1"/>
          </p:cNvSpPr>
          <p:nvPr>
            <p:ph type="ctrTitle"/>
          </p:nvPr>
        </p:nvSpPr>
        <p:spPr>
          <a:xfrm>
            <a:off x="231569" y="245875"/>
            <a:ext cx="2610485" cy="1470025"/>
          </a:xfrm>
        </p:spPr>
        <p:txBody>
          <a:bodyPr>
            <a:normAutofit/>
          </a:bodyPr>
          <a:lstStyle/>
          <a:p>
            <a:pPr algn="l"/>
            <a:r>
              <a:rPr lang="en-US" sz="6000">
                <a:latin typeface="Franklin Gothic Medium Cond"/>
              </a:rPr>
              <a:t>Agenda</a:t>
            </a:r>
          </a:p>
        </p:txBody>
      </p:sp>
      <p:sp>
        <p:nvSpPr>
          <p:cNvPr id="5" name="TextBox 4">
            <a:extLst>
              <a:ext uri="{FF2B5EF4-FFF2-40B4-BE49-F238E27FC236}">
                <a16:creationId xmlns:a16="http://schemas.microsoft.com/office/drawing/2014/main" id="{4D49BF7C-79DA-29FB-BAD3-87D9E7040C62}"/>
              </a:ext>
            </a:extLst>
          </p:cNvPr>
          <p:cNvSpPr txBox="1"/>
          <p:nvPr/>
        </p:nvSpPr>
        <p:spPr>
          <a:xfrm>
            <a:off x="2842054" y="525075"/>
            <a:ext cx="9199577" cy="5793894"/>
          </a:xfrm>
          <a:prstGeom prst="rect">
            <a:avLst/>
          </a:prstGeom>
          <a:noFill/>
        </p:spPr>
        <p:txBody>
          <a:bodyPr wrap="square" lIns="91440" tIns="45720" rIns="91440" bIns="45720" anchor="t">
            <a:spAutoFit/>
          </a:bodyPr>
          <a:lstStyle/>
          <a:p>
            <a:pPr marL="514350" indent="-514350" rtl="0">
              <a:buFont typeface="+mj-lt"/>
              <a:buAutoNum type="arabicPeriod"/>
            </a:pPr>
            <a:endParaRPr lang="en-US" sz="1050" b="1" dirty="0">
              <a:solidFill>
                <a:schemeClr val="bg1"/>
              </a:solidFill>
              <a:effectLst/>
            </a:endParaRPr>
          </a:p>
          <a:p>
            <a:pPr marL="742950" indent="-742950">
              <a:buAutoNum type="arabicPeriod"/>
            </a:pPr>
            <a:r>
              <a:rPr lang="en-US" sz="3600" b="1" dirty="0">
                <a:solidFill>
                  <a:schemeClr val="bg1"/>
                </a:solidFill>
                <a:ea typeface="Calibri"/>
                <a:cs typeface="Calibri"/>
              </a:rPr>
              <a:t>Guiding Agreements, Roll Call</a:t>
            </a:r>
            <a:endParaRPr lang="en-US" dirty="0">
              <a:solidFill>
                <a:schemeClr val="bg1"/>
              </a:solidFill>
              <a:ea typeface="Calibri"/>
              <a:cs typeface="Calibri"/>
            </a:endParaRPr>
          </a:p>
          <a:p>
            <a:pPr marL="742950" indent="-742950">
              <a:buAutoNum type="arabicPeriod"/>
            </a:pPr>
            <a:r>
              <a:rPr lang="en-US" sz="3600" b="1" dirty="0">
                <a:solidFill>
                  <a:schemeClr val="bg1"/>
                </a:solidFill>
                <a:ea typeface="Calibri"/>
                <a:cs typeface="Calibri"/>
              </a:rPr>
              <a:t>Icebreaker, Items</a:t>
            </a:r>
            <a:r>
              <a:rPr lang="en-US" sz="3600" b="1" dirty="0">
                <a:solidFill>
                  <a:schemeClr val="bg1"/>
                </a:solidFill>
                <a:effectLst/>
              </a:rPr>
              <a:t> of Interest</a:t>
            </a:r>
            <a:endParaRPr lang="en-US" sz="3600" b="1" dirty="0">
              <a:solidFill>
                <a:schemeClr val="bg1"/>
              </a:solidFill>
              <a:ea typeface="Calibri"/>
              <a:cs typeface="Calibri"/>
            </a:endParaRPr>
          </a:p>
          <a:p>
            <a:pPr marL="742950" indent="-742950">
              <a:buAutoNum type="arabicPeriod"/>
            </a:pPr>
            <a:r>
              <a:rPr lang="en-US" sz="3600" b="1" dirty="0">
                <a:solidFill>
                  <a:schemeClr val="bg1"/>
                </a:solidFill>
                <a:effectLst/>
              </a:rPr>
              <a:t>Refresher from Last </a:t>
            </a:r>
            <a:r>
              <a:rPr lang="en-US" sz="3600" b="1" dirty="0">
                <a:solidFill>
                  <a:schemeClr val="bg1"/>
                </a:solidFill>
              </a:rPr>
              <a:t>Time</a:t>
            </a:r>
            <a:endParaRPr lang="en-US" sz="3600" b="1" dirty="0">
              <a:solidFill>
                <a:schemeClr val="bg1"/>
              </a:solidFill>
              <a:ea typeface="Calibri"/>
              <a:cs typeface="Calibri"/>
            </a:endParaRPr>
          </a:p>
          <a:p>
            <a:pPr marL="742950" indent="-742950">
              <a:buAutoNum type="arabicPeriod"/>
            </a:pPr>
            <a:r>
              <a:rPr lang="en-US" sz="3600" b="1" dirty="0">
                <a:solidFill>
                  <a:schemeClr val="bg1"/>
                </a:solidFill>
                <a:ea typeface="Calibri"/>
                <a:cs typeface="Calibri"/>
              </a:rPr>
              <a:t>NPN Presentation (Edy Martinez)</a:t>
            </a:r>
          </a:p>
          <a:p>
            <a:pPr marL="742950" indent="-742950">
              <a:buAutoNum type="arabicPeriod"/>
            </a:pPr>
            <a:r>
              <a:rPr lang="en-US" sz="3600" b="1" dirty="0">
                <a:solidFill>
                  <a:schemeClr val="bg1"/>
                </a:solidFill>
                <a:ea typeface="Calibri"/>
                <a:cs typeface="Calibri"/>
              </a:rPr>
              <a:t>Action Plan 101, Vision </a:t>
            </a:r>
          </a:p>
          <a:p>
            <a:pPr marL="742950" indent="-742950">
              <a:buAutoNum type="arabicPeriod"/>
            </a:pPr>
            <a:r>
              <a:rPr lang="en-US" sz="3600" b="1" dirty="0">
                <a:solidFill>
                  <a:srgbClr val="E36541"/>
                </a:solidFill>
                <a:ea typeface="Calibri"/>
                <a:cs typeface="Calibri"/>
              </a:rPr>
              <a:t>BREAK</a:t>
            </a:r>
          </a:p>
          <a:p>
            <a:pPr marL="742950" indent="-742950">
              <a:buAutoNum type="arabicPeriod"/>
            </a:pPr>
            <a:r>
              <a:rPr lang="en-US" sz="3600" b="1" dirty="0">
                <a:solidFill>
                  <a:schemeClr val="bg1"/>
                </a:solidFill>
                <a:ea typeface="Calibri"/>
                <a:cs typeface="Calibri"/>
              </a:rPr>
              <a:t>Economic &amp; Urban Development Priorities: to the </a:t>
            </a:r>
            <a:r>
              <a:rPr lang="en-US" sz="3600" b="1" dirty="0" err="1">
                <a:solidFill>
                  <a:schemeClr val="bg1"/>
                </a:solidFill>
                <a:ea typeface="Calibri"/>
                <a:cs typeface="Calibri"/>
              </a:rPr>
              <a:t>Muralboard</a:t>
            </a:r>
            <a:r>
              <a:rPr lang="en-US" sz="3600" b="1" dirty="0">
                <a:solidFill>
                  <a:schemeClr val="bg1"/>
                </a:solidFill>
                <a:ea typeface="Calibri"/>
                <a:cs typeface="Calibri"/>
              </a:rPr>
              <a:t>!!</a:t>
            </a:r>
          </a:p>
          <a:p>
            <a:pPr marL="742950" indent="-742950">
              <a:buAutoNum type="arabicPeriod"/>
            </a:pPr>
            <a:r>
              <a:rPr lang="en-US" sz="3600" b="1" dirty="0">
                <a:solidFill>
                  <a:schemeClr val="bg1"/>
                </a:solidFill>
              </a:rPr>
              <a:t>Public</a:t>
            </a:r>
            <a:r>
              <a:rPr lang="en-US" sz="3600" b="1" dirty="0">
                <a:solidFill>
                  <a:schemeClr val="bg1"/>
                </a:solidFill>
                <a:effectLst/>
              </a:rPr>
              <a:t> </a:t>
            </a:r>
            <a:r>
              <a:rPr lang="en-US" sz="3600" b="1" dirty="0">
                <a:solidFill>
                  <a:schemeClr val="bg1"/>
                </a:solidFill>
              </a:rPr>
              <a:t>Comment</a:t>
            </a:r>
            <a:endParaRPr lang="en-US" sz="3600" b="1" dirty="0">
              <a:solidFill>
                <a:schemeClr val="bg1"/>
              </a:solidFill>
              <a:ea typeface="Calibri"/>
              <a:cs typeface="Calibri"/>
            </a:endParaRPr>
          </a:p>
          <a:p>
            <a:pPr marL="742950" indent="-742950">
              <a:buAutoNum type="arabicPeriod"/>
            </a:pPr>
            <a:r>
              <a:rPr lang="en-US" sz="3600" b="1" dirty="0">
                <a:solidFill>
                  <a:schemeClr val="bg1"/>
                </a:solidFill>
              </a:rPr>
              <a:t>Feedback Loop &amp; Next Steps</a:t>
            </a:r>
            <a:endParaRPr lang="en-US" sz="3600" b="1" dirty="0">
              <a:solidFill>
                <a:schemeClr val="bg1"/>
              </a:solidFill>
              <a:effectLst/>
              <a:ea typeface="Calibri"/>
              <a:cs typeface="Calibri"/>
            </a:endParaRPr>
          </a:p>
        </p:txBody>
      </p:sp>
      <p:sp>
        <p:nvSpPr>
          <p:cNvPr id="3" name="Rectangle 2">
            <a:extLst>
              <a:ext uri="{FF2B5EF4-FFF2-40B4-BE49-F238E27FC236}">
                <a16:creationId xmlns:a16="http://schemas.microsoft.com/office/drawing/2014/main" id="{9F1A3AF8-7F43-28ED-6A98-18BFBA3264AF}"/>
              </a:ext>
            </a:extLst>
          </p:cNvPr>
          <p:cNvSpPr/>
          <p:nvPr/>
        </p:nvSpPr>
        <p:spPr>
          <a:xfrm>
            <a:off x="10483702" y="4933507"/>
            <a:ext cx="1488558" cy="192449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9507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27D0B-C915-AC26-888C-6E1C461FEED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87AD90-A758-BE32-EA9F-E5B0DB156386}"/>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7888883" y="6013619"/>
            <a:ext cx="2195839" cy="583270"/>
          </a:xfrm>
          <a:prstGeom prst="rect">
            <a:avLst/>
          </a:prstGeom>
        </p:spPr>
      </p:pic>
      <p:sp>
        <p:nvSpPr>
          <p:cNvPr id="4" name="Title 3">
            <a:extLst>
              <a:ext uri="{FF2B5EF4-FFF2-40B4-BE49-F238E27FC236}">
                <a16:creationId xmlns:a16="http://schemas.microsoft.com/office/drawing/2014/main" id="{19C83751-8D40-A90E-E603-F2D8D0B46423}"/>
              </a:ext>
            </a:extLst>
          </p:cNvPr>
          <p:cNvSpPr>
            <a:spLocks noGrp="1"/>
          </p:cNvSpPr>
          <p:nvPr>
            <p:ph type="ctrTitle"/>
          </p:nvPr>
        </p:nvSpPr>
        <p:spPr>
          <a:xfrm>
            <a:off x="1962665" y="2045472"/>
            <a:ext cx="8266670" cy="1470025"/>
          </a:xfrm>
        </p:spPr>
        <p:txBody>
          <a:bodyPr>
            <a:normAutofit fontScale="90000"/>
          </a:bodyPr>
          <a:lstStyle/>
          <a:p>
            <a:r>
              <a:rPr lang="en-US" sz="5850">
                <a:latin typeface="Franklin Gothic Demi Cond"/>
              </a:rPr>
              <a:t>Economic &amp; Urban Development Priorities Exercise</a:t>
            </a:r>
            <a:endParaRPr lang="en-US" sz="5850"/>
          </a:p>
        </p:txBody>
      </p:sp>
    </p:spTree>
    <p:extLst>
      <p:ext uri="{BB962C8B-B14F-4D97-AF65-F5344CB8AC3E}">
        <p14:creationId xmlns:p14="http://schemas.microsoft.com/office/powerpoint/2010/main" val="22676580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EE53-1B73-4B0C-AE7D-BDB74709C569}"/>
              </a:ext>
            </a:extLst>
          </p:cNvPr>
          <p:cNvSpPr>
            <a:spLocks noGrp="1"/>
          </p:cNvSpPr>
          <p:nvPr>
            <p:ph type="title"/>
          </p:nvPr>
        </p:nvSpPr>
        <p:spPr/>
        <p:txBody>
          <a:bodyPr>
            <a:normAutofit fontScale="90000"/>
          </a:bodyPr>
          <a:lstStyle/>
          <a:p>
            <a:r>
              <a:rPr lang="en-US" sz="5850">
                <a:latin typeface="Franklin Gothic Demi Cond"/>
              </a:rPr>
              <a:t>Cully TIF Plan Goals &amp; Eligible Project List</a:t>
            </a:r>
            <a:endParaRPr lang="en-US"/>
          </a:p>
        </p:txBody>
      </p:sp>
      <p:sp>
        <p:nvSpPr>
          <p:cNvPr id="4" name="Content Placeholder 3">
            <a:extLst>
              <a:ext uri="{FF2B5EF4-FFF2-40B4-BE49-F238E27FC236}">
                <a16:creationId xmlns:a16="http://schemas.microsoft.com/office/drawing/2014/main" id="{7FC3D12E-D40C-45B8-96B4-AB6D858C8D17}"/>
              </a:ext>
            </a:extLst>
          </p:cNvPr>
          <p:cNvSpPr>
            <a:spLocks noGrp="1"/>
          </p:cNvSpPr>
          <p:nvPr>
            <p:ph idx="1"/>
          </p:nvPr>
        </p:nvSpPr>
        <p:spPr>
          <a:xfrm>
            <a:off x="82364" y="1064785"/>
            <a:ext cx="6073890" cy="5225322"/>
          </a:xfrm>
        </p:spPr>
        <p:txBody>
          <a:bodyPr vert="horz" lIns="91440" tIns="45720" rIns="91440" bIns="45720" rtlCol="0" anchor="t">
            <a:noAutofit/>
          </a:bodyPr>
          <a:lstStyle/>
          <a:p>
            <a:pPr marL="463550"/>
            <a:r>
              <a:rPr lang="en-US" sz="2200">
                <a:latin typeface="Franklin Gothic Medium Cond"/>
              </a:rPr>
              <a:t>GOALS</a:t>
            </a:r>
          </a:p>
          <a:p>
            <a:pPr marL="860425" indent="-396875">
              <a:buFont typeface="Arial" panose="020B0604020202020204" pitchFamily="34" charset="0"/>
              <a:buChar char="•"/>
            </a:pPr>
            <a:r>
              <a:rPr lang="en-US" sz="2200">
                <a:latin typeface="Franklin Gothic Medium Cond"/>
              </a:rPr>
              <a:t>Prevent displacement </a:t>
            </a:r>
          </a:p>
          <a:p>
            <a:pPr marL="860425" indent="-396875">
              <a:buFont typeface="Arial" panose="020B0604020202020204" pitchFamily="34" charset="0"/>
              <a:buChar char="•"/>
            </a:pPr>
            <a:r>
              <a:rPr lang="en-US" sz="2200">
                <a:latin typeface="Franklin Gothic Medium Cond"/>
              </a:rPr>
              <a:t>Preserve existing opportunities for affordable housing and economic prosperity, and create new opportunities</a:t>
            </a:r>
          </a:p>
          <a:p>
            <a:pPr marL="860425" indent="-396875">
              <a:buFont typeface="Arial" panose="020B0604020202020204" pitchFamily="34" charset="0"/>
              <a:buChar char="•"/>
            </a:pPr>
            <a:r>
              <a:rPr lang="en-US" sz="2200">
                <a:latin typeface="Franklin Gothic Medium Cond"/>
              </a:rPr>
              <a:t>Ensure that current resident benefit from investments</a:t>
            </a:r>
          </a:p>
          <a:p>
            <a:pPr marL="860425" indent="-396875">
              <a:buFont typeface="Arial" panose="020B0604020202020204" pitchFamily="34" charset="0"/>
              <a:buChar char="•"/>
            </a:pPr>
            <a:r>
              <a:rPr lang="en-US" sz="2200">
                <a:latin typeface="Franklin Gothic Medium Cond"/>
              </a:rPr>
              <a:t>Ensure that those most affected will play lead roles</a:t>
            </a:r>
          </a:p>
          <a:p>
            <a:pPr marL="860425" indent="-396875">
              <a:buFont typeface="Arial" panose="020B0604020202020204" pitchFamily="34" charset="0"/>
              <a:buChar char="•"/>
            </a:pPr>
            <a:r>
              <a:rPr lang="en-US" sz="2200">
                <a:latin typeface="Franklin Gothic Medium Cond"/>
              </a:rPr>
              <a:t>Develop and inspire a new model for TIF</a:t>
            </a:r>
          </a:p>
          <a:p>
            <a:pPr marL="860425" indent="-396875">
              <a:buFont typeface="Arial" panose="020B0604020202020204" pitchFamily="34" charset="0"/>
              <a:buChar char="•"/>
            </a:pPr>
            <a:r>
              <a:rPr lang="en-US" sz="2200">
                <a:latin typeface="Franklin Gothic Medium Cond"/>
              </a:rPr>
              <a:t>Actively work to remove access barriers</a:t>
            </a:r>
          </a:p>
          <a:p>
            <a:pPr marL="860425" indent="-396875">
              <a:buFont typeface="Arial" panose="020B0604020202020204" pitchFamily="34" charset="0"/>
              <a:buChar char="•"/>
            </a:pPr>
            <a:r>
              <a:rPr lang="en-US" sz="2200">
                <a:latin typeface="Franklin Gothic Medium Cond"/>
              </a:rPr>
              <a:t>Spur innovation of environment and climate change</a:t>
            </a:r>
            <a:endParaRPr lang="en-US" sz="2200">
              <a:latin typeface="Franklin Gothic Book"/>
            </a:endParaRPr>
          </a:p>
        </p:txBody>
      </p:sp>
      <p:pic>
        <p:nvPicPr>
          <p:cNvPr id="6" name="Picture 5">
            <a:extLst>
              <a:ext uri="{FF2B5EF4-FFF2-40B4-BE49-F238E27FC236}">
                <a16:creationId xmlns:a16="http://schemas.microsoft.com/office/drawing/2014/main" id="{70FCFE8E-6A95-4E07-AF19-375812ED0D2A}"/>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a:off x="8672947" y="6314608"/>
            <a:ext cx="1564253" cy="41550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121F88B9-FF1D-7F45-FE75-AFE027F293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86091" y="6243021"/>
            <a:ext cx="1304856" cy="421360"/>
          </a:xfrm>
          <a:prstGeom prst="rect">
            <a:avLst/>
          </a:prstGeom>
        </p:spPr>
      </p:pic>
      <p:sp>
        <p:nvSpPr>
          <p:cNvPr id="3" name="Content Placeholder 3">
            <a:extLst>
              <a:ext uri="{FF2B5EF4-FFF2-40B4-BE49-F238E27FC236}">
                <a16:creationId xmlns:a16="http://schemas.microsoft.com/office/drawing/2014/main" id="{C83625E8-7181-4ED2-B55E-825AFC33DC7C}"/>
              </a:ext>
            </a:extLst>
          </p:cNvPr>
          <p:cNvSpPr txBox="1">
            <a:spLocks/>
          </p:cNvSpPr>
          <p:nvPr/>
        </p:nvSpPr>
        <p:spPr>
          <a:xfrm>
            <a:off x="6736664" y="1064785"/>
            <a:ext cx="5054283" cy="4910713"/>
          </a:xfrm>
          <a:prstGeom prst="rect">
            <a:avLst/>
          </a:prstGeom>
        </p:spPr>
        <p:txBody>
          <a:bodyPr vert="horz" lIns="91440" tIns="45720" rIns="91440" bIns="45720" rtlCol="0" anchor="t">
            <a:normAutofit/>
          </a:bodyPr>
          <a:lstStyle>
            <a:lvl1pPr marL="0" indent="0" algn="l" defTabSz="1219170" rtl="0" eaLnBrk="1" latinLnBrk="0" hangingPunct="1">
              <a:spcBef>
                <a:spcPct val="20000"/>
              </a:spcBef>
              <a:buFont typeface="Arial" panose="020B0604020202020204" pitchFamily="34" charset="0"/>
              <a:buNone/>
              <a:defRPr sz="4267" b="0" i="0" kern="1200">
                <a:solidFill>
                  <a:schemeClr val="tx1">
                    <a:lumMod val="50000"/>
                    <a:lumOff val="50000"/>
                  </a:schemeClr>
                </a:solidFill>
                <a:latin typeface="Franklin Gothic Medium Cond" panose="020B0606030402020204" pitchFamily="34" charset="0"/>
                <a:ea typeface="+mn-ea"/>
                <a:cs typeface="+mn-cs"/>
              </a:defRPr>
            </a:lvl1pPr>
            <a:lvl2pPr marL="990575" indent="-380990" algn="l" defTabSz="1219170" rtl="0" eaLnBrk="1" latinLnBrk="0" hangingPunct="1">
              <a:spcBef>
                <a:spcPct val="20000"/>
              </a:spcBef>
              <a:buFont typeface="Arial" panose="020B0604020202020204" pitchFamily="34" charset="0"/>
              <a:buChar char="•"/>
              <a:defRPr sz="3200" kern="1200">
                <a:solidFill>
                  <a:schemeClr val="tx1">
                    <a:lumMod val="50000"/>
                    <a:lumOff val="50000"/>
                  </a:schemeClr>
                </a:solidFill>
                <a:latin typeface="Franklin Gothic Book" panose="020B0503020102020204" pitchFamily="34" charset="0"/>
                <a:ea typeface="+mn-ea"/>
                <a:cs typeface="+mn-cs"/>
              </a:defRPr>
            </a:lvl2pPr>
            <a:lvl3pPr marL="1523962" indent="-304792" algn="l" defTabSz="1219170" rtl="0" eaLnBrk="1" latinLnBrk="0" hangingPunct="1">
              <a:spcBef>
                <a:spcPct val="20000"/>
              </a:spcBef>
              <a:buFont typeface="Wingdings" pitchFamily="2" charset="2"/>
              <a:buChar char="§"/>
              <a:defRPr sz="2800" kern="1200">
                <a:solidFill>
                  <a:schemeClr val="tx1">
                    <a:lumMod val="50000"/>
                    <a:lumOff val="50000"/>
                  </a:schemeClr>
                </a:solidFill>
                <a:latin typeface="Franklin Gothic Book" panose="020B0503020102020204" pitchFamily="34" charset="0"/>
                <a:ea typeface="+mn-ea"/>
                <a:cs typeface="+mn-cs"/>
              </a:defRPr>
            </a:lvl3pPr>
            <a:lvl4pPr marL="2133547" indent="-304792" algn="l" defTabSz="1219170" rtl="0" eaLnBrk="1" latinLnBrk="0" hangingPunct="1">
              <a:spcBef>
                <a:spcPct val="20000"/>
              </a:spcBef>
              <a:buFont typeface="Arial" panose="020B0604020202020204" pitchFamily="34" charset="0"/>
              <a:buChar char="–"/>
              <a:defRPr sz="2600" kern="1200">
                <a:solidFill>
                  <a:schemeClr val="tx1">
                    <a:lumMod val="50000"/>
                    <a:lumOff val="50000"/>
                  </a:schemeClr>
                </a:solidFill>
                <a:latin typeface="Franklin Gothic Book" panose="020B0503020102020204" pitchFamily="34" charset="0"/>
                <a:ea typeface="+mn-ea"/>
                <a:cs typeface="+mn-cs"/>
              </a:defRPr>
            </a:lvl4pPr>
            <a:lvl5pPr marL="2743131" indent="-304792" algn="l" defTabSz="1219170" rtl="0" eaLnBrk="1" latinLnBrk="0" hangingPunct="1">
              <a:spcBef>
                <a:spcPct val="20000"/>
              </a:spcBef>
              <a:buFont typeface="Arial" panose="020B0604020202020204" pitchFamily="34" charset="0"/>
              <a:buChar char="»"/>
              <a:defRPr sz="2400" kern="1200">
                <a:solidFill>
                  <a:schemeClr val="tx1">
                    <a:lumMod val="50000"/>
                    <a:lumOff val="50000"/>
                  </a:schemeClr>
                </a:solidFill>
                <a:latin typeface="Franklin Gothic Book" panose="020B0503020102020204" pitchFamily="34" charset="0"/>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52387"/>
            <a:r>
              <a:rPr lang="en-US" sz="2200">
                <a:latin typeface="Franklin Gothic Medium Cond"/>
              </a:rPr>
              <a:t>ELIGIBLE PROJECT LIST</a:t>
            </a:r>
          </a:p>
          <a:p>
            <a:pPr marL="457200" indent="-404813">
              <a:buFont typeface="Arial" panose="020B0604020202020204" pitchFamily="34" charset="0"/>
              <a:buChar char="•"/>
            </a:pPr>
            <a:r>
              <a:rPr lang="en-US" sz="2200">
                <a:solidFill>
                  <a:schemeClr val="bg1">
                    <a:lumMod val="85000"/>
                  </a:schemeClr>
                </a:solidFill>
                <a:latin typeface="Franklin Gothic Medium Cond"/>
              </a:rPr>
              <a:t>Affordable housing, homeownership and home repairs</a:t>
            </a:r>
          </a:p>
          <a:p>
            <a:pPr marL="457200" indent="-404813">
              <a:buFont typeface="Arial" panose="020B0604020202020204" pitchFamily="34" charset="0"/>
              <a:buChar char="•"/>
            </a:pPr>
            <a:r>
              <a:rPr lang="en-US" sz="2200">
                <a:latin typeface="Franklin Gothic Medium Cond"/>
              </a:rPr>
              <a:t>Business support, property acquisition, development and renovation</a:t>
            </a:r>
          </a:p>
          <a:p>
            <a:pPr marL="457200" indent="-404813">
              <a:buFont typeface="Arial" panose="020B0604020202020204" pitchFamily="34" charset="0"/>
              <a:buChar char="•"/>
            </a:pPr>
            <a:r>
              <a:rPr lang="en-US" sz="2200">
                <a:latin typeface="Franklin Gothic Medium Cond"/>
              </a:rPr>
              <a:t>Arts, culture and signage</a:t>
            </a:r>
          </a:p>
          <a:p>
            <a:pPr marL="457200" indent="-404813">
              <a:buFont typeface="Arial" panose="020B0604020202020204" pitchFamily="34" charset="0"/>
              <a:buChar char="•"/>
            </a:pPr>
            <a:r>
              <a:rPr lang="en-US" sz="2200">
                <a:latin typeface="Franklin Gothic Medium Cond"/>
              </a:rPr>
              <a:t>Land acquisition and land banking</a:t>
            </a:r>
          </a:p>
          <a:p>
            <a:pPr marL="457200" indent="-404813">
              <a:buFont typeface="Arial" panose="020B0604020202020204" pitchFamily="34" charset="0"/>
              <a:buChar char="•"/>
            </a:pPr>
            <a:r>
              <a:rPr lang="en-US" sz="2200">
                <a:latin typeface="Franklin Gothic Medium Cond"/>
              </a:rPr>
              <a:t>Recreational improvements</a:t>
            </a:r>
          </a:p>
          <a:p>
            <a:pPr marL="457200" indent="-404813">
              <a:buFont typeface="Arial" panose="020B0604020202020204" pitchFamily="34" charset="0"/>
              <a:buChar char="•"/>
            </a:pPr>
            <a:r>
              <a:rPr lang="en-US" sz="2200">
                <a:latin typeface="Franklin Gothic Medium Cond"/>
              </a:rPr>
              <a:t>Infrastructure improvements</a:t>
            </a:r>
            <a:endParaRPr lang="en-US" sz="2200">
              <a:latin typeface="Franklin Gothic Book"/>
            </a:endParaRPr>
          </a:p>
        </p:txBody>
      </p:sp>
      <p:cxnSp>
        <p:nvCxnSpPr>
          <p:cNvPr id="9" name="Straight Connector 8">
            <a:extLst>
              <a:ext uri="{FF2B5EF4-FFF2-40B4-BE49-F238E27FC236}">
                <a16:creationId xmlns:a16="http://schemas.microsoft.com/office/drawing/2014/main" id="{D9213FAF-7136-5CFA-93A8-AEF8F172287B}"/>
              </a:ext>
            </a:extLst>
          </p:cNvPr>
          <p:cNvCxnSpPr/>
          <p:nvPr/>
        </p:nvCxnSpPr>
        <p:spPr>
          <a:xfrm>
            <a:off x="6251944" y="1307805"/>
            <a:ext cx="0" cy="4667693"/>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51655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Director Park.JPG">
            <a:extLst>
              <a:ext uri="{FF2B5EF4-FFF2-40B4-BE49-F238E27FC236}">
                <a16:creationId xmlns:a16="http://schemas.microsoft.com/office/drawing/2014/main" id="{189610CC-1708-43F9-AD9E-6C03F4C8B497}"/>
              </a:ext>
            </a:extLst>
          </p:cNvP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 name="Table 1">
            <a:extLst>
              <a:ext uri="{FF2B5EF4-FFF2-40B4-BE49-F238E27FC236}">
                <a16:creationId xmlns:a16="http://schemas.microsoft.com/office/drawing/2014/main" id="{FA00E770-FE63-43B7-ADD6-CB41AD1C01C4}"/>
              </a:ext>
            </a:extLst>
          </p:cNvPr>
          <p:cNvGraphicFramePr>
            <a:graphicFrameLocks noGrp="1"/>
          </p:cNvGraphicFramePr>
          <p:nvPr/>
        </p:nvGraphicFramePr>
        <p:xfrm>
          <a:off x="258490" y="1251367"/>
          <a:ext cx="11675019" cy="2834641"/>
        </p:xfrm>
        <a:graphic>
          <a:graphicData uri="http://schemas.openxmlformats.org/drawingml/2006/table">
            <a:tbl>
              <a:tblPr/>
              <a:tblGrid>
                <a:gridCol w="1159246">
                  <a:extLst>
                    <a:ext uri="{9D8B030D-6E8A-4147-A177-3AD203B41FA5}">
                      <a16:colId xmlns:a16="http://schemas.microsoft.com/office/drawing/2014/main" val="2955479253"/>
                    </a:ext>
                  </a:extLst>
                </a:gridCol>
                <a:gridCol w="1267311">
                  <a:extLst>
                    <a:ext uri="{9D8B030D-6E8A-4147-A177-3AD203B41FA5}">
                      <a16:colId xmlns:a16="http://schemas.microsoft.com/office/drawing/2014/main" val="723438824"/>
                    </a:ext>
                  </a:extLst>
                </a:gridCol>
                <a:gridCol w="1485813">
                  <a:extLst>
                    <a:ext uri="{9D8B030D-6E8A-4147-A177-3AD203B41FA5}">
                      <a16:colId xmlns:a16="http://schemas.microsoft.com/office/drawing/2014/main" val="2281658494"/>
                    </a:ext>
                  </a:extLst>
                </a:gridCol>
                <a:gridCol w="978673">
                  <a:extLst>
                    <a:ext uri="{9D8B030D-6E8A-4147-A177-3AD203B41FA5}">
                      <a16:colId xmlns:a16="http://schemas.microsoft.com/office/drawing/2014/main" val="1755910417"/>
                    </a:ext>
                  </a:extLst>
                </a:gridCol>
                <a:gridCol w="1695994">
                  <a:extLst>
                    <a:ext uri="{9D8B030D-6E8A-4147-A177-3AD203B41FA5}">
                      <a16:colId xmlns:a16="http://schemas.microsoft.com/office/drawing/2014/main" val="318123081"/>
                    </a:ext>
                  </a:extLst>
                </a:gridCol>
                <a:gridCol w="1695994">
                  <a:extLst>
                    <a:ext uri="{9D8B030D-6E8A-4147-A177-3AD203B41FA5}">
                      <a16:colId xmlns:a16="http://schemas.microsoft.com/office/drawing/2014/main" val="4236668623"/>
                    </a:ext>
                  </a:extLst>
                </a:gridCol>
                <a:gridCol w="1695994">
                  <a:extLst>
                    <a:ext uri="{9D8B030D-6E8A-4147-A177-3AD203B41FA5}">
                      <a16:colId xmlns:a16="http://schemas.microsoft.com/office/drawing/2014/main" val="2794549000"/>
                    </a:ext>
                  </a:extLst>
                </a:gridCol>
                <a:gridCol w="1695994">
                  <a:extLst>
                    <a:ext uri="{9D8B030D-6E8A-4147-A177-3AD203B41FA5}">
                      <a16:colId xmlns:a16="http://schemas.microsoft.com/office/drawing/2014/main" val="2596533028"/>
                    </a:ext>
                  </a:extLst>
                </a:gridCol>
              </a:tblGrid>
              <a:tr h="548641">
                <a:tc>
                  <a:txBody>
                    <a:bodyPr/>
                    <a:lstStyle/>
                    <a:p>
                      <a:pPr algn="l" fontAlgn="base"/>
                      <a:endParaRPr lang="en-US" sz="1800" b="1" i="0">
                        <a:solidFill>
                          <a:srgbClr val="FFFFFF"/>
                        </a:solidFill>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ase"/>
                      <a:endParaRPr lang="en-US" sz="1800" b="1" i="0">
                        <a:solidFill>
                          <a:srgbClr val="FFFFFF"/>
                        </a:solidFill>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ase"/>
                      <a:endParaRPr lang="en-US" sz="1800" b="1" i="0">
                        <a:solidFill>
                          <a:srgbClr val="FFFFFF"/>
                        </a:solidFill>
                        <a:effectLs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ase"/>
                      <a:endParaRPr lang="en-US" sz="1800" b="1" i="0">
                        <a:solidFill>
                          <a:srgbClr val="FFFFFF"/>
                        </a:solidFill>
                        <a:effectLst/>
                      </a:endParaRPr>
                    </a:p>
                  </a:txBody>
                  <a:tcPr>
                    <a:lnL w="12700" cap="flat" cmpd="sng" algn="ctr">
                      <a:noFill/>
                      <a:prstDash val="solid"/>
                      <a:round/>
                      <a:headEnd type="none" w="med" len="med"/>
                      <a:tailEnd type="none" w="med" len="med"/>
                    </a:lnL>
                    <a:lnR w="6350" cap="flat" cmpd="sng" algn="ctr">
                      <a:solidFill>
                        <a:srgbClr val="F4F7FC"/>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gridSpan="4">
                  <a:txBody>
                    <a:bodyPr/>
                    <a:lstStyle/>
                    <a:p>
                      <a:pPr algn="ctr" fontAlgn="base"/>
                      <a:r>
                        <a:rPr lang="en-US" sz="2000" b="1" i="0">
                          <a:solidFill>
                            <a:srgbClr val="FFFFFF"/>
                          </a:solidFill>
                          <a:effectLst/>
                          <a:latin typeface="Calibri" panose="020F0502020204030204" pitchFamily="34" charset="0"/>
                        </a:rPr>
                        <a:t>Potential Investments &amp; Sequencing​</a:t>
                      </a:r>
                      <a:endParaRPr lang="en-US" sz="2000" b="1" i="0">
                        <a:solidFill>
                          <a:srgbClr val="FFFFFF"/>
                        </a:solidFill>
                        <a:effectLst/>
                      </a:endParaRPr>
                    </a:p>
                  </a:txBody>
                  <a:tcPr>
                    <a:lnL w="6350" cap="flat" cmpd="sng" algn="ctr">
                      <a:solidFill>
                        <a:srgbClr val="F4F7FC"/>
                      </a:solidFill>
                      <a:prstDash val="solid"/>
                      <a:round/>
                      <a:headEnd type="none" w="med" len="med"/>
                      <a:tailEnd type="none" w="med" len="med"/>
                    </a:lnL>
                    <a:lnR w="6350" cap="flat" cmpd="sng" algn="ctr">
                      <a:solidFill>
                        <a:srgbClr val="3BB4E4"/>
                      </a:solidFill>
                      <a:prstDash val="solid"/>
                      <a:round/>
                      <a:headEnd type="none" w="med" len="med"/>
                      <a:tailEnd type="none" w="med" len="med"/>
                    </a:lnR>
                    <a:lnT w="6350" cap="flat" cmpd="sng" algn="ctr">
                      <a:solidFill>
                        <a:srgbClr val="3BB4E4"/>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41B6E5"/>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89091232"/>
                  </a:ext>
                </a:extLst>
              </a:tr>
              <a:tr h="468996">
                <a:tc>
                  <a:txBody>
                    <a:bodyPr/>
                    <a:lstStyle/>
                    <a:p>
                      <a:pPr algn="l" fontAlgn="base"/>
                      <a:r>
                        <a:rPr lang="en-US" sz="1400" b="1" i="0">
                          <a:solidFill>
                            <a:srgbClr val="FFFFFF"/>
                          </a:solidFill>
                          <a:effectLst/>
                          <a:latin typeface="Calibri" panose="020F0502020204030204" pitchFamily="34" charset="0"/>
                        </a:rPr>
                        <a:t>District​</a:t>
                      </a:r>
                      <a:endParaRPr lang="en-US" sz="1400" b="1" i="0">
                        <a:solidFill>
                          <a:srgbClr val="FFFFFF"/>
                        </a:solidFill>
                        <a:effectLst/>
                      </a:endParaRPr>
                    </a:p>
                    <a:p>
                      <a:pPr algn="l" fontAlgn="base"/>
                      <a:r>
                        <a:rPr lang="en-US" sz="1400" b="1" i="0">
                          <a:solidFill>
                            <a:srgbClr val="FFFFFF"/>
                          </a:solidFill>
                          <a:effectLst/>
                          <a:latin typeface="Calibri" panose="020F0502020204030204" pitchFamily="34" charset="0"/>
                        </a:rPr>
                        <a:t>Timeline​</a:t>
                      </a:r>
                      <a:endParaRPr lang="en-US" sz="1400" b="1" i="0">
                        <a:solidFill>
                          <a:srgbClr val="FFFFFF"/>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algn="ctr" fontAlgn="base"/>
                      <a:r>
                        <a:rPr lang="en-US" sz="1400" b="1" i="0">
                          <a:solidFill>
                            <a:srgbClr val="FFFFFF"/>
                          </a:solidFill>
                          <a:effectLst/>
                          <a:latin typeface="Calibri" panose="020F0502020204030204" pitchFamily="34" charset="0"/>
                        </a:rPr>
                        <a:t>Affordable Housing​</a:t>
                      </a:r>
                      <a:endParaRPr lang="en-US" sz="1400" b="1" i="0">
                        <a:solidFill>
                          <a:srgbClr val="FFFFFF"/>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algn="ctr" fontAlgn="base"/>
                      <a:r>
                        <a:rPr lang="en-US" sz="1400" b="1" i="0">
                          <a:solidFill>
                            <a:srgbClr val="FFFFFF"/>
                          </a:solidFill>
                          <a:effectLst/>
                          <a:latin typeface="Calibri" panose="020F0502020204030204" pitchFamily="34" charset="0"/>
                        </a:rPr>
                        <a:t>Economic Development​</a:t>
                      </a:r>
                      <a:endParaRPr lang="en-US" sz="1400" b="1" i="0">
                        <a:solidFill>
                          <a:srgbClr val="FFFFFF"/>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algn="ctr" fontAlgn="base"/>
                      <a:r>
                        <a:rPr lang="en-US" sz="1400" b="1" i="0">
                          <a:solidFill>
                            <a:srgbClr val="FFFFFF"/>
                          </a:solidFill>
                          <a:effectLst/>
                          <a:latin typeface="Calibri" panose="020F0502020204030204" pitchFamily="34" charset="0"/>
                        </a:rPr>
                        <a:t>Total​</a:t>
                      </a:r>
                      <a:endParaRPr lang="en-US" sz="1400" b="1" i="0">
                        <a:solidFill>
                          <a:srgbClr val="FFFFFF"/>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solidFill>
                  </a:tcPr>
                </a:tc>
                <a:tc>
                  <a:txBody>
                    <a:bodyPr/>
                    <a:lstStyle/>
                    <a:p>
                      <a:pPr marL="0" indent="0" algn="ctr" fontAlgn="base">
                        <a:buFont typeface="Arial" panose="020B0604020202020204" pitchFamily="34" charset="0"/>
                        <a:buNone/>
                      </a:pPr>
                      <a:r>
                        <a:rPr lang="en-US" sz="1400" b="1" i="0">
                          <a:solidFill>
                            <a:schemeClr val="accent1">
                              <a:lumMod val="50000"/>
                            </a:schemeClr>
                          </a:solidFill>
                          <a:effectLst/>
                        </a:rPr>
                        <a:t>Stabilizing grants and loans</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fontAlgn="base">
                        <a:buFont typeface="Arial" panose="020B0604020202020204" pitchFamily="34" charset="0"/>
                        <a:buNone/>
                      </a:pPr>
                      <a:r>
                        <a:rPr lang="en-US" sz="1400" b="1" i="0">
                          <a:solidFill>
                            <a:schemeClr val="accent1">
                              <a:lumMod val="50000"/>
                            </a:schemeClr>
                          </a:solidFill>
                          <a:effectLst/>
                        </a:rPr>
                        <a:t>Land acquisition</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0" indent="0" algn="ctr" fontAlgn="base">
                        <a:buFont typeface="Arial" panose="020B0604020202020204" pitchFamily="34" charset="0"/>
                        <a:buNone/>
                      </a:pPr>
                      <a:r>
                        <a:rPr lang="en-US" sz="1400" b="1" i="0" err="1">
                          <a:solidFill>
                            <a:schemeClr val="accent1">
                              <a:lumMod val="50000"/>
                            </a:schemeClr>
                          </a:solidFill>
                          <a:effectLst/>
                        </a:rPr>
                        <a:t>Predev</a:t>
                      </a:r>
                      <a:r>
                        <a:rPr lang="en-US" sz="1400" b="1" i="0">
                          <a:solidFill>
                            <a:schemeClr val="accent1">
                              <a:lumMod val="50000"/>
                            </a:schemeClr>
                          </a:solidFill>
                          <a:effectLst/>
                        </a:rPr>
                        <a:t>/Dev of acquired properties</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0" indent="0" algn="ctr" fontAlgn="base">
                        <a:buFont typeface="Arial" panose="020B0604020202020204" pitchFamily="34" charset="0"/>
                        <a:buNone/>
                      </a:pPr>
                      <a:r>
                        <a:rPr lang="en-US" sz="1400" b="1" i="0">
                          <a:solidFill>
                            <a:schemeClr val="accent1">
                              <a:lumMod val="50000"/>
                            </a:schemeClr>
                          </a:solidFill>
                          <a:effectLst/>
                        </a:rPr>
                        <a:t>Significant investment in new development</a:t>
                      </a: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385832931"/>
                  </a:ext>
                </a:extLst>
              </a:tr>
              <a:tr h="468996">
                <a:tc>
                  <a:txBody>
                    <a:bodyPr/>
                    <a:lstStyle/>
                    <a:p>
                      <a:pPr algn="l" fontAlgn="base"/>
                      <a:r>
                        <a:rPr lang="en-US" sz="1400" b="0" i="0">
                          <a:solidFill>
                            <a:schemeClr val="accent1">
                              <a:lumMod val="50000"/>
                            </a:schemeClr>
                          </a:solidFill>
                          <a:effectLst/>
                          <a:latin typeface="Calibri" panose="020F0502020204030204" pitchFamily="34" charset="0"/>
                        </a:rPr>
                        <a:t>Years 1-5​</a:t>
                      </a:r>
                    </a:p>
                    <a:p>
                      <a:pPr algn="l" fontAlgn="base"/>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$11M​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$14M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$25M*​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1"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fontAlgn="base">
                        <a:buFont typeface="Arial" panose="020B0604020202020204" pitchFamily="34" charset="0"/>
                        <a:buChar char="•"/>
                      </a:pPr>
                      <a:endParaRPr lang="en-US" sz="1600" b="1"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1"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1"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426939403"/>
                  </a:ext>
                </a:extLst>
              </a:tr>
              <a:tr h="468996">
                <a:tc>
                  <a:txBody>
                    <a:bodyPr/>
                    <a:lstStyle/>
                    <a:p>
                      <a:pPr algn="l" fontAlgn="base"/>
                      <a:r>
                        <a:rPr lang="en-US" sz="1400" b="0" i="0">
                          <a:solidFill>
                            <a:schemeClr val="accent1">
                              <a:lumMod val="50000"/>
                            </a:schemeClr>
                          </a:solidFill>
                          <a:effectLst/>
                          <a:latin typeface="Calibri" panose="020F0502020204030204" pitchFamily="34" charset="0"/>
                        </a:rPr>
                        <a:t>Years 6-10</a:t>
                      </a:r>
                    </a:p>
                    <a:p>
                      <a:pPr algn="l" fontAlgn="base"/>
                      <a:r>
                        <a:rPr lang="en-US" sz="1400" b="0" i="0">
                          <a:solidFill>
                            <a:schemeClr val="accent1">
                              <a:lumMod val="50000"/>
                            </a:schemeClr>
                          </a:solidFill>
                          <a:effectLst/>
                          <a:latin typeface="Calibri" panose="020F0502020204030204" pitchFamily="34" charset="0"/>
                        </a:rPr>
                        <a:t>​</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$14M​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$16M​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$30M​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0"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l" fontAlgn="base">
                        <a:buFont typeface="Arial" panose="020B0604020202020204" pitchFamily="34" charset="0"/>
                        <a:buNone/>
                      </a:pPr>
                      <a:endParaRPr lang="en-US" sz="1600" b="0"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0"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0"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22628786"/>
                  </a:ext>
                </a:extLst>
              </a:tr>
              <a:tr h="468996">
                <a:tc>
                  <a:txBody>
                    <a:bodyPr/>
                    <a:lstStyle/>
                    <a:p>
                      <a:pPr algn="l" fontAlgn="base"/>
                      <a:r>
                        <a:rPr lang="en-US" sz="1400" b="0" i="0">
                          <a:solidFill>
                            <a:schemeClr val="accent1">
                              <a:lumMod val="50000"/>
                            </a:schemeClr>
                          </a:solidFill>
                          <a:effectLst/>
                          <a:latin typeface="Calibri" panose="020F0502020204030204" pitchFamily="34" charset="0"/>
                        </a:rPr>
                        <a:t>Years </a:t>
                      </a:r>
                    </a:p>
                    <a:p>
                      <a:pPr algn="l" fontAlgn="base"/>
                      <a:r>
                        <a:rPr lang="en-US" sz="1400" b="0" i="0">
                          <a:solidFill>
                            <a:schemeClr val="accent1">
                              <a:lumMod val="50000"/>
                            </a:schemeClr>
                          </a:solidFill>
                          <a:effectLst/>
                          <a:latin typeface="Calibri" panose="020F0502020204030204" pitchFamily="34" charset="0"/>
                        </a:rPr>
                        <a:t>11-15​</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$22M​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$27M​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ase"/>
                      <a:r>
                        <a:rPr lang="en-US" sz="1400" b="0" i="0">
                          <a:solidFill>
                            <a:schemeClr val="accent1">
                              <a:lumMod val="50000"/>
                            </a:schemeClr>
                          </a:solidFill>
                          <a:effectLst/>
                          <a:latin typeface="Calibri" panose="020F0502020204030204" pitchFamily="34" charset="0"/>
                        </a:rPr>
                        <a:t>$49M​</a:t>
                      </a:r>
                      <a:endParaRPr lang="en-US" sz="1400" b="0" i="0">
                        <a:solidFill>
                          <a:schemeClr val="accent1">
                            <a:lumMod val="50000"/>
                          </a:schemeClr>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0"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lgn="l" fontAlgn="base">
                        <a:buFont typeface="Arial" panose="020B0604020202020204" pitchFamily="34" charset="0"/>
                        <a:buChar char="•"/>
                      </a:pPr>
                      <a:endParaRPr lang="en-US" sz="1600" b="0"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0"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L="285750" indent="-285750" algn="l" fontAlgn="base">
                        <a:buFont typeface="Arial" panose="020B0604020202020204" pitchFamily="34" charset="0"/>
                        <a:buChar char="•"/>
                      </a:pPr>
                      <a:endParaRPr lang="en-US" sz="1600" b="0" i="0">
                        <a:solidFill>
                          <a:srgbClr val="000000"/>
                        </a:solidFill>
                        <a:effectLst/>
                      </a:endParaRPr>
                    </a:p>
                  </a:txBody>
                  <a:tcP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89701824"/>
                  </a:ext>
                </a:extLst>
              </a:tr>
            </a:tbl>
          </a:graphicData>
        </a:graphic>
      </p:graphicFrame>
      <p:sp>
        <p:nvSpPr>
          <p:cNvPr id="3" name="Rectangle 1">
            <a:extLst>
              <a:ext uri="{FF2B5EF4-FFF2-40B4-BE49-F238E27FC236}">
                <a16:creationId xmlns:a16="http://schemas.microsoft.com/office/drawing/2014/main" id="{EA866AC7-1534-4CAF-88D6-3D39E8098689}"/>
              </a:ext>
            </a:extLst>
          </p:cNvPr>
          <p:cNvSpPr>
            <a:spLocks noChangeArrowheads="1"/>
          </p:cNvSpPr>
          <p:nvPr/>
        </p:nvSpPr>
        <p:spPr bwMode="auto">
          <a:xfrm>
            <a:off x="2419350" y="2203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TextBox 10">
            <a:extLst>
              <a:ext uri="{FF2B5EF4-FFF2-40B4-BE49-F238E27FC236}">
                <a16:creationId xmlns:a16="http://schemas.microsoft.com/office/drawing/2014/main" id="{D6A7DC7C-39B0-42C4-AD73-F3ADE732460A}"/>
              </a:ext>
            </a:extLst>
          </p:cNvPr>
          <p:cNvSpPr txBox="1"/>
          <p:nvPr/>
        </p:nvSpPr>
        <p:spPr>
          <a:xfrm>
            <a:off x="161924" y="6485331"/>
            <a:ext cx="6096000" cy="307777"/>
          </a:xfrm>
          <a:prstGeom prst="rect">
            <a:avLst/>
          </a:prstGeom>
          <a:noFill/>
        </p:spPr>
        <p:txBody>
          <a:bodyPr wrap="square">
            <a:spAutoFit/>
          </a:bodyPr>
          <a:lstStyle/>
          <a:p>
            <a:r>
              <a:rPr lang="en-US" sz="1400" b="0" i="1" u="none" strike="noStrike">
                <a:solidFill>
                  <a:srgbClr val="000000"/>
                </a:solidFill>
                <a:effectLst/>
                <a:latin typeface="Calibri" panose="020F0502020204030204" pitchFamily="34" charset="0"/>
              </a:rPr>
              <a:t>* Includes bonding issued at year five.</a:t>
            </a:r>
            <a:r>
              <a:rPr lang="en-US" sz="1400" b="0" i="1">
                <a:solidFill>
                  <a:srgbClr val="000000"/>
                </a:solidFill>
                <a:effectLst/>
                <a:latin typeface="Calibri" panose="020F0502020204030204" pitchFamily="34" charset="0"/>
              </a:rPr>
              <a:t>​</a:t>
            </a:r>
            <a:endParaRPr lang="en-US" sz="1400" i="1"/>
          </a:p>
        </p:txBody>
      </p:sp>
      <p:pic>
        <p:nvPicPr>
          <p:cNvPr id="5" name="Graphic 4" descr="Checkmark with solid fill">
            <a:extLst>
              <a:ext uri="{FF2B5EF4-FFF2-40B4-BE49-F238E27FC236}">
                <a16:creationId xmlns:a16="http://schemas.microsoft.com/office/drawing/2014/main" id="{A1838FB2-82A5-4732-8088-77AF8A8624D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98247" y="2551562"/>
            <a:ext cx="446391" cy="446391"/>
          </a:xfrm>
          <a:prstGeom prst="rect">
            <a:avLst/>
          </a:prstGeom>
        </p:spPr>
      </p:pic>
      <p:pic>
        <p:nvPicPr>
          <p:cNvPr id="10" name="Graphic 9" descr="Checkmark with solid fill">
            <a:extLst>
              <a:ext uri="{FF2B5EF4-FFF2-40B4-BE49-F238E27FC236}">
                <a16:creationId xmlns:a16="http://schemas.microsoft.com/office/drawing/2014/main" id="{7F4F4904-4B3D-481E-9032-D5E2782EC3C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91090" y="3078808"/>
            <a:ext cx="446391" cy="446391"/>
          </a:xfrm>
          <a:prstGeom prst="rect">
            <a:avLst/>
          </a:prstGeom>
        </p:spPr>
      </p:pic>
      <p:pic>
        <p:nvPicPr>
          <p:cNvPr id="12" name="Graphic 11" descr="Checkmark with solid fill">
            <a:extLst>
              <a:ext uri="{FF2B5EF4-FFF2-40B4-BE49-F238E27FC236}">
                <a16:creationId xmlns:a16="http://schemas.microsoft.com/office/drawing/2014/main" id="{F11B2572-6731-4E83-A89A-B121E958381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791090" y="3606085"/>
            <a:ext cx="446391" cy="446391"/>
          </a:xfrm>
          <a:prstGeom prst="rect">
            <a:avLst/>
          </a:prstGeom>
        </p:spPr>
      </p:pic>
      <p:pic>
        <p:nvPicPr>
          <p:cNvPr id="13" name="Graphic 12" descr="Checkmark with solid fill">
            <a:extLst>
              <a:ext uri="{FF2B5EF4-FFF2-40B4-BE49-F238E27FC236}">
                <a16:creationId xmlns:a16="http://schemas.microsoft.com/office/drawing/2014/main" id="{5897215C-AD1A-4839-AE4D-B4686EDB371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83365" y="2551562"/>
            <a:ext cx="446391" cy="446391"/>
          </a:xfrm>
          <a:prstGeom prst="rect">
            <a:avLst/>
          </a:prstGeom>
        </p:spPr>
      </p:pic>
      <p:pic>
        <p:nvPicPr>
          <p:cNvPr id="14" name="Graphic 13" descr="Checkmark with solid fill">
            <a:extLst>
              <a:ext uri="{FF2B5EF4-FFF2-40B4-BE49-F238E27FC236}">
                <a16:creationId xmlns:a16="http://schemas.microsoft.com/office/drawing/2014/main" id="{35DEA12E-8DAB-42BE-9CC2-8290B64B805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76208" y="3078808"/>
            <a:ext cx="446391" cy="446391"/>
          </a:xfrm>
          <a:prstGeom prst="rect">
            <a:avLst/>
          </a:prstGeom>
        </p:spPr>
      </p:pic>
      <p:pic>
        <p:nvPicPr>
          <p:cNvPr id="15" name="Graphic 14" descr="Checkmark with solid fill">
            <a:extLst>
              <a:ext uri="{FF2B5EF4-FFF2-40B4-BE49-F238E27FC236}">
                <a16:creationId xmlns:a16="http://schemas.microsoft.com/office/drawing/2014/main" id="{C30473F8-547C-4B22-9977-2FD90C8ED03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40971" y="3078808"/>
            <a:ext cx="446391" cy="446391"/>
          </a:xfrm>
          <a:prstGeom prst="rect">
            <a:avLst/>
          </a:prstGeom>
        </p:spPr>
      </p:pic>
      <p:pic>
        <p:nvPicPr>
          <p:cNvPr id="16" name="Graphic 15" descr="Checkmark with solid fill">
            <a:extLst>
              <a:ext uri="{FF2B5EF4-FFF2-40B4-BE49-F238E27FC236}">
                <a16:creationId xmlns:a16="http://schemas.microsoft.com/office/drawing/2014/main" id="{3104B4A3-DA98-4777-988F-EFD8CCE6C1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476208" y="3606085"/>
            <a:ext cx="446391" cy="446391"/>
          </a:xfrm>
          <a:prstGeom prst="rect">
            <a:avLst/>
          </a:prstGeom>
        </p:spPr>
      </p:pic>
      <p:pic>
        <p:nvPicPr>
          <p:cNvPr id="17" name="Graphic 16" descr="Checkmark with solid fill">
            <a:extLst>
              <a:ext uri="{FF2B5EF4-FFF2-40B4-BE49-F238E27FC236}">
                <a16:creationId xmlns:a16="http://schemas.microsoft.com/office/drawing/2014/main" id="{0DBAA29F-925C-451C-8392-7EE5297D468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40971" y="3606085"/>
            <a:ext cx="446391" cy="446391"/>
          </a:xfrm>
          <a:prstGeom prst="rect">
            <a:avLst/>
          </a:prstGeom>
        </p:spPr>
      </p:pic>
      <p:pic>
        <p:nvPicPr>
          <p:cNvPr id="18" name="Graphic 17" descr="Checkmark with solid fill">
            <a:extLst>
              <a:ext uri="{FF2B5EF4-FFF2-40B4-BE49-F238E27FC236}">
                <a16:creationId xmlns:a16="http://schemas.microsoft.com/office/drawing/2014/main" id="{585B9FC9-08F3-4002-88F8-CC7FF3A5A3E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93739" y="3606085"/>
            <a:ext cx="446391" cy="446391"/>
          </a:xfrm>
          <a:prstGeom prst="rect">
            <a:avLst/>
          </a:prstGeom>
        </p:spPr>
      </p:pic>
      <p:sp>
        <p:nvSpPr>
          <p:cNvPr id="4" name="TextBox 3">
            <a:extLst>
              <a:ext uri="{FF2B5EF4-FFF2-40B4-BE49-F238E27FC236}">
                <a16:creationId xmlns:a16="http://schemas.microsoft.com/office/drawing/2014/main" id="{F3AA2685-7A0F-4CD5-A6E0-871701EB16A9}"/>
              </a:ext>
            </a:extLst>
          </p:cNvPr>
          <p:cNvSpPr txBox="1"/>
          <p:nvPr/>
        </p:nvSpPr>
        <p:spPr>
          <a:xfrm>
            <a:off x="3806056" y="5939299"/>
            <a:ext cx="236668" cy="369332"/>
          </a:xfrm>
          <a:prstGeom prst="rect">
            <a:avLst/>
          </a:prstGeom>
          <a:noFill/>
        </p:spPr>
        <p:txBody>
          <a:bodyPr wrap="square" rtlCol="0">
            <a:spAutoFit/>
          </a:bodyPr>
          <a:lstStyle/>
          <a:p>
            <a:r>
              <a:rPr lang="en-US" b="1">
                <a:solidFill>
                  <a:schemeClr val="accent3"/>
                </a:solidFill>
              </a:rPr>
              <a:t>1</a:t>
            </a:r>
          </a:p>
        </p:txBody>
      </p:sp>
      <p:sp>
        <p:nvSpPr>
          <p:cNvPr id="26" name="TextBox 25">
            <a:extLst>
              <a:ext uri="{FF2B5EF4-FFF2-40B4-BE49-F238E27FC236}">
                <a16:creationId xmlns:a16="http://schemas.microsoft.com/office/drawing/2014/main" id="{5B6A5035-9FC1-4920-AD38-56A0E100F0EE}"/>
              </a:ext>
            </a:extLst>
          </p:cNvPr>
          <p:cNvSpPr txBox="1"/>
          <p:nvPr/>
        </p:nvSpPr>
        <p:spPr>
          <a:xfrm>
            <a:off x="9141773" y="5939299"/>
            <a:ext cx="236668" cy="369332"/>
          </a:xfrm>
          <a:prstGeom prst="rect">
            <a:avLst/>
          </a:prstGeom>
          <a:noFill/>
        </p:spPr>
        <p:txBody>
          <a:bodyPr wrap="square" rtlCol="0">
            <a:spAutoFit/>
          </a:bodyPr>
          <a:lstStyle/>
          <a:p>
            <a:r>
              <a:rPr lang="en-US" b="1">
                <a:solidFill>
                  <a:schemeClr val="accent3"/>
                </a:solidFill>
              </a:rPr>
              <a:t>3</a:t>
            </a:r>
          </a:p>
        </p:txBody>
      </p:sp>
      <p:sp>
        <p:nvSpPr>
          <p:cNvPr id="27" name="TextBox 26">
            <a:extLst>
              <a:ext uri="{FF2B5EF4-FFF2-40B4-BE49-F238E27FC236}">
                <a16:creationId xmlns:a16="http://schemas.microsoft.com/office/drawing/2014/main" id="{E6E188BC-15DC-44E7-80D2-67AE0BB3DE9D}"/>
              </a:ext>
            </a:extLst>
          </p:cNvPr>
          <p:cNvSpPr txBox="1"/>
          <p:nvPr/>
        </p:nvSpPr>
        <p:spPr>
          <a:xfrm>
            <a:off x="11596959" y="5939299"/>
            <a:ext cx="236668" cy="369332"/>
          </a:xfrm>
          <a:prstGeom prst="rect">
            <a:avLst/>
          </a:prstGeom>
          <a:noFill/>
        </p:spPr>
        <p:txBody>
          <a:bodyPr wrap="square" rtlCol="0">
            <a:spAutoFit/>
          </a:bodyPr>
          <a:lstStyle/>
          <a:p>
            <a:r>
              <a:rPr lang="en-US" b="1">
                <a:solidFill>
                  <a:schemeClr val="accent3"/>
                </a:solidFill>
              </a:rPr>
              <a:t>4</a:t>
            </a:r>
          </a:p>
        </p:txBody>
      </p:sp>
      <p:sp>
        <p:nvSpPr>
          <p:cNvPr id="28" name="TextBox 27">
            <a:extLst>
              <a:ext uri="{FF2B5EF4-FFF2-40B4-BE49-F238E27FC236}">
                <a16:creationId xmlns:a16="http://schemas.microsoft.com/office/drawing/2014/main" id="{24253668-0D72-48B8-A015-A9A027E0EC3F}"/>
              </a:ext>
            </a:extLst>
          </p:cNvPr>
          <p:cNvSpPr txBox="1"/>
          <p:nvPr/>
        </p:nvSpPr>
        <p:spPr>
          <a:xfrm>
            <a:off x="6560656" y="5939299"/>
            <a:ext cx="236668" cy="369332"/>
          </a:xfrm>
          <a:prstGeom prst="rect">
            <a:avLst/>
          </a:prstGeom>
          <a:noFill/>
        </p:spPr>
        <p:txBody>
          <a:bodyPr wrap="square" rtlCol="0">
            <a:spAutoFit/>
          </a:bodyPr>
          <a:lstStyle/>
          <a:p>
            <a:r>
              <a:rPr lang="en-US" b="1">
                <a:solidFill>
                  <a:schemeClr val="accent3"/>
                </a:solidFill>
              </a:rPr>
              <a:t>2</a:t>
            </a:r>
          </a:p>
        </p:txBody>
      </p:sp>
      <p:pic>
        <p:nvPicPr>
          <p:cNvPr id="35" name="Picture 34" descr="A picture containing outdoor, ground, person&#10;&#10;Description automatically generated">
            <a:extLst>
              <a:ext uri="{FF2B5EF4-FFF2-40B4-BE49-F238E27FC236}">
                <a16:creationId xmlns:a16="http://schemas.microsoft.com/office/drawing/2014/main" id="{567ECEFC-1CD6-4BC5-9DBC-82736143B4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4193" y="4490547"/>
            <a:ext cx="1951174" cy="1463040"/>
          </a:xfrm>
          <a:prstGeom prst="rect">
            <a:avLst/>
          </a:prstGeom>
          <a:ln w="25400">
            <a:solidFill>
              <a:schemeClr val="bg1">
                <a:lumMod val="50000"/>
              </a:schemeClr>
            </a:solidFill>
          </a:ln>
        </p:spPr>
      </p:pic>
      <p:pic>
        <p:nvPicPr>
          <p:cNvPr id="36" name="Picture 35" descr="A group of people standing outside&#10;&#10;Description automatically generated with low confidence">
            <a:extLst>
              <a:ext uri="{FF2B5EF4-FFF2-40B4-BE49-F238E27FC236}">
                <a16:creationId xmlns:a16="http://schemas.microsoft.com/office/drawing/2014/main" id="{B8333775-9284-4E07-B8C0-EC4B64959F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65890" y="4490547"/>
            <a:ext cx="2168276" cy="1463040"/>
          </a:xfrm>
          <a:prstGeom prst="rect">
            <a:avLst/>
          </a:prstGeom>
          <a:ln w="25400">
            <a:solidFill>
              <a:schemeClr val="bg1">
                <a:lumMod val="50000"/>
              </a:schemeClr>
            </a:solidFill>
          </a:ln>
        </p:spPr>
      </p:pic>
      <p:pic>
        <p:nvPicPr>
          <p:cNvPr id="37" name="Picture 36" descr="A garden in front of a building&#10;&#10;Description automatically generated with low confidence">
            <a:extLst>
              <a:ext uri="{FF2B5EF4-FFF2-40B4-BE49-F238E27FC236}">
                <a16:creationId xmlns:a16="http://schemas.microsoft.com/office/drawing/2014/main" id="{DE885AD4-E042-48F3-9450-0D4AA8D4DB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34232" y="4476247"/>
            <a:ext cx="2065696" cy="1463040"/>
          </a:xfrm>
          <a:prstGeom prst="rect">
            <a:avLst/>
          </a:prstGeom>
          <a:ln w="25400">
            <a:solidFill>
              <a:schemeClr val="bg1">
                <a:lumMod val="50000"/>
              </a:schemeClr>
            </a:solidFill>
          </a:ln>
        </p:spPr>
      </p:pic>
      <p:sp>
        <p:nvSpPr>
          <p:cNvPr id="39" name="Title 1">
            <a:extLst>
              <a:ext uri="{FF2B5EF4-FFF2-40B4-BE49-F238E27FC236}">
                <a16:creationId xmlns:a16="http://schemas.microsoft.com/office/drawing/2014/main" id="{D8A8C45F-F100-4570-B7C5-7CAF83FCA771}"/>
              </a:ext>
            </a:extLst>
          </p:cNvPr>
          <p:cNvSpPr txBox="1">
            <a:spLocks/>
          </p:cNvSpPr>
          <p:nvPr/>
        </p:nvSpPr>
        <p:spPr>
          <a:xfrm>
            <a:off x="161924" y="670683"/>
            <a:ext cx="11961503" cy="761621"/>
          </a:xfrm>
          <a:prstGeom prst="rect">
            <a:avLst/>
          </a:prstGeom>
        </p:spPr>
        <p:txBody>
          <a:bodyPr vert="horz" lIns="91440" tIns="45720" rIns="91440" bIns="45720" rtlCol="0" anchor="b">
            <a:noAutofit/>
          </a:bodyPr>
          <a:lstStyle>
            <a:lvl1pPr algn="ctr" defTabSz="1219170" rtl="0" eaLnBrk="1" latinLnBrk="0" hangingPunct="1">
              <a:spcBef>
                <a:spcPct val="0"/>
              </a:spcBef>
              <a:buNone/>
              <a:defRPr sz="6000" b="1" i="0" kern="1200">
                <a:solidFill>
                  <a:schemeClr val="tx1"/>
                </a:solidFill>
                <a:latin typeface="Franklin Gothic Demi Cond" panose="020B0603020102020204" pitchFamily="34" charset="0"/>
                <a:ea typeface="+mj-ea"/>
                <a:cs typeface="+mj-cs"/>
              </a:defRPr>
            </a:lvl1pPr>
          </a:lstStyle>
          <a:p>
            <a:pPr algn="l"/>
            <a:r>
              <a:rPr lang="en-US" sz="5100">
                <a:solidFill>
                  <a:schemeClr val="accent3"/>
                </a:solidFill>
              </a:rPr>
              <a:t>Sample Phasing and Type/Scale of Investments</a:t>
            </a:r>
            <a:br>
              <a:rPr lang="en-US" sz="5100">
                <a:solidFill>
                  <a:schemeClr val="accent3"/>
                </a:solidFill>
              </a:rPr>
            </a:br>
            <a:r>
              <a:rPr lang="en-US" sz="3200" i="1">
                <a:solidFill>
                  <a:schemeClr val="accent3"/>
                </a:solidFill>
              </a:rPr>
              <a:t>Years 1 - 15</a:t>
            </a:r>
            <a:endParaRPr lang="en-US" sz="5100" i="1">
              <a:solidFill>
                <a:schemeClr val="accent3"/>
              </a:solidFill>
            </a:endParaRPr>
          </a:p>
        </p:txBody>
      </p:sp>
      <p:pic>
        <p:nvPicPr>
          <p:cNvPr id="40" name="Picture 39">
            <a:extLst>
              <a:ext uri="{FF2B5EF4-FFF2-40B4-BE49-F238E27FC236}">
                <a16:creationId xmlns:a16="http://schemas.microsoft.com/office/drawing/2014/main" id="{9D08D265-8E69-4057-9AC4-A427E5D502D7}"/>
              </a:ext>
            </a:extLst>
          </p:cNvPr>
          <p:cNvPicPr>
            <a:picLocks noChangeAspect="1"/>
          </p:cNvPicPr>
          <p:nvPr/>
        </p:nvPicPr>
        <p:blipFill>
          <a:blip r:embed="rId8" cstate="screen">
            <a:biLevel thresh="50000"/>
            <a:extLst>
              <a:ext uri="{28A0092B-C50C-407E-A947-70E740481C1C}">
                <a14:useLocalDpi xmlns:a14="http://schemas.microsoft.com/office/drawing/2010/main"/>
              </a:ext>
            </a:extLst>
          </a:blip>
          <a:stretch>
            <a:fillRect/>
          </a:stretch>
        </p:blipFill>
        <p:spPr>
          <a:xfrm>
            <a:off x="8484522" y="6290107"/>
            <a:ext cx="1873136" cy="497552"/>
          </a:xfrm>
          <a:prstGeom prst="rect">
            <a:avLst/>
          </a:prstGeom>
        </p:spPr>
      </p:pic>
      <p:pic>
        <p:nvPicPr>
          <p:cNvPr id="41" name="Picture 40" descr="Prosper Portland logo">
            <a:extLst>
              <a:ext uri="{FF2B5EF4-FFF2-40B4-BE49-F238E27FC236}">
                <a16:creationId xmlns:a16="http://schemas.microsoft.com/office/drawing/2014/main" id="{09EB7E05-8345-49FD-ACC4-426ACEEAAFE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42051" y="6230069"/>
            <a:ext cx="1410645" cy="458460"/>
          </a:xfrm>
          <a:prstGeom prst="rect">
            <a:avLst/>
          </a:prstGeom>
        </p:spPr>
      </p:pic>
      <p:pic>
        <p:nvPicPr>
          <p:cNvPr id="20" name="Picture 19">
            <a:extLst>
              <a:ext uri="{FF2B5EF4-FFF2-40B4-BE49-F238E27FC236}">
                <a16:creationId xmlns:a16="http://schemas.microsoft.com/office/drawing/2014/main" id="{F3F86C9D-F267-4799-8010-FADE065B1AC2}"/>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a:ext>
            </a:extLst>
          </a:blip>
          <a:srcRect/>
          <a:stretch/>
        </p:blipFill>
        <p:spPr>
          <a:xfrm>
            <a:off x="4415434" y="4490547"/>
            <a:ext cx="2350389" cy="1463040"/>
          </a:xfrm>
          <a:prstGeom prst="rect">
            <a:avLst/>
          </a:prstGeom>
          <a:ln w="25400">
            <a:solidFill>
              <a:schemeClr val="bg1">
                <a:lumMod val="50000"/>
              </a:schemeClr>
            </a:solidFill>
          </a:ln>
        </p:spPr>
      </p:pic>
      <p:sp>
        <p:nvSpPr>
          <p:cNvPr id="21" name="TextBox 20">
            <a:extLst>
              <a:ext uri="{FF2B5EF4-FFF2-40B4-BE49-F238E27FC236}">
                <a16:creationId xmlns:a16="http://schemas.microsoft.com/office/drawing/2014/main" id="{85EED19C-40A3-4B06-BC9B-72922EB3DFE5}"/>
              </a:ext>
            </a:extLst>
          </p:cNvPr>
          <p:cNvSpPr txBox="1"/>
          <p:nvPr/>
        </p:nvSpPr>
        <p:spPr>
          <a:xfrm>
            <a:off x="4323726" y="5942340"/>
            <a:ext cx="2481877" cy="230832"/>
          </a:xfrm>
          <a:prstGeom prst="rect">
            <a:avLst/>
          </a:prstGeom>
          <a:noFill/>
        </p:spPr>
        <p:txBody>
          <a:bodyPr wrap="square" rtlCol="0">
            <a:spAutoFit/>
          </a:bodyPr>
          <a:lstStyle/>
          <a:p>
            <a:r>
              <a:rPr lang="en-US" sz="900">
                <a:solidFill>
                  <a:schemeClr val="bg1">
                    <a:lumMod val="50000"/>
                  </a:schemeClr>
                </a:solidFill>
              </a:rPr>
              <a:t>Photo Credit: Chere Nichole</a:t>
            </a:r>
          </a:p>
        </p:txBody>
      </p:sp>
    </p:spTree>
    <p:extLst>
      <p:ext uri="{BB962C8B-B14F-4D97-AF65-F5344CB8AC3E}">
        <p14:creationId xmlns:p14="http://schemas.microsoft.com/office/powerpoint/2010/main" val="3794175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687E22-F070-79C9-43EC-A673084632A3}"/>
              </a:ext>
            </a:extLst>
          </p:cNvPr>
          <p:cNvSpPr/>
          <p:nvPr/>
        </p:nvSpPr>
        <p:spPr>
          <a:xfrm>
            <a:off x="10395284" y="6047874"/>
            <a:ext cx="1796716" cy="761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9" y="264821"/>
            <a:ext cx="11731022" cy="761621"/>
          </a:xfrm>
        </p:spPr>
        <p:txBody>
          <a:bodyPr>
            <a:normAutofit fontScale="90000"/>
          </a:bodyPr>
          <a:lstStyle/>
          <a:p>
            <a:pPr algn="ctr"/>
            <a:r>
              <a:rPr lang="en-US" err="1">
                <a:solidFill>
                  <a:schemeClr val="accent3"/>
                </a:solidFill>
              </a:rPr>
              <a:t>Muralboard</a:t>
            </a:r>
            <a:r>
              <a:rPr lang="en-US">
                <a:solidFill>
                  <a:schemeClr val="accent3"/>
                </a:solidFill>
              </a:rPr>
              <a:t> Exercise</a:t>
            </a:r>
          </a:p>
        </p:txBody>
      </p:sp>
      <p:sp>
        <p:nvSpPr>
          <p:cNvPr id="16" name="TextBox 15">
            <a:extLst>
              <a:ext uri="{FF2B5EF4-FFF2-40B4-BE49-F238E27FC236}">
                <a16:creationId xmlns:a16="http://schemas.microsoft.com/office/drawing/2014/main" id="{DD57B46B-62E9-9F8E-3C83-C0D92C492028}"/>
              </a:ext>
            </a:extLst>
          </p:cNvPr>
          <p:cNvSpPr txBox="1"/>
          <p:nvPr/>
        </p:nvSpPr>
        <p:spPr>
          <a:xfrm>
            <a:off x="516150" y="1664142"/>
            <a:ext cx="3096240" cy="5078313"/>
          </a:xfrm>
          <a:prstGeom prst="rect">
            <a:avLst/>
          </a:prstGeom>
          <a:noFill/>
        </p:spPr>
        <p:txBody>
          <a:bodyPr wrap="square" rtlCol="0">
            <a:spAutoFit/>
          </a:bodyPr>
          <a:lstStyle/>
          <a:p>
            <a:r>
              <a:rPr lang="en-US" sz="3600">
                <a:solidFill>
                  <a:schemeClr val="tx1">
                    <a:lumMod val="65000"/>
                    <a:lumOff val="35000"/>
                  </a:schemeClr>
                </a:solidFill>
                <a:latin typeface="Franklin Gothic Demi" panose="020B0703020102020204" pitchFamily="34" charset="0"/>
              </a:rPr>
              <a:t>Can we identify 2-4 Economic Development Priorities for the next five years?</a:t>
            </a:r>
          </a:p>
          <a:p>
            <a:pPr marL="342900" indent="-342900">
              <a:buAutoNum type="arabicPeriod"/>
            </a:pPr>
            <a:endParaRPr lang="en-US" sz="3600">
              <a:latin typeface="Franklin Gothic Demi" panose="020B0703020102020204" pitchFamily="34" charset="0"/>
            </a:endParaRPr>
          </a:p>
          <a:p>
            <a:endParaRPr lang="en-US" sz="3600">
              <a:latin typeface="Franklin Gothic Demi" panose="020B0703020102020204" pitchFamily="34" charset="0"/>
            </a:endParaRPr>
          </a:p>
        </p:txBody>
      </p:sp>
      <p:pic>
        <p:nvPicPr>
          <p:cNvPr id="20" name="Picture 19">
            <a:extLst>
              <a:ext uri="{FF2B5EF4-FFF2-40B4-BE49-F238E27FC236}">
                <a16:creationId xmlns:a16="http://schemas.microsoft.com/office/drawing/2014/main" id="{E23D5B0D-10E4-DA28-7AA4-D41A63923C54}"/>
              </a:ext>
            </a:extLst>
          </p:cNvPr>
          <p:cNvPicPr>
            <a:picLocks noChangeAspect="1"/>
          </p:cNvPicPr>
          <p:nvPr/>
        </p:nvPicPr>
        <p:blipFill>
          <a:blip r:embed="rId3"/>
          <a:srcRect r="50000"/>
          <a:stretch/>
        </p:blipFill>
        <p:spPr>
          <a:xfrm>
            <a:off x="3782341" y="1664142"/>
            <a:ext cx="7793302" cy="4383732"/>
          </a:xfrm>
          <a:prstGeom prst="rect">
            <a:avLst/>
          </a:prstGeom>
        </p:spPr>
      </p:pic>
    </p:spTree>
    <p:extLst>
      <p:ext uri="{BB962C8B-B14F-4D97-AF65-F5344CB8AC3E}">
        <p14:creationId xmlns:p14="http://schemas.microsoft.com/office/powerpoint/2010/main" val="164054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687E22-F070-79C9-43EC-A673084632A3}"/>
              </a:ext>
            </a:extLst>
          </p:cNvPr>
          <p:cNvSpPr/>
          <p:nvPr/>
        </p:nvSpPr>
        <p:spPr>
          <a:xfrm>
            <a:off x="10395284" y="6047874"/>
            <a:ext cx="1796716" cy="761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9" y="260431"/>
            <a:ext cx="11731022" cy="761621"/>
          </a:xfrm>
        </p:spPr>
        <p:txBody>
          <a:bodyPr>
            <a:normAutofit fontScale="90000"/>
          </a:bodyPr>
          <a:lstStyle/>
          <a:p>
            <a:r>
              <a:rPr lang="en-US">
                <a:solidFill>
                  <a:schemeClr val="accent3"/>
                </a:solidFill>
              </a:rPr>
              <a:t>Cully TIF District Budget</a:t>
            </a:r>
          </a:p>
        </p:txBody>
      </p:sp>
      <p:graphicFrame>
        <p:nvGraphicFramePr>
          <p:cNvPr id="3" name="Table 2">
            <a:extLst>
              <a:ext uri="{FF2B5EF4-FFF2-40B4-BE49-F238E27FC236}">
                <a16:creationId xmlns:a16="http://schemas.microsoft.com/office/drawing/2014/main" id="{E366CCE7-8CE6-9CC8-E040-1BF4EC4E138C}"/>
              </a:ext>
            </a:extLst>
          </p:cNvPr>
          <p:cNvGraphicFramePr>
            <a:graphicFrameLocks noGrp="1"/>
          </p:cNvGraphicFramePr>
          <p:nvPr>
            <p:extLst>
              <p:ext uri="{D42A27DB-BD31-4B8C-83A1-F6EECF244321}">
                <p14:modId xmlns:p14="http://schemas.microsoft.com/office/powerpoint/2010/main" val="4264953832"/>
              </p:ext>
            </p:extLst>
          </p:nvPr>
        </p:nvGraphicFramePr>
        <p:xfrm>
          <a:off x="453462" y="1677209"/>
          <a:ext cx="11285076" cy="2743200"/>
        </p:xfrm>
        <a:graphic>
          <a:graphicData uri="http://schemas.openxmlformats.org/drawingml/2006/table">
            <a:tbl>
              <a:tblPr firstRow="1" bandRow="1">
                <a:tableStyleId>{5C22544A-7EE6-4342-B048-85BDC9FD1C3A}</a:tableStyleId>
              </a:tblPr>
              <a:tblGrid>
                <a:gridCol w="3400836">
                  <a:extLst>
                    <a:ext uri="{9D8B030D-6E8A-4147-A177-3AD203B41FA5}">
                      <a16:colId xmlns:a16="http://schemas.microsoft.com/office/drawing/2014/main" val="2477641554"/>
                    </a:ext>
                  </a:extLst>
                </a:gridCol>
                <a:gridCol w="1576848">
                  <a:extLst>
                    <a:ext uri="{9D8B030D-6E8A-4147-A177-3AD203B41FA5}">
                      <a16:colId xmlns:a16="http://schemas.microsoft.com/office/drawing/2014/main" val="1068667562"/>
                    </a:ext>
                  </a:extLst>
                </a:gridCol>
                <a:gridCol w="1576848">
                  <a:extLst>
                    <a:ext uri="{9D8B030D-6E8A-4147-A177-3AD203B41FA5}">
                      <a16:colId xmlns:a16="http://schemas.microsoft.com/office/drawing/2014/main" val="776551745"/>
                    </a:ext>
                  </a:extLst>
                </a:gridCol>
                <a:gridCol w="1576848">
                  <a:extLst>
                    <a:ext uri="{9D8B030D-6E8A-4147-A177-3AD203B41FA5}">
                      <a16:colId xmlns:a16="http://schemas.microsoft.com/office/drawing/2014/main" val="4112787458"/>
                    </a:ext>
                  </a:extLst>
                </a:gridCol>
                <a:gridCol w="1576848">
                  <a:extLst>
                    <a:ext uri="{9D8B030D-6E8A-4147-A177-3AD203B41FA5}">
                      <a16:colId xmlns:a16="http://schemas.microsoft.com/office/drawing/2014/main" val="3990628595"/>
                    </a:ext>
                  </a:extLst>
                </a:gridCol>
                <a:gridCol w="1576848">
                  <a:extLst>
                    <a:ext uri="{9D8B030D-6E8A-4147-A177-3AD203B41FA5}">
                      <a16:colId xmlns:a16="http://schemas.microsoft.com/office/drawing/2014/main" val="2781631982"/>
                    </a:ext>
                  </a:extLst>
                </a:gridCol>
              </a:tblGrid>
              <a:tr h="1188720">
                <a:tc>
                  <a:txBody>
                    <a:bodyPr/>
                    <a:lstStyle/>
                    <a:p>
                      <a:r>
                        <a:rPr lang="en-US"/>
                        <a:t>Line Item</a:t>
                      </a:r>
                    </a:p>
                  </a:txBody>
                  <a:tcPr/>
                </a:tc>
                <a:tc>
                  <a:txBody>
                    <a:bodyPr/>
                    <a:lstStyle/>
                    <a:p>
                      <a:pPr algn="ctr"/>
                      <a:r>
                        <a:rPr lang="en-US" sz="2000"/>
                        <a:t>FY 2025-26</a:t>
                      </a:r>
                    </a:p>
                  </a:txBody>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a:t>FY 2026-27</a:t>
                      </a:r>
                    </a:p>
                    <a:p>
                      <a:pPr algn="ctr"/>
                      <a:endParaRPr lang="en-US" sz="2000"/>
                    </a:p>
                  </a:txBody>
                  <a:tcPr>
                    <a:solidFill>
                      <a:schemeClr val="bg1">
                        <a:lumMod val="5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a:t>FY 2027-28*</a:t>
                      </a:r>
                    </a:p>
                    <a:p>
                      <a:pPr algn="ctr"/>
                      <a:endParaRPr lang="en-US" sz="2000"/>
                    </a:p>
                  </a:txBody>
                  <a:tcPr>
                    <a:solidFill>
                      <a:schemeClr val="bg1">
                        <a:lumMod val="5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a:t>FY 2028-29</a:t>
                      </a:r>
                    </a:p>
                    <a:p>
                      <a:pPr algn="ctr"/>
                      <a:endParaRPr lang="en-US" sz="2000"/>
                    </a:p>
                  </a:txBody>
                  <a:tcPr>
                    <a:solidFill>
                      <a:schemeClr val="bg1">
                        <a:lumMod val="50000"/>
                      </a:schemeClr>
                    </a:solid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000"/>
                        <a:t>FY 2029-30*</a:t>
                      </a:r>
                    </a:p>
                    <a:p>
                      <a:pPr algn="ctr"/>
                      <a:endParaRPr lang="en-US" sz="2000"/>
                    </a:p>
                  </a:txBody>
                  <a:tcPr>
                    <a:solidFill>
                      <a:schemeClr val="bg1">
                        <a:lumMod val="50000"/>
                      </a:schemeClr>
                    </a:solidFill>
                  </a:tcPr>
                </a:tc>
                <a:extLst>
                  <a:ext uri="{0D108BD9-81ED-4DB2-BD59-A6C34878D82A}">
                    <a16:rowId xmlns:a16="http://schemas.microsoft.com/office/drawing/2014/main" val="191287559"/>
                  </a:ext>
                </a:extLst>
              </a:tr>
              <a:tr h="1188720">
                <a:tc>
                  <a:txBody>
                    <a:bodyPr/>
                    <a:lstStyle/>
                    <a:p>
                      <a:r>
                        <a:rPr lang="en-US" sz="2400" b="1"/>
                        <a:t>Action Plan Investments (e.g. </a:t>
                      </a:r>
                      <a:r>
                        <a:rPr lang="en-US" sz="2400" b="1" err="1"/>
                        <a:t>ec</a:t>
                      </a:r>
                      <a:r>
                        <a:rPr lang="en-US" sz="2400" b="1"/>
                        <a:t> dev &amp; housing direct investments)</a:t>
                      </a:r>
                    </a:p>
                    <a:p>
                      <a:endParaRPr lang="en-US" sz="2400" b="1"/>
                    </a:p>
                  </a:txBody>
                  <a:tcPr/>
                </a:tc>
                <a:tc>
                  <a:txBody>
                    <a:bodyPr/>
                    <a:lstStyle/>
                    <a:p>
                      <a:pPr algn="ctr"/>
                      <a:r>
                        <a:rPr lang="en-US" sz="2800"/>
                        <a:t>$1.9M</a:t>
                      </a:r>
                    </a:p>
                  </a:txBody>
                  <a:tcPr anchor="ctr"/>
                </a:tc>
                <a:tc>
                  <a:txBody>
                    <a:bodyPr/>
                    <a:lstStyle/>
                    <a:p>
                      <a:pPr algn="ctr"/>
                      <a:r>
                        <a:rPr lang="en-US" sz="2800">
                          <a:solidFill>
                            <a:schemeClr val="bg1"/>
                          </a:solidFill>
                        </a:rPr>
                        <a:t>$2.0M</a:t>
                      </a:r>
                    </a:p>
                  </a:txBody>
                  <a:tcPr anchor="ctr">
                    <a:solidFill>
                      <a:schemeClr val="bg1">
                        <a:lumMod val="50000"/>
                      </a:schemeClr>
                    </a:solidFill>
                  </a:tcPr>
                </a:tc>
                <a:tc>
                  <a:txBody>
                    <a:bodyPr/>
                    <a:lstStyle/>
                    <a:p>
                      <a:pPr algn="ctr"/>
                      <a:r>
                        <a:rPr lang="en-US" sz="2800">
                          <a:solidFill>
                            <a:schemeClr val="bg1"/>
                          </a:solidFill>
                        </a:rPr>
                        <a:t>$19.4M</a:t>
                      </a:r>
                    </a:p>
                  </a:txBody>
                  <a:tcPr anchor="ctr">
                    <a:solidFill>
                      <a:schemeClr val="bg1">
                        <a:lumMod val="50000"/>
                      </a:schemeClr>
                    </a:solidFill>
                  </a:tcPr>
                </a:tc>
                <a:tc>
                  <a:txBody>
                    <a:bodyPr/>
                    <a:lstStyle/>
                    <a:p>
                      <a:pPr algn="ctr"/>
                      <a:r>
                        <a:rPr lang="en-US" sz="2800">
                          <a:solidFill>
                            <a:schemeClr val="bg1"/>
                          </a:solidFill>
                        </a:rPr>
                        <a:t>$2.0M</a:t>
                      </a:r>
                    </a:p>
                  </a:txBody>
                  <a:tcPr anchor="ctr">
                    <a:solidFill>
                      <a:schemeClr val="bg1">
                        <a:lumMod val="50000"/>
                      </a:schemeClr>
                    </a:solidFill>
                  </a:tcPr>
                </a:tc>
                <a:tc>
                  <a:txBody>
                    <a:bodyPr/>
                    <a:lstStyle/>
                    <a:p>
                      <a:pPr algn="ctr"/>
                      <a:r>
                        <a:rPr lang="en-US" sz="2800">
                          <a:solidFill>
                            <a:schemeClr val="bg1"/>
                          </a:solidFill>
                        </a:rPr>
                        <a:t>$10.4M</a:t>
                      </a:r>
                    </a:p>
                  </a:txBody>
                  <a:tcPr anchor="ctr">
                    <a:solidFill>
                      <a:schemeClr val="bg1">
                        <a:lumMod val="50000"/>
                      </a:schemeClr>
                    </a:solidFill>
                  </a:tcPr>
                </a:tc>
                <a:extLst>
                  <a:ext uri="{0D108BD9-81ED-4DB2-BD59-A6C34878D82A}">
                    <a16:rowId xmlns:a16="http://schemas.microsoft.com/office/drawing/2014/main" val="723279848"/>
                  </a:ext>
                </a:extLst>
              </a:tr>
            </a:tbl>
          </a:graphicData>
        </a:graphic>
      </p:graphicFrame>
      <p:sp>
        <p:nvSpPr>
          <p:cNvPr id="6" name="Oval 5">
            <a:extLst>
              <a:ext uri="{FF2B5EF4-FFF2-40B4-BE49-F238E27FC236}">
                <a16:creationId xmlns:a16="http://schemas.microsoft.com/office/drawing/2014/main" id="{A22FFEE7-371D-983D-CA00-10E3664EB920}"/>
              </a:ext>
            </a:extLst>
          </p:cNvPr>
          <p:cNvSpPr/>
          <p:nvPr/>
        </p:nvSpPr>
        <p:spPr>
          <a:xfrm>
            <a:off x="6949431" y="4659147"/>
            <a:ext cx="4668666" cy="1769537"/>
          </a:xfrm>
          <a:prstGeom prst="ellipse">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a:t>Affordable Housing (&gt;45%)</a:t>
            </a:r>
          </a:p>
          <a:p>
            <a:pPr algn="ctr"/>
            <a:r>
              <a:rPr lang="en-US" sz="2800" b="1"/>
              <a:t>~$16M</a:t>
            </a:r>
          </a:p>
        </p:txBody>
      </p:sp>
      <p:sp>
        <p:nvSpPr>
          <p:cNvPr id="7" name="Oval 6">
            <a:extLst>
              <a:ext uri="{FF2B5EF4-FFF2-40B4-BE49-F238E27FC236}">
                <a16:creationId xmlns:a16="http://schemas.microsoft.com/office/drawing/2014/main" id="{688AC055-0F70-9A23-51BD-8587E484C729}"/>
              </a:ext>
            </a:extLst>
          </p:cNvPr>
          <p:cNvSpPr/>
          <p:nvPr/>
        </p:nvSpPr>
        <p:spPr>
          <a:xfrm>
            <a:off x="788650" y="4736149"/>
            <a:ext cx="4668666" cy="1769537"/>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800"/>
              <a:t>Economic Development (&gt;45%)</a:t>
            </a:r>
          </a:p>
          <a:p>
            <a:pPr algn="ctr"/>
            <a:r>
              <a:rPr lang="en-US" sz="2800" b="1"/>
              <a:t>~16M</a:t>
            </a:r>
          </a:p>
        </p:txBody>
      </p:sp>
      <p:sp>
        <p:nvSpPr>
          <p:cNvPr id="4" name="Oval 3">
            <a:extLst>
              <a:ext uri="{FF2B5EF4-FFF2-40B4-BE49-F238E27FC236}">
                <a16:creationId xmlns:a16="http://schemas.microsoft.com/office/drawing/2014/main" id="{7876A558-D40E-1B2D-0269-C38ABF81EC16}"/>
              </a:ext>
            </a:extLst>
          </p:cNvPr>
          <p:cNvSpPr/>
          <p:nvPr/>
        </p:nvSpPr>
        <p:spPr>
          <a:xfrm>
            <a:off x="5201336" y="5274644"/>
            <a:ext cx="2004075" cy="115404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2800"/>
              <a:t>Flexible</a:t>
            </a:r>
          </a:p>
          <a:p>
            <a:pPr algn="ctr"/>
            <a:r>
              <a:rPr lang="en-US" sz="2800" b="1"/>
              <a:t>~$4M</a:t>
            </a:r>
          </a:p>
        </p:txBody>
      </p:sp>
      <p:sp>
        <p:nvSpPr>
          <p:cNvPr id="9" name="Arrow: Down 8">
            <a:extLst>
              <a:ext uri="{FF2B5EF4-FFF2-40B4-BE49-F238E27FC236}">
                <a16:creationId xmlns:a16="http://schemas.microsoft.com/office/drawing/2014/main" id="{06421C43-B6AD-95F4-6FF3-D67BDBEBAE40}"/>
              </a:ext>
            </a:extLst>
          </p:cNvPr>
          <p:cNvSpPr/>
          <p:nvPr/>
        </p:nvSpPr>
        <p:spPr>
          <a:xfrm rot="17786201">
            <a:off x="1328288" y="4363813"/>
            <a:ext cx="500514" cy="1048634"/>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628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687E22-F070-79C9-43EC-A673084632A3}"/>
              </a:ext>
            </a:extLst>
          </p:cNvPr>
          <p:cNvSpPr/>
          <p:nvPr/>
        </p:nvSpPr>
        <p:spPr>
          <a:xfrm>
            <a:off x="10395284" y="6047874"/>
            <a:ext cx="1796716" cy="761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9" y="260431"/>
            <a:ext cx="11731022" cy="761621"/>
          </a:xfrm>
        </p:spPr>
        <p:txBody>
          <a:bodyPr>
            <a:noAutofit/>
          </a:bodyPr>
          <a:lstStyle/>
          <a:p>
            <a:r>
              <a:rPr lang="en-US" sz="4400">
                <a:solidFill>
                  <a:schemeClr val="accent3"/>
                </a:solidFill>
              </a:rPr>
              <a:t>N/NE CDI Action Plan Priority Examples</a:t>
            </a:r>
          </a:p>
        </p:txBody>
      </p:sp>
      <p:sp>
        <p:nvSpPr>
          <p:cNvPr id="3" name="Rectangle 2">
            <a:extLst>
              <a:ext uri="{FF2B5EF4-FFF2-40B4-BE49-F238E27FC236}">
                <a16:creationId xmlns:a16="http://schemas.microsoft.com/office/drawing/2014/main" id="{67661641-7B8D-92E1-D731-5A828B6E31D5}"/>
              </a:ext>
            </a:extLst>
          </p:cNvPr>
          <p:cNvSpPr/>
          <p:nvPr/>
        </p:nvSpPr>
        <p:spPr>
          <a:xfrm>
            <a:off x="404076" y="1558904"/>
            <a:ext cx="2651760" cy="2768000"/>
          </a:xfrm>
          <a:prstGeom prst="rect">
            <a:avLst/>
          </a:prstGeom>
          <a:solidFill>
            <a:schemeClr val="accent4"/>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a:t>Promote property ownership and redevelopment</a:t>
            </a:r>
          </a:p>
          <a:p>
            <a:pPr algn="ctr"/>
            <a:endParaRPr lang="en-US" b="1"/>
          </a:p>
          <a:p>
            <a:pPr algn="ctr"/>
            <a:r>
              <a:rPr lang="en-US"/>
              <a:t>(Financing and support for land acquisition, property improvements and redevelopment)</a:t>
            </a:r>
          </a:p>
        </p:txBody>
      </p:sp>
      <p:sp>
        <p:nvSpPr>
          <p:cNvPr id="4" name="Rectangle 3">
            <a:extLst>
              <a:ext uri="{FF2B5EF4-FFF2-40B4-BE49-F238E27FC236}">
                <a16:creationId xmlns:a16="http://schemas.microsoft.com/office/drawing/2014/main" id="{E73A9E53-2063-09EF-0D17-854319816B0D}"/>
              </a:ext>
            </a:extLst>
          </p:cNvPr>
          <p:cNvSpPr/>
          <p:nvPr/>
        </p:nvSpPr>
        <p:spPr>
          <a:xfrm>
            <a:off x="3314773" y="1558902"/>
            <a:ext cx="2651760" cy="2466343"/>
          </a:xfrm>
          <a:prstGeom prst="rect">
            <a:avLst/>
          </a:prstGeom>
          <a:solidFill>
            <a:schemeClr val="accent4"/>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a:t>Support business ownership and growth</a:t>
            </a:r>
          </a:p>
          <a:p>
            <a:pPr algn="ctr"/>
            <a:endParaRPr lang="en-US" b="1"/>
          </a:p>
          <a:p>
            <a:pPr algn="ctr"/>
            <a:r>
              <a:rPr lang="en-US"/>
              <a:t>(Grants and loans for small business growth; create affordable commercial space)</a:t>
            </a:r>
          </a:p>
        </p:txBody>
      </p:sp>
      <p:sp>
        <p:nvSpPr>
          <p:cNvPr id="6" name="Rectangle 5">
            <a:extLst>
              <a:ext uri="{FF2B5EF4-FFF2-40B4-BE49-F238E27FC236}">
                <a16:creationId xmlns:a16="http://schemas.microsoft.com/office/drawing/2014/main" id="{6C9766DF-5C19-69EE-9568-065C49A1B0AD}"/>
              </a:ext>
            </a:extLst>
          </p:cNvPr>
          <p:cNvSpPr/>
          <p:nvPr/>
        </p:nvSpPr>
        <p:spPr>
          <a:xfrm>
            <a:off x="6225470" y="1558903"/>
            <a:ext cx="2651760" cy="3324182"/>
          </a:xfrm>
          <a:prstGeom prst="rect">
            <a:avLst/>
          </a:prstGeom>
          <a:solidFill>
            <a:schemeClr val="accent4"/>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a:t>Advance community livability projects</a:t>
            </a:r>
          </a:p>
          <a:p>
            <a:pPr algn="ctr"/>
            <a:endParaRPr lang="en-US" b="1"/>
          </a:p>
          <a:p>
            <a:pPr algn="ctr"/>
            <a:r>
              <a:rPr lang="en-US"/>
              <a:t>(Build community, support growth, development and sustainability of key community-based orgs that drive outcomes and serve Priority Communities) </a:t>
            </a:r>
          </a:p>
        </p:txBody>
      </p:sp>
      <p:sp>
        <p:nvSpPr>
          <p:cNvPr id="7" name="Rectangle 6">
            <a:extLst>
              <a:ext uri="{FF2B5EF4-FFF2-40B4-BE49-F238E27FC236}">
                <a16:creationId xmlns:a16="http://schemas.microsoft.com/office/drawing/2014/main" id="{041477E8-E849-1CCC-4D50-ED76368A66DD}"/>
              </a:ext>
            </a:extLst>
          </p:cNvPr>
          <p:cNvSpPr/>
          <p:nvPr/>
        </p:nvSpPr>
        <p:spPr>
          <a:xfrm>
            <a:off x="9136166" y="1558903"/>
            <a:ext cx="2651760" cy="4144311"/>
          </a:xfrm>
          <a:prstGeom prst="rect">
            <a:avLst/>
          </a:prstGeom>
          <a:solidFill>
            <a:schemeClr val="accent4"/>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a:t>Catalyze Cultural-Business Hubs</a:t>
            </a:r>
          </a:p>
          <a:p>
            <a:pPr algn="ctr"/>
            <a:endParaRPr lang="en-US" b="1"/>
          </a:p>
          <a:p>
            <a:pPr algn="ctr"/>
            <a:r>
              <a:rPr lang="en-US"/>
              <a:t>(Foster multigenerational wealth creation by investing 1-2 large-scale projects that will provide commercial space for small businesses owned by Priority Communities, examples: Portland Mercado, </a:t>
            </a:r>
            <a:r>
              <a:rPr lang="en-US" err="1"/>
              <a:t>Vanport</a:t>
            </a:r>
            <a:r>
              <a:rPr lang="en-US"/>
              <a:t> Square, Goden West Hotel)</a:t>
            </a:r>
          </a:p>
        </p:txBody>
      </p:sp>
      <p:pic>
        <p:nvPicPr>
          <p:cNvPr id="11" name="Graphic 10" descr="Man wearing necklace">
            <a:extLst>
              <a:ext uri="{FF2B5EF4-FFF2-40B4-BE49-F238E27FC236}">
                <a16:creationId xmlns:a16="http://schemas.microsoft.com/office/drawing/2014/main" id="{2C5ABC08-2FBD-C93C-61FF-60B4858964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33343" y="4760059"/>
            <a:ext cx="751317" cy="1675733"/>
          </a:xfrm>
          <a:prstGeom prst="rect">
            <a:avLst/>
          </a:prstGeom>
        </p:spPr>
      </p:pic>
      <p:pic>
        <p:nvPicPr>
          <p:cNvPr id="14" name="Graphic 13" descr="Blind woman using stick">
            <a:extLst>
              <a:ext uri="{FF2B5EF4-FFF2-40B4-BE49-F238E27FC236}">
                <a16:creationId xmlns:a16="http://schemas.microsoft.com/office/drawing/2014/main" id="{88271868-06D1-BD96-D625-CB14A521FB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48835" y="4219851"/>
            <a:ext cx="843438" cy="2550515"/>
          </a:xfrm>
          <a:prstGeom prst="rect">
            <a:avLst/>
          </a:prstGeom>
        </p:spPr>
      </p:pic>
      <p:pic>
        <p:nvPicPr>
          <p:cNvPr id="17" name="Graphic 16" descr="Man in glasses wearing turtleneck">
            <a:extLst>
              <a:ext uri="{FF2B5EF4-FFF2-40B4-BE49-F238E27FC236}">
                <a16:creationId xmlns:a16="http://schemas.microsoft.com/office/drawing/2014/main" id="{E6BF1C92-CF5A-3889-BC4D-371A442B70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2519" y="4623570"/>
            <a:ext cx="1295400" cy="1743075"/>
          </a:xfrm>
          <a:prstGeom prst="rect">
            <a:avLst/>
          </a:prstGeom>
        </p:spPr>
      </p:pic>
      <p:pic>
        <p:nvPicPr>
          <p:cNvPr id="19" name="Graphic 18" descr="Boy wearing backpack">
            <a:extLst>
              <a:ext uri="{FF2B5EF4-FFF2-40B4-BE49-F238E27FC236}">
                <a16:creationId xmlns:a16="http://schemas.microsoft.com/office/drawing/2014/main" id="{3AEBD72B-90F3-B2C4-9327-A8857B512E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6107342" y="5108359"/>
            <a:ext cx="531651" cy="1320325"/>
          </a:xfrm>
          <a:prstGeom prst="rect">
            <a:avLst/>
          </a:prstGeom>
        </p:spPr>
      </p:pic>
    </p:spTree>
    <p:extLst>
      <p:ext uri="{BB962C8B-B14F-4D97-AF65-F5344CB8AC3E}">
        <p14:creationId xmlns:p14="http://schemas.microsoft.com/office/powerpoint/2010/main" val="2119630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687E22-F070-79C9-43EC-A673084632A3}"/>
              </a:ext>
            </a:extLst>
          </p:cNvPr>
          <p:cNvSpPr/>
          <p:nvPr/>
        </p:nvSpPr>
        <p:spPr>
          <a:xfrm>
            <a:off x="10395284" y="6047874"/>
            <a:ext cx="1796716" cy="761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9" y="260431"/>
            <a:ext cx="11731022" cy="761621"/>
          </a:xfrm>
        </p:spPr>
        <p:txBody>
          <a:bodyPr>
            <a:noAutofit/>
          </a:bodyPr>
          <a:lstStyle/>
          <a:p>
            <a:r>
              <a:rPr lang="en-US" sz="4400">
                <a:solidFill>
                  <a:schemeClr val="accent3"/>
                </a:solidFill>
              </a:rPr>
              <a:t>Gateway Action Plan Priority Examples</a:t>
            </a:r>
          </a:p>
        </p:txBody>
      </p:sp>
      <p:sp>
        <p:nvSpPr>
          <p:cNvPr id="3" name="Rectangle 2">
            <a:extLst>
              <a:ext uri="{FF2B5EF4-FFF2-40B4-BE49-F238E27FC236}">
                <a16:creationId xmlns:a16="http://schemas.microsoft.com/office/drawing/2014/main" id="{67661641-7B8D-92E1-D731-5A828B6E31D5}"/>
              </a:ext>
            </a:extLst>
          </p:cNvPr>
          <p:cNvSpPr/>
          <p:nvPr/>
        </p:nvSpPr>
        <p:spPr>
          <a:xfrm>
            <a:off x="847133" y="1496399"/>
            <a:ext cx="4846320" cy="206693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a:t>Inclusive Economic Growth &amp; Celebrating our Diverse Business Community</a:t>
            </a:r>
          </a:p>
          <a:p>
            <a:pPr algn="ctr"/>
            <a:endParaRPr lang="en-US" b="1"/>
          </a:p>
          <a:p>
            <a:pPr algn="ctr"/>
            <a:r>
              <a:rPr lang="en-US"/>
              <a:t>(Financing and support for small business; aggressive marketing to Priority Communities)</a:t>
            </a:r>
          </a:p>
        </p:txBody>
      </p:sp>
      <p:sp>
        <p:nvSpPr>
          <p:cNvPr id="4" name="Rectangle 3">
            <a:extLst>
              <a:ext uri="{FF2B5EF4-FFF2-40B4-BE49-F238E27FC236}">
                <a16:creationId xmlns:a16="http://schemas.microsoft.com/office/drawing/2014/main" id="{E73A9E53-2063-09EF-0D17-854319816B0D}"/>
              </a:ext>
            </a:extLst>
          </p:cNvPr>
          <p:cNvSpPr/>
          <p:nvPr/>
        </p:nvSpPr>
        <p:spPr>
          <a:xfrm>
            <a:off x="6447322" y="1496400"/>
            <a:ext cx="4846320" cy="206693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b="1"/>
              <a:t>Activate a Livable Gateway</a:t>
            </a:r>
          </a:p>
          <a:p>
            <a:pPr algn="ctr"/>
            <a:endParaRPr lang="en-US" b="1"/>
          </a:p>
          <a:p>
            <a:pPr algn="ctr"/>
            <a:r>
              <a:rPr lang="en-US"/>
              <a:t>(Invest in community anchors; artistic façade </a:t>
            </a:r>
            <a:r>
              <a:rPr lang="en-US" err="1"/>
              <a:t>improvmenets</a:t>
            </a:r>
            <a:r>
              <a:rPr lang="en-US"/>
              <a:t>; property activations; public infrastructure)</a:t>
            </a:r>
          </a:p>
        </p:txBody>
      </p:sp>
      <p:pic>
        <p:nvPicPr>
          <p:cNvPr id="9" name="Graphic 8" descr="Girl wearing cape">
            <a:extLst>
              <a:ext uri="{FF2B5EF4-FFF2-40B4-BE49-F238E27FC236}">
                <a16:creationId xmlns:a16="http://schemas.microsoft.com/office/drawing/2014/main" id="{50D56816-5959-22D2-27DE-54CBA56CFA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4414" y="4114823"/>
            <a:ext cx="1096309" cy="2274840"/>
          </a:xfrm>
          <a:prstGeom prst="rect">
            <a:avLst/>
          </a:prstGeom>
        </p:spPr>
      </p:pic>
      <p:pic>
        <p:nvPicPr>
          <p:cNvPr id="12" name="Graphic 11" descr="Man riding a scooter">
            <a:extLst>
              <a:ext uri="{FF2B5EF4-FFF2-40B4-BE49-F238E27FC236}">
                <a16:creationId xmlns:a16="http://schemas.microsoft.com/office/drawing/2014/main" id="{88DF9027-BC62-D03A-BA53-F4B8D44913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761017" y="3769992"/>
            <a:ext cx="1049286" cy="2857794"/>
          </a:xfrm>
          <a:prstGeom prst="rect">
            <a:avLst/>
          </a:prstGeom>
        </p:spPr>
      </p:pic>
      <p:pic>
        <p:nvPicPr>
          <p:cNvPr id="16" name="Graphic 15" descr="Woman wearing blazer">
            <a:extLst>
              <a:ext uri="{FF2B5EF4-FFF2-40B4-BE49-F238E27FC236}">
                <a16:creationId xmlns:a16="http://schemas.microsoft.com/office/drawing/2014/main" id="{FD05870B-E8B4-0404-AC82-4CD38AD052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900514" y="3739775"/>
            <a:ext cx="1096309" cy="2857793"/>
          </a:xfrm>
          <a:prstGeom prst="rect">
            <a:avLst/>
          </a:prstGeom>
        </p:spPr>
      </p:pic>
      <p:pic>
        <p:nvPicPr>
          <p:cNvPr id="20" name="Graphic 19" descr="Woman in a wheelchair">
            <a:extLst>
              <a:ext uri="{FF2B5EF4-FFF2-40B4-BE49-F238E27FC236}">
                <a16:creationId xmlns:a16="http://schemas.microsoft.com/office/drawing/2014/main" id="{98176FFB-4101-3F2C-8563-3291C661E8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8358" y="4355184"/>
            <a:ext cx="1775908" cy="2342687"/>
          </a:xfrm>
          <a:prstGeom prst="rect">
            <a:avLst/>
          </a:prstGeom>
        </p:spPr>
      </p:pic>
    </p:spTree>
    <p:extLst>
      <p:ext uri="{BB962C8B-B14F-4D97-AF65-F5344CB8AC3E}">
        <p14:creationId xmlns:p14="http://schemas.microsoft.com/office/powerpoint/2010/main" val="3679161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687E22-F070-79C9-43EC-A673084632A3}"/>
              </a:ext>
            </a:extLst>
          </p:cNvPr>
          <p:cNvSpPr/>
          <p:nvPr/>
        </p:nvSpPr>
        <p:spPr>
          <a:xfrm>
            <a:off x="10395284" y="6047874"/>
            <a:ext cx="1796716" cy="761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21CF28-E1AF-8D6A-695F-9631914DB082}"/>
              </a:ext>
            </a:extLst>
          </p:cNvPr>
          <p:cNvSpPr>
            <a:spLocks noGrp="1"/>
          </p:cNvSpPr>
          <p:nvPr>
            <p:ph type="title"/>
          </p:nvPr>
        </p:nvSpPr>
        <p:spPr>
          <a:xfrm>
            <a:off x="230489" y="628076"/>
            <a:ext cx="11731022" cy="761621"/>
          </a:xfrm>
        </p:spPr>
        <p:txBody>
          <a:bodyPr>
            <a:normAutofit fontScale="90000"/>
          </a:bodyPr>
          <a:lstStyle/>
          <a:p>
            <a:pPr algn="ctr"/>
            <a:r>
              <a:rPr lang="en-US">
                <a:solidFill>
                  <a:schemeClr val="accent6"/>
                </a:solidFill>
              </a:rPr>
              <a:t>BREAK!</a:t>
            </a:r>
            <a:br>
              <a:rPr lang="en-US">
                <a:solidFill>
                  <a:schemeClr val="accent6"/>
                </a:solidFill>
              </a:rPr>
            </a:br>
            <a:r>
              <a:rPr lang="en-US">
                <a:solidFill>
                  <a:schemeClr val="accent3"/>
                </a:solidFill>
              </a:rPr>
              <a:t>…then </a:t>
            </a:r>
            <a:r>
              <a:rPr lang="en-US" err="1">
                <a:solidFill>
                  <a:schemeClr val="accent3"/>
                </a:solidFill>
              </a:rPr>
              <a:t>Muralboard</a:t>
            </a:r>
            <a:r>
              <a:rPr lang="en-US">
                <a:solidFill>
                  <a:schemeClr val="accent3"/>
                </a:solidFill>
              </a:rPr>
              <a:t> Exercise</a:t>
            </a:r>
          </a:p>
        </p:txBody>
      </p:sp>
      <p:pic>
        <p:nvPicPr>
          <p:cNvPr id="20" name="Picture 19">
            <a:extLst>
              <a:ext uri="{FF2B5EF4-FFF2-40B4-BE49-F238E27FC236}">
                <a16:creationId xmlns:a16="http://schemas.microsoft.com/office/drawing/2014/main" id="{E23D5B0D-10E4-DA28-7AA4-D41A63923C54}"/>
              </a:ext>
            </a:extLst>
          </p:cNvPr>
          <p:cNvPicPr>
            <a:picLocks noChangeAspect="1"/>
          </p:cNvPicPr>
          <p:nvPr/>
        </p:nvPicPr>
        <p:blipFill>
          <a:blip r:embed="rId3"/>
          <a:srcRect r="50000"/>
          <a:stretch/>
        </p:blipFill>
        <p:spPr>
          <a:xfrm>
            <a:off x="3770721" y="2085315"/>
            <a:ext cx="7587474" cy="4267954"/>
          </a:xfrm>
          <a:prstGeom prst="rect">
            <a:avLst/>
          </a:prstGeom>
        </p:spPr>
      </p:pic>
      <p:sp>
        <p:nvSpPr>
          <p:cNvPr id="21" name="TextBox 20">
            <a:extLst>
              <a:ext uri="{FF2B5EF4-FFF2-40B4-BE49-F238E27FC236}">
                <a16:creationId xmlns:a16="http://schemas.microsoft.com/office/drawing/2014/main" id="{B6342A72-2BC2-66A5-5ABB-E0750E374492}"/>
              </a:ext>
            </a:extLst>
          </p:cNvPr>
          <p:cNvSpPr txBox="1"/>
          <p:nvPr/>
        </p:nvSpPr>
        <p:spPr>
          <a:xfrm>
            <a:off x="566255" y="2085315"/>
            <a:ext cx="2978611" cy="4801314"/>
          </a:xfrm>
          <a:prstGeom prst="rect">
            <a:avLst/>
          </a:prstGeom>
          <a:noFill/>
        </p:spPr>
        <p:txBody>
          <a:bodyPr wrap="square" rtlCol="0">
            <a:spAutoFit/>
          </a:bodyPr>
          <a:lstStyle/>
          <a:p>
            <a:r>
              <a:rPr lang="en-US" sz="3400">
                <a:solidFill>
                  <a:schemeClr val="tx1">
                    <a:lumMod val="65000"/>
                    <a:lumOff val="35000"/>
                  </a:schemeClr>
                </a:solidFill>
                <a:latin typeface="Franklin Gothic Demi" panose="020B0703020102020204" pitchFamily="34" charset="0"/>
              </a:rPr>
              <a:t>Can we identify THREE Economic Development Priorities for the next five years?</a:t>
            </a:r>
          </a:p>
          <a:p>
            <a:pPr marL="342900" indent="-342900">
              <a:buAutoNum type="arabicPeriod"/>
            </a:pPr>
            <a:endParaRPr lang="en-US" sz="3400">
              <a:latin typeface="Franklin Gothic Demi" panose="020B0703020102020204" pitchFamily="34" charset="0"/>
            </a:endParaRPr>
          </a:p>
          <a:p>
            <a:endParaRPr lang="en-US" sz="3400">
              <a:latin typeface="Franklin Gothic Demi" panose="020B0703020102020204" pitchFamily="34" charset="0"/>
            </a:endParaRPr>
          </a:p>
        </p:txBody>
      </p:sp>
    </p:spTree>
    <p:extLst>
      <p:ext uri="{BB962C8B-B14F-4D97-AF65-F5344CB8AC3E}">
        <p14:creationId xmlns:p14="http://schemas.microsoft.com/office/powerpoint/2010/main" val="39103666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6ADB03-2694-3F7B-0BA0-6DF285A5DCA3}"/>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7888883" y="6013619"/>
            <a:ext cx="2195839" cy="583270"/>
          </a:xfrm>
          <a:prstGeom prst="rect">
            <a:avLst/>
          </a:prstGeom>
        </p:spPr>
      </p:pic>
      <p:sp>
        <p:nvSpPr>
          <p:cNvPr id="4" name="Title 3">
            <a:extLst>
              <a:ext uri="{FF2B5EF4-FFF2-40B4-BE49-F238E27FC236}">
                <a16:creationId xmlns:a16="http://schemas.microsoft.com/office/drawing/2014/main" id="{B0ACB8ED-6001-FBEE-2F1D-CCBB306A40C4}"/>
              </a:ext>
            </a:extLst>
          </p:cNvPr>
          <p:cNvSpPr>
            <a:spLocks noGrp="1"/>
          </p:cNvSpPr>
          <p:nvPr>
            <p:ph type="ctrTitle"/>
          </p:nvPr>
        </p:nvSpPr>
        <p:spPr>
          <a:xfrm>
            <a:off x="1962664" y="1033286"/>
            <a:ext cx="8266670" cy="1470025"/>
          </a:xfrm>
        </p:spPr>
        <p:txBody>
          <a:bodyPr/>
          <a:lstStyle/>
          <a:p>
            <a:r>
              <a:rPr lang="en-US"/>
              <a:t>Public Comment</a:t>
            </a:r>
          </a:p>
        </p:txBody>
      </p:sp>
      <p:pic>
        <p:nvPicPr>
          <p:cNvPr id="8" name="Graphic 7" descr="Users with solid fill">
            <a:extLst>
              <a:ext uri="{FF2B5EF4-FFF2-40B4-BE49-F238E27FC236}">
                <a16:creationId xmlns:a16="http://schemas.microsoft.com/office/drawing/2014/main" id="{B7E8755F-33BD-8219-37AD-42E61593A1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18399" y="2835290"/>
            <a:ext cx="3355199" cy="3355199"/>
          </a:xfrm>
          <a:prstGeom prst="rect">
            <a:avLst/>
          </a:prstGeom>
        </p:spPr>
      </p:pic>
    </p:spTree>
    <p:extLst>
      <p:ext uri="{BB962C8B-B14F-4D97-AF65-F5344CB8AC3E}">
        <p14:creationId xmlns:p14="http://schemas.microsoft.com/office/powerpoint/2010/main" val="4166771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31291C-8540-B552-9B60-1F7E7FD2A646}"/>
              </a:ext>
            </a:extLst>
          </p:cNvPr>
          <p:cNvPicPr>
            <a:picLocks noChangeAspect="1"/>
          </p:cNvPicPr>
          <p:nvPr/>
        </p:nvPicPr>
        <p:blipFill>
          <a:blip r:embed="rId3" cstate="email">
            <a:biLevel thresh="25000"/>
            <a:extLst>
              <a:ext uri="{28A0092B-C50C-407E-A947-70E740481C1C}">
                <a14:useLocalDpi xmlns:a14="http://schemas.microsoft.com/office/drawing/2010/main"/>
              </a:ext>
            </a:extLst>
          </a:blip>
          <a:stretch>
            <a:fillRect/>
          </a:stretch>
        </p:blipFill>
        <p:spPr>
          <a:xfrm>
            <a:off x="7888883" y="6013619"/>
            <a:ext cx="2195839" cy="583270"/>
          </a:xfrm>
          <a:prstGeom prst="rect">
            <a:avLst/>
          </a:prstGeom>
        </p:spPr>
      </p:pic>
      <p:sp>
        <p:nvSpPr>
          <p:cNvPr id="4" name="Title 3">
            <a:extLst>
              <a:ext uri="{FF2B5EF4-FFF2-40B4-BE49-F238E27FC236}">
                <a16:creationId xmlns:a16="http://schemas.microsoft.com/office/drawing/2014/main" id="{9F24EF08-E151-046A-AA3E-C173D11C2E98}"/>
              </a:ext>
            </a:extLst>
          </p:cNvPr>
          <p:cNvSpPr>
            <a:spLocks noGrp="1"/>
          </p:cNvSpPr>
          <p:nvPr>
            <p:ph type="ctrTitle"/>
          </p:nvPr>
        </p:nvSpPr>
        <p:spPr>
          <a:xfrm>
            <a:off x="0" y="1167523"/>
            <a:ext cx="12192000" cy="3298338"/>
          </a:xfrm>
        </p:spPr>
        <p:txBody>
          <a:bodyPr>
            <a:noAutofit/>
          </a:bodyPr>
          <a:lstStyle/>
          <a:p>
            <a:pPr marL="514350" indent="4763" rtl="0"/>
            <a:br>
              <a:rPr lang="en-US" sz="5800" b="1"/>
            </a:br>
            <a:r>
              <a:rPr lang="en-US" sz="5800" b="1"/>
              <a:t>Next Steps</a:t>
            </a:r>
            <a:br>
              <a:rPr lang="en-US" sz="5800" b="1"/>
            </a:br>
            <a:r>
              <a:rPr lang="en-US" sz="5800" b="1"/>
              <a:t>Feedback Loop</a:t>
            </a:r>
            <a:br>
              <a:rPr lang="en-US" sz="5800" b="1"/>
            </a:br>
            <a:br>
              <a:rPr lang="en-US" sz="5800" b="1"/>
            </a:br>
            <a:r>
              <a:rPr lang="en-US" sz="4800" b="1" i="1"/>
              <a:t>Next Meeting is Wednesday, June 25</a:t>
            </a:r>
            <a:endParaRPr lang="en-US" sz="5800" b="0">
              <a:solidFill>
                <a:schemeClr val="accent6"/>
              </a:solidFill>
            </a:endParaRPr>
          </a:p>
        </p:txBody>
      </p:sp>
    </p:spTree>
    <p:extLst>
      <p:ext uri="{BB962C8B-B14F-4D97-AF65-F5344CB8AC3E}">
        <p14:creationId xmlns:p14="http://schemas.microsoft.com/office/powerpoint/2010/main" val="1965227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795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9120-19ED-DD6F-1EC7-903E5215EE28}"/>
              </a:ext>
            </a:extLst>
          </p:cNvPr>
          <p:cNvSpPr>
            <a:spLocks noGrp="1"/>
          </p:cNvSpPr>
          <p:nvPr>
            <p:ph type="ctrTitle"/>
          </p:nvPr>
        </p:nvSpPr>
        <p:spPr>
          <a:xfrm>
            <a:off x="0" y="156575"/>
            <a:ext cx="6025416" cy="1642334"/>
          </a:xfrm>
        </p:spPr>
        <p:txBody>
          <a:bodyPr>
            <a:normAutofit/>
          </a:bodyPr>
          <a:lstStyle/>
          <a:p>
            <a:r>
              <a:rPr lang="en-US" sz="4800"/>
              <a:t>Guiding Agreements</a:t>
            </a:r>
          </a:p>
        </p:txBody>
      </p:sp>
      <p:cxnSp>
        <p:nvCxnSpPr>
          <p:cNvPr id="5" name="Straight Connector 4">
            <a:extLst>
              <a:ext uri="{FF2B5EF4-FFF2-40B4-BE49-F238E27FC236}">
                <a16:creationId xmlns:a16="http://schemas.microsoft.com/office/drawing/2014/main" id="{00B9595D-E8F7-6AB1-A7E5-78FE16DB681F}"/>
              </a:ext>
            </a:extLst>
          </p:cNvPr>
          <p:cNvCxnSpPr>
            <a:cxnSpLocks/>
          </p:cNvCxnSpPr>
          <p:nvPr/>
        </p:nvCxnSpPr>
        <p:spPr>
          <a:xfrm flipH="1" flipV="1">
            <a:off x="6025415" y="317634"/>
            <a:ext cx="0" cy="5987620"/>
          </a:xfrm>
          <a:prstGeom prst="line">
            <a:avLst/>
          </a:prstGeom>
          <a:ln w="254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9028933-BC56-B3BD-87E6-9B62953F1296}"/>
              </a:ext>
            </a:extLst>
          </p:cNvPr>
          <p:cNvSpPr txBox="1">
            <a:spLocks/>
          </p:cNvSpPr>
          <p:nvPr/>
        </p:nvSpPr>
        <p:spPr>
          <a:xfrm>
            <a:off x="6025415" y="156575"/>
            <a:ext cx="6166585" cy="1642334"/>
          </a:xfrm>
          <a:prstGeom prst="rect">
            <a:avLst/>
          </a:prstGeom>
        </p:spPr>
        <p:txBody>
          <a:bodyPr vert="horz" lIns="91440" tIns="45720" rIns="91440" bIns="45720" rtlCol="0" anchor="ctr">
            <a:normAutofit/>
          </a:bodyPr>
          <a:lstStyle>
            <a:lvl1pPr algn="ctr" defTabSz="1219170" rtl="0" eaLnBrk="1" latinLnBrk="0" hangingPunct="1">
              <a:spcBef>
                <a:spcPct val="0"/>
              </a:spcBef>
              <a:buNone/>
              <a:defRPr sz="5867" b="1" i="0" kern="1200">
                <a:solidFill>
                  <a:schemeClr val="bg1"/>
                </a:solidFill>
                <a:latin typeface="Franklin Gothic Demi Cond" panose="020B0603020102020204" pitchFamily="34" charset="0"/>
                <a:ea typeface="+mj-ea"/>
                <a:cs typeface="+mj-cs"/>
              </a:defRPr>
            </a:lvl1pPr>
          </a:lstStyle>
          <a:p>
            <a:r>
              <a:rPr lang="en-US" sz="4800"/>
              <a:t>Roll Call</a:t>
            </a:r>
          </a:p>
        </p:txBody>
      </p:sp>
      <p:sp>
        <p:nvSpPr>
          <p:cNvPr id="8" name="TextBox 7">
            <a:extLst>
              <a:ext uri="{FF2B5EF4-FFF2-40B4-BE49-F238E27FC236}">
                <a16:creationId xmlns:a16="http://schemas.microsoft.com/office/drawing/2014/main" id="{0D67C4E1-F6AB-BBE1-6BC2-3DFAD8F55728}"/>
              </a:ext>
            </a:extLst>
          </p:cNvPr>
          <p:cNvSpPr txBox="1"/>
          <p:nvPr/>
        </p:nvSpPr>
        <p:spPr>
          <a:xfrm>
            <a:off x="0" y="1959968"/>
            <a:ext cx="6025415" cy="3537379"/>
          </a:xfrm>
          <a:prstGeom prst="rect">
            <a:avLst/>
          </a:prstGeom>
          <a:noFill/>
        </p:spPr>
        <p:txBody>
          <a:bodyPr wrap="square">
            <a:spAutoFit/>
          </a:bodyPr>
          <a:lstStyle/>
          <a:p>
            <a:pPr marL="0" marR="0" algn="ctr">
              <a:lnSpc>
                <a:spcPct val="115000"/>
              </a:lnSpc>
              <a:spcBef>
                <a:spcPts val="0"/>
              </a:spcBef>
              <a:spcAft>
                <a:spcPts val="800"/>
              </a:spcAft>
            </a:pPr>
            <a:r>
              <a:rPr lang="en-US" sz="3200" b="1" kern="12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rPr>
              <a:t>Open Conversation</a:t>
            </a:r>
            <a:endParaRPr lang="en-US" sz="1100" kern="1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endParaRPr>
          </a:p>
          <a:p>
            <a:pPr marL="0" marR="0" algn="ctr">
              <a:lnSpc>
                <a:spcPct val="115000"/>
              </a:lnSpc>
              <a:spcBef>
                <a:spcPts val="0"/>
              </a:spcBef>
              <a:spcAft>
                <a:spcPts val="800"/>
              </a:spcAft>
            </a:pPr>
            <a:r>
              <a:rPr lang="en-US" sz="3200" b="1" kern="12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rPr>
              <a:t>Keep within Scope</a:t>
            </a:r>
            <a:endParaRPr lang="en-US" sz="1100" kern="1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endParaRPr>
          </a:p>
          <a:p>
            <a:pPr marL="0" marR="0" algn="ctr">
              <a:lnSpc>
                <a:spcPct val="115000"/>
              </a:lnSpc>
              <a:spcBef>
                <a:spcPts val="0"/>
              </a:spcBef>
              <a:spcAft>
                <a:spcPts val="800"/>
              </a:spcAft>
            </a:pPr>
            <a:r>
              <a:rPr lang="en-US" sz="3200" b="1" kern="12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rPr>
              <a:t>Hold Equity Lens</a:t>
            </a:r>
            <a:endParaRPr lang="en-US" sz="1100" kern="1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endParaRPr>
          </a:p>
          <a:p>
            <a:pPr marL="0" marR="0" algn="ctr">
              <a:lnSpc>
                <a:spcPct val="115000"/>
              </a:lnSpc>
              <a:spcBef>
                <a:spcPts val="0"/>
              </a:spcBef>
              <a:spcAft>
                <a:spcPts val="800"/>
              </a:spcAft>
            </a:pPr>
            <a:r>
              <a:rPr lang="en-US" sz="3200" b="1" kern="12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rPr>
              <a:t>Be Goal-oriented</a:t>
            </a:r>
            <a:endParaRPr lang="en-US" sz="1100" kern="1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endParaRPr>
          </a:p>
          <a:p>
            <a:pPr marL="0" marR="0" algn="ctr">
              <a:spcBef>
                <a:spcPts val="0"/>
              </a:spcBef>
              <a:spcAft>
                <a:spcPts val="0"/>
              </a:spcAft>
            </a:pPr>
            <a:r>
              <a:rPr lang="en-US" sz="3200" kern="1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rPr>
              <a:t>Minimize Interruptions</a:t>
            </a:r>
            <a:endParaRPr lang="en-US" sz="1100" kern="1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endParaRPr>
          </a:p>
          <a:p>
            <a:pPr marL="0" marR="0" algn="ctr">
              <a:spcBef>
                <a:spcPts val="0"/>
              </a:spcBef>
              <a:spcAft>
                <a:spcPts val="0"/>
              </a:spcAft>
            </a:pPr>
            <a:r>
              <a:rPr lang="en-US" sz="2000" i="1" kern="1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rPr>
              <a:t>be mindful of interpretation</a:t>
            </a:r>
            <a:endParaRPr lang="en-US" sz="1100" kern="100" dirty="0">
              <a:solidFill>
                <a:schemeClr val="bg1"/>
              </a:solidFill>
              <a:effectLst/>
              <a:latin typeface="Franklin Gothic Demi Cond" panose="020B0706030402020204" pitchFamily="34" charset="0"/>
              <a:ea typeface="Aptos" panose="020B0004020202020204" pitchFamily="34" charset="0"/>
              <a:cs typeface="Times New Roman" panose="02020603050405020304" pitchFamily="18" charset="0"/>
            </a:endParaRPr>
          </a:p>
        </p:txBody>
      </p:sp>
      <p:pic>
        <p:nvPicPr>
          <p:cNvPr id="14" name="Graphic 13" descr="User with solid fill">
            <a:extLst>
              <a:ext uri="{FF2B5EF4-FFF2-40B4-BE49-F238E27FC236}">
                <a16:creationId xmlns:a16="http://schemas.microsoft.com/office/drawing/2014/main" id="{71448453-36F4-4A26-F9C2-C0A08507B0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5744" y="2561719"/>
            <a:ext cx="1112392" cy="1112392"/>
          </a:xfrm>
          <a:prstGeom prst="rect">
            <a:avLst/>
          </a:prstGeom>
        </p:spPr>
      </p:pic>
      <p:pic>
        <p:nvPicPr>
          <p:cNvPr id="22" name="Graphic 21" descr="Users with solid fill">
            <a:extLst>
              <a:ext uri="{FF2B5EF4-FFF2-40B4-BE49-F238E27FC236}">
                <a16:creationId xmlns:a16="http://schemas.microsoft.com/office/drawing/2014/main" id="{1DEF737D-7B6D-A4B1-1A83-8844E4E95D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44614" y="1590280"/>
            <a:ext cx="1242381" cy="1242381"/>
          </a:xfrm>
          <a:prstGeom prst="rect">
            <a:avLst/>
          </a:prstGeom>
        </p:spPr>
      </p:pic>
      <p:pic>
        <p:nvPicPr>
          <p:cNvPr id="23" name="Graphic 22" descr="Users with solid fill">
            <a:extLst>
              <a:ext uri="{FF2B5EF4-FFF2-40B4-BE49-F238E27FC236}">
                <a16:creationId xmlns:a16="http://schemas.microsoft.com/office/drawing/2014/main" id="{DBC3E498-4F9E-FC58-6301-628B8D7579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50636" y="3117915"/>
            <a:ext cx="2286000" cy="2286000"/>
          </a:xfrm>
          <a:prstGeom prst="rect">
            <a:avLst/>
          </a:prstGeom>
        </p:spPr>
      </p:pic>
      <p:pic>
        <p:nvPicPr>
          <p:cNvPr id="24" name="Graphic 23" descr="Users with solid fill">
            <a:extLst>
              <a:ext uri="{FF2B5EF4-FFF2-40B4-BE49-F238E27FC236}">
                <a16:creationId xmlns:a16="http://schemas.microsoft.com/office/drawing/2014/main" id="{F4030BBE-A411-AB3D-AFDE-2ED710BF53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80778" y="2451967"/>
            <a:ext cx="1963177" cy="1963177"/>
          </a:xfrm>
          <a:prstGeom prst="rect">
            <a:avLst/>
          </a:prstGeom>
        </p:spPr>
      </p:pic>
      <p:pic>
        <p:nvPicPr>
          <p:cNvPr id="25" name="Graphic 24" descr="User with solid fill">
            <a:extLst>
              <a:ext uri="{FF2B5EF4-FFF2-40B4-BE49-F238E27FC236}">
                <a16:creationId xmlns:a16="http://schemas.microsoft.com/office/drawing/2014/main" id="{EC94E9A3-012C-B5E7-E925-52C835731D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85548" y="3931143"/>
            <a:ext cx="1458407" cy="1458407"/>
          </a:xfrm>
          <a:prstGeom prst="rect">
            <a:avLst/>
          </a:prstGeom>
        </p:spPr>
      </p:pic>
      <p:pic>
        <p:nvPicPr>
          <p:cNvPr id="26" name="Graphic 25" descr="User with solid fill">
            <a:extLst>
              <a:ext uri="{FF2B5EF4-FFF2-40B4-BE49-F238E27FC236}">
                <a16:creationId xmlns:a16="http://schemas.microsoft.com/office/drawing/2014/main" id="{B636A1A9-220A-1587-CC0F-41C9503E445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80042" y="2451967"/>
            <a:ext cx="985764" cy="985764"/>
          </a:xfrm>
          <a:prstGeom prst="rect">
            <a:avLst/>
          </a:prstGeom>
        </p:spPr>
      </p:pic>
      <p:pic>
        <p:nvPicPr>
          <p:cNvPr id="27" name="Graphic 26" descr="User with solid fill">
            <a:extLst>
              <a:ext uri="{FF2B5EF4-FFF2-40B4-BE49-F238E27FC236}">
                <a16:creationId xmlns:a16="http://schemas.microsoft.com/office/drawing/2014/main" id="{B08A7356-EAD8-6867-5446-C5743EE4B73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20651" y="1843035"/>
            <a:ext cx="923304" cy="923304"/>
          </a:xfrm>
          <a:prstGeom prst="rect">
            <a:avLst/>
          </a:prstGeom>
        </p:spPr>
      </p:pic>
      <p:pic>
        <p:nvPicPr>
          <p:cNvPr id="4" name="Picture 3">
            <a:extLst>
              <a:ext uri="{FF2B5EF4-FFF2-40B4-BE49-F238E27FC236}">
                <a16:creationId xmlns:a16="http://schemas.microsoft.com/office/drawing/2014/main" id="{5E73615C-2DB9-F054-5AD1-E65E4AA4492B}"/>
              </a:ext>
            </a:extLst>
          </p:cNvPr>
          <p:cNvPicPr>
            <a:picLocks noChangeAspect="1"/>
          </p:cNvPicPr>
          <p:nvPr/>
        </p:nvPicPr>
        <p:blipFill>
          <a:blip r:embed="rId17" cstate="email">
            <a:biLevel thresh="25000"/>
            <a:extLst>
              <a:ext uri="{28A0092B-C50C-407E-A947-70E740481C1C}">
                <a14:useLocalDpi xmlns:a14="http://schemas.microsoft.com/office/drawing/2010/main"/>
              </a:ext>
            </a:extLst>
          </a:blip>
          <a:stretch>
            <a:fillRect/>
          </a:stretch>
        </p:blipFill>
        <p:spPr>
          <a:xfrm>
            <a:off x="7888883" y="6013619"/>
            <a:ext cx="2195839" cy="583270"/>
          </a:xfrm>
          <a:prstGeom prst="rect">
            <a:avLst/>
          </a:prstGeom>
        </p:spPr>
      </p:pic>
    </p:spTree>
    <p:extLst>
      <p:ext uri="{BB962C8B-B14F-4D97-AF65-F5344CB8AC3E}">
        <p14:creationId xmlns:p14="http://schemas.microsoft.com/office/powerpoint/2010/main" val="3150132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609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F9120-19ED-DD6F-1EC7-903E5215EE28}"/>
              </a:ext>
            </a:extLst>
          </p:cNvPr>
          <p:cNvSpPr>
            <a:spLocks noGrp="1"/>
          </p:cNvSpPr>
          <p:nvPr>
            <p:ph type="ctrTitle"/>
          </p:nvPr>
        </p:nvSpPr>
        <p:spPr>
          <a:xfrm>
            <a:off x="0" y="156575"/>
            <a:ext cx="6025416" cy="1642334"/>
          </a:xfrm>
        </p:spPr>
        <p:txBody>
          <a:bodyPr>
            <a:normAutofit/>
          </a:bodyPr>
          <a:lstStyle/>
          <a:p>
            <a:r>
              <a:rPr lang="en-US"/>
              <a:t>Icebreaker</a:t>
            </a:r>
          </a:p>
        </p:txBody>
      </p:sp>
      <p:pic>
        <p:nvPicPr>
          <p:cNvPr id="1026" name="Picture 2" descr="440+ Ice Breaker Stock Illustrations, Royalty-Free Vector ...">
            <a:extLst>
              <a:ext uri="{FF2B5EF4-FFF2-40B4-BE49-F238E27FC236}">
                <a16:creationId xmlns:a16="http://schemas.microsoft.com/office/drawing/2014/main" id="{4230A545-3105-9557-A97D-8058E5269A34}"/>
              </a:ext>
            </a:extLst>
          </p:cNvPr>
          <p:cNvPicPr>
            <a:picLocks noChangeAspect="1" noChangeArrowheads="1"/>
          </p:cNvPicPr>
          <p:nvPr/>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l="10151" t="24495"/>
          <a:stretch/>
        </p:blipFill>
        <p:spPr bwMode="auto">
          <a:xfrm>
            <a:off x="1436106" y="4839456"/>
            <a:ext cx="3323573" cy="18619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BF99B36-3FAF-E080-1C15-0724E61145CD}"/>
              </a:ext>
            </a:extLst>
          </p:cNvPr>
          <p:cNvPicPr>
            <a:picLocks noChangeAspect="1"/>
          </p:cNvPicPr>
          <p:nvPr/>
        </p:nvPicPr>
        <p:blipFill>
          <a:blip r:embed="rId4" cstate="email">
            <a:biLevel thresh="25000"/>
            <a:extLst>
              <a:ext uri="{28A0092B-C50C-407E-A947-70E740481C1C}">
                <a14:useLocalDpi xmlns:a14="http://schemas.microsoft.com/office/drawing/2010/main"/>
              </a:ext>
            </a:extLst>
          </a:blip>
          <a:stretch>
            <a:fillRect/>
          </a:stretch>
        </p:blipFill>
        <p:spPr>
          <a:xfrm>
            <a:off x="7888883" y="6013619"/>
            <a:ext cx="2195839" cy="583270"/>
          </a:xfrm>
          <a:prstGeom prst="rect">
            <a:avLst/>
          </a:prstGeom>
        </p:spPr>
      </p:pic>
      <p:cxnSp>
        <p:nvCxnSpPr>
          <p:cNvPr id="5" name="Straight Connector 4">
            <a:extLst>
              <a:ext uri="{FF2B5EF4-FFF2-40B4-BE49-F238E27FC236}">
                <a16:creationId xmlns:a16="http://schemas.microsoft.com/office/drawing/2014/main" id="{00B9595D-E8F7-6AB1-A7E5-78FE16DB681F}"/>
              </a:ext>
            </a:extLst>
          </p:cNvPr>
          <p:cNvCxnSpPr>
            <a:cxnSpLocks/>
          </p:cNvCxnSpPr>
          <p:nvPr/>
        </p:nvCxnSpPr>
        <p:spPr>
          <a:xfrm flipH="1" flipV="1">
            <a:off x="6025415" y="317634"/>
            <a:ext cx="0" cy="5987620"/>
          </a:xfrm>
          <a:prstGeom prst="line">
            <a:avLst/>
          </a:prstGeom>
          <a:ln w="254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9028933-BC56-B3BD-87E6-9B62953F1296}"/>
              </a:ext>
            </a:extLst>
          </p:cNvPr>
          <p:cNvSpPr txBox="1">
            <a:spLocks/>
          </p:cNvSpPr>
          <p:nvPr/>
        </p:nvSpPr>
        <p:spPr>
          <a:xfrm>
            <a:off x="6212159" y="619712"/>
            <a:ext cx="6025416" cy="1642334"/>
          </a:xfrm>
          <a:prstGeom prst="rect">
            <a:avLst/>
          </a:prstGeom>
        </p:spPr>
        <p:txBody>
          <a:bodyPr vert="horz" lIns="91440" tIns="45720" rIns="91440" bIns="45720" rtlCol="0" anchor="ctr">
            <a:normAutofit fontScale="92500" lnSpcReduction="10000"/>
          </a:bodyPr>
          <a:lstStyle>
            <a:lvl1pPr algn="ctr" defTabSz="1219170" rtl="0" eaLnBrk="1" latinLnBrk="0" hangingPunct="1">
              <a:spcBef>
                <a:spcPct val="0"/>
              </a:spcBef>
              <a:buNone/>
              <a:defRPr sz="5867" b="1" i="0" kern="1200">
                <a:solidFill>
                  <a:schemeClr val="bg1"/>
                </a:solidFill>
                <a:latin typeface="Franklin Gothic Demi Cond" panose="020B0603020102020204" pitchFamily="34" charset="0"/>
                <a:ea typeface="+mj-ea"/>
                <a:cs typeface="+mj-cs"/>
              </a:defRPr>
            </a:lvl1pPr>
          </a:lstStyle>
          <a:p>
            <a:r>
              <a:rPr lang="en-US"/>
              <a:t>CLC Member’s </a:t>
            </a:r>
          </a:p>
          <a:p>
            <a:r>
              <a:rPr lang="en-US"/>
              <a:t>Items of Interest</a:t>
            </a:r>
          </a:p>
        </p:txBody>
      </p:sp>
      <p:sp>
        <p:nvSpPr>
          <p:cNvPr id="19" name="Cloud 18">
            <a:extLst>
              <a:ext uri="{FF2B5EF4-FFF2-40B4-BE49-F238E27FC236}">
                <a16:creationId xmlns:a16="http://schemas.microsoft.com/office/drawing/2014/main" id="{A45F057E-B3EC-62D3-41A1-C69EEED1FB11}"/>
              </a:ext>
            </a:extLst>
          </p:cNvPr>
          <p:cNvSpPr/>
          <p:nvPr/>
        </p:nvSpPr>
        <p:spPr>
          <a:xfrm rot="6987255">
            <a:off x="9570818" y="5367936"/>
            <a:ext cx="173620" cy="185195"/>
          </a:xfrm>
          <a:prstGeom prst="cloud">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E2600F2-C18F-E62C-DC1D-F412FF6DBEF2}"/>
              </a:ext>
            </a:extLst>
          </p:cNvPr>
          <p:cNvSpPr/>
          <p:nvPr/>
        </p:nvSpPr>
        <p:spPr>
          <a:xfrm>
            <a:off x="6666474" y="5107920"/>
            <a:ext cx="5307351" cy="1642334"/>
          </a:xfrm>
          <a:prstGeom prst="rect">
            <a:avLst/>
          </a:prstGeom>
          <a:solidFill>
            <a:srgbClr val="946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Users with solid fill">
            <a:extLst>
              <a:ext uri="{FF2B5EF4-FFF2-40B4-BE49-F238E27FC236}">
                <a16:creationId xmlns:a16="http://schemas.microsoft.com/office/drawing/2014/main" id="{36CDA397-54E1-A4F9-4F59-A4EDBFBA60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52309" y="5107920"/>
            <a:ext cx="1664825" cy="1664825"/>
          </a:xfrm>
          <a:prstGeom prst="rect">
            <a:avLst/>
          </a:prstGeom>
        </p:spPr>
      </p:pic>
      <p:sp>
        <p:nvSpPr>
          <p:cNvPr id="20" name="Graphic 14" descr="Speech with solid fill">
            <a:extLst>
              <a:ext uri="{FF2B5EF4-FFF2-40B4-BE49-F238E27FC236}">
                <a16:creationId xmlns:a16="http://schemas.microsoft.com/office/drawing/2014/main" id="{204D9AEC-FDF3-A242-81AC-783062BBF6F5}"/>
              </a:ext>
            </a:extLst>
          </p:cNvPr>
          <p:cNvSpPr/>
          <p:nvPr/>
        </p:nvSpPr>
        <p:spPr>
          <a:xfrm>
            <a:off x="6875662" y="3693217"/>
            <a:ext cx="2903541" cy="1414703"/>
          </a:xfrm>
          <a:custGeom>
            <a:avLst/>
            <a:gdLst>
              <a:gd name="connsiteX0" fmla="*/ 2758364 w 2903541"/>
              <a:gd name="connsiteY0" fmla="*/ 0 h 1414703"/>
              <a:gd name="connsiteX1" fmla="*/ 145177 w 2903541"/>
              <a:gd name="connsiteY1" fmla="*/ 0 h 1414703"/>
              <a:gd name="connsiteX2" fmla="*/ 0 w 2903541"/>
              <a:gd name="connsiteY2" fmla="*/ 77581 h 1414703"/>
              <a:gd name="connsiteX3" fmla="*/ 0 w 2903541"/>
              <a:gd name="connsiteY3" fmla="*/ 1019956 h 1414703"/>
              <a:gd name="connsiteX4" fmla="*/ 145177 w 2903541"/>
              <a:gd name="connsiteY4" fmla="*/ 1097536 h 1414703"/>
              <a:gd name="connsiteX5" fmla="*/ 1742125 w 2903541"/>
              <a:gd name="connsiteY5" fmla="*/ 1097536 h 1414703"/>
              <a:gd name="connsiteX6" fmla="*/ 2322833 w 2903541"/>
              <a:gd name="connsiteY6" fmla="*/ 1414704 h 1414703"/>
              <a:gd name="connsiteX7" fmla="*/ 2322833 w 2903541"/>
              <a:gd name="connsiteY7" fmla="*/ 1099818 h 1414703"/>
              <a:gd name="connsiteX8" fmla="*/ 2758364 w 2903541"/>
              <a:gd name="connsiteY8" fmla="*/ 1099818 h 1414703"/>
              <a:gd name="connsiteX9" fmla="*/ 2903541 w 2903541"/>
              <a:gd name="connsiteY9" fmla="*/ 1022238 h 1414703"/>
              <a:gd name="connsiteX10" fmla="*/ 2903541 w 2903541"/>
              <a:gd name="connsiteY10" fmla="*/ 79862 h 1414703"/>
              <a:gd name="connsiteX11" fmla="*/ 2758364 w 2903541"/>
              <a:gd name="connsiteY11" fmla="*/ 0 h 14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03541" h="1414703">
                <a:moveTo>
                  <a:pt x="2758364" y="0"/>
                </a:moveTo>
                <a:lnTo>
                  <a:pt x="145177" y="0"/>
                </a:lnTo>
                <a:cubicBezTo>
                  <a:pt x="64049" y="0"/>
                  <a:pt x="0" y="36508"/>
                  <a:pt x="0" y="77581"/>
                </a:cubicBezTo>
                <a:lnTo>
                  <a:pt x="0" y="1019956"/>
                </a:lnTo>
                <a:cubicBezTo>
                  <a:pt x="0" y="1063310"/>
                  <a:pt x="64049" y="1097536"/>
                  <a:pt x="145177" y="1097536"/>
                </a:cubicBezTo>
                <a:lnTo>
                  <a:pt x="1742125" y="1097536"/>
                </a:lnTo>
                <a:lnTo>
                  <a:pt x="2322833" y="1414704"/>
                </a:lnTo>
                <a:lnTo>
                  <a:pt x="2322833" y="1099818"/>
                </a:lnTo>
                <a:lnTo>
                  <a:pt x="2758364" y="1099818"/>
                </a:lnTo>
                <a:cubicBezTo>
                  <a:pt x="2839493" y="1099818"/>
                  <a:pt x="2903541" y="1063310"/>
                  <a:pt x="2903541" y="1022238"/>
                </a:cubicBezTo>
                <a:lnTo>
                  <a:pt x="2903541" y="79862"/>
                </a:lnTo>
                <a:cubicBezTo>
                  <a:pt x="2903541" y="36508"/>
                  <a:pt x="2839493" y="0"/>
                  <a:pt x="2758364" y="0"/>
                </a:cubicBezTo>
                <a:close/>
              </a:path>
            </a:pathLst>
          </a:custGeom>
          <a:solidFill>
            <a:srgbClr val="DE90EB"/>
          </a:solidFill>
          <a:ln w="42664" cap="flat">
            <a:noFill/>
            <a:prstDash val="solid"/>
            <a:miter/>
          </a:ln>
        </p:spPr>
        <p:txBody>
          <a:bodyPr rtlCol="0" anchor="ctr"/>
          <a:lstStyle/>
          <a:p>
            <a:endParaRPr lang="en-US"/>
          </a:p>
        </p:txBody>
      </p:sp>
      <p:sp>
        <p:nvSpPr>
          <p:cNvPr id="16" name="TextBox 15">
            <a:extLst>
              <a:ext uri="{FF2B5EF4-FFF2-40B4-BE49-F238E27FC236}">
                <a16:creationId xmlns:a16="http://schemas.microsoft.com/office/drawing/2014/main" id="{EC3F0D2C-7F2D-BCF0-063A-F29028C15008}"/>
              </a:ext>
            </a:extLst>
          </p:cNvPr>
          <p:cNvSpPr txBox="1"/>
          <p:nvPr/>
        </p:nvSpPr>
        <p:spPr>
          <a:xfrm>
            <a:off x="7402224" y="3907066"/>
            <a:ext cx="1543180" cy="707886"/>
          </a:xfrm>
          <a:prstGeom prst="rect">
            <a:avLst/>
          </a:prstGeom>
          <a:noFill/>
        </p:spPr>
        <p:txBody>
          <a:bodyPr wrap="square" rtlCol="0">
            <a:spAutoFit/>
          </a:bodyPr>
          <a:lstStyle/>
          <a:p>
            <a:r>
              <a:rPr lang="en-US" sz="4000" b="1">
                <a:solidFill>
                  <a:schemeClr val="accent4">
                    <a:lumMod val="50000"/>
                  </a:schemeClr>
                </a:solidFill>
              </a:rPr>
              <a:t>!     ?  </a:t>
            </a:r>
          </a:p>
        </p:txBody>
      </p:sp>
      <p:pic>
        <p:nvPicPr>
          <p:cNvPr id="17" name="Graphic 16" descr="Heart with solid fill">
            <a:extLst>
              <a:ext uri="{FF2B5EF4-FFF2-40B4-BE49-F238E27FC236}">
                <a16:creationId xmlns:a16="http://schemas.microsoft.com/office/drawing/2014/main" id="{4112FB0A-569A-9982-7364-D099E84135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30714" y="3984181"/>
            <a:ext cx="553656" cy="553656"/>
          </a:xfrm>
          <a:prstGeom prst="rect">
            <a:avLst/>
          </a:prstGeom>
        </p:spPr>
      </p:pic>
      <p:sp>
        <p:nvSpPr>
          <p:cNvPr id="3" name="TextBox 2">
            <a:extLst>
              <a:ext uri="{FF2B5EF4-FFF2-40B4-BE49-F238E27FC236}">
                <a16:creationId xmlns:a16="http://schemas.microsoft.com/office/drawing/2014/main" id="{9688623C-B3D5-3C74-968E-77E3CB628C18}"/>
              </a:ext>
            </a:extLst>
          </p:cNvPr>
          <p:cNvSpPr txBox="1"/>
          <p:nvPr/>
        </p:nvSpPr>
        <p:spPr>
          <a:xfrm>
            <a:off x="653233" y="1795689"/>
            <a:ext cx="4889317" cy="3046988"/>
          </a:xfrm>
          <a:prstGeom prst="rect">
            <a:avLst/>
          </a:prstGeom>
          <a:noFill/>
        </p:spPr>
        <p:txBody>
          <a:bodyPr wrap="square" rtlCol="0">
            <a:spAutoFit/>
          </a:bodyPr>
          <a:lstStyle/>
          <a:p>
            <a:r>
              <a:rPr lang="en-US" sz="2400" u="sng" dirty="0">
                <a:solidFill>
                  <a:schemeClr val="bg1"/>
                </a:solidFill>
                <a:latin typeface="Franklin Gothic Demi" panose="020B0703020102020204" pitchFamily="34" charset="0"/>
              </a:rPr>
              <a:t>Choose 1:</a:t>
            </a:r>
          </a:p>
          <a:p>
            <a:endParaRPr lang="en-US" sz="2400" dirty="0">
              <a:solidFill>
                <a:schemeClr val="bg1"/>
              </a:solidFill>
              <a:latin typeface="Franklin Gothic Demi" panose="020B0703020102020204" pitchFamily="34" charset="0"/>
            </a:endParaRPr>
          </a:p>
          <a:p>
            <a:r>
              <a:rPr lang="en-US" sz="2400" dirty="0">
                <a:solidFill>
                  <a:schemeClr val="bg1"/>
                </a:solidFill>
                <a:latin typeface="Franklin Gothic Demi" panose="020B0703020102020204" pitchFamily="34" charset="0"/>
              </a:rPr>
              <a:t>Which business in Cully to do you miss that no longer exists here?</a:t>
            </a:r>
          </a:p>
          <a:p>
            <a:endParaRPr lang="en-US" sz="2400" dirty="0">
              <a:solidFill>
                <a:schemeClr val="bg1"/>
              </a:solidFill>
              <a:latin typeface="Franklin Gothic Demi" panose="020B0703020102020204" pitchFamily="34" charset="0"/>
            </a:endParaRPr>
          </a:p>
          <a:p>
            <a:r>
              <a:rPr lang="en-US" sz="2400" dirty="0">
                <a:solidFill>
                  <a:schemeClr val="bg1"/>
                </a:solidFill>
                <a:latin typeface="Franklin Gothic Demi" panose="020B0703020102020204" pitchFamily="34" charset="0"/>
              </a:rPr>
              <a:t>Is there a type of business you would like to see in Cully in the future?</a:t>
            </a:r>
          </a:p>
        </p:txBody>
      </p:sp>
    </p:spTree>
    <p:extLst>
      <p:ext uri="{BB962C8B-B14F-4D97-AF65-F5344CB8AC3E}">
        <p14:creationId xmlns:p14="http://schemas.microsoft.com/office/powerpoint/2010/main" val="2343312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989055D-140E-8678-CE3B-D82911869079}"/>
              </a:ext>
            </a:extLst>
          </p:cNvPr>
          <p:cNvSpPr/>
          <p:nvPr/>
        </p:nvSpPr>
        <p:spPr>
          <a:xfrm>
            <a:off x="7886701" y="4876801"/>
            <a:ext cx="4080590" cy="1859728"/>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Meeting with solid fill">
            <a:extLst>
              <a:ext uri="{FF2B5EF4-FFF2-40B4-BE49-F238E27FC236}">
                <a16:creationId xmlns:a16="http://schemas.microsoft.com/office/drawing/2014/main" id="{220A3755-0027-DA39-5263-E2E1C8D506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8883" y="121472"/>
            <a:ext cx="4080590" cy="4080590"/>
          </a:xfrm>
          <a:prstGeom prst="rect">
            <a:avLst/>
          </a:prstGeom>
        </p:spPr>
      </p:pic>
      <p:sp>
        <p:nvSpPr>
          <p:cNvPr id="2" name="Title 1">
            <a:extLst>
              <a:ext uri="{FF2B5EF4-FFF2-40B4-BE49-F238E27FC236}">
                <a16:creationId xmlns:a16="http://schemas.microsoft.com/office/drawing/2014/main" id="{C8DF9120-19ED-DD6F-1EC7-903E5215EE28}"/>
              </a:ext>
            </a:extLst>
          </p:cNvPr>
          <p:cNvSpPr>
            <a:spLocks noGrp="1"/>
          </p:cNvSpPr>
          <p:nvPr>
            <p:ph type="ctrTitle"/>
          </p:nvPr>
        </p:nvSpPr>
        <p:spPr>
          <a:xfrm>
            <a:off x="564190" y="323402"/>
            <a:ext cx="11025051" cy="2690876"/>
          </a:xfrm>
        </p:spPr>
        <p:txBody>
          <a:bodyPr>
            <a:normAutofit/>
          </a:bodyPr>
          <a:lstStyle/>
          <a:p>
            <a:r>
              <a:rPr lang="en-US"/>
              <a:t>Refresher from Last Time</a:t>
            </a:r>
            <a:br>
              <a:rPr lang="en-US"/>
            </a:br>
            <a:endParaRPr lang="en-US"/>
          </a:p>
        </p:txBody>
      </p:sp>
      <p:sp>
        <p:nvSpPr>
          <p:cNvPr id="3" name="TextBox 2">
            <a:extLst>
              <a:ext uri="{FF2B5EF4-FFF2-40B4-BE49-F238E27FC236}">
                <a16:creationId xmlns:a16="http://schemas.microsoft.com/office/drawing/2014/main" id="{6C885A57-ED92-9E31-D30B-D9989E61A9ED}"/>
              </a:ext>
            </a:extLst>
          </p:cNvPr>
          <p:cNvSpPr txBox="1"/>
          <p:nvPr/>
        </p:nvSpPr>
        <p:spPr>
          <a:xfrm>
            <a:off x="851770" y="1818146"/>
            <a:ext cx="10776040" cy="4031873"/>
          </a:xfrm>
          <a:prstGeom prst="rect">
            <a:avLst/>
          </a:prstGeom>
          <a:noFill/>
        </p:spPr>
        <p:txBody>
          <a:bodyPr wrap="square" lIns="91440" tIns="45720" rIns="91440" bIns="45720" rtlCol="0" anchor="t">
            <a:spAutoFit/>
          </a:bodyPr>
          <a:lstStyle/>
          <a:p>
            <a:r>
              <a:rPr lang="en-US" sz="3200" b="1" dirty="0">
                <a:solidFill>
                  <a:schemeClr val="bg1"/>
                </a:solidFill>
                <a:ea typeface="Calibri"/>
                <a:cs typeface="Calibri"/>
              </a:rPr>
              <a:t>We reviewed commercial and market data that Prosper Portland provided.  Additional information was included in a follow up email to the committee.</a:t>
            </a:r>
          </a:p>
          <a:p>
            <a:endParaRPr lang="en-US" sz="3200" b="1" dirty="0">
              <a:solidFill>
                <a:schemeClr val="bg1"/>
              </a:solidFill>
              <a:ea typeface="Calibri"/>
              <a:cs typeface="Calibri"/>
            </a:endParaRPr>
          </a:p>
          <a:p>
            <a:r>
              <a:rPr lang="en-US" sz="3200" b="1" dirty="0">
                <a:solidFill>
                  <a:schemeClr val="bg1"/>
                </a:solidFill>
                <a:ea typeface="Calibri"/>
                <a:cs typeface="Calibri"/>
              </a:rPr>
              <a:t>We discussed a public engagement approach for Action Planning that included funding for the CLC, Living Cully, and other community-based organizations interested in hosting events.</a:t>
            </a:r>
          </a:p>
        </p:txBody>
      </p:sp>
    </p:spTree>
    <p:extLst>
      <p:ext uri="{BB962C8B-B14F-4D97-AF65-F5344CB8AC3E}">
        <p14:creationId xmlns:p14="http://schemas.microsoft.com/office/powerpoint/2010/main" val="3177626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Rectangle 234">
            <a:extLst>
              <a:ext uri="{FF2B5EF4-FFF2-40B4-BE49-F238E27FC236}">
                <a16:creationId xmlns:a16="http://schemas.microsoft.com/office/drawing/2014/main" id="{9A4A686B-A9DB-3ABF-6704-3F5EAD49827F}"/>
              </a:ext>
            </a:extLst>
          </p:cNvPr>
          <p:cNvSpPr/>
          <p:nvPr/>
        </p:nvSpPr>
        <p:spPr>
          <a:xfrm>
            <a:off x="10286675" y="6066723"/>
            <a:ext cx="1686296" cy="71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itle 10">
            <a:extLst>
              <a:ext uri="{FF2B5EF4-FFF2-40B4-BE49-F238E27FC236}">
                <a16:creationId xmlns:a16="http://schemas.microsoft.com/office/drawing/2014/main" id="{135DA7BE-A03E-4AA1-B806-E7F22642709D}"/>
              </a:ext>
            </a:extLst>
          </p:cNvPr>
          <p:cNvSpPr>
            <a:spLocks noGrp="1"/>
          </p:cNvSpPr>
          <p:nvPr>
            <p:ph type="title"/>
          </p:nvPr>
        </p:nvSpPr>
        <p:spPr>
          <a:xfrm>
            <a:off x="230489" y="42214"/>
            <a:ext cx="11731022" cy="911844"/>
          </a:xfrm>
        </p:spPr>
        <p:txBody>
          <a:bodyPr vert="horz" lIns="274320" tIns="182880" rIns="91440" bIns="45720" rtlCol="0" anchor="t">
            <a:noAutofit/>
          </a:bodyPr>
          <a:lstStyle/>
          <a:p>
            <a:pPr algn="l">
              <a:lnSpc>
                <a:spcPct val="90000"/>
              </a:lnSpc>
              <a:defRPr/>
            </a:pPr>
            <a:r>
              <a:rPr lang="en-US" sz="5300" dirty="0">
                <a:solidFill>
                  <a:schemeClr val="accent1">
                    <a:lumMod val="50000"/>
                  </a:schemeClr>
                </a:solidFill>
              </a:rPr>
              <a:t>Tentative Meeting Sequence</a:t>
            </a:r>
          </a:p>
        </p:txBody>
      </p:sp>
      <p:sp>
        <p:nvSpPr>
          <p:cNvPr id="2" name="TextBox 1">
            <a:extLst>
              <a:ext uri="{FF2B5EF4-FFF2-40B4-BE49-F238E27FC236}">
                <a16:creationId xmlns:a16="http://schemas.microsoft.com/office/drawing/2014/main" id="{0B01966C-6C32-307A-6917-A77F6B115F7B}"/>
              </a:ext>
            </a:extLst>
          </p:cNvPr>
          <p:cNvSpPr txBox="1"/>
          <p:nvPr/>
        </p:nvSpPr>
        <p:spPr>
          <a:xfrm>
            <a:off x="369915" y="1508399"/>
            <a:ext cx="2345175" cy="707886"/>
          </a:xfrm>
          <a:prstGeom prst="rect">
            <a:avLst/>
          </a:prstGeom>
          <a:noFill/>
        </p:spPr>
        <p:txBody>
          <a:bodyPr wrap="square" rtlCol="0">
            <a:spAutoFit/>
          </a:bodyPr>
          <a:lstStyle/>
          <a:p>
            <a:r>
              <a:rPr lang="en-US" sz="4000" dirty="0">
                <a:solidFill>
                  <a:schemeClr val="accent1">
                    <a:alpha val="30000"/>
                  </a:schemeClr>
                </a:solidFill>
                <a:latin typeface="Franklin Gothic Heavy" panose="020B0903020102020204" pitchFamily="34" charset="0"/>
              </a:rPr>
              <a:t>Jan</a:t>
            </a:r>
          </a:p>
        </p:txBody>
      </p:sp>
      <p:sp>
        <p:nvSpPr>
          <p:cNvPr id="8" name="TextBox 7">
            <a:extLst>
              <a:ext uri="{FF2B5EF4-FFF2-40B4-BE49-F238E27FC236}">
                <a16:creationId xmlns:a16="http://schemas.microsoft.com/office/drawing/2014/main" id="{BC0889BE-4AFB-08E2-AA2F-E729265A362C}"/>
              </a:ext>
            </a:extLst>
          </p:cNvPr>
          <p:cNvSpPr txBox="1"/>
          <p:nvPr/>
        </p:nvSpPr>
        <p:spPr>
          <a:xfrm>
            <a:off x="369915" y="2061354"/>
            <a:ext cx="2345174" cy="707886"/>
          </a:xfrm>
          <a:prstGeom prst="rect">
            <a:avLst/>
          </a:prstGeom>
          <a:noFill/>
        </p:spPr>
        <p:txBody>
          <a:bodyPr wrap="square" rtlCol="0">
            <a:spAutoFit/>
          </a:bodyPr>
          <a:lstStyle/>
          <a:p>
            <a:r>
              <a:rPr lang="en-US" sz="4000" dirty="0">
                <a:solidFill>
                  <a:schemeClr val="accent2">
                    <a:alpha val="50000"/>
                  </a:schemeClr>
                </a:solidFill>
                <a:latin typeface="Franklin Gothic Heavy" panose="020B0903020102020204" pitchFamily="34" charset="0"/>
              </a:rPr>
              <a:t>Feb</a:t>
            </a:r>
          </a:p>
        </p:txBody>
      </p:sp>
      <p:sp>
        <p:nvSpPr>
          <p:cNvPr id="9" name="TextBox 8">
            <a:extLst>
              <a:ext uri="{FF2B5EF4-FFF2-40B4-BE49-F238E27FC236}">
                <a16:creationId xmlns:a16="http://schemas.microsoft.com/office/drawing/2014/main" id="{9555C0A3-3B84-FFF4-2EB6-CC5A41F89CD8}"/>
              </a:ext>
            </a:extLst>
          </p:cNvPr>
          <p:cNvSpPr txBox="1"/>
          <p:nvPr/>
        </p:nvSpPr>
        <p:spPr>
          <a:xfrm>
            <a:off x="369915" y="2614309"/>
            <a:ext cx="2345174" cy="707886"/>
          </a:xfrm>
          <a:prstGeom prst="rect">
            <a:avLst/>
          </a:prstGeom>
          <a:noFill/>
        </p:spPr>
        <p:txBody>
          <a:bodyPr wrap="square" rtlCol="0">
            <a:spAutoFit/>
          </a:bodyPr>
          <a:lstStyle/>
          <a:p>
            <a:r>
              <a:rPr lang="en-US" sz="4000">
                <a:solidFill>
                  <a:schemeClr val="accent3">
                    <a:alpha val="50000"/>
                  </a:schemeClr>
                </a:solidFill>
                <a:latin typeface="Franklin Gothic Heavy" panose="020B0903020102020204" pitchFamily="34" charset="0"/>
              </a:rPr>
              <a:t>Mar</a:t>
            </a:r>
          </a:p>
        </p:txBody>
      </p:sp>
      <p:sp>
        <p:nvSpPr>
          <p:cNvPr id="10" name="TextBox 9">
            <a:extLst>
              <a:ext uri="{FF2B5EF4-FFF2-40B4-BE49-F238E27FC236}">
                <a16:creationId xmlns:a16="http://schemas.microsoft.com/office/drawing/2014/main" id="{B4700023-0B31-6A1A-FD6F-8E3704F0F183}"/>
              </a:ext>
            </a:extLst>
          </p:cNvPr>
          <p:cNvSpPr txBox="1"/>
          <p:nvPr/>
        </p:nvSpPr>
        <p:spPr>
          <a:xfrm>
            <a:off x="369915" y="3167264"/>
            <a:ext cx="2345174" cy="707886"/>
          </a:xfrm>
          <a:prstGeom prst="rect">
            <a:avLst/>
          </a:prstGeom>
          <a:noFill/>
        </p:spPr>
        <p:txBody>
          <a:bodyPr wrap="square" rtlCol="0">
            <a:spAutoFit/>
          </a:bodyPr>
          <a:lstStyle/>
          <a:p>
            <a:r>
              <a:rPr lang="en-US" sz="4000" dirty="0">
                <a:solidFill>
                  <a:schemeClr val="accent4">
                    <a:alpha val="50000"/>
                  </a:schemeClr>
                </a:solidFill>
                <a:latin typeface="Franklin Gothic Heavy" panose="020B0903020102020204" pitchFamily="34" charset="0"/>
              </a:rPr>
              <a:t>Apr</a:t>
            </a:r>
          </a:p>
        </p:txBody>
      </p:sp>
      <p:sp>
        <p:nvSpPr>
          <p:cNvPr id="11" name="TextBox 10">
            <a:extLst>
              <a:ext uri="{FF2B5EF4-FFF2-40B4-BE49-F238E27FC236}">
                <a16:creationId xmlns:a16="http://schemas.microsoft.com/office/drawing/2014/main" id="{F8244F6B-3D8F-CCE0-552B-C08CEFBE7CD6}"/>
              </a:ext>
            </a:extLst>
          </p:cNvPr>
          <p:cNvSpPr txBox="1"/>
          <p:nvPr/>
        </p:nvSpPr>
        <p:spPr>
          <a:xfrm>
            <a:off x="369915" y="3720219"/>
            <a:ext cx="2345174" cy="707886"/>
          </a:xfrm>
          <a:prstGeom prst="rect">
            <a:avLst/>
          </a:prstGeom>
          <a:noFill/>
        </p:spPr>
        <p:txBody>
          <a:bodyPr wrap="square" rtlCol="0">
            <a:spAutoFit/>
          </a:bodyPr>
          <a:lstStyle/>
          <a:p>
            <a:r>
              <a:rPr lang="en-US" sz="4000">
                <a:solidFill>
                  <a:schemeClr val="accent5">
                    <a:alpha val="50000"/>
                  </a:schemeClr>
                </a:solidFill>
                <a:latin typeface="Franklin Gothic Heavy" panose="020B0903020102020204" pitchFamily="34" charset="0"/>
              </a:rPr>
              <a:t>May</a:t>
            </a:r>
          </a:p>
        </p:txBody>
      </p:sp>
      <p:sp>
        <p:nvSpPr>
          <p:cNvPr id="12" name="TextBox 11">
            <a:extLst>
              <a:ext uri="{FF2B5EF4-FFF2-40B4-BE49-F238E27FC236}">
                <a16:creationId xmlns:a16="http://schemas.microsoft.com/office/drawing/2014/main" id="{FE2F5FC9-96F3-723B-C043-2AF673CBD7E4}"/>
              </a:ext>
            </a:extLst>
          </p:cNvPr>
          <p:cNvSpPr txBox="1"/>
          <p:nvPr/>
        </p:nvSpPr>
        <p:spPr>
          <a:xfrm>
            <a:off x="369915" y="4273174"/>
            <a:ext cx="2642057" cy="707886"/>
          </a:xfrm>
          <a:prstGeom prst="rect">
            <a:avLst/>
          </a:prstGeom>
          <a:noFill/>
        </p:spPr>
        <p:txBody>
          <a:bodyPr wrap="square" rtlCol="0">
            <a:spAutoFit/>
          </a:bodyPr>
          <a:lstStyle/>
          <a:p>
            <a:r>
              <a:rPr lang="en-US" sz="4000" dirty="0">
                <a:solidFill>
                  <a:schemeClr val="accent6">
                    <a:lumMod val="60000"/>
                    <a:lumOff val="40000"/>
                    <a:alpha val="50000"/>
                  </a:schemeClr>
                </a:solidFill>
                <a:latin typeface="Franklin Gothic Heavy" panose="020B0903020102020204" pitchFamily="34" charset="0"/>
              </a:rPr>
              <a:t>June</a:t>
            </a:r>
          </a:p>
        </p:txBody>
      </p:sp>
      <p:sp>
        <p:nvSpPr>
          <p:cNvPr id="231" name="TextBox 230">
            <a:extLst>
              <a:ext uri="{FF2B5EF4-FFF2-40B4-BE49-F238E27FC236}">
                <a16:creationId xmlns:a16="http://schemas.microsoft.com/office/drawing/2014/main" id="{52CF6FD4-F7E7-7A65-F309-3E4878EA11C2}"/>
              </a:ext>
            </a:extLst>
          </p:cNvPr>
          <p:cNvSpPr txBox="1"/>
          <p:nvPr/>
        </p:nvSpPr>
        <p:spPr>
          <a:xfrm>
            <a:off x="369915" y="4826129"/>
            <a:ext cx="2642057" cy="707886"/>
          </a:xfrm>
          <a:prstGeom prst="rect">
            <a:avLst/>
          </a:prstGeom>
          <a:noFill/>
        </p:spPr>
        <p:txBody>
          <a:bodyPr wrap="square" rtlCol="0">
            <a:spAutoFit/>
          </a:bodyPr>
          <a:lstStyle/>
          <a:p>
            <a:r>
              <a:rPr lang="en-US" sz="4000" dirty="0">
                <a:solidFill>
                  <a:schemeClr val="accent1">
                    <a:lumMod val="60000"/>
                    <a:lumOff val="40000"/>
                    <a:alpha val="50000"/>
                  </a:schemeClr>
                </a:solidFill>
                <a:latin typeface="Franklin Gothic Heavy" panose="020B0903020102020204" pitchFamily="34" charset="0"/>
              </a:rPr>
              <a:t>July</a:t>
            </a:r>
          </a:p>
        </p:txBody>
      </p:sp>
      <p:graphicFrame>
        <p:nvGraphicFramePr>
          <p:cNvPr id="234" name="Table 234">
            <a:extLst>
              <a:ext uri="{FF2B5EF4-FFF2-40B4-BE49-F238E27FC236}">
                <a16:creationId xmlns:a16="http://schemas.microsoft.com/office/drawing/2014/main" id="{8F2AABBB-DF1F-6CA9-D6C7-2643BADB03AF}"/>
              </a:ext>
            </a:extLst>
          </p:cNvPr>
          <p:cNvGraphicFramePr>
            <a:graphicFrameLocks noGrp="1"/>
          </p:cNvGraphicFramePr>
          <p:nvPr>
            <p:extLst>
              <p:ext uri="{D42A27DB-BD31-4B8C-83A1-F6EECF244321}">
                <p14:modId xmlns:p14="http://schemas.microsoft.com/office/powerpoint/2010/main" val="1271605821"/>
              </p:ext>
            </p:extLst>
          </p:nvPr>
        </p:nvGraphicFramePr>
        <p:xfrm>
          <a:off x="1690943" y="1157017"/>
          <a:ext cx="9885172" cy="5436266"/>
        </p:xfrm>
        <a:graphic>
          <a:graphicData uri="http://schemas.openxmlformats.org/drawingml/2006/table">
            <a:tbl>
              <a:tblPr firstRow="1" bandRow="1">
                <a:tableStyleId>{5C22544A-7EE6-4342-B048-85BDC9FD1C3A}</a:tableStyleId>
              </a:tblPr>
              <a:tblGrid>
                <a:gridCol w="6208719">
                  <a:extLst>
                    <a:ext uri="{9D8B030D-6E8A-4147-A177-3AD203B41FA5}">
                      <a16:colId xmlns:a16="http://schemas.microsoft.com/office/drawing/2014/main" val="2049502584"/>
                    </a:ext>
                  </a:extLst>
                </a:gridCol>
                <a:gridCol w="3676453">
                  <a:extLst>
                    <a:ext uri="{9D8B030D-6E8A-4147-A177-3AD203B41FA5}">
                      <a16:colId xmlns:a16="http://schemas.microsoft.com/office/drawing/2014/main" val="2920274009"/>
                    </a:ext>
                  </a:extLst>
                </a:gridCol>
              </a:tblGrid>
              <a:tr h="515739">
                <a:tc>
                  <a:txBody>
                    <a:bodyPr/>
                    <a:lstStyle/>
                    <a:p>
                      <a:r>
                        <a:rPr lang="en-US" sz="2000" b="1" kern="1200" dirty="0">
                          <a:solidFill>
                            <a:schemeClr val="tx1">
                              <a:lumMod val="65000"/>
                              <a:lumOff val="35000"/>
                            </a:schemeClr>
                          </a:solidFill>
                          <a:latin typeface="Franklin Gothic Medium Cond" panose="020B0606030402020204" pitchFamily="34" charset="0"/>
                          <a:ea typeface="+mn-ea"/>
                          <a:cs typeface="+mn-cs"/>
                        </a:rPr>
                        <a:t>CLC Meeting Topics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97000"/>
                      </a:schemeClr>
                    </a:solidFill>
                  </a:tcPr>
                </a:tc>
                <a:tc>
                  <a:txBody>
                    <a:bodyPr/>
                    <a:lstStyle/>
                    <a:p>
                      <a:r>
                        <a:rPr lang="en-US" sz="2000" b="1" kern="1200" dirty="0">
                          <a:solidFill>
                            <a:schemeClr val="tx1">
                              <a:lumMod val="65000"/>
                              <a:lumOff val="35000"/>
                            </a:schemeClr>
                          </a:solidFill>
                          <a:latin typeface="Franklin Gothic Medium Cond" panose="020B0606030402020204" pitchFamily="34" charset="0"/>
                          <a:ea typeface="+mn-ea"/>
                          <a:cs typeface="+mn-cs"/>
                        </a:rPr>
                        <a:t>Public Engagement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alpha val="97000"/>
                      </a:schemeClr>
                    </a:solidFill>
                  </a:tcPr>
                </a:tc>
                <a:extLst>
                  <a:ext uri="{0D108BD9-81ED-4DB2-BD59-A6C34878D82A}">
                    <a16:rowId xmlns:a16="http://schemas.microsoft.com/office/drawing/2014/main" val="3420453734"/>
                  </a:ext>
                </a:extLst>
              </a:tr>
              <a:tr h="515739">
                <a:tc>
                  <a:txBody>
                    <a:bodyPr/>
                    <a:lstStyle/>
                    <a:p>
                      <a:r>
                        <a:rPr lang="en-US" sz="2000" b="1" kern="1200" dirty="0">
                          <a:solidFill>
                            <a:schemeClr val="tx1">
                              <a:lumMod val="65000"/>
                              <a:lumOff val="35000"/>
                            </a:schemeClr>
                          </a:solidFill>
                          <a:latin typeface="Franklin Gothic Medium Cond" panose="020B0606030402020204" pitchFamily="34" charset="0"/>
                          <a:ea typeface="+mn-ea"/>
                          <a:cs typeface="+mn-cs"/>
                        </a:rPr>
                        <a:t>Action Planning 101</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97000"/>
                      </a:schemeClr>
                    </a:solidFill>
                  </a:tcPr>
                </a:tc>
                <a:tc>
                  <a:txBody>
                    <a:bodyPr/>
                    <a:lstStyle/>
                    <a:p>
                      <a:pPr marL="0" algn="l" defTabSz="1219170" rtl="0" eaLnBrk="1" latinLnBrk="0" hangingPunct="1"/>
                      <a:r>
                        <a:rPr lang="en-US" sz="2000" b="1" kern="1200" dirty="0">
                          <a:solidFill>
                            <a:schemeClr val="tx1">
                              <a:lumMod val="65000"/>
                              <a:lumOff val="35000"/>
                            </a:schemeClr>
                          </a:solidFill>
                          <a:latin typeface="Franklin Gothic Medium Cond" panose="020B0606030402020204" pitchFamily="34" charset="0"/>
                          <a:ea typeface="+mn-ea"/>
                          <a:cs typeface="+mn-cs"/>
                        </a:rPr>
                        <a:t>Relationship-building, Education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alpha val="97000"/>
                      </a:schemeClr>
                    </a:solidFill>
                  </a:tcPr>
                </a:tc>
                <a:extLst>
                  <a:ext uri="{0D108BD9-81ED-4DB2-BD59-A6C34878D82A}">
                    <a16:rowId xmlns:a16="http://schemas.microsoft.com/office/drawing/2014/main" val="2861832543"/>
                  </a:ext>
                </a:extLst>
              </a:tr>
              <a:tr h="495854">
                <a:tc>
                  <a:txBody>
                    <a:bodyPr/>
                    <a:lstStyle/>
                    <a:p>
                      <a:pPr marL="0" algn="l" defTabSz="1219170" rtl="0" eaLnBrk="1" latinLnBrk="0" hangingPunct="1"/>
                      <a:r>
                        <a:rPr lang="en-US" sz="2000" b="1" kern="1200" dirty="0">
                          <a:solidFill>
                            <a:schemeClr val="tx1">
                              <a:lumMod val="65000"/>
                              <a:lumOff val="35000"/>
                            </a:schemeClr>
                          </a:solidFill>
                          <a:latin typeface="Franklin Gothic Medium Cond" panose="020B0606030402020204" pitchFamily="34" charset="0"/>
                          <a:ea typeface="+mn-ea"/>
                          <a:cs typeface="+mn-cs"/>
                        </a:rPr>
                        <a:t>Public Engagement Planning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97000"/>
                      </a:schemeClr>
                    </a:solidFill>
                  </a:tcPr>
                </a:tc>
                <a:tc>
                  <a:txBody>
                    <a:bodyPr/>
                    <a:lstStyle/>
                    <a:p>
                      <a:pPr marL="0" algn="l" defTabSz="1219170" rtl="0" eaLnBrk="1" latinLnBrk="0" hangingPunct="1"/>
                      <a:endParaRPr lang="en-US" sz="2000" b="1" kern="1200" dirty="0">
                        <a:solidFill>
                          <a:schemeClr val="tx1">
                            <a:lumMod val="65000"/>
                            <a:lumOff val="35000"/>
                          </a:schemeClr>
                        </a:solidFill>
                        <a:latin typeface="Franklin Gothic Medium Cond" panose="020B06060304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97000"/>
                      </a:schemeClr>
                    </a:solidFill>
                  </a:tcPr>
                </a:tc>
                <a:extLst>
                  <a:ext uri="{0D108BD9-81ED-4DB2-BD59-A6C34878D82A}">
                    <a16:rowId xmlns:a16="http://schemas.microsoft.com/office/drawing/2014/main" val="598571443"/>
                  </a:ext>
                </a:extLst>
              </a:tr>
              <a:tr h="539636">
                <a:tc>
                  <a:txBody>
                    <a:bodyPr/>
                    <a:lstStyle/>
                    <a:p>
                      <a:pPr marL="0" algn="l" defTabSz="1219170" rtl="0" eaLnBrk="1" latinLnBrk="0" hangingPunct="1"/>
                      <a:r>
                        <a:rPr lang="en-US" sz="2000" b="1" kern="1200" dirty="0">
                          <a:solidFill>
                            <a:schemeClr val="tx1">
                              <a:lumMod val="65000"/>
                              <a:lumOff val="35000"/>
                            </a:schemeClr>
                          </a:solidFill>
                          <a:latin typeface="Franklin Gothic Medium Cond" panose="020B0606030402020204" pitchFamily="34" charset="0"/>
                          <a:ea typeface="+mn-ea"/>
                          <a:cs typeface="+mn-cs"/>
                        </a:rPr>
                        <a:t>Community Context: </a:t>
                      </a:r>
                      <a:r>
                        <a:rPr lang="en-US" sz="2000" b="0" kern="1200" dirty="0">
                          <a:solidFill>
                            <a:schemeClr val="tx1">
                              <a:lumMod val="65000"/>
                              <a:lumOff val="35000"/>
                            </a:schemeClr>
                          </a:solidFill>
                          <a:latin typeface="Franklin Gothic Medium Cond" panose="020B0606030402020204" pitchFamily="34" charset="0"/>
                          <a:ea typeface="+mn-ea"/>
                          <a:cs typeface="+mn-cs"/>
                        </a:rPr>
                        <a:t>Data, Other Projects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97000"/>
                      </a:schemeClr>
                    </a:solidFill>
                  </a:tcPr>
                </a:tc>
                <a:tc>
                  <a:txBody>
                    <a:bodyPr/>
                    <a:lstStyle/>
                    <a:p>
                      <a:pPr marL="0" algn="l" rtl="0" eaLnBrk="1" latinLnBrk="0" hangingPunct="1"/>
                      <a:r>
                        <a:rPr lang="en-US" sz="2000" b="1" kern="1200" dirty="0">
                          <a:solidFill>
                            <a:schemeClr val="tx1">
                              <a:lumMod val="65000"/>
                              <a:lumOff val="35000"/>
                            </a:schemeClr>
                          </a:solidFill>
                          <a:latin typeface="Franklin Gothic Medium Cond"/>
                          <a:ea typeface="+mn-ea"/>
                          <a:cs typeface="+mn-cs"/>
                        </a:rPr>
                        <a:t>        Priorities, Needs, Barriers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97000"/>
                      </a:schemeClr>
                    </a:solidFill>
                  </a:tcPr>
                </a:tc>
                <a:extLst>
                  <a:ext uri="{0D108BD9-81ED-4DB2-BD59-A6C34878D82A}">
                    <a16:rowId xmlns:a16="http://schemas.microsoft.com/office/drawing/2014/main" val="4184848852"/>
                  </a:ext>
                </a:extLst>
              </a:tr>
              <a:tr h="614869">
                <a:tc>
                  <a:txBody>
                    <a:bodyPr/>
                    <a:lstStyle/>
                    <a:p>
                      <a:pPr marL="0" algn="l" defTabSz="1219170" rtl="0" eaLnBrk="1" latinLnBrk="0" hangingPunct="1"/>
                      <a:r>
                        <a:rPr lang="en-US" sz="2000" b="1" u="none" kern="1200" dirty="0">
                          <a:solidFill>
                            <a:schemeClr val="tx1">
                              <a:lumMod val="65000"/>
                              <a:lumOff val="35000"/>
                            </a:schemeClr>
                          </a:solidFill>
                          <a:latin typeface="Franklin Gothic Medium Cond" panose="020B0606030402020204" pitchFamily="34" charset="0"/>
                          <a:ea typeface="+mn-ea"/>
                          <a:cs typeface="+mn-cs"/>
                        </a:rPr>
                        <a:t>Community Context: Data, cont’d; public engagement approach</a:t>
                      </a:r>
                      <a:endParaRPr lang="en-US" sz="2000" b="0" u="none" kern="1200" dirty="0">
                        <a:solidFill>
                          <a:schemeClr val="tx1">
                            <a:lumMod val="65000"/>
                            <a:lumOff val="35000"/>
                          </a:schemeClr>
                        </a:solidFill>
                        <a:latin typeface="Franklin Gothic Medium Cond" panose="020B06060304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97000"/>
                      </a:schemeClr>
                    </a:solidFill>
                  </a:tcPr>
                </a:tc>
                <a:tc>
                  <a:txBody>
                    <a:bodyPr/>
                    <a:lstStyle/>
                    <a:p>
                      <a:pPr marL="0" algn="l" defTabSz="1219170" rtl="0" eaLnBrk="1" latinLnBrk="0" hangingPunct="1"/>
                      <a:endParaRPr lang="en-US" sz="2000" b="1" kern="1200" dirty="0">
                        <a:solidFill>
                          <a:schemeClr val="tx1">
                            <a:lumMod val="65000"/>
                            <a:lumOff val="35000"/>
                          </a:schemeClr>
                        </a:solidFill>
                        <a:latin typeface="Franklin Gothic Medium Cond" panose="020B06060304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alpha val="97000"/>
                      </a:schemeClr>
                    </a:solidFill>
                  </a:tcPr>
                </a:tc>
                <a:extLst>
                  <a:ext uri="{0D108BD9-81ED-4DB2-BD59-A6C34878D82A}">
                    <a16:rowId xmlns:a16="http://schemas.microsoft.com/office/drawing/2014/main" val="4273201550"/>
                  </a:ext>
                </a:extLst>
              </a:tr>
              <a:tr h="595885">
                <a:tc>
                  <a:txBody>
                    <a:bodyPr/>
                    <a:lstStyle/>
                    <a:p>
                      <a:pPr marL="0" algn="l" rtl="0" eaLnBrk="1" latinLnBrk="0" hangingPunct="1"/>
                      <a:r>
                        <a:rPr lang="en-US" sz="2000" b="1" u="none" kern="1200" dirty="0">
                          <a:solidFill>
                            <a:schemeClr val="tx1">
                              <a:lumMod val="65000"/>
                              <a:lumOff val="35000"/>
                            </a:schemeClr>
                          </a:solidFill>
                          <a:latin typeface="Franklin Gothic Medium Cond" panose="020B0606030402020204" pitchFamily="34" charset="0"/>
                          <a:ea typeface="+mn-ea"/>
                          <a:cs typeface="+mn-cs"/>
                        </a:rPr>
                        <a:t>Economic Development, Part 1: </a:t>
                      </a:r>
                      <a:r>
                        <a:rPr lang="en-US" sz="2000" b="0" u="none" kern="1200" dirty="0">
                          <a:solidFill>
                            <a:schemeClr val="tx1">
                              <a:lumMod val="65000"/>
                              <a:lumOff val="35000"/>
                            </a:schemeClr>
                          </a:solidFill>
                          <a:latin typeface="Franklin Gothic Medium Cond" panose="020B0606030402020204" pitchFamily="34" charset="0"/>
                          <a:ea typeface="+mn-ea"/>
                          <a:cs typeface="+mn-cs"/>
                        </a:rPr>
                        <a:t>Priorities, Allocations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97000"/>
                      </a:schemeClr>
                    </a:solidFill>
                  </a:tcPr>
                </a:tc>
                <a:tc>
                  <a:txBody>
                    <a:bodyPr/>
                    <a:lstStyle/>
                    <a:p>
                      <a:pPr marL="0" algn="l" defTabSz="1219170" rtl="0" eaLnBrk="1" latinLnBrk="0" hangingPunct="1"/>
                      <a:endParaRPr lang="en-US" sz="2000" b="1" kern="1200" dirty="0">
                        <a:solidFill>
                          <a:schemeClr val="tx1">
                            <a:lumMod val="65000"/>
                            <a:lumOff val="35000"/>
                          </a:schemeClr>
                        </a:solidFill>
                        <a:latin typeface="Franklin Gothic Medium Cond" panose="020B06060304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alpha val="97000"/>
                      </a:schemeClr>
                    </a:solidFill>
                  </a:tcPr>
                </a:tc>
                <a:extLst>
                  <a:ext uri="{0D108BD9-81ED-4DB2-BD59-A6C34878D82A}">
                    <a16:rowId xmlns:a16="http://schemas.microsoft.com/office/drawing/2014/main" val="1779364924"/>
                  </a:ext>
                </a:extLst>
              </a:tr>
              <a:tr h="539636">
                <a:tc>
                  <a:txBody>
                    <a:bodyPr/>
                    <a:lstStyle/>
                    <a:p>
                      <a:r>
                        <a:rPr lang="en-US" sz="2000" b="1" u="none" kern="1200" dirty="0">
                          <a:solidFill>
                            <a:schemeClr val="tx1">
                              <a:lumMod val="65000"/>
                              <a:lumOff val="35000"/>
                            </a:schemeClr>
                          </a:solidFill>
                          <a:latin typeface="Franklin Gothic Medium Cond" panose="020B0606030402020204" pitchFamily="34" charset="0"/>
                          <a:ea typeface="+mn-ea"/>
                          <a:cs typeface="+mn-cs"/>
                        </a:rPr>
                        <a:t>Affordable Housing, Part 1: </a:t>
                      </a:r>
                      <a:r>
                        <a:rPr lang="en-US" sz="2000" b="0" u="none" kern="1200" dirty="0">
                          <a:solidFill>
                            <a:schemeClr val="tx1">
                              <a:lumMod val="65000"/>
                              <a:lumOff val="35000"/>
                            </a:schemeClr>
                          </a:solidFill>
                          <a:latin typeface="Franklin Gothic Medium Cond" panose="020B0606030402020204" pitchFamily="34" charset="0"/>
                          <a:ea typeface="+mn-ea"/>
                          <a:cs typeface="+mn-cs"/>
                        </a:rPr>
                        <a:t>Priorities, Allocations</a:t>
                      </a:r>
                      <a:endParaRPr lang="en-US" sz="2000" b="1" u="none" kern="1200" dirty="0">
                        <a:solidFill>
                          <a:schemeClr val="tx1">
                            <a:lumMod val="65000"/>
                            <a:lumOff val="35000"/>
                          </a:schemeClr>
                        </a:solidFill>
                        <a:latin typeface="Franklin Gothic Medium Cond" panose="020B06060304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97000"/>
                      </a:schemeClr>
                    </a:solidFill>
                  </a:tcPr>
                </a:tc>
                <a:tc>
                  <a:txBody>
                    <a:bodyPr/>
                    <a:lstStyle/>
                    <a:p>
                      <a:pPr marL="0" algn="l" defTabSz="1219170" rtl="0" eaLnBrk="1" latinLnBrk="0" hangingPunct="1"/>
                      <a:endParaRPr lang="en-US" sz="2000" b="1" kern="1200" dirty="0">
                        <a:solidFill>
                          <a:schemeClr val="tx1">
                            <a:lumMod val="65000"/>
                            <a:lumOff val="35000"/>
                          </a:schemeClr>
                        </a:solidFill>
                        <a:latin typeface="Franklin Gothic Medium Cond" panose="020B0606030402020204" pitchFamily="3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alpha val="97000"/>
                      </a:schemeClr>
                    </a:solidFill>
                  </a:tcPr>
                </a:tc>
                <a:extLst>
                  <a:ext uri="{0D108BD9-81ED-4DB2-BD59-A6C34878D82A}">
                    <a16:rowId xmlns:a16="http://schemas.microsoft.com/office/drawing/2014/main" val="3428140655"/>
                  </a:ext>
                </a:extLst>
              </a:tr>
              <a:tr h="539636">
                <a:tc>
                  <a:txBody>
                    <a:bodyPr/>
                    <a:lstStyle/>
                    <a:p>
                      <a:r>
                        <a:rPr lang="en-US" sz="2000" b="1" kern="1200" dirty="0">
                          <a:solidFill>
                            <a:schemeClr val="tx1">
                              <a:lumMod val="65000"/>
                              <a:lumOff val="35000"/>
                            </a:schemeClr>
                          </a:solidFill>
                          <a:latin typeface="Franklin Gothic Medium Cond" panose="020B0606030402020204" pitchFamily="34" charset="0"/>
                          <a:ea typeface="+mn-ea"/>
                          <a:cs typeface="+mn-cs"/>
                        </a:rPr>
                        <a:t>Affordable Housing &amp; </a:t>
                      </a:r>
                      <a:r>
                        <a:rPr lang="en-US" sz="2000" b="1" kern="1200" dirty="0" err="1">
                          <a:solidFill>
                            <a:schemeClr val="tx1">
                              <a:lumMod val="65000"/>
                              <a:lumOff val="35000"/>
                            </a:schemeClr>
                          </a:solidFill>
                          <a:latin typeface="Franklin Gothic Medium Cond" panose="020B0606030402020204" pitchFamily="34" charset="0"/>
                          <a:ea typeface="+mn-ea"/>
                          <a:cs typeface="+mn-cs"/>
                        </a:rPr>
                        <a:t>EcDev</a:t>
                      </a:r>
                      <a:r>
                        <a:rPr lang="en-US" sz="2000" b="1" kern="1200" dirty="0">
                          <a:solidFill>
                            <a:schemeClr val="tx1">
                              <a:lumMod val="65000"/>
                              <a:lumOff val="35000"/>
                            </a:schemeClr>
                          </a:solidFill>
                          <a:latin typeface="Franklin Gothic Medium Cond" panose="020B0606030402020204" pitchFamily="34" charset="0"/>
                          <a:ea typeface="+mn-ea"/>
                          <a:cs typeface="+mn-cs"/>
                        </a:rPr>
                        <a:t>: Allocations, Tools, 10% flexible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97000"/>
                      </a:schemeClr>
                    </a:solidFill>
                  </a:tcPr>
                </a:tc>
                <a:tc>
                  <a:txBody>
                    <a:bodyPr/>
                    <a:lstStyle/>
                    <a:p>
                      <a:pPr marL="0" algn="l" rtl="0" eaLnBrk="1" latinLnBrk="0" hangingPunct="1"/>
                      <a:r>
                        <a:rPr lang="en-US" sz="2000" b="1" kern="1200" dirty="0">
                          <a:solidFill>
                            <a:schemeClr val="tx1">
                              <a:lumMod val="65000"/>
                              <a:lumOff val="35000"/>
                            </a:schemeClr>
                          </a:solidFill>
                          <a:latin typeface="Franklin Gothic Medium Cond"/>
                          <a:ea typeface="+mn-ea"/>
                          <a:cs typeface="+mn-cs"/>
                        </a:rPr>
                        <a:t>                         Draft Action Plan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alpha val="97000"/>
                      </a:schemeClr>
                    </a:solidFill>
                  </a:tcPr>
                </a:tc>
                <a:extLst>
                  <a:ext uri="{0D108BD9-81ED-4DB2-BD59-A6C34878D82A}">
                    <a16:rowId xmlns:a16="http://schemas.microsoft.com/office/drawing/2014/main" val="461474348"/>
                  </a:ext>
                </a:extLst>
              </a:tr>
              <a:tr h="539636">
                <a:tc>
                  <a:txBody>
                    <a:bodyPr/>
                    <a:lstStyle/>
                    <a:p>
                      <a:r>
                        <a:rPr lang="en-US" sz="2000" b="1" kern="1200" dirty="0">
                          <a:solidFill>
                            <a:schemeClr val="tx1">
                              <a:lumMod val="65000"/>
                              <a:lumOff val="35000"/>
                            </a:schemeClr>
                          </a:solidFill>
                          <a:latin typeface="Franklin Gothic Medium Cond" panose="020B0606030402020204" pitchFamily="34" charset="0"/>
                          <a:ea typeface="+mn-ea"/>
                          <a:cs typeface="+mn-cs"/>
                        </a:rPr>
                        <a:t>Draft Plan, Public Engagement Summary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97000"/>
                      </a:schemeClr>
                    </a:solidFill>
                  </a:tcPr>
                </a:tc>
                <a:tc>
                  <a:txBody>
                    <a:bodyPr/>
                    <a:lstStyle/>
                    <a:p>
                      <a:endParaRPr lang="en-US" sz="2000" b="1" kern="1200" dirty="0">
                        <a:solidFill>
                          <a:schemeClr val="tx1">
                            <a:lumMod val="65000"/>
                            <a:lumOff val="3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97000"/>
                      </a:schemeClr>
                    </a:solidFill>
                  </a:tcPr>
                </a:tc>
                <a:extLst>
                  <a:ext uri="{0D108BD9-81ED-4DB2-BD59-A6C34878D82A}">
                    <a16:rowId xmlns:a16="http://schemas.microsoft.com/office/drawing/2014/main" val="3111597492"/>
                  </a:ext>
                </a:extLst>
              </a:tr>
              <a:tr h="539636">
                <a:tc>
                  <a:txBody>
                    <a:bodyPr/>
                    <a:lstStyle/>
                    <a:p>
                      <a:r>
                        <a:rPr lang="en-US" sz="2000" b="1" kern="1200" dirty="0">
                          <a:solidFill>
                            <a:schemeClr val="tx1">
                              <a:lumMod val="65000"/>
                              <a:lumOff val="35000"/>
                            </a:schemeClr>
                          </a:solidFill>
                          <a:latin typeface="Franklin Gothic Medium Cond" panose="020B0606030402020204" pitchFamily="34" charset="0"/>
                          <a:ea typeface="+mn-ea"/>
                          <a:cs typeface="+mn-cs"/>
                        </a:rPr>
                        <a:t>Draft Plan Discussion, cont’d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97000"/>
                      </a:schemeClr>
                    </a:solidFill>
                  </a:tcPr>
                </a:tc>
                <a:tc>
                  <a:txBody>
                    <a:bodyPr/>
                    <a:lstStyle/>
                    <a:p>
                      <a:endParaRPr lang="en-US" sz="2000" b="1" kern="1200" dirty="0">
                        <a:solidFill>
                          <a:schemeClr val="tx1">
                            <a:lumMod val="65000"/>
                            <a:lumOff val="35000"/>
                          </a:schemeClr>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97000"/>
                      </a:schemeClr>
                    </a:solidFill>
                  </a:tcPr>
                </a:tc>
                <a:extLst>
                  <a:ext uri="{0D108BD9-81ED-4DB2-BD59-A6C34878D82A}">
                    <a16:rowId xmlns:a16="http://schemas.microsoft.com/office/drawing/2014/main" val="257323879"/>
                  </a:ext>
                </a:extLst>
              </a:tr>
            </a:tbl>
          </a:graphicData>
        </a:graphic>
      </p:graphicFrame>
      <p:sp>
        <p:nvSpPr>
          <p:cNvPr id="4" name="TextBox 3">
            <a:extLst>
              <a:ext uri="{FF2B5EF4-FFF2-40B4-BE49-F238E27FC236}">
                <a16:creationId xmlns:a16="http://schemas.microsoft.com/office/drawing/2014/main" id="{586B3E73-BFBF-8EBC-FB76-26A3EE737437}"/>
              </a:ext>
            </a:extLst>
          </p:cNvPr>
          <p:cNvSpPr txBox="1"/>
          <p:nvPr/>
        </p:nvSpPr>
        <p:spPr>
          <a:xfrm>
            <a:off x="369915" y="5379084"/>
            <a:ext cx="2642057" cy="707886"/>
          </a:xfrm>
          <a:prstGeom prst="rect">
            <a:avLst/>
          </a:prstGeom>
          <a:noFill/>
        </p:spPr>
        <p:txBody>
          <a:bodyPr wrap="square" rtlCol="0">
            <a:spAutoFit/>
          </a:bodyPr>
          <a:lstStyle/>
          <a:p>
            <a:r>
              <a:rPr lang="en-US" sz="4000" dirty="0">
                <a:solidFill>
                  <a:srgbClr val="F4D47F"/>
                </a:solidFill>
                <a:latin typeface="Franklin Gothic Heavy" panose="020B0903020102020204" pitchFamily="34" charset="0"/>
              </a:rPr>
              <a:t>Aug</a:t>
            </a:r>
          </a:p>
        </p:txBody>
      </p:sp>
      <p:sp>
        <p:nvSpPr>
          <p:cNvPr id="5" name="TextBox 4">
            <a:extLst>
              <a:ext uri="{FF2B5EF4-FFF2-40B4-BE49-F238E27FC236}">
                <a16:creationId xmlns:a16="http://schemas.microsoft.com/office/drawing/2014/main" id="{A7A8EA9E-ED46-87D1-B766-1C2AAD545F87}"/>
              </a:ext>
            </a:extLst>
          </p:cNvPr>
          <p:cNvSpPr txBox="1"/>
          <p:nvPr/>
        </p:nvSpPr>
        <p:spPr>
          <a:xfrm>
            <a:off x="369915" y="5932041"/>
            <a:ext cx="2345174" cy="707886"/>
          </a:xfrm>
          <a:prstGeom prst="rect">
            <a:avLst/>
          </a:prstGeom>
          <a:noFill/>
        </p:spPr>
        <p:txBody>
          <a:bodyPr wrap="square" rtlCol="0">
            <a:spAutoFit/>
          </a:bodyPr>
          <a:lstStyle/>
          <a:p>
            <a:r>
              <a:rPr lang="en-US" sz="4000" dirty="0">
                <a:solidFill>
                  <a:schemeClr val="accent2">
                    <a:alpha val="50000"/>
                  </a:schemeClr>
                </a:solidFill>
                <a:latin typeface="Franklin Gothic Heavy" panose="020B0903020102020204" pitchFamily="34" charset="0"/>
              </a:rPr>
              <a:t>Sept</a:t>
            </a:r>
          </a:p>
        </p:txBody>
      </p:sp>
      <p:cxnSp>
        <p:nvCxnSpPr>
          <p:cNvPr id="7" name="Straight Connector 6">
            <a:extLst>
              <a:ext uri="{FF2B5EF4-FFF2-40B4-BE49-F238E27FC236}">
                <a16:creationId xmlns:a16="http://schemas.microsoft.com/office/drawing/2014/main" id="{AB6E76BE-0E7A-9CF9-A383-B05C43F3F30E}"/>
              </a:ext>
            </a:extLst>
          </p:cNvPr>
          <p:cNvCxnSpPr/>
          <p:nvPr/>
        </p:nvCxnSpPr>
        <p:spPr>
          <a:xfrm>
            <a:off x="7899662" y="877391"/>
            <a:ext cx="0" cy="5903942"/>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4ADF214-7793-7E5A-7ED4-173C7093AF9C}"/>
              </a:ext>
            </a:extLst>
          </p:cNvPr>
          <p:cNvCxnSpPr>
            <a:cxnSpLocks/>
          </p:cNvCxnSpPr>
          <p:nvPr/>
        </p:nvCxnSpPr>
        <p:spPr>
          <a:xfrm>
            <a:off x="8173039" y="2061354"/>
            <a:ext cx="0" cy="453192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DBE5C2C-548D-BB51-EC43-8B9338EE15E6}"/>
              </a:ext>
            </a:extLst>
          </p:cNvPr>
          <p:cNvCxnSpPr>
            <a:cxnSpLocks/>
          </p:cNvCxnSpPr>
          <p:nvPr/>
        </p:nvCxnSpPr>
        <p:spPr>
          <a:xfrm>
            <a:off x="8636521" y="3073138"/>
            <a:ext cx="0" cy="2168165"/>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B9756D-A078-44A6-A8BB-A3D0C73D860E}"/>
              </a:ext>
            </a:extLst>
          </p:cNvPr>
          <p:cNvCxnSpPr>
            <a:cxnSpLocks/>
          </p:cNvCxnSpPr>
          <p:nvPr/>
        </p:nvCxnSpPr>
        <p:spPr>
          <a:xfrm>
            <a:off x="9401665" y="5379084"/>
            <a:ext cx="0" cy="119296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a sign on the side&#10;&#10;AI-generated content may be incorrect.">
            <a:extLst>
              <a:ext uri="{FF2B5EF4-FFF2-40B4-BE49-F238E27FC236}">
                <a16:creationId xmlns:a16="http://schemas.microsoft.com/office/drawing/2014/main" id="{B50E2CAD-0D7C-835C-3651-9F43AC30E5D6}"/>
              </a:ext>
            </a:extLst>
          </p:cNvPr>
          <p:cNvPicPr>
            <a:picLocks noChangeAspect="1"/>
          </p:cNvPicPr>
          <p:nvPr/>
        </p:nvPicPr>
        <p:blipFill>
          <a:blip r:embed="rId2"/>
          <a:srcRect r="11999" b="-1"/>
          <a:stretch>
            <a:fillRect/>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p:cNvSpPr>
            <a:spLocks noGrp="1"/>
          </p:cNvSpPr>
          <p:nvPr>
            <p:ph type="ctrTitle"/>
          </p:nvPr>
        </p:nvSpPr>
        <p:spPr>
          <a:xfrm>
            <a:off x="599818" y="5234320"/>
            <a:ext cx="6931319" cy="752217"/>
          </a:xfrm>
        </p:spPr>
        <p:txBody>
          <a:bodyPr anchor="b">
            <a:normAutofit/>
          </a:bodyPr>
          <a:lstStyle/>
          <a:p>
            <a:pPr algn="l"/>
            <a:r>
              <a:rPr lang="en-US" sz="3600">
                <a:solidFill>
                  <a:schemeClr val="tx1">
                    <a:lumMod val="85000"/>
                    <a:lumOff val="15000"/>
                  </a:schemeClr>
                </a:solidFill>
              </a:rPr>
              <a:t>Our 42 Ave</a:t>
            </a:r>
          </a:p>
        </p:txBody>
      </p:sp>
      <p:sp>
        <p:nvSpPr>
          <p:cNvPr id="3" name="Subtitle 2"/>
          <p:cNvSpPr>
            <a:spLocks noGrp="1"/>
          </p:cNvSpPr>
          <p:nvPr>
            <p:ph type="subTitle" idx="1"/>
          </p:nvPr>
        </p:nvSpPr>
        <p:spPr>
          <a:xfrm>
            <a:off x="599819" y="6059086"/>
            <a:ext cx="6931319" cy="349725"/>
          </a:xfrm>
        </p:spPr>
        <p:txBody>
          <a:bodyPr anchor="t">
            <a:normAutofit/>
          </a:bodyPr>
          <a:lstStyle/>
          <a:p>
            <a:pPr algn="l"/>
            <a:r>
              <a:rPr lang="en-US" sz="1600" dirty="0">
                <a:solidFill>
                  <a:schemeClr val="tx1">
                    <a:lumMod val="85000"/>
                    <a:lumOff val="15000"/>
                  </a:schemeClr>
                </a:solidFill>
              </a:rPr>
              <a:t>Helping Cully grow since 2012</a:t>
            </a:r>
          </a:p>
        </p:txBody>
      </p:sp>
      <p:pic>
        <p:nvPicPr>
          <p:cNvPr id="4" name="Picture 3" descr="A mural of a baseball player running on a building&#10;&#10;AI-generated content may be incorrect.">
            <a:extLst>
              <a:ext uri="{FF2B5EF4-FFF2-40B4-BE49-F238E27FC236}">
                <a16:creationId xmlns:a16="http://schemas.microsoft.com/office/drawing/2014/main" id="{97A01D16-8185-C230-C291-A1190E3ACCEC}"/>
              </a:ext>
            </a:extLst>
          </p:cNvPr>
          <p:cNvPicPr>
            <a:picLocks noChangeAspect="1"/>
          </p:cNvPicPr>
          <p:nvPr/>
        </p:nvPicPr>
        <p:blipFill>
          <a:blip r:embed="rId3"/>
          <a:srcRect l="17714" r="15015" b="-1"/>
          <a:stretch>
            <a:fillRect/>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Tree>
    <p:extLst>
      <p:ext uri="{BB962C8B-B14F-4D97-AF65-F5344CB8AC3E}">
        <p14:creationId xmlns:p14="http://schemas.microsoft.com/office/powerpoint/2010/main" val="357151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48C9-6B68-281F-9DD8-C366D46E7921}"/>
              </a:ext>
            </a:extLst>
          </p:cNvPr>
          <p:cNvSpPr>
            <a:spLocks noGrp="1"/>
          </p:cNvSpPr>
          <p:nvPr>
            <p:ph type="title"/>
          </p:nvPr>
        </p:nvSpPr>
        <p:spPr/>
        <p:txBody>
          <a:bodyPr>
            <a:normAutofit fontScale="90000"/>
          </a:bodyPr>
          <a:lstStyle/>
          <a:p>
            <a:pPr algn="ctr"/>
            <a:r>
              <a:rPr lang="en-US" dirty="0"/>
              <a:t>Master Leases: Demographics [2015-2025] </a:t>
            </a:r>
            <a:endParaRPr lang="en-US"/>
          </a:p>
        </p:txBody>
      </p:sp>
      <p:graphicFrame>
        <p:nvGraphicFramePr>
          <p:cNvPr id="5" name="Content Placeholder 4">
            <a:extLst>
              <a:ext uri="{FF2B5EF4-FFF2-40B4-BE49-F238E27FC236}">
                <a16:creationId xmlns:a16="http://schemas.microsoft.com/office/drawing/2014/main" id="{44993932-6D23-5EED-796A-54D3B4459837}"/>
              </a:ext>
            </a:extLst>
          </p:cNvPr>
          <p:cNvGraphicFramePr>
            <a:graphicFrameLocks noGrp="1"/>
          </p:cNvGraphicFramePr>
          <p:nvPr>
            <p:ph idx="1"/>
          </p:nvPr>
        </p:nvGraphicFramePr>
        <p:xfrm>
          <a:off x="838200" y="1825625"/>
          <a:ext cx="10515600" cy="4853438"/>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976637812"/>
                    </a:ext>
                  </a:extLst>
                </a:gridCol>
                <a:gridCol w="2103120">
                  <a:extLst>
                    <a:ext uri="{9D8B030D-6E8A-4147-A177-3AD203B41FA5}">
                      <a16:colId xmlns:a16="http://schemas.microsoft.com/office/drawing/2014/main" val="3153514972"/>
                    </a:ext>
                  </a:extLst>
                </a:gridCol>
                <a:gridCol w="2103120">
                  <a:extLst>
                    <a:ext uri="{9D8B030D-6E8A-4147-A177-3AD203B41FA5}">
                      <a16:colId xmlns:a16="http://schemas.microsoft.com/office/drawing/2014/main" val="2046763492"/>
                    </a:ext>
                  </a:extLst>
                </a:gridCol>
                <a:gridCol w="2103120">
                  <a:extLst>
                    <a:ext uri="{9D8B030D-6E8A-4147-A177-3AD203B41FA5}">
                      <a16:colId xmlns:a16="http://schemas.microsoft.com/office/drawing/2014/main" val="1240991471"/>
                    </a:ext>
                  </a:extLst>
                </a:gridCol>
                <a:gridCol w="2103120">
                  <a:extLst>
                    <a:ext uri="{9D8B030D-6E8A-4147-A177-3AD203B41FA5}">
                      <a16:colId xmlns:a16="http://schemas.microsoft.com/office/drawing/2014/main" val="2983941497"/>
                    </a:ext>
                  </a:extLst>
                </a:gridCol>
              </a:tblGrid>
              <a:tr h="826519">
                <a:tc>
                  <a:txBody>
                    <a:bodyPr/>
                    <a:lstStyle/>
                    <a:p>
                      <a:r>
                        <a:rPr lang="en-US" dirty="0"/>
                        <a:t>Businesses &amp; Non-Profits</a:t>
                      </a:r>
                    </a:p>
                  </a:txBody>
                  <a:tcPr/>
                </a:tc>
                <a:tc>
                  <a:txBody>
                    <a:bodyPr/>
                    <a:lstStyle/>
                    <a:p>
                      <a:r>
                        <a:rPr lang="en-US" dirty="0"/>
                        <a:t>BIPOC &amp; women owned businesses </a:t>
                      </a:r>
                    </a:p>
                  </a:txBody>
                  <a:tcPr/>
                </a:tc>
                <a:tc>
                  <a:txBody>
                    <a:bodyPr/>
                    <a:lstStyle/>
                    <a:p>
                      <a:r>
                        <a:rPr lang="en-US" dirty="0"/>
                        <a:t>Helped purchase land/building</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02985615"/>
                  </a:ext>
                </a:extLst>
              </a:tr>
              <a:tr h="826519">
                <a:tc>
                  <a:txBody>
                    <a:bodyPr/>
                    <a:lstStyle/>
                    <a:p>
                      <a:r>
                        <a:rPr lang="en-US" dirty="0"/>
                        <a:t>17 &amp; 4</a:t>
                      </a:r>
                    </a:p>
                  </a:txBody>
                  <a:tcPr/>
                </a:tc>
                <a:tc>
                  <a:txBody>
                    <a:bodyPr/>
                    <a:lstStyle/>
                    <a:p>
                      <a:r>
                        <a:rPr lang="en-US" dirty="0"/>
                        <a:t>77%</a:t>
                      </a:r>
                    </a:p>
                  </a:txBody>
                  <a:tcPr/>
                </a:tc>
                <a:tc>
                  <a:txBody>
                    <a:bodyPr/>
                    <a:lstStyle/>
                    <a:p>
                      <a:r>
                        <a:rPr lang="en-US" dirty="0"/>
                        <a:t>3 </a:t>
                      </a:r>
                    </a:p>
                    <a:p>
                      <a:pPr lvl="0">
                        <a:buNone/>
                      </a:pPr>
                      <a:r>
                        <a:rPr lang="en-US" dirty="0"/>
                        <a:t>(1-Black 1-POC 1-Spanish Speaking)</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959036744"/>
                  </a:ext>
                </a:extLst>
              </a:tr>
              <a:tr h="365342">
                <a:tc gridSpan="5">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36595959"/>
                  </a:ext>
                </a:extLst>
              </a:tr>
              <a:tr h="826519">
                <a:tc>
                  <a:txBody>
                    <a:bodyPr/>
                    <a:lstStyle/>
                    <a:p>
                      <a:r>
                        <a:rPr lang="en-US" b="1" dirty="0"/>
                        <a:t>Black/African American</a:t>
                      </a:r>
                    </a:p>
                  </a:txBody>
                  <a:tcPr/>
                </a:tc>
                <a:tc>
                  <a:txBody>
                    <a:bodyPr/>
                    <a:lstStyle/>
                    <a:p>
                      <a:r>
                        <a:rPr lang="en-US" b="1" dirty="0"/>
                        <a:t>Asian-American </a:t>
                      </a:r>
                    </a:p>
                  </a:txBody>
                  <a:tcPr/>
                </a:tc>
                <a:tc>
                  <a:txBody>
                    <a:bodyPr/>
                    <a:lstStyle/>
                    <a:p>
                      <a:r>
                        <a:rPr lang="en-US" b="1" dirty="0"/>
                        <a:t>Spanish Speaking</a:t>
                      </a:r>
                    </a:p>
                  </a:txBody>
                  <a:tcPr/>
                </a:tc>
                <a:tc>
                  <a:txBody>
                    <a:bodyPr/>
                    <a:lstStyle/>
                    <a:p>
                      <a:r>
                        <a:rPr lang="en-US" b="1" dirty="0"/>
                        <a:t>POC identifying </a:t>
                      </a:r>
                    </a:p>
                  </a:txBody>
                  <a:tcPr/>
                </a:tc>
                <a:tc>
                  <a:txBody>
                    <a:bodyPr/>
                    <a:lstStyle/>
                    <a:p>
                      <a:r>
                        <a:rPr lang="en-US" b="1" dirty="0"/>
                        <a:t>Woman Owned </a:t>
                      </a:r>
                    </a:p>
                  </a:txBody>
                  <a:tcPr/>
                </a:tc>
                <a:extLst>
                  <a:ext uri="{0D108BD9-81ED-4DB2-BD59-A6C34878D82A}">
                    <a16:rowId xmlns:a16="http://schemas.microsoft.com/office/drawing/2014/main" val="3281011457"/>
                  </a:ext>
                </a:extLst>
              </a:tr>
              <a:tr h="826519">
                <a:tc>
                  <a:txBody>
                    <a:bodyPr/>
                    <a:lstStyle/>
                    <a:p>
                      <a:r>
                        <a:rPr lang="en-US" dirty="0"/>
                        <a:t>3</a:t>
                      </a:r>
                    </a:p>
                  </a:txBody>
                  <a:tcPr/>
                </a:tc>
                <a:tc>
                  <a:txBody>
                    <a:bodyPr/>
                    <a:lstStyle/>
                    <a:p>
                      <a:r>
                        <a:rPr lang="en-US" dirty="0"/>
                        <a:t>3</a:t>
                      </a:r>
                    </a:p>
                  </a:txBody>
                  <a:tcPr/>
                </a:tc>
                <a:tc>
                  <a:txBody>
                    <a:bodyPr/>
                    <a:lstStyle/>
                    <a:p>
                      <a:r>
                        <a:rPr lang="en-US" dirty="0"/>
                        <a:t>1</a:t>
                      </a:r>
                    </a:p>
                  </a:txBody>
                  <a:tcPr/>
                </a:tc>
                <a:tc>
                  <a:txBody>
                    <a:bodyPr/>
                    <a:lstStyle/>
                    <a:p>
                      <a:r>
                        <a:rPr lang="en-US" dirty="0"/>
                        <a:t>3</a:t>
                      </a:r>
                    </a:p>
                  </a:txBody>
                  <a:tcPr/>
                </a:tc>
                <a:tc>
                  <a:txBody>
                    <a:bodyPr/>
                    <a:lstStyle/>
                    <a:p>
                      <a:r>
                        <a:rPr lang="en-US" dirty="0"/>
                        <a:t>11 (65%)</a:t>
                      </a:r>
                    </a:p>
                  </a:txBody>
                  <a:tcPr/>
                </a:tc>
                <a:extLst>
                  <a:ext uri="{0D108BD9-81ED-4DB2-BD59-A6C34878D82A}">
                    <a16:rowId xmlns:a16="http://schemas.microsoft.com/office/drawing/2014/main" val="2893694563"/>
                  </a:ext>
                </a:extLst>
              </a:tr>
            </a:tbl>
          </a:graphicData>
        </a:graphic>
      </p:graphicFrame>
    </p:spTree>
    <p:extLst>
      <p:ext uri="{BB962C8B-B14F-4D97-AF65-F5344CB8AC3E}">
        <p14:creationId xmlns:p14="http://schemas.microsoft.com/office/powerpoint/2010/main" val="3866802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D3E77-E6CE-0A10-8EF8-AFC0042A6D60}"/>
              </a:ext>
            </a:extLst>
          </p:cNvPr>
          <p:cNvSpPr>
            <a:spLocks noGrp="1"/>
          </p:cNvSpPr>
          <p:nvPr>
            <p:ph type="title"/>
          </p:nvPr>
        </p:nvSpPr>
        <p:spPr>
          <a:xfrm>
            <a:off x="638881" y="4474080"/>
            <a:ext cx="10909640" cy="1065836"/>
          </a:xfrm>
        </p:spPr>
        <p:txBody>
          <a:bodyPr vert="horz" lIns="91440" tIns="45720" rIns="91440" bIns="45720" rtlCol="0" anchor="ctr">
            <a:normAutofit fontScale="90000"/>
          </a:bodyPr>
          <a:lstStyle/>
          <a:p>
            <a:pPr algn="ctr"/>
            <a:r>
              <a:rPr lang="en-US" sz="6600"/>
              <a:t>Cully Blvd Alliance</a:t>
            </a:r>
          </a:p>
        </p:txBody>
      </p:sp>
      <p:pic>
        <p:nvPicPr>
          <p:cNvPr id="5" name="Picture 4" descr="A building with signs on the front&#10;&#10;AI-generated content may be incorrect.">
            <a:extLst>
              <a:ext uri="{FF2B5EF4-FFF2-40B4-BE49-F238E27FC236}">
                <a16:creationId xmlns:a16="http://schemas.microsoft.com/office/drawing/2014/main" id="{20C4DCD0-4CC3-C198-9FF0-A599C28D4403}"/>
              </a:ext>
            </a:extLst>
          </p:cNvPr>
          <p:cNvPicPr>
            <a:picLocks noChangeAspect="1"/>
          </p:cNvPicPr>
          <p:nvPr/>
        </p:nvPicPr>
        <p:blipFill>
          <a:blip r:embed="rId2"/>
          <a:stretch>
            <a:fillRect/>
          </a:stretch>
        </p:blipFill>
        <p:spPr>
          <a:xfrm>
            <a:off x="535678" y="164592"/>
            <a:ext cx="3290331" cy="4087368"/>
          </a:xfrm>
          <a:prstGeom prst="rect">
            <a:avLst/>
          </a:prstGeom>
        </p:spPr>
      </p:pic>
      <p:pic>
        <p:nvPicPr>
          <p:cNvPr id="6" name="Picture 5" descr="A building with a mural of a person&#10;&#10;AI-generated content may be incorrect.">
            <a:extLst>
              <a:ext uri="{FF2B5EF4-FFF2-40B4-BE49-F238E27FC236}">
                <a16:creationId xmlns:a16="http://schemas.microsoft.com/office/drawing/2014/main" id="{4127D36D-43D0-1EA9-381F-64D57BE760F6}"/>
              </a:ext>
            </a:extLst>
          </p:cNvPr>
          <p:cNvPicPr>
            <a:picLocks noChangeAspect="1"/>
          </p:cNvPicPr>
          <p:nvPr/>
        </p:nvPicPr>
        <p:blipFill>
          <a:blip r:embed="rId3"/>
          <a:stretch>
            <a:fillRect/>
          </a:stretch>
        </p:blipFill>
        <p:spPr>
          <a:xfrm>
            <a:off x="4248977" y="164592"/>
            <a:ext cx="3709286" cy="4087368"/>
          </a:xfrm>
          <a:prstGeom prst="rect">
            <a:avLst/>
          </a:prstGeom>
        </p:spPr>
      </p:pic>
      <p:pic>
        <p:nvPicPr>
          <p:cNvPr id="4" name="Content Placeholder 3" descr="A store front with a sign on the window&#10;&#10;AI-generated content may be incorrect.">
            <a:extLst>
              <a:ext uri="{FF2B5EF4-FFF2-40B4-BE49-F238E27FC236}">
                <a16:creationId xmlns:a16="http://schemas.microsoft.com/office/drawing/2014/main" id="{B0DAC746-515E-CB6B-CFB7-973354CF1938}"/>
              </a:ext>
            </a:extLst>
          </p:cNvPr>
          <p:cNvPicPr>
            <a:picLocks noGrp="1" noChangeAspect="1"/>
          </p:cNvPicPr>
          <p:nvPr>
            <p:ph idx="1"/>
          </p:nvPr>
        </p:nvPicPr>
        <p:blipFill>
          <a:blip r:embed="rId4"/>
          <a:stretch>
            <a:fillRect/>
          </a:stretch>
        </p:blipFill>
        <p:spPr>
          <a:xfrm>
            <a:off x="8147304" y="347975"/>
            <a:ext cx="3758184" cy="3720602"/>
          </a:xfrm>
          <a:prstGeom prst="rect">
            <a:avLst/>
          </a:prstGeom>
        </p:spPr>
      </p:pic>
    </p:spTree>
    <p:extLst>
      <p:ext uri="{BB962C8B-B14F-4D97-AF65-F5344CB8AC3E}">
        <p14:creationId xmlns:p14="http://schemas.microsoft.com/office/powerpoint/2010/main" val="3340438337"/>
      </p:ext>
    </p:extLst>
  </p:cSld>
  <p:clrMapOvr>
    <a:masterClrMapping/>
  </p:clrMapOvr>
</p:sld>
</file>

<file path=ppt/theme/theme1.xml><?xml version="1.0" encoding="utf-8"?>
<a:theme xmlns:a="http://schemas.openxmlformats.org/drawingml/2006/main" name="P2">
  <a:themeElements>
    <a:clrScheme name="Prosper Portland Colors">
      <a:dk1>
        <a:srgbClr val="000000"/>
      </a:dk1>
      <a:lt1>
        <a:srgbClr val="FFFFFF"/>
      </a:lt1>
      <a:dk2>
        <a:srgbClr val="1F497D"/>
      </a:dk2>
      <a:lt2>
        <a:srgbClr val="EEECE1"/>
      </a:lt2>
      <a:accent1>
        <a:srgbClr val="41B6E5"/>
      </a:accent1>
      <a:accent2>
        <a:srgbClr val="6CC149"/>
      </a:accent2>
      <a:accent3>
        <a:srgbClr val="E9AA00"/>
      </a:accent3>
      <a:accent4>
        <a:srgbClr val="AB4FC5"/>
      </a:accent4>
      <a:accent5>
        <a:srgbClr val="4BACC6"/>
      </a:accent5>
      <a:accent6>
        <a:srgbClr val="E8503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osper Portland PPT Template 2021" id="{B9D372E3-402B-4B44-AE21-617D0E82A922}" vid="{21DFCBF0-D14B-8243-8E6F-CE15521480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5c95c92-e782-46db-868d-8043b097570d" xsi:nil="true"/>
    <lcf76f155ced4ddcb4097134ff3c332f xmlns="867f70d8-a704-4dee-a517-5556e8054f4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878205DF54A04B96693DBF4154B3A0" ma:contentTypeVersion="11" ma:contentTypeDescription="Create a new document." ma:contentTypeScope="" ma:versionID="625842e40beea143eb15eeebe181365e">
  <xsd:schema xmlns:xsd="http://www.w3.org/2001/XMLSchema" xmlns:xs="http://www.w3.org/2001/XMLSchema" xmlns:p="http://schemas.microsoft.com/office/2006/metadata/properties" xmlns:ns2="867f70d8-a704-4dee-a517-5556e8054f4b" xmlns:ns3="a5c95c92-e782-46db-868d-8043b097570d" targetNamespace="http://schemas.microsoft.com/office/2006/metadata/properties" ma:root="true" ma:fieldsID="033cc7b6897d8a8e0ca5dfd77ddcbe0f" ns2:_="" ns3:_="">
    <xsd:import namespace="867f70d8-a704-4dee-a517-5556e8054f4b"/>
    <xsd:import namespace="a5c95c92-e782-46db-868d-8043b097570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7f70d8-a704-4dee-a517-5556e8054f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5effce1-26ce-465d-98f3-ca32301bc2e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c95c92-e782-46db-868d-8043b097570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a93a0bd-ae6d-47d3-af14-83f662911a2a}" ma:internalName="TaxCatchAll" ma:showField="CatchAllData" ma:web="a5c95c92-e782-46db-868d-8043b09757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586948-ACDD-4D9A-98DD-3130D4004249}">
  <ds:schemaRefs>
    <ds:schemaRef ds:uri="http://schemas.microsoft.com/office/2006/documentManagement/types"/>
    <ds:schemaRef ds:uri="a5c95c92-e782-46db-868d-8043b097570d"/>
    <ds:schemaRef ds:uri="http://purl.org/dc/elements/1.1/"/>
    <ds:schemaRef ds:uri="http://schemas.microsoft.com/office/2006/metadata/properties"/>
    <ds:schemaRef ds:uri="867f70d8-a704-4dee-a517-5556e8054f4b"/>
    <ds:schemaRef ds:uri="http://purl.org/dc/term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F009344-FB75-4876-BB72-934C738427BF}">
  <ds:schemaRefs>
    <ds:schemaRef ds:uri="867f70d8-a704-4dee-a517-5556e8054f4b"/>
    <ds:schemaRef ds:uri="a5c95c92-e782-46db-868d-8043b097570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90467DB-84A4-4041-A93A-EF7E162548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Gallery</Template>
  <TotalTime>0</TotalTime>
  <Words>2143</Words>
  <Application>Microsoft Office PowerPoint</Application>
  <PresentationFormat>Widescreen</PresentationFormat>
  <Paragraphs>335</Paragraphs>
  <Slides>29</Slides>
  <Notes>23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29</vt:i4>
      </vt:variant>
    </vt:vector>
  </HeadingPairs>
  <TitlesOfParts>
    <vt:vector size="45" baseType="lpstr">
      <vt:lpstr>Aptos</vt:lpstr>
      <vt:lpstr>Arial</vt:lpstr>
      <vt:lpstr>Calibri</vt:lpstr>
      <vt:lpstr>Courier New</vt:lpstr>
      <vt:lpstr>Franklin Gothic Book</vt:lpstr>
      <vt:lpstr>Franklin Gothic Demi</vt:lpstr>
      <vt:lpstr>Franklin Gothic Demi Cond</vt:lpstr>
      <vt:lpstr>Franklin Gothic Heavy</vt:lpstr>
      <vt:lpstr>Franklin Gothic Medium Cond</vt:lpstr>
      <vt:lpstr>PalatinoLinotype-Roman</vt:lpstr>
      <vt:lpstr>Roboto</vt:lpstr>
      <vt:lpstr>Rubik</vt:lpstr>
      <vt:lpstr>Segoe UI</vt:lpstr>
      <vt:lpstr>Times New Roman</vt:lpstr>
      <vt:lpstr>Wingdings</vt:lpstr>
      <vt:lpstr>P2</vt:lpstr>
      <vt:lpstr>Cully TIF District  Community Leadership Committee </vt:lpstr>
      <vt:lpstr>Agenda</vt:lpstr>
      <vt:lpstr>Guiding Agreements</vt:lpstr>
      <vt:lpstr>Icebreaker</vt:lpstr>
      <vt:lpstr>Refresher from Last Time </vt:lpstr>
      <vt:lpstr>Tentative Meeting Sequence</vt:lpstr>
      <vt:lpstr>Our 42 Ave</vt:lpstr>
      <vt:lpstr>Master Leases: Demographics [2015-2025] </vt:lpstr>
      <vt:lpstr>Cully Blvd Alliance</vt:lpstr>
      <vt:lpstr>Store Front Improvement Grants: Demographics [2012-2025]</vt:lpstr>
      <vt:lpstr>Ae from Khao Niew – Lao street food </vt:lpstr>
      <vt:lpstr>PowerPoint Presentation</vt:lpstr>
      <vt:lpstr>Action Planning Refresh</vt:lpstr>
      <vt:lpstr>What’s in an Action Plan?</vt:lpstr>
      <vt:lpstr>PowerPoint Presentation</vt:lpstr>
      <vt:lpstr>Priorities in Context</vt:lpstr>
      <vt:lpstr>District Plan Vision (sample language)</vt:lpstr>
      <vt:lpstr>Implementation Principles (sample language)</vt:lpstr>
      <vt:lpstr>District Plan Goals (sample language)</vt:lpstr>
      <vt:lpstr>Economic &amp; Urban Development Priorities Exercise</vt:lpstr>
      <vt:lpstr>Cully TIF Plan Goals &amp; Eligible Project List</vt:lpstr>
      <vt:lpstr>PowerPoint Presentation</vt:lpstr>
      <vt:lpstr>Muralboard Exercise</vt:lpstr>
      <vt:lpstr>Cully TIF District Budget</vt:lpstr>
      <vt:lpstr>N/NE CDI Action Plan Priority Examples</vt:lpstr>
      <vt:lpstr>Gateway Action Plan Priority Examples</vt:lpstr>
      <vt:lpstr>BREAK! …then Muralboard Exercise</vt:lpstr>
      <vt:lpstr>Public Comment</vt:lpstr>
      <vt:lpstr> Next Steps Feedback Loop  Next Meeting is Wednesday, June 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Prosper Portland Presentation Template</dc:title>
  <dc:creator>Gonzalez, Roger</dc:creator>
  <cp:lastModifiedBy>Hartinger, Kathryn</cp:lastModifiedBy>
  <cp:revision>1</cp:revision>
  <cp:lastPrinted>2025-05-27T21:48:13Z</cp:lastPrinted>
  <dcterms:created xsi:type="dcterms:W3CDTF">2022-03-18T18:35:11Z</dcterms:created>
  <dcterms:modified xsi:type="dcterms:W3CDTF">2025-05-28T19:51:11Z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0x0101008A878205DF54A04B96693DBF4154B3A0</vt:lpwstr>
  </property>
  <property fmtid="{D5CDD505-2E9C-101B-9397-08002B2CF9AE}" pid="3" name="MediaServiceImageTags">
    <vt:lpwstr/>
  </property>
</Properties>
</file>