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336" r:id="rId2"/>
    <p:sldId id="348" r:id="rId3"/>
    <p:sldId id="375" r:id="rId4"/>
    <p:sldId id="368" r:id="rId5"/>
    <p:sldId id="369" r:id="rId6"/>
    <p:sldId id="370" r:id="rId7"/>
    <p:sldId id="371" r:id="rId8"/>
    <p:sldId id="393" r:id="rId9"/>
    <p:sldId id="340"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lt, Elizabeth" initials="HE" lastIdx="17" clrIdx="0">
    <p:extLst>
      <p:ext uri="{19B8F6BF-5375-455C-9EA6-DF929625EA0E}">
        <p15:presenceInfo xmlns:p15="http://schemas.microsoft.com/office/powerpoint/2012/main" userId="S-1-5-21-1562068243-3890762121-1459926415-81792" providerId="AD"/>
      </p:ext>
    </p:extLst>
  </p:cmAuthor>
  <p:cmAuthor id="2" name="Pietka, Antoinette" initials="PA" lastIdx="2" clrIdx="1">
    <p:extLst>
      <p:ext uri="{19B8F6BF-5375-455C-9EA6-DF929625EA0E}">
        <p15:presenceInfo xmlns:p15="http://schemas.microsoft.com/office/powerpoint/2012/main" userId="S-1-5-21-1562068243-3890762121-1459926415-53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F69"/>
    <a:srgbClr val="B9CDE5"/>
    <a:srgbClr val="D4E0F0"/>
    <a:srgbClr val="7D8CAB"/>
    <a:srgbClr val="8D9AB5"/>
    <a:srgbClr val="9FAAC1"/>
    <a:srgbClr val="E9EFF7"/>
    <a:srgbClr val="C0C7D6"/>
    <a:srgbClr val="FFFFFF"/>
    <a:srgbClr val="F396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73810" autoAdjust="0"/>
  </p:normalViewPr>
  <p:slideViewPr>
    <p:cSldViewPr>
      <p:cViewPr varScale="1">
        <p:scale>
          <a:sx n="66" d="100"/>
          <a:sy n="66" d="100"/>
        </p:scale>
        <p:origin x="87" y="3059"/>
      </p:cViewPr>
      <p:guideLst>
        <p:guide orient="horz" pos="2880"/>
        <p:guide pos="216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734" y="1"/>
            <a:ext cx="3037840" cy="466972"/>
          </a:xfrm>
          <a:prstGeom prst="rect">
            <a:avLst/>
          </a:prstGeom>
        </p:spPr>
        <p:txBody>
          <a:bodyPr vert="horz" lIns="91440" tIns="45720" rIns="91440" bIns="45720" rtlCol="0"/>
          <a:lstStyle>
            <a:lvl1pPr algn="r">
              <a:defRPr sz="1200"/>
            </a:lvl1pPr>
          </a:lstStyle>
          <a:p>
            <a:fld id="{407B4514-2A0E-4E81-84C8-19E81A2AD5E7}" type="datetimeFigureOut">
              <a:rPr lang="en-US" smtClean="0"/>
              <a:t>11/7/2019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894"/>
            <a:ext cx="5608320" cy="366045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429"/>
            <a:ext cx="3037840" cy="46697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734" y="8829429"/>
            <a:ext cx="3037840" cy="466971"/>
          </a:xfrm>
          <a:prstGeom prst="rect">
            <a:avLst/>
          </a:prstGeom>
        </p:spPr>
        <p:txBody>
          <a:bodyPr vert="horz" lIns="91440" tIns="45720" rIns="91440" bIns="45720" rtlCol="0" anchor="b"/>
          <a:lstStyle>
            <a:lvl1pPr algn="r">
              <a:defRPr sz="1200"/>
            </a:lvl1pPr>
          </a:lstStyle>
          <a:p>
            <a:fld id="{1DC086F4-9900-41BC-9CDE-A0DA840B6069}" type="slidenum">
              <a:rPr lang="en-US" smtClean="0"/>
              <a:t>‹#›</a:t>
            </a:fld>
            <a:endParaRPr lang="en-US" dirty="0"/>
          </a:p>
        </p:txBody>
      </p:sp>
    </p:spTree>
    <p:extLst>
      <p:ext uri="{BB962C8B-B14F-4D97-AF65-F5344CB8AC3E}">
        <p14:creationId xmlns:p14="http://schemas.microsoft.com/office/powerpoint/2010/main" val="1251606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A610D6E1-59EE-4550-AA0A-6C6F8D55C35F}" type="datetime1">
              <a:rPr lang="en-US" smtClean="0"/>
              <a:t>11/7/2019</a:t>
            </a:fld>
            <a:endParaRPr lang="en-US" dirty="0"/>
          </a:p>
        </p:txBody>
      </p:sp>
      <p:sp>
        <p:nvSpPr>
          <p:cNvPr id="6" name="Holder 6"/>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71574D1-45B0-4920-A975-81687D32B9C2}" type="datetime1">
              <a:rPr lang="en-US" smtClean="0"/>
              <a:t>11/7/2019</a:t>
            </a:fld>
            <a:endParaRPr lang="en-US" dirty="0"/>
          </a:p>
        </p:txBody>
      </p:sp>
      <p:sp>
        <p:nvSpPr>
          <p:cNvPr id="6" name="Holder 6"/>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F16D7B8D-5D9F-47C1-BF75-E25B7828557B}" type="datetime1">
              <a:rPr lang="en-US" smtClean="0"/>
              <a:t>11/7/2019</a:t>
            </a:fld>
            <a:endParaRPr lang="en-US" dirty="0"/>
          </a:p>
        </p:txBody>
      </p:sp>
      <p:sp>
        <p:nvSpPr>
          <p:cNvPr id="7" name="Holder 7"/>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A0A6343-5F7F-49E7-8C0A-D0C9854A3CCF}" type="datetime1">
              <a:rPr lang="en-US" smtClean="0"/>
              <a:t>11/7/2019</a:t>
            </a:fld>
            <a:endParaRPr lang="en-US" dirty="0"/>
          </a:p>
        </p:txBody>
      </p:sp>
      <p:sp>
        <p:nvSpPr>
          <p:cNvPr id="5" name="Holder 5"/>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26F5AEA5-6C50-4810-8D90-A561BCFFC992}" type="datetime1">
              <a:rPr lang="en-US" smtClean="0"/>
              <a:t>11/7/2019</a:t>
            </a:fld>
            <a:endParaRPr lang="en-US" dirty="0"/>
          </a:p>
        </p:txBody>
      </p:sp>
      <p:sp>
        <p:nvSpPr>
          <p:cNvPr id="4" name="Holder 4"/>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88340" y="582226"/>
            <a:ext cx="10815319" cy="635000"/>
          </a:xfrm>
          <a:prstGeom prst="rect">
            <a:avLst/>
          </a:prstGeom>
        </p:spPr>
        <p:txBody>
          <a:bodyPr wrap="square" lIns="0" tIns="0" rIns="0" bIns="0">
            <a:spAutoFit/>
          </a:bodyPr>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a:xfrm>
            <a:off x="688340" y="1367933"/>
            <a:ext cx="10815319" cy="26924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758090" y="6489863"/>
            <a:ext cx="6101715" cy="196215"/>
          </a:xfrm>
          <a:prstGeom prst="rect">
            <a:avLst/>
          </a:prstGeom>
        </p:spPr>
        <p:txBody>
          <a:bodyPr wrap="square" lIns="0" tIns="0" rIns="0" bIns="0">
            <a:spAutoFit/>
          </a:bodyPr>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solidFill>
                  <a:srgbClr val="27829D"/>
                </a:solidFill>
              </a:rPr>
              <a:t>Budget Presentation| 3/12/18 | Portland Housing Bureau</a:t>
            </a:r>
            <a:endParaRPr spc="-5" dirty="0">
              <a:solidFill>
                <a:srgbClr val="27829D"/>
              </a:solidFill>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2D963A1E-694F-4437-8E6D-0FDD43EDF3DC}" type="datetime1">
              <a:rPr lang="en-US" smtClean="0"/>
              <a:t>11/7/2019</a:t>
            </a:fld>
            <a:endParaRPr lang="en-US" dirty="0"/>
          </a:p>
        </p:txBody>
      </p:sp>
      <p:sp>
        <p:nvSpPr>
          <p:cNvPr id="6" name="Holder 6"/>
          <p:cNvSpPr>
            <a:spLocks noGrp="1"/>
          </p:cNvSpPr>
          <p:nvPr>
            <p:ph type="sldNum" sz="quarter" idx="7"/>
          </p:nvPr>
        </p:nvSpPr>
        <p:spPr>
          <a:xfrm>
            <a:off x="11335166" y="6478453"/>
            <a:ext cx="128270" cy="211454"/>
          </a:xfrm>
          <a:prstGeom prst="rect">
            <a:avLst/>
          </a:prstGeom>
        </p:spPr>
        <p:txBody>
          <a:bodyPr wrap="square" lIns="0" tIns="0" rIns="0" bIns="0">
            <a:spAutoFit/>
          </a:bodyPr>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6" name="object 7">
            <a:extLst>
              <a:ext uri="{FF2B5EF4-FFF2-40B4-BE49-F238E27FC236}">
                <a16:creationId xmlns:a16="http://schemas.microsoft.com/office/drawing/2014/main" id="{5F25DBA5-7E20-426A-973F-B62DE6740579}"/>
              </a:ext>
            </a:extLst>
          </p:cNvPr>
          <p:cNvSpPr txBox="1">
            <a:spLocks/>
          </p:cNvSpPr>
          <p:nvPr/>
        </p:nvSpPr>
        <p:spPr>
          <a:xfrm>
            <a:off x="613611" y="4267200"/>
            <a:ext cx="5101389" cy="730969"/>
          </a:xfrm>
          <a:prstGeom prst="rect">
            <a:avLst/>
          </a:prstGeom>
        </p:spPr>
        <p:txBody>
          <a:bodyPr vert="horz" wrap="square" lIns="0" tIns="114300" rIns="0" bIns="0" rtlCol="0">
            <a:spAutoFit/>
          </a:bodyPr>
          <a:lstStyle>
            <a:lvl1pPr>
              <a:defRPr sz="4000" b="1" i="0">
                <a:solidFill>
                  <a:srgbClr val="27829D"/>
                </a:solidFill>
                <a:latin typeface="Arial"/>
                <a:ea typeface="+mj-ea"/>
                <a:cs typeface="Arial"/>
              </a:defRPr>
            </a:lvl1pPr>
          </a:lstStyle>
          <a:p>
            <a:pPr marL="12700" marR="5080"/>
            <a:r>
              <a:rPr lang="en-US" kern="0" spc="-5" dirty="0">
                <a:solidFill>
                  <a:schemeClr val="tx2">
                    <a:lumMod val="75000"/>
                  </a:schemeClr>
                </a:solidFill>
              </a:rPr>
              <a:t>Andrés Oswill</a:t>
            </a:r>
          </a:p>
        </p:txBody>
      </p:sp>
      <p:sp>
        <p:nvSpPr>
          <p:cNvPr id="2" name="Rectangle 1">
            <a:extLst>
              <a:ext uri="{FF2B5EF4-FFF2-40B4-BE49-F238E27FC236}">
                <a16:creationId xmlns:a16="http://schemas.microsoft.com/office/drawing/2014/main" id="{DFB548F5-2667-47C6-8A17-E7A625AEB89D}"/>
              </a:ext>
            </a:extLst>
          </p:cNvPr>
          <p:cNvSpPr/>
          <p:nvPr/>
        </p:nvSpPr>
        <p:spPr>
          <a:xfrm>
            <a:off x="1371600" y="874455"/>
            <a:ext cx="10210800" cy="2554545"/>
          </a:xfrm>
          <a:prstGeom prst="rect">
            <a:avLst/>
          </a:prstGeom>
        </p:spPr>
        <p:txBody>
          <a:bodyPr wrap="square">
            <a:spAutoFit/>
          </a:bodyPr>
          <a:lstStyle/>
          <a:p>
            <a:pPr algn="r"/>
            <a:r>
              <a:rPr lang="en-US" sz="3200" b="1" dirty="0">
                <a:solidFill>
                  <a:srgbClr val="7D8CAB"/>
                </a:solidFill>
                <a:latin typeface="Arial" panose="020B0604020202020204" pitchFamily="34" charset="0"/>
                <a:cs typeface="Arial" panose="020B0604020202020204" pitchFamily="34" charset="0"/>
              </a:rPr>
              <a:t>2035 Comprehensive Plan </a:t>
            </a:r>
          </a:p>
          <a:p>
            <a:pPr algn="r"/>
            <a:r>
              <a:rPr lang="en-US" sz="3200" dirty="0">
                <a:solidFill>
                  <a:srgbClr val="7D8CAB"/>
                </a:solidFill>
                <a:latin typeface="Arial" panose="020B0604020202020204" pitchFamily="34" charset="0"/>
                <a:cs typeface="Arial" panose="020B0604020202020204" pitchFamily="34" charset="0"/>
              </a:rPr>
              <a:t>Policy 5.54 Renter Protections</a:t>
            </a:r>
          </a:p>
          <a:p>
            <a:pPr algn="r"/>
            <a:endParaRPr lang="en-US" sz="2400" i="1" dirty="0">
              <a:solidFill>
                <a:srgbClr val="7D8CAB"/>
              </a:solidFill>
              <a:latin typeface="Arial" panose="020B0604020202020204" pitchFamily="34" charset="0"/>
              <a:cs typeface="Arial" panose="020B0604020202020204" pitchFamily="34" charset="0"/>
            </a:endParaRPr>
          </a:p>
          <a:p>
            <a:pPr algn="r"/>
            <a:r>
              <a:rPr lang="en-US" sz="2400" i="1" dirty="0">
                <a:solidFill>
                  <a:srgbClr val="7D8CAB"/>
                </a:solidFill>
                <a:latin typeface="Arial" panose="020B0604020202020204" pitchFamily="34" charset="0"/>
                <a:cs typeface="Arial" panose="020B0604020202020204" pitchFamily="34" charset="0"/>
              </a:rPr>
              <a:t>Enhance renter health, safety, and stability through education, expansion of enhanced inspections, and support of regulations and incentives that protect tenants and prevent involuntary displacement.</a:t>
            </a:r>
          </a:p>
        </p:txBody>
      </p:sp>
      <p:pic>
        <p:nvPicPr>
          <p:cNvPr id="5" name="Picture 4">
            <a:extLst>
              <a:ext uri="{FF2B5EF4-FFF2-40B4-BE49-F238E27FC236}">
                <a16:creationId xmlns:a16="http://schemas.microsoft.com/office/drawing/2014/main" id="{0C1926A2-05D1-489C-A5C8-D53F0CD0AB9F}"/>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613611" y="5410200"/>
            <a:ext cx="3877511" cy="1215679"/>
          </a:xfrm>
          <a:prstGeom prst="rect">
            <a:avLst/>
          </a:prstGeom>
        </p:spPr>
      </p:pic>
      <p:pic>
        <p:nvPicPr>
          <p:cNvPr id="8" name="Picture 7">
            <a:extLst>
              <a:ext uri="{FF2B5EF4-FFF2-40B4-BE49-F238E27FC236}">
                <a16:creationId xmlns:a16="http://schemas.microsoft.com/office/drawing/2014/main" id="{613A448E-65EB-42BB-8B00-2C230B8FB4D3}"/>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8270356" y="5416971"/>
            <a:ext cx="3308033" cy="1196876"/>
          </a:xfrm>
          <a:prstGeom prst="rect">
            <a:avLst/>
          </a:prstGeom>
        </p:spPr>
      </p:pic>
    </p:spTree>
    <p:extLst>
      <p:ext uri="{BB962C8B-B14F-4D97-AF65-F5344CB8AC3E}">
        <p14:creationId xmlns:p14="http://schemas.microsoft.com/office/powerpoint/2010/main" val="151362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8340" y="2485251"/>
            <a:ext cx="10815319" cy="1887498"/>
          </a:xfrm>
        </p:spPr>
        <p:txBody>
          <a:bodyPr/>
          <a:lstStyle/>
          <a:p>
            <a:pPr algn="ctr"/>
            <a:r>
              <a:rPr lang="en-US" sz="6000" dirty="0">
                <a:solidFill>
                  <a:schemeClr val="tx2">
                    <a:lumMod val="75000"/>
                  </a:schemeClr>
                </a:solidFill>
              </a:rPr>
              <a:t>Overview of </a:t>
            </a:r>
            <a:br>
              <a:rPr lang="en-US" sz="6000" dirty="0">
                <a:solidFill>
                  <a:schemeClr val="tx2">
                    <a:lumMod val="75000"/>
                  </a:schemeClr>
                </a:solidFill>
              </a:rPr>
            </a:br>
            <a:r>
              <a:rPr lang="en-US" sz="6000" u="sng" dirty="0">
                <a:solidFill>
                  <a:schemeClr val="tx2">
                    <a:lumMod val="75000"/>
                  </a:schemeClr>
                </a:solidFill>
              </a:rPr>
              <a:t>Local</a:t>
            </a:r>
            <a:r>
              <a:rPr lang="en-US" sz="6000" dirty="0">
                <a:solidFill>
                  <a:schemeClr val="tx2">
                    <a:lumMod val="75000"/>
                  </a:schemeClr>
                </a:solidFill>
              </a:rPr>
              <a:t> Landlord-Tenant Law</a:t>
            </a:r>
          </a:p>
        </p:txBody>
      </p:sp>
    </p:spTree>
    <p:extLst>
      <p:ext uri="{BB962C8B-B14F-4D97-AF65-F5344CB8AC3E}">
        <p14:creationId xmlns:p14="http://schemas.microsoft.com/office/powerpoint/2010/main" val="390306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8340" y="1951672"/>
            <a:ext cx="10815319" cy="2954655"/>
          </a:xfrm>
        </p:spPr>
        <p:txBody>
          <a:bodyPr/>
          <a:lstStyle/>
          <a:p>
            <a:pPr algn="ctr"/>
            <a:r>
              <a:rPr lang="en-US" sz="3200" b="0" i="1" dirty="0">
                <a:solidFill>
                  <a:schemeClr val="tx2">
                    <a:lumMod val="75000"/>
                  </a:schemeClr>
                </a:solidFill>
              </a:rPr>
              <a:t>The information in this notice is for educational purposes only. You should review appropriate state statute, city code, and administrative rule as necessary. </a:t>
            </a:r>
            <a:br>
              <a:rPr lang="en-US" sz="3200" b="0" i="1" dirty="0">
                <a:solidFill>
                  <a:schemeClr val="tx2">
                    <a:lumMod val="75000"/>
                  </a:schemeClr>
                </a:solidFill>
              </a:rPr>
            </a:br>
            <a:br>
              <a:rPr lang="en-US" sz="3200" b="0" i="1" dirty="0">
                <a:solidFill>
                  <a:schemeClr val="tx2">
                    <a:lumMod val="75000"/>
                  </a:schemeClr>
                </a:solidFill>
              </a:rPr>
            </a:br>
            <a:r>
              <a:rPr lang="en-US" sz="3200" b="0" i="1" dirty="0">
                <a:solidFill>
                  <a:schemeClr val="tx2">
                    <a:lumMod val="75000"/>
                  </a:schemeClr>
                </a:solidFill>
              </a:rPr>
              <a:t>If you need legal guidance, or are considering taking legal action, you should contact an attorney.</a:t>
            </a:r>
          </a:p>
        </p:txBody>
      </p:sp>
    </p:spTree>
    <p:extLst>
      <p:ext uri="{BB962C8B-B14F-4D97-AF65-F5344CB8AC3E}">
        <p14:creationId xmlns:p14="http://schemas.microsoft.com/office/powerpoint/2010/main" val="1411402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5BB1A7-BF1C-41B5-8BFE-681052047258}"/>
              </a:ext>
            </a:extLst>
          </p:cNvPr>
          <p:cNvSpPr txBox="1"/>
          <p:nvPr/>
        </p:nvSpPr>
        <p:spPr>
          <a:xfrm>
            <a:off x="8610600" y="6536592"/>
            <a:ext cx="3505200" cy="230832"/>
          </a:xfrm>
          <a:prstGeom prst="rect">
            <a:avLst/>
          </a:prstGeom>
          <a:noFill/>
        </p:spPr>
        <p:txBody>
          <a:bodyPr wrap="square" rtlCol="0">
            <a:spAutoFit/>
          </a:bodyPr>
          <a:lstStyle/>
          <a:p>
            <a:pPr algn="r"/>
            <a:r>
              <a:rPr lang="en-US" sz="900" i="1" dirty="0">
                <a:solidFill>
                  <a:srgbClr val="434F69"/>
                </a:solidFill>
                <a:latin typeface="Arial" panose="020B0604020202020204" pitchFamily="34" charset="0"/>
                <a:cs typeface="Arial" panose="020B0604020202020204" pitchFamily="34" charset="0"/>
              </a:rPr>
              <a:t>City of Portland, Portland Housing Bureau, November 2019</a:t>
            </a:r>
          </a:p>
        </p:txBody>
      </p:sp>
      <p:grpSp>
        <p:nvGrpSpPr>
          <p:cNvPr id="31" name="Group 30">
            <a:extLst>
              <a:ext uri="{FF2B5EF4-FFF2-40B4-BE49-F238E27FC236}">
                <a16:creationId xmlns:a16="http://schemas.microsoft.com/office/drawing/2014/main" id="{50E7A466-1129-4557-8D6C-38448AE3B904}"/>
              </a:ext>
            </a:extLst>
          </p:cNvPr>
          <p:cNvGrpSpPr/>
          <p:nvPr/>
        </p:nvGrpSpPr>
        <p:grpSpPr>
          <a:xfrm>
            <a:off x="415331" y="873504"/>
            <a:ext cx="11361338" cy="5663089"/>
            <a:chOff x="373462" y="843677"/>
            <a:chExt cx="11361338" cy="6044434"/>
          </a:xfrm>
        </p:grpSpPr>
        <p:sp>
          <p:nvSpPr>
            <p:cNvPr id="45" name="Title 1">
              <a:extLst>
                <a:ext uri="{FF2B5EF4-FFF2-40B4-BE49-F238E27FC236}">
                  <a16:creationId xmlns:a16="http://schemas.microsoft.com/office/drawing/2014/main" id="{A516BA6A-4843-434E-BE18-4E547D71CF2E}"/>
                </a:ext>
              </a:extLst>
            </p:cNvPr>
            <p:cNvSpPr txBox="1">
              <a:spLocks/>
            </p:cNvSpPr>
            <p:nvPr/>
          </p:nvSpPr>
          <p:spPr>
            <a:xfrm>
              <a:off x="373462" y="843677"/>
              <a:ext cx="3429000" cy="4861827"/>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r>
                <a:rPr lang="en-US" kern="0" dirty="0">
                  <a:solidFill>
                    <a:schemeClr val="tx2">
                      <a:lumMod val="75000"/>
                    </a:schemeClr>
                  </a:solidFill>
                </a:rPr>
                <a:t> Owning Rentals</a:t>
              </a:r>
            </a:p>
            <a:p>
              <a:pPr algn="ctr"/>
              <a:endParaRPr lang="en-US" sz="3600" kern="0" dirty="0">
                <a:solidFill>
                  <a:schemeClr val="tx2">
                    <a:lumMod val="75000"/>
                  </a:schemeClr>
                </a:solidFill>
              </a:endParaRPr>
            </a:p>
            <a:p>
              <a:pPr algn="ctr"/>
              <a:r>
                <a:rPr lang="en-US" sz="3600" dirty="0">
                  <a:solidFill>
                    <a:schemeClr val="tx2"/>
                  </a:solidFill>
                </a:rPr>
                <a:t>Owner Must </a:t>
              </a:r>
              <a:r>
                <a:rPr lang="en-US" sz="3600" b="0" i="1" dirty="0">
                  <a:solidFill>
                    <a:schemeClr val="tx2"/>
                  </a:solidFill>
                </a:rPr>
                <a:t>Register the Rental Unit Annually and Pay Fee</a:t>
              </a:r>
              <a:endParaRPr lang="en-US" sz="3600" kern="0" dirty="0">
                <a:solidFill>
                  <a:schemeClr val="tx2"/>
                </a:solidFill>
              </a:endParaRPr>
            </a:p>
          </p:txBody>
        </p:sp>
        <p:sp>
          <p:nvSpPr>
            <p:cNvPr id="46" name="Title 1">
              <a:extLst>
                <a:ext uri="{FF2B5EF4-FFF2-40B4-BE49-F238E27FC236}">
                  <a16:creationId xmlns:a16="http://schemas.microsoft.com/office/drawing/2014/main" id="{06ACAB83-83BF-49C4-A8E8-C3B90F82CEA2}"/>
                </a:ext>
              </a:extLst>
            </p:cNvPr>
            <p:cNvSpPr txBox="1">
              <a:spLocks/>
            </p:cNvSpPr>
            <p:nvPr/>
          </p:nvSpPr>
          <p:spPr>
            <a:xfrm>
              <a:off x="4034831" y="843677"/>
              <a:ext cx="3429000" cy="545313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r>
                <a:rPr lang="en-US" kern="0" dirty="0">
                  <a:solidFill>
                    <a:schemeClr val="tx2">
                      <a:lumMod val="75000"/>
                    </a:schemeClr>
                  </a:solidFill>
                </a:rPr>
                <a:t>Leasing</a:t>
              </a:r>
            </a:p>
            <a:p>
              <a:pPr algn="ctr"/>
              <a:r>
                <a:rPr lang="en-US" kern="0" dirty="0">
                  <a:solidFill>
                    <a:schemeClr val="tx2">
                      <a:lumMod val="75000"/>
                    </a:schemeClr>
                  </a:solidFill>
                </a:rPr>
                <a:t>Units</a:t>
              </a:r>
            </a:p>
            <a:p>
              <a:pPr algn="ctr"/>
              <a:endParaRPr lang="en-US" sz="3600" kern="0" dirty="0">
                <a:solidFill>
                  <a:schemeClr val="tx2">
                    <a:lumMod val="75000"/>
                  </a:schemeClr>
                </a:solidFill>
              </a:endParaRPr>
            </a:p>
            <a:p>
              <a:pPr algn="ctr"/>
              <a:r>
                <a:rPr lang="en-US" sz="3600" kern="0" dirty="0">
                  <a:solidFill>
                    <a:schemeClr val="tx2"/>
                  </a:solidFill>
                </a:rPr>
                <a:t>Landlord Must </a:t>
              </a:r>
              <a:r>
                <a:rPr lang="en-US" sz="3600" b="0" i="1" kern="0" dirty="0">
                  <a:solidFill>
                    <a:schemeClr val="tx2"/>
                  </a:solidFill>
                </a:rPr>
                <a:t>Follow Local Application and Screening Rules </a:t>
              </a:r>
              <a:r>
                <a:rPr lang="en-US" sz="3600" i="1" kern="0" dirty="0">
                  <a:solidFill>
                    <a:schemeClr val="tx2"/>
                  </a:solidFill>
                </a:rPr>
                <a:t>and</a:t>
              </a:r>
              <a:r>
                <a:rPr lang="en-US" sz="3600" b="0" i="1" kern="0" dirty="0">
                  <a:solidFill>
                    <a:schemeClr val="tx2"/>
                  </a:solidFill>
                </a:rPr>
                <a:t> Security Deposit Rules</a:t>
              </a:r>
              <a:endParaRPr lang="en-US" sz="3600" b="0" i="1" dirty="0">
                <a:solidFill>
                  <a:schemeClr val="tx2"/>
                </a:solidFill>
              </a:endParaRPr>
            </a:p>
          </p:txBody>
        </p:sp>
        <p:sp>
          <p:nvSpPr>
            <p:cNvPr id="52" name="Title 1">
              <a:extLst>
                <a:ext uri="{FF2B5EF4-FFF2-40B4-BE49-F238E27FC236}">
                  <a16:creationId xmlns:a16="http://schemas.microsoft.com/office/drawing/2014/main" id="{61501F65-AD96-471F-82DA-CC509EB31E17}"/>
                </a:ext>
              </a:extLst>
            </p:cNvPr>
            <p:cNvSpPr txBox="1">
              <a:spLocks/>
            </p:cNvSpPr>
            <p:nvPr/>
          </p:nvSpPr>
          <p:spPr>
            <a:xfrm>
              <a:off x="7696200" y="843677"/>
              <a:ext cx="4038600" cy="604443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r>
                <a:rPr lang="en-US" kern="0" dirty="0">
                  <a:solidFill>
                    <a:schemeClr val="tx2">
                      <a:lumMod val="75000"/>
                    </a:schemeClr>
                  </a:solidFill>
                </a:rPr>
                <a:t> Modify/End</a:t>
              </a:r>
            </a:p>
            <a:p>
              <a:pPr algn="ctr"/>
              <a:r>
                <a:rPr lang="en-US" kern="0" dirty="0">
                  <a:solidFill>
                    <a:schemeClr val="tx2">
                      <a:lumMod val="75000"/>
                    </a:schemeClr>
                  </a:solidFill>
                </a:rPr>
                <a:t>Tenancy</a:t>
              </a:r>
            </a:p>
            <a:p>
              <a:pPr algn="ctr"/>
              <a:endParaRPr lang="en-US" sz="3600" kern="0" dirty="0">
                <a:solidFill>
                  <a:schemeClr val="tx2">
                    <a:lumMod val="75000"/>
                  </a:schemeClr>
                </a:solidFill>
              </a:endParaRPr>
            </a:p>
            <a:p>
              <a:pPr algn="ctr"/>
              <a:r>
                <a:rPr lang="en-US" sz="3600" kern="0" dirty="0">
                  <a:solidFill>
                    <a:schemeClr val="tx2"/>
                  </a:solidFill>
                </a:rPr>
                <a:t>Landlord Might</a:t>
              </a:r>
            </a:p>
            <a:p>
              <a:pPr algn="ctr"/>
              <a:r>
                <a:rPr lang="en-US" sz="3600" b="0" i="1" kern="0" dirty="0">
                  <a:solidFill>
                    <a:schemeClr val="tx2"/>
                  </a:solidFill>
                </a:rPr>
                <a:t>Have to Pay Mandatory Relocation Assistance to Renter</a:t>
              </a:r>
              <a:endParaRPr lang="en-US" sz="3600" b="0" i="1" dirty="0">
                <a:solidFill>
                  <a:schemeClr val="tx2"/>
                </a:solidFill>
              </a:endParaRPr>
            </a:p>
            <a:p>
              <a:pPr algn="ctr"/>
              <a:endParaRPr lang="en-US" sz="3600" kern="0" dirty="0">
                <a:solidFill>
                  <a:schemeClr val="tx2">
                    <a:lumMod val="75000"/>
                  </a:schemeClr>
                </a:solidFill>
              </a:endParaRPr>
            </a:p>
          </p:txBody>
        </p:sp>
      </p:grpSp>
    </p:spTree>
    <p:extLst>
      <p:ext uri="{BB962C8B-B14F-4D97-AF65-F5344CB8AC3E}">
        <p14:creationId xmlns:p14="http://schemas.microsoft.com/office/powerpoint/2010/main" val="25370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50E7A466-1129-4557-8D6C-38448AE3B904}"/>
              </a:ext>
            </a:extLst>
          </p:cNvPr>
          <p:cNvGrpSpPr/>
          <p:nvPr/>
        </p:nvGrpSpPr>
        <p:grpSpPr>
          <a:xfrm>
            <a:off x="415331" y="873504"/>
            <a:ext cx="11361338" cy="5663089"/>
            <a:chOff x="373462" y="843677"/>
            <a:chExt cx="11361338" cy="6044434"/>
          </a:xfrm>
        </p:grpSpPr>
        <p:sp>
          <p:nvSpPr>
            <p:cNvPr id="45" name="Title 1">
              <a:extLst>
                <a:ext uri="{FF2B5EF4-FFF2-40B4-BE49-F238E27FC236}">
                  <a16:creationId xmlns:a16="http://schemas.microsoft.com/office/drawing/2014/main" id="{A516BA6A-4843-434E-BE18-4E547D71CF2E}"/>
                </a:ext>
              </a:extLst>
            </p:cNvPr>
            <p:cNvSpPr txBox="1">
              <a:spLocks/>
            </p:cNvSpPr>
            <p:nvPr/>
          </p:nvSpPr>
          <p:spPr>
            <a:xfrm>
              <a:off x="373462" y="843677"/>
              <a:ext cx="3429000" cy="4861827"/>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r>
                <a:rPr lang="en-US" kern="0" dirty="0">
                  <a:solidFill>
                    <a:schemeClr val="accent1">
                      <a:lumMod val="40000"/>
                      <a:lumOff val="60000"/>
                    </a:schemeClr>
                  </a:solidFill>
                </a:rPr>
                <a:t> Owning Rentals</a:t>
              </a:r>
            </a:p>
            <a:p>
              <a:pPr algn="ctr"/>
              <a:endParaRPr lang="en-US" sz="3600" kern="0" dirty="0">
                <a:solidFill>
                  <a:schemeClr val="accent1">
                    <a:lumMod val="40000"/>
                    <a:lumOff val="60000"/>
                  </a:schemeClr>
                </a:solidFill>
              </a:endParaRPr>
            </a:p>
            <a:p>
              <a:pPr algn="ctr"/>
              <a:r>
                <a:rPr lang="en-US" sz="3600" dirty="0">
                  <a:solidFill>
                    <a:schemeClr val="accent1">
                      <a:lumMod val="40000"/>
                      <a:lumOff val="60000"/>
                    </a:schemeClr>
                  </a:solidFill>
                </a:rPr>
                <a:t>Owner Must </a:t>
              </a:r>
              <a:r>
                <a:rPr lang="en-US" sz="3600" b="0" i="1" dirty="0">
                  <a:solidFill>
                    <a:schemeClr val="accent1">
                      <a:lumMod val="40000"/>
                      <a:lumOff val="60000"/>
                    </a:schemeClr>
                  </a:solidFill>
                </a:rPr>
                <a:t>Register the Rental Unit Annually and Pay Fee</a:t>
              </a:r>
              <a:endParaRPr lang="en-US" sz="3600" kern="0" dirty="0">
                <a:solidFill>
                  <a:schemeClr val="accent1">
                    <a:lumMod val="40000"/>
                    <a:lumOff val="60000"/>
                  </a:schemeClr>
                </a:solidFill>
              </a:endParaRPr>
            </a:p>
          </p:txBody>
        </p:sp>
        <p:sp>
          <p:nvSpPr>
            <p:cNvPr id="46" name="Title 1">
              <a:extLst>
                <a:ext uri="{FF2B5EF4-FFF2-40B4-BE49-F238E27FC236}">
                  <a16:creationId xmlns:a16="http://schemas.microsoft.com/office/drawing/2014/main" id="{06ACAB83-83BF-49C4-A8E8-C3B90F82CEA2}"/>
                </a:ext>
              </a:extLst>
            </p:cNvPr>
            <p:cNvSpPr txBox="1">
              <a:spLocks/>
            </p:cNvSpPr>
            <p:nvPr/>
          </p:nvSpPr>
          <p:spPr>
            <a:xfrm>
              <a:off x="4034831" y="843677"/>
              <a:ext cx="3429000" cy="5453130"/>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r>
                <a:rPr lang="en-US" kern="0" dirty="0">
                  <a:solidFill>
                    <a:srgbClr val="434F69"/>
                  </a:solidFill>
                </a:rPr>
                <a:t>Leasing</a:t>
              </a:r>
            </a:p>
            <a:p>
              <a:pPr algn="ctr"/>
              <a:r>
                <a:rPr lang="en-US" kern="0" dirty="0">
                  <a:solidFill>
                    <a:srgbClr val="434F69"/>
                  </a:solidFill>
                </a:rPr>
                <a:t>Units</a:t>
              </a:r>
            </a:p>
            <a:p>
              <a:pPr algn="ctr"/>
              <a:endParaRPr lang="en-US" sz="3600" kern="0" dirty="0">
                <a:solidFill>
                  <a:srgbClr val="434F69"/>
                </a:solidFill>
              </a:endParaRPr>
            </a:p>
            <a:p>
              <a:pPr algn="ctr"/>
              <a:r>
                <a:rPr lang="en-US" sz="3600" kern="0" dirty="0">
                  <a:solidFill>
                    <a:srgbClr val="434F69"/>
                  </a:solidFill>
                </a:rPr>
                <a:t>Landlord Must </a:t>
              </a:r>
              <a:r>
                <a:rPr lang="en-US" sz="3600" b="0" i="1" kern="0" dirty="0">
                  <a:solidFill>
                    <a:srgbClr val="434F69"/>
                  </a:solidFill>
                </a:rPr>
                <a:t>Follow Local Application and Screening Rules </a:t>
              </a:r>
              <a:r>
                <a:rPr lang="en-US" sz="3600" i="1" kern="0" dirty="0">
                  <a:solidFill>
                    <a:srgbClr val="434F69"/>
                  </a:solidFill>
                </a:rPr>
                <a:t>and</a:t>
              </a:r>
              <a:r>
                <a:rPr lang="en-US" sz="3600" b="0" i="1" kern="0" dirty="0">
                  <a:solidFill>
                    <a:srgbClr val="434F69"/>
                  </a:solidFill>
                </a:rPr>
                <a:t> Security Deposit Rules</a:t>
              </a:r>
              <a:endParaRPr lang="en-US" sz="3600" b="0" i="1" dirty="0">
                <a:solidFill>
                  <a:srgbClr val="434F69"/>
                </a:solidFill>
              </a:endParaRPr>
            </a:p>
          </p:txBody>
        </p:sp>
        <p:sp>
          <p:nvSpPr>
            <p:cNvPr id="52" name="Title 1">
              <a:extLst>
                <a:ext uri="{FF2B5EF4-FFF2-40B4-BE49-F238E27FC236}">
                  <a16:creationId xmlns:a16="http://schemas.microsoft.com/office/drawing/2014/main" id="{61501F65-AD96-471F-82DA-CC509EB31E17}"/>
                </a:ext>
              </a:extLst>
            </p:cNvPr>
            <p:cNvSpPr txBox="1">
              <a:spLocks/>
            </p:cNvSpPr>
            <p:nvPr/>
          </p:nvSpPr>
          <p:spPr>
            <a:xfrm>
              <a:off x="7696200" y="843677"/>
              <a:ext cx="4038600" cy="6044434"/>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r>
                <a:rPr lang="en-US" kern="0" dirty="0">
                  <a:solidFill>
                    <a:srgbClr val="B9CDE5"/>
                  </a:solidFill>
                </a:rPr>
                <a:t> Modify/End</a:t>
              </a:r>
            </a:p>
            <a:p>
              <a:pPr algn="ctr"/>
              <a:r>
                <a:rPr lang="en-US" kern="0" dirty="0">
                  <a:solidFill>
                    <a:srgbClr val="B9CDE5"/>
                  </a:solidFill>
                </a:rPr>
                <a:t>Tenancy</a:t>
              </a:r>
            </a:p>
            <a:p>
              <a:pPr algn="ctr"/>
              <a:endParaRPr lang="en-US" sz="3600" kern="0" dirty="0">
                <a:solidFill>
                  <a:srgbClr val="B9CDE5"/>
                </a:solidFill>
              </a:endParaRPr>
            </a:p>
            <a:p>
              <a:pPr algn="ctr"/>
              <a:r>
                <a:rPr lang="en-US" sz="3600" kern="0" dirty="0">
                  <a:solidFill>
                    <a:srgbClr val="B9CDE5"/>
                  </a:solidFill>
                </a:rPr>
                <a:t>Landlord Might</a:t>
              </a:r>
            </a:p>
            <a:p>
              <a:pPr algn="ctr"/>
              <a:r>
                <a:rPr lang="en-US" sz="3600" b="0" i="1" kern="0" dirty="0">
                  <a:solidFill>
                    <a:srgbClr val="B9CDE5"/>
                  </a:solidFill>
                </a:rPr>
                <a:t>Have to Pay Mandatory Relocation Assistance to Renter</a:t>
              </a:r>
              <a:endParaRPr lang="en-US" sz="3600" b="0" i="1" dirty="0">
                <a:solidFill>
                  <a:srgbClr val="B9CDE5"/>
                </a:solidFill>
              </a:endParaRPr>
            </a:p>
            <a:p>
              <a:pPr algn="ctr"/>
              <a:endParaRPr lang="en-US" sz="3600" kern="0" dirty="0">
                <a:solidFill>
                  <a:srgbClr val="B9CDE5"/>
                </a:solidFill>
              </a:endParaRPr>
            </a:p>
          </p:txBody>
        </p:sp>
      </p:grpSp>
      <p:sp>
        <p:nvSpPr>
          <p:cNvPr id="7" name="TextBox 6">
            <a:extLst>
              <a:ext uri="{FF2B5EF4-FFF2-40B4-BE49-F238E27FC236}">
                <a16:creationId xmlns:a16="http://schemas.microsoft.com/office/drawing/2014/main" id="{03AE17B9-5DA4-409C-83B4-126435D74516}"/>
              </a:ext>
            </a:extLst>
          </p:cNvPr>
          <p:cNvSpPr txBox="1"/>
          <p:nvPr/>
        </p:nvSpPr>
        <p:spPr>
          <a:xfrm>
            <a:off x="8610600" y="6536592"/>
            <a:ext cx="3505200" cy="230832"/>
          </a:xfrm>
          <a:prstGeom prst="rect">
            <a:avLst/>
          </a:prstGeom>
          <a:noFill/>
        </p:spPr>
        <p:txBody>
          <a:bodyPr wrap="square" rtlCol="0">
            <a:spAutoFit/>
          </a:bodyPr>
          <a:lstStyle/>
          <a:p>
            <a:pPr algn="r"/>
            <a:r>
              <a:rPr lang="en-US" sz="900" i="1" dirty="0">
                <a:solidFill>
                  <a:srgbClr val="434F69"/>
                </a:solidFill>
                <a:latin typeface="Arial" panose="020B0604020202020204" pitchFamily="34" charset="0"/>
                <a:cs typeface="Arial" panose="020B0604020202020204" pitchFamily="34" charset="0"/>
              </a:rPr>
              <a:t>City of Portland, Portland Housing Bureau, November 2019</a:t>
            </a:r>
          </a:p>
        </p:txBody>
      </p:sp>
    </p:spTree>
    <p:extLst>
      <p:ext uri="{BB962C8B-B14F-4D97-AF65-F5344CB8AC3E}">
        <p14:creationId xmlns:p14="http://schemas.microsoft.com/office/powerpoint/2010/main" val="2374949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317C94C-B438-401E-A682-2903F5ABDED9}"/>
              </a:ext>
            </a:extLst>
          </p:cNvPr>
          <p:cNvSpPr txBox="1">
            <a:spLocks/>
          </p:cNvSpPr>
          <p:nvPr/>
        </p:nvSpPr>
        <p:spPr>
          <a:xfrm>
            <a:off x="552986" y="2605207"/>
            <a:ext cx="2664461" cy="2544223"/>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lnSpc>
                <a:spcPct val="110000"/>
              </a:lnSpc>
              <a:spcAft>
                <a:spcPts val="1200"/>
              </a:spcAft>
            </a:pPr>
            <a:r>
              <a:rPr lang="en-US" sz="3600" b="1" u="sng" kern="0" dirty="0">
                <a:solidFill>
                  <a:schemeClr val="tx2"/>
                </a:solidFill>
                <a:latin typeface="Arial" panose="020B0604020202020204" pitchFamily="34" charset="0"/>
                <a:cs typeface="Arial" panose="020B0604020202020204" pitchFamily="34" charset="0"/>
              </a:rPr>
              <a:t>Jun 2019</a:t>
            </a:r>
          </a:p>
          <a:p>
            <a:pPr algn="ctr">
              <a:lnSpc>
                <a:spcPct val="110000"/>
              </a:lnSpc>
              <a:spcAft>
                <a:spcPts val="1200"/>
              </a:spcAft>
            </a:pPr>
            <a:r>
              <a:rPr lang="en-US" sz="3600" b="1" kern="0" dirty="0">
                <a:solidFill>
                  <a:schemeClr val="tx2"/>
                </a:solidFill>
                <a:latin typeface="Arial" panose="020B0604020202020204" pitchFamily="34" charset="0"/>
                <a:cs typeface="Arial" panose="020B0604020202020204" pitchFamily="34" charset="0"/>
              </a:rPr>
              <a:t>FAIR Ordinances Approved</a:t>
            </a:r>
          </a:p>
        </p:txBody>
      </p:sp>
      <p:sp>
        <p:nvSpPr>
          <p:cNvPr id="5" name="Title 1">
            <a:extLst>
              <a:ext uri="{FF2B5EF4-FFF2-40B4-BE49-F238E27FC236}">
                <a16:creationId xmlns:a16="http://schemas.microsoft.com/office/drawing/2014/main" id="{68BE1BFD-28C6-46D6-A157-FB1D22F2A1D4}"/>
              </a:ext>
            </a:extLst>
          </p:cNvPr>
          <p:cNvSpPr txBox="1">
            <a:spLocks/>
          </p:cNvSpPr>
          <p:nvPr/>
        </p:nvSpPr>
        <p:spPr>
          <a:xfrm>
            <a:off x="688339" y="1594554"/>
            <a:ext cx="10815319" cy="615553"/>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lvl="1">
              <a:defRPr/>
            </a:pPr>
            <a:r>
              <a:rPr lang="en-US" sz="4000" b="1" kern="0" dirty="0">
                <a:solidFill>
                  <a:srgbClr val="1F497D"/>
                </a:solidFill>
                <a:latin typeface="Arial" panose="020B0604020202020204" pitchFamily="34" charset="0"/>
                <a:cs typeface="Arial" panose="020B0604020202020204" pitchFamily="34" charset="0"/>
              </a:rPr>
              <a:t>Timeline</a:t>
            </a:r>
          </a:p>
        </p:txBody>
      </p:sp>
      <p:sp>
        <p:nvSpPr>
          <p:cNvPr id="6" name="Title 1">
            <a:extLst>
              <a:ext uri="{FF2B5EF4-FFF2-40B4-BE49-F238E27FC236}">
                <a16:creationId xmlns:a16="http://schemas.microsoft.com/office/drawing/2014/main" id="{AD4D2A0B-6366-4640-82A7-9210A5372D61}"/>
              </a:ext>
            </a:extLst>
          </p:cNvPr>
          <p:cNvSpPr txBox="1">
            <a:spLocks/>
          </p:cNvSpPr>
          <p:nvPr/>
        </p:nvSpPr>
        <p:spPr>
          <a:xfrm>
            <a:off x="688340" y="468403"/>
            <a:ext cx="10815319" cy="492443"/>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r"/>
            <a:r>
              <a:rPr lang="en-US" sz="3200" kern="0" dirty="0">
                <a:solidFill>
                  <a:srgbClr val="8D9AB5"/>
                </a:solidFill>
              </a:rPr>
              <a:t>FAIR Administrative Rules</a:t>
            </a:r>
          </a:p>
        </p:txBody>
      </p:sp>
      <p:cxnSp>
        <p:nvCxnSpPr>
          <p:cNvPr id="10" name="Straight Connector 9">
            <a:extLst>
              <a:ext uri="{FF2B5EF4-FFF2-40B4-BE49-F238E27FC236}">
                <a16:creationId xmlns:a16="http://schemas.microsoft.com/office/drawing/2014/main" id="{0858CF54-7535-41FF-B218-5478E4162467}"/>
              </a:ext>
            </a:extLst>
          </p:cNvPr>
          <p:cNvCxnSpPr>
            <a:cxnSpLocks/>
          </p:cNvCxnSpPr>
          <p:nvPr/>
        </p:nvCxnSpPr>
        <p:spPr>
          <a:xfrm>
            <a:off x="688339" y="2376609"/>
            <a:ext cx="1081532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Title 1">
            <a:extLst>
              <a:ext uri="{FF2B5EF4-FFF2-40B4-BE49-F238E27FC236}">
                <a16:creationId xmlns:a16="http://schemas.microsoft.com/office/drawing/2014/main" id="{8F8308DC-1605-4F12-AF15-AF785A3C2E16}"/>
              </a:ext>
            </a:extLst>
          </p:cNvPr>
          <p:cNvSpPr txBox="1">
            <a:spLocks/>
          </p:cNvSpPr>
          <p:nvPr/>
        </p:nvSpPr>
        <p:spPr>
          <a:xfrm>
            <a:off x="4166665" y="2605207"/>
            <a:ext cx="3858666" cy="2544223"/>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lnSpc>
                <a:spcPct val="110000"/>
              </a:lnSpc>
              <a:spcAft>
                <a:spcPts val="1200"/>
              </a:spcAft>
            </a:pPr>
            <a:r>
              <a:rPr lang="en-US" sz="3600" b="1" u="sng" kern="0" dirty="0">
                <a:solidFill>
                  <a:schemeClr val="tx2"/>
                </a:solidFill>
                <a:latin typeface="Arial" panose="020B0604020202020204" pitchFamily="34" charset="0"/>
                <a:cs typeface="Arial" panose="020B0604020202020204" pitchFamily="34" charset="0"/>
              </a:rPr>
              <a:t>Oct 2019</a:t>
            </a:r>
          </a:p>
          <a:p>
            <a:pPr algn="ctr">
              <a:lnSpc>
                <a:spcPct val="110000"/>
              </a:lnSpc>
              <a:spcAft>
                <a:spcPts val="1200"/>
              </a:spcAft>
            </a:pPr>
            <a:r>
              <a:rPr lang="en-US" sz="3600" kern="0" dirty="0">
                <a:solidFill>
                  <a:schemeClr val="tx2"/>
                </a:solidFill>
                <a:latin typeface="Arial" panose="020B0604020202020204" pitchFamily="34" charset="0"/>
                <a:cs typeface="Arial" panose="020B0604020202020204" pitchFamily="34" charset="0"/>
              </a:rPr>
              <a:t>Proposed </a:t>
            </a:r>
            <a:r>
              <a:rPr lang="en-US" sz="3600" b="1" kern="0" dirty="0">
                <a:solidFill>
                  <a:schemeClr val="tx2"/>
                </a:solidFill>
                <a:latin typeface="Arial" panose="020B0604020202020204" pitchFamily="34" charset="0"/>
                <a:cs typeface="Arial" panose="020B0604020202020204" pitchFamily="34" charset="0"/>
              </a:rPr>
              <a:t>Administrative Rules</a:t>
            </a:r>
          </a:p>
        </p:txBody>
      </p:sp>
      <p:sp>
        <p:nvSpPr>
          <p:cNvPr id="17" name="Title 1">
            <a:extLst>
              <a:ext uri="{FF2B5EF4-FFF2-40B4-BE49-F238E27FC236}">
                <a16:creationId xmlns:a16="http://schemas.microsoft.com/office/drawing/2014/main" id="{2EEED90F-ED64-4AAE-A932-0D0943B5D0E7}"/>
              </a:ext>
            </a:extLst>
          </p:cNvPr>
          <p:cNvSpPr txBox="1">
            <a:spLocks/>
          </p:cNvSpPr>
          <p:nvPr/>
        </p:nvSpPr>
        <p:spPr>
          <a:xfrm>
            <a:off x="9247956" y="2605207"/>
            <a:ext cx="2391058" cy="1934825"/>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lnSpc>
                <a:spcPct val="110000"/>
              </a:lnSpc>
              <a:spcAft>
                <a:spcPts val="1200"/>
              </a:spcAft>
            </a:pPr>
            <a:r>
              <a:rPr lang="en-US" sz="3600" b="1" u="sng" kern="0" dirty="0">
                <a:solidFill>
                  <a:schemeClr val="tx2"/>
                </a:solidFill>
                <a:latin typeface="Arial" panose="020B0604020202020204" pitchFamily="34" charset="0"/>
                <a:cs typeface="Arial" panose="020B0604020202020204" pitchFamily="34" charset="0"/>
              </a:rPr>
              <a:t>Mar 2020</a:t>
            </a:r>
          </a:p>
          <a:p>
            <a:pPr algn="ctr">
              <a:lnSpc>
                <a:spcPct val="110000"/>
              </a:lnSpc>
              <a:spcAft>
                <a:spcPts val="1200"/>
              </a:spcAft>
            </a:pPr>
            <a:r>
              <a:rPr lang="en-US" sz="3600" b="1" kern="0" dirty="0">
                <a:solidFill>
                  <a:schemeClr val="tx2"/>
                </a:solidFill>
                <a:latin typeface="Arial" panose="020B0604020202020204" pitchFamily="34" charset="0"/>
                <a:cs typeface="Arial" panose="020B0604020202020204" pitchFamily="34" charset="0"/>
              </a:rPr>
              <a:t>FAIR in effect</a:t>
            </a:r>
          </a:p>
        </p:txBody>
      </p:sp>
      <p:sp>
        <p:nvSpPr>
          <p:cNvPr id="9" name="TextBox 8">
            <a:extLst>
              <a:ext uri="{FF2B5EF4-FFF2-40B4-BE49-F238E27FC236}">
                <a16:creationId xmlns:a16="http://schemas.microsoft.com/office/drawing/2014/main" id="{07F840BC-6679-4605-8885-75B567CD0F3D}"/>
              </a:ext>
            </a:extLst>
          </p:cNvPr>
          <p:cNvSpPr txBox="1"/>
          <p:nvPr/>
        </p:nvSpPr>
        <p:spPr>
          <a:xfrm>
            <a:off x="8610600" y="6536592"/>
            <a:ext cx="3505200" cy="230832"/>
          </a:xfrm>
          <a:prstGeom prst="rect">
            <a:avLst/>
          </a:prstGeom>
          <a:noFill/>
        </p:spPr>
        <p:txBody>
          <a:bodyPr wrap="square" rtlCol="0">
            <a:spAutoFit/>
          </a:bodyPr>
          <a:lstStyle/>
          <a:p>
            <a:pPr algn="r"/>
            <a:r>
              <a:rPr lang="en-US" sz="900" i="1" dirty="0">
                <a:solidFill>
                  <a:srgbClr val="434F69"/>
                </a:solidFill>
                <a:latin typeface="Arial" panose="020B0604020202020204" pitchFamily="34" charset="0"/>
                <a:cs typeface="Arial" panose="020B0604020202020204" pitchFamily="34" charset="0"/>
              </a:rPr>
              <a:t>City of Portland, Portland Housing Bureau, November 2019</a:t>
            </a:r>
          </a:p>
        </p:txBody>
      </p:sp>
    </p:spTree>
    <p:extLst>
      <p:ext uri="{BB962C8B-B14F-4D97-AF65-F5344CB8AC3E}">
        <p14:creationId xmlns:p14="http://schemas.microsoft.com/office/powerpoint/2010/main" val="3155862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317C94C-B438-401E-A682-2903F5ABDED9}"/>
              </a:ext>
            </a:extLst>
          </p:cNvPr>
          <p:cNvSpPr txBox="1">
            <a:spLocks/>
          </p:cNvSpPr>
          <p:nvPr/>
        </p:nvSpPr>
        <p:spPr>
          <a:xfrm>
            <a:off x="688340" y="1521423"/>
            <a:ext cx="10815319" cy="3954929"/>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marL="0" marR="0" lvl="1" algn="l" defTabSz="914400" rtl="0" eaLnBrk="1" fontAlgn="auto" latinLnBrk="0" hangingPunct="1">
              <a:lnSpc>
                <a:spcPct val="100000"/>
              </a:lnSpc>
              <a:spcBef>
                <a:spcPts val="0"/>
              </a:spcBef>
              <a:spcAft>
                <a:spcPts val="0"/>
              </a:spcAft>
              <a:buClrTx/>
              <a:buSzTx/>
              <a:tabLst/>
              <a:defRPr/>
            </a:pPr>
            <a:r>
              <a:rPr kumimoji="0" lang="en-US" sz="3600" b="1" i="0" u="none" strike="noStrike" kern="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Application and Screening</a:t>
            </a:r>
          </a:p>
          <a:p>
            <a:pPr lvl="2">
              <a:spcAft>
                <a:spcPts val="600"/>
              </a:spcAft>
            </a:pPr>
            <a:r>
              <a:rPr lang="en-US" sz="1600" b="1" kern="0" dirty="0">
                <a:solidFill>
                  <a:srgbClr val="1F497D"/>
                </a:solidFill>
                <a:latin typeface="Arial" panose="020B0604020202020204" pitchFamily="34" charset="0"/>
                <a:cs typeface="Arial" panose="020B0604020202020204" pitchFamily="34" charset="0"/>
              </a:rPr>
              <a:t> </a:t>
            </a:r>
          </a:p>
          <a:p>
            <a:pPr lvl="1">
              <a:spcAft>
                <a:spcPts val="600"/>
              </a:spcAft>
            </a:pPr>
            <a:r>
              <a:rPr lang="en-US" sz="3200" b="1" kern="0" dirty="0">
                <a:solidFill>
                  <a:srgbClr val="1F497D"/>
                </a:solidFill>
                <a:latin typeface="Arial" panose="020B0604020202020204" pitchFamily="34" charset="0"/>
                <a:cs typeface="Arial" panose="020B0604020202020204" pitchFamily="34" charset="0"/>
              </a:rPr>
              <a:t>Administrative Rules</a:t>
            </a:r>
          </a:p>
          <a:p>
            <a:pPr marL="1485900" lvl="2" indent="-571500">
              <a:spcAft>
                <a:spcPts val="600"/>
              </a:spcAft>
              <a:buFont typeface="Arial" panose="020B0604020202020204" pitchFamily="34" charset="0"/>
              <a:buChar char="•"/>
            </a:pPr>
            <a:r>
              <a:rPr lang="en-US" sz="3200" b="1" kern="0" dirty="0">
                <a:solidFill>
                  <a:srgbClr val="1F497D"/>
                </a:solidFill>
                <a:latin typeface="Arial" panose="020B0604020202020204" pitchFamily="34" charset="0"/>
                <a:cs typeface="Arial" panose="020B0604020202020204" pitchFamily="34" charset="0"/>
              </a:rPr>
              <a:t>Advertising multiple units</a:t>
            </a:r>
          </a:p>
          <a:p>
            <a:pPr marL="1485900" lvl="2" indent="-571500">
              <a:spcAft>
                <a:spcPts val="600"/>
              </a:spcAft>
              <a:buFont typeface="Arial" panose="020B0604020202020204" pitchFamily="34" charset="0"/>
              <a:buChar char="•"/>
            </a:pPr>
            <a:r>
              <a:rPr lang="en-US" sz="3200" b="1" kern="0" dirty="0">
                <a:solidFill>
                  <a:srgbClr val="1F497D"/>
                </a:solidFill>
                <a:latin typeface="Arial" panose="020B0604020202020204" pitchFamily="34" charset="0"/>
                <a:cs typeface="Arial" panose="020B0604020202020204" pitchFamily="34" charset="0"/>
              </a:rPr>
              <a:t>Repeated Rental Violations</a:t>
            </a:r>
            <a:endParaRPr lang="en-US" sz="3600" b="1" kern="0" dirty="0">
              <a:solidFill>
                <a:srgbClr val="1F497D"/>
              </a:solidFill>
              <a:latin typeface="Arial" panose="020B0604020202020204" pitchFamily="34" charset="0"/>
              <a:cs typeface="Arial" panose="020B0604020202020204" pitchFamily="34" charset="0"/>
            </a:endParaRPr>
          </a:p>
          <a:p>
            <a:pPr marL="463550" lvl="2">
              <a:spcBef>
                <a:spcPts val="1200"/>
              </a:spcBef>
              <a:spcAft>
                <a:spcPts val="600"/>
              </a:spcAft>
            </a:pPr>
            <a:r>
              <a:rPr lang="en-US" sz="3200" b="1" kern="0" dirty="0">
                <a:solidFill>
                  <a:srgbClr val="1F497D"/>
                </a:solidFill>
                <a:latin typeface="Arial" panose="020B0604020202020204" pitchFamily="34" charset="0"/>
                <a:cs typeface="Arial" panose="020B0604020202020204" pitchFamily="34" charset="0"/>
              </a:rPr>
              <a:t>Statement of Applicant Rights Notice</a:t>
            </a:r>
          </a:p>
          <a:p>
            <a:pPr marL="463550" lvl="2">
              <a:spcBef>
                <a:spcPts val="1200"/>
              </a:spcBef>
              <a:spcAft>
                <a:spcPts val="600"/>
              </a:spcAft>
            </a:pPr>
            <a:r>
              <a:rPr lang="en-US" sz="3200" b="1" kern="0" dirty="0">
                <a:solidFill>
                  <a:srgbClr val="1F497D"/>
                </a:solidFill>
                <a:latin typeface="Arial" panose="020B0604020202020204" pitchFamily="34" charset="0"/>
                <a:cs typeface="Arial" panose="020B0604020202020204" pitchFamily="34" charset="0"/>
              </a:rPr>
              <a:t>Right to Request a Modification or Accommodation</a:t>
            </a:r>
            <a:endParaRPr lang="en-US" sz="2800" b="1" kern="0" dirty="0">
              <a:solidFill>
                <a:srgbClr val="1F497D"/>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6F65F66-39F2-4536-9DAE-ADE3565C7373}"/>
              </a:ext>
            </a:extLst>
          </p:cNvPr>
          <p:cNvSpPr txBox="1"/>
          <p:nvPr/>
        </p:nvSpPr>
        <p:spPr>
          <a:xfrm>
            <a:off x="8610600" y="6536592"/>
            <a:ext cx="3505200" cy="230832"/>
          </a:xfrm>
          <a:prstGeom prst="rect">
            <a:avLst/>
          </a:prstGeom>
          <a:noFill/>
        </p:spPr>
        <p:txBody>
          <a:bodyPr wrap="square" rtlCol="0">
            <a:spAutoFit/>
          </a:bodyPr>
          <a:lstStyle/>
          <a:p>
            <a:pPr algn="r"/>
            <a:r>
              <a:rPr lang="en-US" sz="900" i="1" dirty="0">
                <a:solidFill>
                  <a:srgbClr val="434F69"/>
                </a:solidFill>
                <a:latin typeface="Arial" panose="020B0604020202020204" pitchFamily="34" charset="0"/>
                <a:cs typeface="Arial" panose="020B0604020202020204" pitchFamily="34" charset="0"/>
              </a:rPr>
              <a:t>City of Portland, Portland Housing Bureau, November 2019</a:t>
            </a:r>
          </a:p>
        </p:txBody>
      </p:sp>
      <p:sp>
        <p:nvSpPr>
          <p:cNvPr id="9" name="Title 1">
            <a:extLst>
              <a:ext uri="{FF2B5EF4-FFF2-40B4-BE49-F238E27FC236}">
                <a16:creationId xmlns:a16="http://schemas.microsoft.com/office/drawing/2014/main" id="{08264078-BE7A-46D4-AD25-4A6DEE9D5FDA}"/>
              </a:ext>
            </a:extLst>
          </p:cNvPr>
          <p:cNvSpPr txBox="1">
            <a:spLocks/>
          </p:cNvSpPr>
          <p:nvPr/>
        </p:nvSpPr>
        <p:spPr>
          <a:xfrm>
            <a:off x="688340" y="468403"/>
            <a:ext cx="10815319" cy="492443"/>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r"/>
            <a:r>
              <a:rPr lang="en-US" sz="3200" kern="0" dirty="0">
                <a:solidFill>
                  <a:srgbClr val="8D9AB5"/>
                </a:solidFill>
              </a:rPr>
              <a:t>FAIR Administrative Rules</a:t>
            </a:r>
          </a:p>
        </p:txBody>
      </p:sp>
    </p:spTree>
    <p:extLst>
      <p:ext uri="{BB962C8B-B14F-4D97-AF65-F5344CB8AC3E}">
        <p14:creationId xmlns:p14="http://schemas.microsoft.com/office/powerpoint/2010/main" val="1646375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317C94C-B438-401E-A682-2903F5ABDED9}"/>
              </a:ext>
            </a:extLst>
          </p:cNvPr>
          <p:cNvSpPr txBox="1">
            <a:spLocks/>
          </p:cNvSpPr>
          <p:nvPr/>
        </p:nvSpPr>
        <p:spPr>
          <a:xfrm>
            <a:off x="688340" y="1521423"/>
            <a:ext cx="10815319" cy="4585871"/>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marL="0" marR="0" lvl="1" algn="l" defTabSz="914400" rtl="0" eaLnBrk="1" fontAlgn="auto" latinLnBrk="0" hangingPunct="1">
              <a:lnSpc>
                <a:spcPct val="100000"/>
              </a:lnSpc>
              <a:spcBef>
                <a:spcPts val="0"/>
              </a:spcBef>
              <a:spcAft>
                <a:spcPts val="0"/>
              </a:spcAft>
              <a:buClrTx/>
              <a:buSzTx/>
              <a:tabLst/>
              <a:defRPr/>
            </a:pPr>
            <a:r>
              <a:rPr kumimoji="0" lang="en-US" sz="3600" b="1" i="0" u="none" strike="noStrike" kern="0" cap="none" spc="0" normalizeH="0" baseline="0" noProof="0" dirty="0">
                <a:ln>
                  <a:noFill/>
                </a:ln>
                <a:solidFill>
                  <a:srgbClr val="1F497D"/>
                </a:solidFill>
                <a:effectLst/>
                <a:uLnTx/>
                <a:uFillTx/>
                <a:latin typeface="Arial" panose="020B0604020202020204" pitchFamily="34" charset="0"/>
                <a:ea typeface="+mn-ea"/>
                <a:cs typeface="Arial" panose="020B0604020202020204" pitchFamily="34" charset="0"/>
              </a:rPr>
              <a:t>Security Deposits</a:t>
            </a:r>
          </a:p>
          <a:p>
            <a:pPr lvl="2">
              <a:spcAft>
                <a:spcPts val="600"/>
              </a:spcAft>
            </a:pPr>
            <a:r>
              <a:rPr lang="en-US" sz="1600" b="1" kern="0" dirty="0">
                <a:solidFill>
                  <a:srgbClr val="1F497D"/>
                </a:solidFill>
                <a:latin typeface="Arial" panose="020B0604020202020204" pitchFamily="34" charset="0"/>
                <a:cs typeface="Arial" panose="020B0604020202020204" pitchFamily="34" charset="0"/>
              </a:rPr>
              <a:t> </a:t>
            </a:r>
          </a:p>
          <a:p>
            <a:pPr lvl="1">
              <a:spcAft>
                <a:spcPts val="600"/>
              </a:spcAft>
            </a:pPr>
            <a:r>
              <a:rPr lang="en-US" sz="3200" b="1" kern="0" dirty="0">
                <a:solidFill>
                  <a:srgbClr val="1F497D"/>
                </a:solidFill>
                <a:latin typeface="Arial" panose="020B0604020202020204" pitchFamily="34" charset="0"/>
                <a:cs typeface="Arial" panose="020B0604020202020204" pitchFamily="34" charset="0"/>
              </a:rPr>
              <a:t>Administrative Rules</a:t>
            </a:r>
          </a:p>
          <a:p>
            <a:pPr marL="1485900" lvl="2" indent="-571500">
              <a:spcAft>
                <a:spcPts val="600"/>
              </a:spcAft>
              <a:buFont typeface="Arial" panose="020B0604020202020204" pitchFamily="34" charset="0"/>
              <a:buChar char="•"/>
            </a:pPr>
            <a:r>
              <a:rPr lang="en-US" sz="3200" b="1" kern="0" dirty="0">
                <a:solidFill>
                  <a:srgbClr val="1F497D"/>
                </a:solidFill>
                <a:latin typeface="Arial" panose="020B0604020202020204" pitchFamily="34" charset="0"/>
                <a:cs typeface="Arial" panose="020B0604020202020204" pitchFamily="34" charset="0"/>
              </a:rPr>
              <a:t>Disputed Condition Reports</a:t>
            </a:r>
          </a:p>
          <a:p>
            <a:pPr marL="1485900" lvl="2" indent="-571500">
              <a:spcAft>
                <a:spcPts val="600"/>
              </a:spcAft>
              <a:buFont typeface="Arial" panose="020B0604020202020204" pitchFamily="34" charset="0"/>
              <a:buChar char="•"/>
            </a:pPr>
            <a:r>
              <a:rPr lang="en-US" sz="3200" b="1" kern="0" dirty="0">
                <a:solidFill>
                  <a:srgbClr val="1F497D"/>
                </a:solidFill>
                <a:latin typeface="Arial" panose="020B0604020202020204" pitchFamily="34" charset="0"/>
                <a:cs typeface="Arial" panose="020B0604020202020204" pitchFamily="34" charset="0"/>
              </a:rPr>
              <a:t>Updating Condition Reports</a:t>
            </a:r>
          </a:p>
          <a:p>
            <a:pPr marL="1485900" lvl="2" indent="-571500">
              <a:spcAft>
                <a:spcPts val="600"/>
              </a:spcAft>
              <a:buFont typeface="Arial" panose="020B0604020202020204" pitchFamily="34" charset="0"/>
              <a:buChar char="•"/>
            </a:pPr>
            <a:r>
              <a:rPr lang="en-US" sz="3200" b="1" kern="0" dirty="0">
                <a:solidFill>
                  <a:srgbClr val="1F497D"/>
                </a:solidFill>
                <a:latin typeface="Arial" panose="020B0604020202020204" pitchFamily="34" charset="0"/>
                <a:cs typeface="Arial" panose="020B0604020202020204" pitchFamily="34" charset="0"/>
              </a:rPr>
              <a:t>Items not subject to depreciation schedule</a:t>
            </a:r>
            <a:endParaRPr lang="en-US" sz="3600" b="1" kern="0" dirty="0">
              <a:solidFill>
                <a:srgbClr val="1F497D"/>
              </a:solidFill>
              <a:latin typeface="Arial" panose="020B0604020202020204" pitchFamily="34" charset="0"/>
              <a:cs typeface="Arial" panose="020B0604020202020204" pitchFamily="34" charset="0"/>
            </a:endParaRPr>
          </a:p>
          <a:p>
            <a:pPr marL="463550" lvl="2">
              <a:spcBef>
                <a:spcPts val="1200"/>
              </a:spcBef>
              <a:spcAft>
                <a:spcPts val="600"/>
              </a:spcAft>
            </a:pPr>
            <a:r>
              <a:rPr lang="en-US" sz="3200" b="1" kern="0" dirty="0">
                <a:solidFill>
                  <a:srgbClr val="1F497D"/>
                </a:solidFill>
                <a:latin typeface="Arial" panose="020B0604020202020204" pitchFamily="34" charset="0"/>
                <a:cs typeface="Arial" panose="020B0604020202020204" pitchFamily="34" charset="0"/>
              </a:rPr>
              <a:t>Depreciation Schedule</a:t>
            </a:r>
          </a:p>
          <a:p>
            <a:pPr marL="463550" lvl="2">
              <a:spcBef>
                <a:spcPts val="1200"/>
              </a:spcBef>
              <a:spcAft>
                <a:spcPts val="600"/>
              </a:spcAft>
            </a:pPr>
            <a:r>
              <a:rPr lang="en-US" sz="3200" b="1" kern="0" dirty="0">
                <a:solidFill>
                  <a:srgbClr val="1F497D"/>
                </a:solidFill>
                <a:latin typeface="Arial" panose="020B0604020202020204" pitchFamily="34" charset="0"/>
                <a:cs typeface="Arial" panose="020B0604020202020204" pitchFamily="34" charset="0"/>
              </a:rPr>
              <a:t>Rental History Form</a:t>
            </a:r>
            <a:endParaRPr lang="en-US" sz="2800" b="1" kern="0" dirty="0">
              <a:solidFill>
                <a:srgbClr val="1F497D"/>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6F65F66-39F2-4536-9DAE-ADE3565C7373}"/>
              </a:ext>
            </a:extLst>
          </p:cNvPr>
          <p:cNvSpPr txBox="1"/>
          <p:nvPr/>
        </p:nvSpPr>
        <p:spPr>
          <a:xfrm>
            <a:off x="8610600" y="6536592"/>
            <a:ext cx="3505200" cy="230832"/>
          </a:xfrm>
          <a:prstGeom prst="rect">
            <a:avLst/>
          </a:prstGeom>
          <a:noFill/>
        </p:spPr>
        <p:txBody>
          <a:bodyPr wrap="square" rtlCol="0">
            <a:spAutoFit/>
          </a:bodyPr>
          <a:lstStyle/>
          <a:p>
            <a:pPr algn="r"/>
            <a:r>
              <a:rPr lang="en-US" sz="900" i="1" dirty="0">
                <a:solidFill>
                  <a:srgbClr val="434F69"/>
                </a:solidFill>
                <a:latin typeface="Arial" panose="020B0604020202020204" pitchFamily="34" charset="0"/>
                <a:cs typeface="Arial" panose="020B0604020202020204" pitchFamily="34" charset="0"/>
              </a:rPr>
              <a:t>City of Portland, Portland Housing Bureau, November 2019</a:t>
            </a:r>
          </a:p>
        </p:txBody>
      </p:sp>
      <p:sp>
        <p:nvSpPr>
          <p:cNvPr id="9" name="Title 1">
            <a:extLst>
              <a:ext uri="{FF2B5EF4-FFF2-40B4-BE49-F238E27FC236}">
                <a16:creationId xmlns:a16="http://schemas.microsoft.com/office/drawing/2014/main" id="{08264078-BE7A-46D4-AD25-4A6DEE9D5FDA}"/>
              </a:ext>
            </a:extLst>
          </p:cNvPr>
          <p:cNvSpPr txBox="1">
            <a:spLocks/>
          </p:cNvSpPr>
          <p:nvPr/>
        </p:nvSpPr>
        <p:spPr>
          <a:xfrm>
            <a:off x="688340" y="468403"/>
            <a:ext cx="10815319" cy="492443"/>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r"/>
            <a:r>
              <a:rPr lang="en-US" sz="3200" kern="0" dirty="0">
                <a:solidFill>
                  <a:srgbClr val="8D9AB5"/>
                </a:solidFill>
              </a:rPr>
              <a:t>FAIR Administrative Rules</a:t>
            </a:r>
          </a:p>
        </p:txBody>
      </p:sp>
    </p:spTree>
    <p:extLst>
      <p:ext uri="{BB962C8B-B14F-4D97-AF65-F5344CB8AC3E}">
        <p14:creationId xmlns:p14="http://schemas.microsoft.com/office/powerpoint/2010/main" val="2916152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4E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8340" y="381000"/>
            <a:ext cx="10815319" cy="1231106"/>
          </a:xfrm>
        </p:spPr>
        <p:txBody>
          <a:bodyPr/>
          <a:lstStyle/>
          <a:p>
            <a:pPr algn="ctr"/>
            <a:r>
              <a:rPr lang="en-US" sz="8000" dirty="0">
                <a:solidFill>
                  <a:schemeClr val="tx2">
                    <a:lumMod val="75000"/>
                  </a:schemeClr>
                </a:solidFill>
              </a:rPr>
              <a:t>Questions?</a:t>
            </a:r>
          </a:p>
        </p:txBody>
      </p:sp>
      <p:sp>
        <p:nvSpPr>
          <p:cNvPr id="7" name="Content Placeholder 2">
            <a:extLst>
              <a:ext uri="{FF2B5EF4-FFF2-40B4-BE49-F238E27FC236}">
                <a16:creationId xmlns:a16="http://schemas.microsoft.com/office/drawing/2014/main" id="{8988FB61-E19E-4B87-9DE3-38DC6935A0F3}"/>
              </a:ext>
            </a:extLst>
          </p:cNvPr>
          <p:cNvSpPr txBox="1">
            <a:spLocks/>
          </p:cNvSpPr>
          <p:nvPr/>
        </p:nvSpPr>
        <p:spPr>
          <a:xfrm>
            <a:off x="2324099" y="1916906"/>
            <a:ext cx="7543800" cy="1207294"/>
          </a:xfrm>
          <a:prstGeom prst="rect">
            <a:avLst/>
          </a:prstGeom>
        </p:spPr>
        <p:txBody>
          <a:bodyPr wrap="square" lIns="0" tIns="0" rIns="0" bIns="0">
            <a:no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pt-BR" sz="3200" b="1" dirty="0">
                <a:solidFill>
                  <a:schemeClr val="tx2">
                    <a:lumMod val="75000"/>
                  </a:schemeClr>
                </a:solidFill>
                <a:latin typeface="Arial" panose="020B0604020202020204" pitchFamily="34" charset="0"/>
                <a:cs typeface="Arial" panose="020B0604020202020204" pitchFamily="34" charset="0"/>
              </a:rPr>
              <a:t>Andrés Oswill</a:t>
            </a:r>
          </a:p>
          <a:p>
            <a:pPr algn="ctr"/>
            <a:r>
              <a:rPr lang="pt-BR" sz="3200" i="1" kern="0" dirty="0">
                <a:solidFill>
                  <a:schemeClr val="tx2">
                    <a:lumMod val="75000"/>
                  </a:schemeClr>
                </a:solidFill>
                <a:latin typeface="Arial" panose="020B0604020202020204" pitchFamily="34" charset="0"/>
                <a:cs typeface="Arial" panose="020B0604020202020204" pitchFamily="34" charset="0"/>
              </a:rPr>
              <a:t>andres.oswill@portlandoregon.gov</a:t>
            </a:r>
          </a:p>
        </p:txBody>
      </p:sp>
      <p:sp>
        <p:nvSpPr>
          <p:cNvPr id="4" name="Title 1">
            <a:extLst>
              <a:ext uri="{FF2B5EF4-FFF2-40B4-BE49-F238E27FC236}">
                <a16:creationId xmlns:a16="http://schemas.microsoft.com/office/drawing/2014/main" id="{AEC7ECD5-52CE-4C19-9BB9-E018F431B28B}"/>
              </a:ext>
            </a:extLst>
          </p:cNvPr>
          <p:cNvSpPr txBox="1">
            <a:spLocks/>
          </p:cNvSpPr>
          <p:nvPr/>
        </p:nvSpPr>
        <p:spPr>
          <a:xfrm>
            <a:off x="688340" y="3657600"/>
            <a:ext cx="10815319" cy="1231106"/>
          </a:xfrm>
          <a:prstGeom prst="rect">
            <a:avLst/>
          </a:prstGeom>
        </p:spPr>
        <p:txBody>
          <a:bodyPr wrap="square" lIns="0" tIns="0" rIns="0" bIns="0">
            <a:spAutoFit/>
          </a:bodyPr>
          <a:lstStyle>
            <a:lvl1pPr>
              <a:defRPr sz="4000" b="1" i="0">
                <a:solidFill>
                  <a:srgbClr val="27829D"/>
                </a:solidFill>
                <a:latin typeface="Arial"/>
                <a:ea typeface="+mj-ea"/>
                <a:cs typeface="Arial"/>
              </a:defRPr>
            </a:lvl1pPr>
          </a:lstStyle>
          <a:p>
            <a:pPr algn="ctr"/>
            <a:r>
              <a:rPr lang="en-US" sz="8000" kern="0" dirty="0">
                <a:solidFill>
                  <a:schemeClr val="tx2">
                    <a:lumMod val="75000"/>
                  </a:schemeClr>
                </a:solidFill>
              </a:rPr>
              <a:t>Testimony:</a:t>
            </a:r>
          </a:p>
        </p:txBody>
      </p:sp>
      <p:sp>
        <p:nvSpPr>
          <p:cNvPr id="5" name="Content Placeholder 2">
            <a:extLst>
              <a:ext uri="{FF2B5EF4-FFF2-40B4-BE49-F238E27FC236}">
                <a16:creationId xmlns:a16="http://schemas.microsoft.com/office/drawing/2014/main" id="{4273118B-DF1D-4F23-8933-CAB1AEEE2EB2}"/>
              </a:ext>
            </a:extLst>
          </p:cNvPr>
          <p:cNvSpPr txBox="1">
            <a:spLocks/>
          </p:cNvSpPr>
          <p:nvPr/>
        </p:nvSpPr>
        <p:spPr>
          <a:xfrm>
            <a:off x="2324099" y="5193506"/>
            <a:ext cx="7543800" cy="1207294"/>
          </a:xfrm>
          <a:prstGeom prst="rect">
            <a:avLst/>
          </a:prstGeom>
        </p:spPr>
        <p:txBody>
          <a:bodyPr wrap="square" lIns="0" tIns="0" rIns="0" bIns="0">
            <a:no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pt-BR" sz="3200" b="1" dirty="0">
                <a:solidFill>
                  <a:schemeClr val="tx2">
                    <a:lumMod val="75000"/>
                  </a:schemeClr>
                </a:solidFill>
                <a:latin typeface="Arial" panose="020B0604020202020204" pitchFamily="34" charset="0"/>
                <a:cs typeface="Arial" panose="020B0604020202020204" pitchFamily="34" charset="0"/>
              </a:rPr>
              <a:t>Rental Services Office</a:t>
            </a:r>
          </a:p>
          <a:p>
            <a:pPr algn="ctr"/>
            <a:r>
              <a:rPr lang="pt-BR" sz="3200" i="1" kern="0" dirty="0">
                <a:solidFill>
                  <a:schemeClr val="tx2">
                    <a:lumMod val="75000"/>
                  </a:schemeClr>
                </a:solidFill>
                <a:latin typeface="Arial" panose="020B0604020202020204" pitchFamily="34" charset="0"/>
                <a:cs typeface="Arial" panose="020B0604020202020204" pitchFamily="34" charset="0"/>
              </a:rPr>
              <a:t>rentalservices@portlandoregon.gov</a:t>
            </a:r>
          </a:p>
        </p:txBody>
      </p:sp>
    </p:spTree>
    <p:extLst>
      <p:ext uri="{BB962C8B-B14F-4D97-AF65-F5344CB8AC3E}">
        <p14:creationId xmlns:p14="http://schemas.microsoft.com/office/powerpoint/2010/main" val="1810628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4379</TotalTime>
  <Words>294</Words>
  <Application>Microsoft Office PowerPoint</Application>
  <PresentationFormat>Widescreen</PresentationFormat>
  <Paragraphs>67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Overview of  Local Landlord-Tenant Law</vt:lpstr>
      <vt:lpstr>The information in this notice is for educational purposes only. You should review appropriate state statute, city code, and administrative rule as necessary.   If you need legal guidance, or are considering taking legal action, you should contact an attorney.</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PHB PPT Twmplate</dc:title>
  <dc:creator>Benoit, Emily;Andrés Oswill</dc:creator>
  <cp:lastModifiedBy>Oswill, Andres</cp:lastModifiedBy>
  <cp:revision>434</cp:revision>
  <cp:lastPrinted>2019-03-07T02:31:18Z</cp:lastPrinted>
  <dcterms:created xsi:type="dcterms:W3CDTF">2017-10-04T08:00:34Z</dcterms:created>
  <dcterms:modified xsi:type="dcterms:W3CDTF">2019-11-07T22:29:42Z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2017-10-03T00:00:00Z</vt:filetime>
  </property>
  <property fmtid="{D5CDD505-2E9C-101B-9397-08002B2CF9AE}" pid="3" name="Creator">
    <vt:lpwstr>PowerPoint</vt:lpwstr>
  </property>
  <property fmtid="{D5CDD505-2E9C-101B-9397-08002B2CF9AE}" pid="4" name="LastSaved">
    <vt:filetime>2017-10-04T00:00:00Z</vt:filetime>
  </property>
</Properties>
</file>