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73" r:id="rId2"/>
    <p:sldId id="282" r:id="rId3"/>
    <p:sldId id="290" r:id="rId4"/>
    <p:sldId id="370" r:id="rId5"/>
    <p:sldId id="371" r:id="rId6"/>
    <p:sldId id="297" r:id="rId7"/>
    <p:sldId id="372" r:id="rId8"/>
    <p:sldId id="296" r:id="rId9"/>
    <p:sldId id="369" r:id="rId10"/>
  </p:sldIdLst>
  <p:sldSz cx="9144000" cy="6858000" type="screen4x3"/>
  <p:notesSz cx="9296400" cy="7010400"/>
  <p:defaultTextStyle>
    <a:defPPr>
      <a:defRPr lang="en-US"/>
    </a:defPPr>
    <a:lvl1pPr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1pPr>
    <a:lvl2pPr marL="4556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2pPr>
    <a:lvl3pPr marL="9128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3pPr>
    <a:lvl4pPr marL="13700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4pPr>
    <a:lvl5pPr marL="18272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220"/>
    <a:srgbClr val="00A0AE"/>
    <a:srgbClr val="41FD53"/>
    <a:srgbClr val="FCB043"/>
    <a:srgbClr val="E7E8EA"/>
    <a:srgbClr val="FF6667"/>
    <a:srgbClr val="DE791D"/>
    <a:srgbClr val="98CBCC"/>
    <a:srgbClr val="0AAE83"/>
    <a:srgbClr val="4D4D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15" autoAdjust="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81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lak, Kevin" userId="d66771fc-1179-481c-a5fc-c5bbde1048e2" providerId="ADAL" clId="{685348FD-56E3-444E-AAC2-A8D0A5C3F0A2}"/>
    <pc:docChg chg="custSel addSld delSld modSld">
      <pc:chgData name="Balak, Kevin" userId="d66771fc-1179-481c-a5fc-c5bbde1048e2" providerId="ADAL" clId="{685348FD-56E3-444E-AAC2-A8D0A5C3F0A2}" dt="2023-11-15T21:26:20.474" v="1569" actId="2696"/>
      <pc:docMkLst>
        <pc:docMk/>
      </pc:docMkLst>
      <pc:sldChg chg="del">
        <pc:chgData name="Balak, Kevin" userId="d66771fc-1179-481c-a5fc-c5bbde1048e2" providerId="ADAL" clId="{685348FD-56E3-444E-AAC2-A8D0A5C3F0A2}" dt="2023-11-15T21:26:20.474" v="1569" actId="2696"/>
        <pc:sldMkLst>
          <pc:docMk/>
          <pc:sldMk cId="3586323330" sldId="285"/>
        </pc:sldMkLst>
      </pc:sldChg>
      <pc:sldChg chg="delSp modSp mod">
        <pc:chgData name="Balak, Kevin" userId="d66771fc-1179-481c-a5fc-c5bbde1048e2" providerId="ADAL" clId="{685348FD-56E3-444E-AAC2-A8D0A5C3F0A2}" dt="2023-11-15T21:25:36.338" v="1568" actId="20577"/>
        <pc:sldMkLst>
          <pc:docMk/>
          <pc:sldMk cId="3299800425" sldId="296"/>
        </pc:sldMkLst>
        <pc:spChg chg="mod">
          <ac:chgData name="Balak, Kevin" userId="d66771fc-1179-481c-a5fc-c5bbde1048e2" providerId="ADAL" clId="{685348FD-56E3-444E-AAC2-A8D0A5C3F0A2}" dt="2023-11-15T21:25:36.338" v="1568" actId="20577"/>
          <ac:spMkLst>
            <pc:docMk/>
            <pc:sldMk cId="3299800425" sldId="296"/>
            <ac:spMk id="12" creationId="{B19D21F5-17A7-4B0C-A351-B73906CB11E0}"/>
          </ac:spMkLst>
        </pc:spChg>
        <pc:spChg chg="del">
          <ac:chgData name="Balak, Kevin" userId="d66771fc-1179-481c-a5fc-c5bbde1048e2" providerId="ADAL" clId="{685348FD-56E3-444E-AAC2-A8D0A5C3F0A2}" dt="2023-11-15T21:16:03.166" v="706" actId="478"/>
          <ac:spMkLst>
            <pc:docMk/>
            <pc:sldMk cId="3299800425" sldId="296"/>
            <ac:spMk id="13" creationId="{DA90C637-4451-414E-835E-FF3310BFCEC0}"/>
          </ac:spMkLst>
        </pc:spChg>
      </pc:sldChg>
      <pc:sldChg chg="delSp modSp mod">
        <pc:chgData name="Balak, Kevin" userId="d66771fc-1179-481c-a5fc-c5bbde1048e2" providerId="ADAL" clId="{685348FD-56E3-444E-AAC2-A8D0A5C3F0A2}" dt="2023-11-15T21:12:27.889" v="364" actId="14100"/>
        <pc:sldMkLst>
          <pc:docMk/>
          <pc:sldMk cId="350004535" sldId="297"/>
        </pc:sldMkLst>
        <pc:spChg chg="del mod">
          <ac:chgData name="Balak, Kevin" userId="d66771fc-1179-481c-a5fc-c5bbde1048e2" providerId="ADAL" clId="{685348FD-56E3-444E-AAC2-A8D0A5C3F0A2}" dt="2023-11-15T21:12:13.021" v="362" actId="478"/>
          <ac:spMkLst>
            <pc:docMk/>
            <pc:sldMk cId="350004535" sldId="297"/>
            <ac:spMk id="12" creationId="{B19D21F5-17A7-4B0C-A351-B73906CB11E0}"/>
          </ac:spMkLst>
        </pc:spChg>
        <pc:spChg chg="mod">
          <ac:chgData name="Balak, Kevin" userId="d66771fc-1179-481c-a5fc-c5bbde1048e2" providerId="ADAL" clId="{685348FD-56E3-444E-AAC2-A8D0A5C3F0A2}" dt="2023-11-15T21:12:27.889" v="364" actId="14100"/>
          <ac:spMkLst>
            <pc:docMk/>
            <pc:sldMk cId="350004535" sldId="297"/>
            <ac:spMk id="13" creationId="{DA90C637-4451-414E-835E-FF3310BFCEC0}"/>
          </ac:spMkLst>
        </pc:spChg>
      </pc:sldChg>
      <pc:sldChg chg="delSp modSp add mod">
        <pc:chgData name="Balak, Kevin" userId="d66771fc-1179-481c-a5fc-c5bbde1048e2" providerId="ADAL" clId="{685348FD-56E3-444E-AAC2-A8D0A5C3F0A2}" dt="2023-11-15T21:15:23.079" v="705" actId="20577"/>
        <pc:sldMkLst>
          <pc:docMk/>
          <pc:sldMk cId="4024864178" sldId="372"/>
        </pc:sldMkLst>
        <pc:spChg chg="mod">
          <ac:chgData name="Balak, Kevin" userId="d66771fc-1179-481c-a5fc-c5bbde1048e2" providerId="ADAL" clId="{685348FD-56E3-444E-AAC2-A8D0A5C3F0A2}" dt="2023-11-15T21:15:23.079" v="705" actId="20577"/>
          <ac:spMkLst>
            <pc:docMk/>
            <pc:sldMk cId="4024864178" sldId="372"/>
            <ac:spMk id="12" creationId="{B19D21F5-17A7-4B0C-A351-B73906CB11E0}"/>
          </ac:spMkLst>
        </pc:spChg>
        <pc:spChg chg="del">
          <ac:chgData name="Balak, Kevin" userId="d66771fc-1179-481c-a5fc-c5bbde1048e2" providerId="ADAL" clId="{685348FD-56E3-444E-AAC2-A8D0A5C3F0A2}" dt="2023-11-15T21:12:04.352" v="360" actId="478"/>
          <ac:spMkLst>
            <pc:docMk/>
            <pc:sldMk cId="4024864178" sldId="372"/>
            <ac:spMk id="13" creationId="{DA90C637-4451-414E-835E-FF3310BFCEC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8440" cy="35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6347" y="0"/>
            <a:ext cx="4028440" cy="35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A1016740-B75C-8B47-957E-DA86825BF794}" type="datetimeFigureOut">
              <a:rPr lang="en-US"/>
              <a:pPr>
                <a:defRPr/>
              </a:pPr>
              <a:t>11/29/2023</a:t>
            </a:fld>
            <a:endParaRPr 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8258"/>
            <a:ext cx="4028440" cy="35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6347" y="6658258"/>
            <a:ext cx="4028440" cy="35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8AF6A1F5-02C7-FF46-90C9-D15D76C79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87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 defTabSz="46574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6347" y="0"/>
            <a:ext cx="4028440" cy="350520"/>
          </a:xfrm>
          <a:prstGeom prst="rect">
            <a:avLst/>
          </a:prstGeom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73F5965-A204-F645-A64B-D6D08FE25058}" type="datetimeFigureOut">
              <a:rPr lang="en-US"/>
              <a:pPr>
                <a:defRPr/>
              </a:pPr>
              <a:t>11/29/2023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1" y="3329940"/>
            <a:ext cx="7437120" cy="3154680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258"/>
            <a:ext cx="4028440" cy="3505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 defTabSz="46574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6347" y="6658258"/>
            <a:ext cx="4028440" cy="350520"/>
          </a:xfrm>
          <a:prstGeom prst="rect">
            <a:avLst/>
          </a:prstGeom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1AA78CB-D1DD-4540-9ACA-558FD8429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30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1pPr>
    <a:lvl2pPr marL="9366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2pPr>
    <a:lvl3pPr marL="18891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3pPr>
    <a:lvl4pPr marL="28416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4pPr>
    <a:lvl5pPr marL="37941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5pPr>
    <a:lvl6pPr marL="476174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6pPr>
    <a:lvl7pPr marL="571409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7pPr>
    <a:lvl8pPr marL="666643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8pPr>
    <a:lvl9pPr marL="761878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826D1-F7E2-4BE5-9443-DC0A2C13B2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572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826D1-F7E2-4BE5-9443-DC0A2C13B2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7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826D1-F7E2-4BE5-9443-DC0A2C13B2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13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gif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46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27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46721"/>
            <a:ext cx="2852289" cy="436831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0781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69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46721"/>
            <a:ext cx="2852289" cy="4368314"/>
          </a:xfrm>
          <a:prstGeom prst="rect">
            <a:avLst/>
          </a:prstGeom>
        </p:spPr>
      </p:pic>
      <p:pic>
        <p:nvPicPr>
          <p:cNvPr id="8" name="Picture 7" descr="IMG_3068.jpg"/>
          <p:cNvPicPr>
            <a:picLocks noChangeAspect="1"/>
          </p:cNvPicPr>
          <p:nvPr userDrawn="1"/>
        </p:nvPicPr>
        <p:blipFill rotWithShape="1"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1"/>
            <a:ext cx="2903364" cy="436831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17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3677.jpg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46" t="6311" r="14974" b="6323"/>
          <a:stretch/>
        </p:blipFill>
        <p:spPr>
          <a:xfrm>
            <a:off x="-582537" y="1846721"/>
            <a:ext cx="3421559" cy="437553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61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72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51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6386"/>
            <a:ext cx="2852289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75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 descr="IMG_4853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1"/>
            <a:ext cx="2937325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IMG_6450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0"/>
            <a:ext cx="2945936" cy="436831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48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99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61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 descr="4518345905_51dc214515_o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9092" y="1846721"/>
            <a:ext cx="2980004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61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24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MG_2925.jpg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1" t="7067" r="2353" b="13921"/>
          <a:stretch/>
        </p:blipFill>
        <p:spPr>
          <a:xfrm>
            <a:off x="-194685" y="1846721"/>
            <a:ext cx="3080935" cy="436121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48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75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974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657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7028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552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807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2437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247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98CBCC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64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40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21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rgbClr val="FF6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949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solidFill>
          <a:srgbClr val="FF6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934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FCB043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919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32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rgbClr val="98C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00A0AE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654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bg>
      <p:bgPr>
        <a:solidFill>
          <a:srgbClr val="98C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564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82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72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rgbClr val="E7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8747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rgbClr val="0AA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91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68" y="1919806"/>
            <a:ext cx="2856916" cy="432175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50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solidFill>
          <a:srgbClr val="0AA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303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rgbClr val="FC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F58220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26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solidFill>
          <a:srgbClr val="FC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574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00A0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775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CB0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582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0AAE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4D4D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F666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E7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317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nowplow_bw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03" r="4947"/>
          <a:stretch/>
        </p:blipFill>
        <p:spPr>
          <a:xfrm>
            <a:off x="-336133" y="1926097"/>
            <a:ext cx="3085285" cy="433947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99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98CB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739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7542" y="5377443"/>
            <a:ext cx="519004" cy="51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546" y="5317210"/>
            <a:ext cx="1729314" cy="63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41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3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nowplow_bw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02"/>
          <a:stretch/>
        </p:blipFill>
        <p:spPr>
          <a:xfrm>
            <a:off x="-278407" y="1926097"/>
            <a:ext cx="3028938" cy="433947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51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5491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00"/>
          <a:stretch/>
        </p:blipFill>
        <p:spPr>
          <a:xfrm>
            <a:off x="-289666" y="1886092"/>
            <a:ext cx="3027448" cy="435778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53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127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839" y="1809332"/>
            <a:ext cx="2848741" cy="442624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51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23" r:id="rId2"/>
    <p:sldLayoutId id="2147483680" r:id="rId3"/>
    <p:sldLayoutId id="2147483726" r:id="rId4"/>
    <p:sldLayoutId id="2147483716" r:id="rId5"/>
    <p:sldLayoutId id="2147483681" r:id="rId6"/>
    <p:sldLayoutId id="2147483718" r:id="rId7"/>
    <p:sldLayoutId id="2147483684" r:id="rId8"/>
    <p:sldLayoutId id="2147483717" r:id="rId9"/>
    <p:sldLayoutId id="2147483724" r:id="rId10"/>
    <p:sldLayoutId id="2147483685" r:id="rId11"/>
    <p:sldLayoutId id="2147483725" r:id="rId12"/>
    <p:sldLayoutId id="2147483720" r:id="rId13"/>
    <p:sldLayoutId id="2147483719" r:id="rId14"/>
    <p:sldLayoutId id="2147483722" r:id="rId15"/>
    <p:sldLayoutId id="2147483686" r:id="rId16"/>
    <p:sldLayoutId id="2147483721" r:id="rId17"/>
    <p:sldLayoutId id="2147483727" r:id="rId18"/>
    <p:sldLayoutId id="2147483728" r:id="rId19"/>
    <p:sldLayoutId id="2147483729" r:id="rId20"/>
    <p:sldLayoutId id="2147483687" r:id="rId21"/>
    <p:sldLayoutId id="2147483688" r:id="rId22"/>
    <p:sldLayoutId id="2147483689" r:id="rId23"/>
    <p:sldLayoutId id="2147483678" r:id="rId24"/>
    <p:sldLayoutId id="2147483690" r:id="rId25"/>
    <p:sldLayoutId id="2147483691" r:id="rId26"/>
    <p:sldLayoutId id="2147483692" r:id="rId27"/>
    <p:sldLayoutId id="2147483693" r:id="rId28"/>
    <p:sldLayoutId id="2147483715" r:id="rId29"/>
    <p:sldLayoutId id="2147483694" r:id="rId30"/>
    <p:sldLayoutId id="2147483714" r:id="rId31"/>
    <p:sldLayoutId id="2147483695" r:id="rId32"/>
    <p:sldLayoutId id="2147483713" r:id="rId33"/>
    <p:sldLayoutId id="2147483696" r:id="rId34"/>
    <p:sldLayoutId id="2147483712" r:id="rId35"/>
    <p:sldLayoutId id="2147483697" r:id="rId36"/>
    <p:sldLayoutId id="2147483711" r:id="rId37"/>
    <p:sldLayoutId id="2147483698" r:id="rId38"/>
    <p:sldLayoutId id="2147483699" r:id="rId39"/>
    <p:sldLayoutId id="2147483710" r:id="rId40"/>
    <p:sldLayoutId id="2147483700" r:id="rId41"/>
    <p:sldLayoutId id="2147483709" r:id="rId42"/>
    <p:sldLayoutId id="2147483701" r:id="rId43"/>
    <p:sldLayoutId id="2147483702" r:id="rId44"/>
    <p:sldLayoutId id="2147483703" r:id="rId45"/>
    <p:sldLayoutId id="2147483704" r:id="rId46"/>
    <p:sldLayoutId id="2147483705" r:id="rId47"/>
    <p:sldLayoutId id="2147483706" r:id="rId48"/>
    <p:sldLayoutId id="2147483707" r:id="rId49"/>
    <p:sldLayoutId id="2147483708" r:id="rId50"/>
    <p:sldLayoutId id="2147483730" r:id="rId51"/>
  </p:sldLayoutIdLst>
  <p:hf hdr="0" dt="0"/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charset="0"/>
          <a:cs typeface="MS PGothic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19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25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1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7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8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15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cserver.org/highway-signs2/q/questions.html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-88605" y="250555"/>
            <a:ext cx="9321209" cy="1609978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200" b="1" dirty="0">
                <a:solidFill>
                  <a:schemeClr val="bg1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Vacate </a:t>
            </a:r>
            <a:r>
              <a:rPr lang="en-US" sz="3200" b="1" dirty="0"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 24</a:t>
            </a:r>
            <a:r>
              <a:rPr lang="en-US" sz="3200" b="1" baseline="30000" dirty="0"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sz="3200" b="1" dirty="0"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Ave south of NE Columbia Blvd </a:t>
            </a:r>
            <a:r>
              <a:rPr lang="en-US" sz="3200" b="1" dirty="0">
                <a:solidFill>
                  <a:schemeClr val="bg1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subject to certain conditions and reservations (Hearing; Ordinance, VAC-10136)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6939" y="5129150"/>
            <a:ext cx="8258412" cy="540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en-US" b="0" i="1" dirty="0"/>
              <a:t>Street Vacation Process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785D5B-D9E6-484B-8B79-C3B2F3EC5B77}"/>
              </a:ext>
            </a:extLst>
          </p:cNvPr>
          <p:cNvSpPr txBox="1"/>
          <p:nvPr/>
        </p:nvSpPr>
        <p:spPr>
          <a:xfrm>
            <a:off x="0" y="6152110"/>
            <a:ext cx="92326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 sz="2400" i="1" dirty="0">
                <a:solidFill>
                  <a:schemeClr val="bg1"/>
                </a:solidFill>
                <a:latin typeface="Trebuchet MS" panose="020B0603020202020204" pitchFamily="34" charset="0"/>
              </a:rPr>
              <a:t>Staff presenting:  </a:t>
            </a:r>
            <a:r>
              <a:rPr lang="en-US" i="1" dirty="0">
                <a:solidFill>
                  <a:schemeClr val="bg1"/>
                </a:solidFill>
                <a:latin typeface="Trebuchet MS" panose="020B0603020202020204" pitchFamily="34" charset="0"/>
              </a:rPr>
              <a:t>Kevin Balak</a:t>
            </a:r>
            <a:r>
              <a:rPr lang="en-US" sz="2400" i="1" dirty="0">
                <a:solidFill>
                  <a:schemeClr val="bg1"/>
                </a:solidFill>
                <a:latin typeface="Trebuchet MS" panose="020B0603020202020204" pitchFamily="34" charset="0"/>
              </a:rPr>
              <a:t>, Righ</a:t>
            </a:r>
            <a:r>
              <a:rPr lang="en-US" i="1" dirty="0">
                <a:solidFill>
                  <a:schemeClr val="bg1"/>
                </a:solidFill>
                <a:latin typeface="Trebuchet MS" panose="020B0603020202020204" pitchFamily="34" charset="0"/>
              </a:rPr>
              <a:t>t-of-Way Program Supervisor</a:t>
            </a:r>
            <a:endParaRPr lang="en-US" sz="2400" i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A5933C-E61A-498C-B22D-7694DBCD6202}"/>
              </a:ext>
            </a:extLst>
          </p:cNvPr>
          <p:cNvSpPr txBox="1"/>
          <p:nvPr/>
        </p:nvSpPr>
        <p:spPr>
          <a:xfrm>
            <a:off x="256939" y="5679862"/>
            <a:ext cx="6083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i="1" dirty="0">
                <a:solidFill>
                  <a:srgbClr val="4D4D4F"/>
                </a:solidFill>
                <a:latin typeface="Trebuchet MS" charset="0"/>
              </a:rPr>
              <a:t>December</a:t>
            </a:r>
            <a:r>
              <a:rPr lang="en-US" sz="2400" i="1" dirty="0">
                <a:solidFill>
                  <a:srgbClr val="4D4D4F"/>
                </a:solidFill>
                <a:latin typeface="Trebuchet MS" charset="0"/>
              </a:rPr>
              <a:t> 13, 2023 – Agenda Item #</a:t>
            </a:r>
            <a:r>
              <a:rPr lang="en-US" i="1" dirty="0">
                <a:solidFill>
                  <a:srgbClr val="4D4D4F"/>
                </a:solidFill>
                <a:latin typeface="Trebuchet MS" charset="0"/>
              </a:rPr>
              <a:t>___</a:t>
            </a:r>
            <a:endParaRPr lang="en-US" sz="2400" i="1" dirty="0">
              <a:solidFill>
                <a:srgbClr val="4D4D4F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861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651628" y="-98058"/>
            <a:ext cx="2525736" cy="457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85" rIns="68569" bIns="34285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Area Proposed for Vacation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C6A86A-4977-9436-4585-D2908FED44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PORTLANDOREGON.GOV/TRANSPORTATION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08CC7-D860-1A80-201A-5A79235922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A1F487-7A51-09D2-79A7-DC59DCBE4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782" y="234456"/>
            <a:ext cx="4720063" cy="6145707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9AA8FC1-6B9B-8DF0-A060-01F82A356940}"/>
              </a:ext>
            </a:extLst>
          </p:cNvPr>
          <p:cNvSpPr/>
          <p:nvPr/>
        </p:nvSpPr>
        <p:spPr>
          <a:xfrm>
            <a:off x="4529797" y="773723"/>
            <a:ext cx="914400" cy="5092505"/>
          </a:xfrm>
          <a:custGeom>
            <a:avLst/>
            <a:gdLst>
              <a:gd name="connsiteX0" fmla="*/ 0 w 914400"/>
              <a:gd name="connsiteY0" fmla="*/ 0 h 5092505"/>
              <a:gd name="connsiteX1" fmla="*/ 28135 w 914400"/>
              <a:gd name="connsiteY1" fmla="*/ 4825219 h 5092505"/>
              <a:gd name="connsiteX2" fmla="*/ 914400 w 914400"/>
              <a:gd name="connsiteY2" fmla="*/ 5092505 h 5092505"/>
              <a:gd name="connsiteX3" fmla="*/ 914400 w 914400"/>
              <a:gd name="connsiteY3" fmla="*/ 295422 h 5092505"/>
              <a:gd name="connsiteX4" fmla="*/ 0 w 914400"/>
              <a:gd name="connsiteY4" fmla="*/ 0 h 5092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5092505">
                <a:moveTo>
                  <a:pt x="0" y="0"/>
                </a:moveTo>
                <a:lnTo>
                  <a:pt x="28135" y="4825219"/>
                </a:lnTo>
                <a:lnTo>
                  <a:pt x="914400" y="5092505"/>
                </a:lnTo>
                <a:lnTo>
                  <a:pt x="914400" y="29542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37000"/>
                  <a:lumMod val="75000"/>
                  <a:lumOff val="25000"/>
                </a:schemeClr>
              </a:gs>
              <a:gs pos="0">
                <a:srgbClr val="FFFF00">
                  <a:alpha val="65000"/>
                </a:srgbClr>
              </a:gs>
            </a:gsLst>
          </a:gradFill>
          <a:ln>
            <a:solidFill>
              <a:schemeClr val="accent1">
                <a:shade val="95000"/>
                <a:satMod val="105000"/>
                <a:alpha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016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77E6D-DC7F-4BAE-AB60-974882168F22}"/>
              </a:ext>
            </a:extLst>
          </p:cNvPr>
          <p:cNvSpPr txBox="1">
            <a:spLocks/>
          </p:cNvSpPr>
          <p:nvPr/>
        </p:nvSpPr>
        <p:spPr bwMode="auto">
          <a:xfrm>
            <a:off x="572416" y="157674"/>
            <a:ext cx="5146373" cy="89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85" rIns="68569" bIns="34285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Current Conditions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35CB6D-2A8F-4510-95C8-C3BA6BA72365}"/>
              </a:ext>
            </a:extLst>
          </p:cNvPr>
          <p:cNvSpPr/>
          <p:nvPr/>
        </p:nvSpPr>
        <p:spPr>
          <a:xfrm>
            <a:off x="273888" y="1053539"/>
            <a:ext cx="33837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Area zoned IG2 (General Industrial 2) and currently has a mix of industrial uses.</a:t>
            </a:r>
          </a:p>
          <a:p>
            <a:endParaRPr lang="en-US" b="1" spc="-113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north/south connectivity due to elevation changes and the Union Pacific Railroad to the south.</a:t>
            </a:r>
            <a:endParaRPr lang="en-US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B37A09-A6AA-AF72-0E77-A27B5FE4B0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PORTLANDOREGON.GOV/TRANSPORTATION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735D7-A7F2-D806-8F26-E2AA007390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1028" name="Picture 4" descr="Snapshot">
            <a:extLst>
              <a:ext uri="{FF2B5EF4-FFF2-40B4-BE49-F238E27FC236}">
                <a16:creationId xmlns:a16="http://schemas.microsoft.com/office/drawing/2014/main" id="{F041D93A-4BF5-1813-6707-A65240A83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152013"/>
            <a:ext cx="5373858" cy="385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776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77E6D-DC7F-4BAE-AB60-974882168F22}"/>
              </a:ext>
            </a:extLst>
          </p:cNvPr>
          <p:cNvSpPr txBox="1">
            <a:spLocks/>
          </p:cNvSpPr>
          <p:nvPr/>
        </p:nvSpPr>
        <p:spPr bwMode="auto">
          <a:xfrm>
            <a:off x="572416" y="157674"/>
            <a:ext cx="5146373" cy="89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85" rIns="68569" bIns="34285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Current Conditions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736778-99EF-FB30-C0FA-EBA97DFB92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PORTLANDOREGON.GOV/TRANSPORTATION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0FE34-1EBB-C4DC-9D1B-25215BA313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Picture 6" descr="A picture containing sky, outdoor, road, way&#10;&#10;Description automatically generated">
            <a:extLst>
              <a:ext uri="{FF2B5EF4-FFF2-40B4-BE49-F238E27FC236}">
                <a16:creationId xmlns:a16="http://schemas.microsoft.com/office/drawing/2014/main" id="{240E601F-14DA-275A-8BDC-0E8AD356B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036" y="955065"/>
            <a:ext cx="3994968" cy="53266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F89062-E363-3867-533B-B19AA0D1DD2B}"/>
              </a:ext>
            </a:extLst>
          </p:cNvPr>
          <p:cNvSpPr txBox="1"/>
          <p:nvPr/>
        </p:nvSpPr>
        <p:spPr>
          <a:xfrm>
            <a:off x="421646" y="3013501"/>
            <a:ext cx="2842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Within NE 24</a:t>
            </a:r>
            <a:r>
              <a:rPr lang="en-US" sz="3200" b="1" baseline="30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Ave. Facing North </a:t>
            </a:r>
          </a:p>
        </p:txBody>
      </p:sp>
    </p:spTree>
    <p:extLst>
      <p:ext uri="{BB962C8B-B14F-4D97-AF65-F5344CB8AC3E}">
        <p14:creationId xmlns:p14="http://schemas.microsoft.com/office/powerpoint/2010/main" val="2225701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77E6D-DC7F-4BAE-AB60-974882168F22}"/>
              </a:ext>
            </a:extLst>
          </p:cNvPr>
          <p:cNvSpPr txBox="1">
            <a:spLocks/>
          </p:cNvSpPr>
          <p:nvPr/>
        </p:nvSpPr>
        <p:spPr bwMode="auto">
          <a:xfrm>
            <a:off x="572416" y="157674"/>
            <a:ext cx="5146373" cy="89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85" rIns="68569" bIns="34285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Current Conditions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37320B-4368-7568-6021-6D2839046F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940F3-6724-14F3-BEF7-B9CA70E84F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EB95A9-848D-F1DF-955F-A53260BE354E}"/>
              </a:ext>
            </a:extLst>
          </p:cNvPr>
          <p:cNvSpPr txBox="1"/>
          <p:nvPr/>
        </p:nvSpPr>
        <p:spPr>
          <a:xfrm>
            <a:off x="572415" y="2589954"/>
            <a:ext cx="28460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Within NE 24</a:t>
            </a:r>
            <a:r>
              <a:rPr lang="en-US" sz="3200" b="1" baseline="30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Ave. Facing South </a:t>
            </a:r>
          </a:p>
        </p:txBody>
      </p:sp>
      <p:pic>
        <p:nvPicPr>
          <p:cNvPr id="11" name="Picture 10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2893E0C6-241C-6FE0-613D-A36856735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186" y="981849"/>
            <a:ext cx="4048735" cy="539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35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F50799F-0DA9-4D31-A10D-6DFF70CEF84A}"/>
              </a:ext>
            </a:extLst>
          </p:cNvPr>
          <p:cNvSpPr txBox="1">
            <a:spLocks/>
          </p:cNvSpPr>
          <p:nvPr/>
        </p:nvSpPr>
        <p:spPr bwMode="auto">
          <a:xfrm>
            <a:off x="899774" y="112712"/>
            <a:ext cx="7344452" cy="89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85" rIns="68569" bIns="34285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PBOT Conditions of Approval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90C637-4451-414E-835E-FF3310BFCEC0}"/>
              </a:ext>
            </a:extLst>
          </p:cNvPr>
          <p:cNvSpPr/>
          <p:nvPr/>
        </p:nvSpPr>
        <p:spPr>
          <a:xfrm>
            <a:off x="359679" y="1073586"/>
            <a:ext cx="855730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u="sng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PBOT Transportation Planning and Development Review </a:t>
            </a:r>
            <a:r>
              <a:rPr lang="en-US" sz="2800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NE 24</a:t>
            </a:r>
            <a:r>
              <a:rPr lang="en-US" sz="2800" b="1" spc="-113" baseline="300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sz="2800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Ave Vacation area has been reduced in size to accommodate frontage improvements along NE Columbia Blvd.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spc="-113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u="sng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PBOT Permit Engineering </a:t>
            </a:r>
            <a:r>
              <a:rPr lang="en-US" sz="2800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Concept Review phase of Public Works process (30%) and a bonding/contract must be in place for future construction of 12 foot wide pedestrian corridor and driveway along NE Columbia Blvd prior to recording of Ordinance.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C28C1D-611C-6F75-BCB7-EFB5F47246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PORTLANDOREGON.GOV/TRANSPORTATION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669860-A032-C6AF-0C64-2B6BF3CA32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04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F50799F-0DA9-4D31-A10D-6DFF70CEF84A}"/>
              </a:ext>
            </a:extLst>
          </p:cNvPr>
          <p:cNvSpPr txBox="1">
            <a:spLocks/>
          </p:cNvSpPr>
          <p:nvPr/>
        </p:nvSpPr>
        <p:spPr bwMode="auto">
          <a:xfrm>
            <a:off x="899774" y="112712"/>
            <a:ext cx="7344452" cy="89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85" rIns="68569" bIns="34285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PBOT Conditions of Approval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9D21F5-17A7-4B0C-A351-B73906CB11E0}"/>
              </a:ext>
            </a:extLst>
          </p:cNvPr>
          <p:cNvSpPr/>
          <p:nvPr/>
        </p:nvSpPr>
        <p:spPr>
          <a:xfrm>
            <a:off x="359679" y="1192469"/>
            <a:ext cx="817142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u="sng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PBOT Transportation Systems Management </a:t>
            </a:r>
            <a:r>
              <a:rPr lang="en-US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Petitioner will install eastbound white dotted line markings and two-way left turn pavement markings on NE Columbia Blvd to connect the markings across the vacated NE 24</a:t>
            </a:r>
            <a:r>
              <a:rPr lang="en-US" b="1" spc="-113" baseline="300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Ave intersection. In addition, Petitioner will remove all existing street name signs, dead-end signs, and post at the vacated NE 24</a:t>
            </a:r>
            <a:r>
              <a:rPr lang="en-US" b="1" spc="-113" baseline="300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Ave intersection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spc="-113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u="sng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PBOT Right-of-Way Management and Permitting </a:t>
            </a:r>
            <a:r>
              <a:rPr lang="en-US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Owners of 2310, 2320-2330, 2420 and 2600 NE Columbia Blvd are required to dedicate approx. 5 feet along the frontage for future sidewalk improvements in order to establish a 12 foot wide pedestrian corridor.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C28C1D-611C-6F75-BCB7-EFB5F47246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PORTLANDOREGON.GOV/TRANSPORTATION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669860-A032-C6AF-0C64-2B6BF3CA32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864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19D21F5-17A7-4B0C-A351-B73906CB11E0}"/>
              </a:ext>
            </a:extLst>
          </p:cNvPr>
          <p:cNvSpPr/>
          <p:nvPr/>
        </p:nvSpPr>
        <p:spPr>
          <a:xfrm>
            <a:off x="379828" y="1424625"/>
            <a:ext cx="852604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u="sng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Bureau of Environmental Services </a:t>
            </a:r>
            <a:r>
              <a:rPr lang="en-US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Petitioners will grant a 20-foot-wide public sewer easement over the existing 8-inch sanitary sewer facility running down the middle of NE 24</a:t>
            </a:r>
            <a:r>
              <a:rPr lang="en-US" b="1" spc="-113" baseline="300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Ave. No parking signs and striping will also be required over the existing maintenance hole for future access.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spc="-113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u="sng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Union Pacific Railroad </a:t>
            </a:r>
            <a:r>
              <a:rPr lang="en-US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Property owners will grant an access easement to Union Pacific within NE 24</a:t>
            </a:r>
            <a:r>
              <a:rPr lang="en-US" b="1" spc="-113" baseline="300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Ave. to access the existing spur track that serves the Amalgamated Sugar property. Douglas E. </a:t>
            </a:r>
            <a:r>
              <a:rPr lang="en-US" b="1" spc="-11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McQuown</a:t>
            </a:r>
            <a:r>
              <a:rPr lang="en-US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will also grant an access easement to Amalgamated Sugar for the spur track that runs across the southwestern portion of NE 24</a:t>
            </a:r>
            <a:r>
              <a:rPr lang="en-US" b="1" spc="-113" baseline="300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Ave.</a:t>
            </a:r>
            <a:r>
              <a:rPr lang="en-US" b="1" spc="-113" baseline="300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endParaRPr lang="en-US" b="1" spc="-113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EC592F-81E4-1465-055D-EB00759E4BFC}"/>
              </a:ext>
            </a:extLst>
          </p:cNvPr>
          <p:cNvSpPr txBox="1"/>
          <p:nvPr/>
        </p:nvSpPr>
        <p:spPr>
          <a:xfrm>
            <a:off x="777717" y="348483"/>
            <a:ext cx="7588566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spc="-11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Other Conditions of Approval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44E51F-3C74-0193-5F00-EB8988F04D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PORTLANDOREGON.GOV/TRANSPORTATION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1D343-D17B-D923-7147-02A6163CB4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800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treet sign&#10;&#10;Description automatically generated">
            <a:extLst>
              <a:ext uri="{FF2B5EF4-FFF2-40B4-BE49-F238E27FC236}">
                <a16:creationId xmlns:a16="http://schemas.microsoft.com/office/drawing/2014/main" id="{E14926F6-3EE2-8197-A73D-4BB8683A63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857" b="3889"/>
          <a:stretch/>
        </p:blipFill>
        <p:spPr>
          <a:xfrm>
            <a:off x="609633" y="941783"/>
            <a:ext cx="7924733" cy="445683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7D679A-BD93-E1D6-4219-8B51126B3F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PORTLANDOREGON.GOV/TRANSPORTATION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AE584-8022-1203-4E31-BC20193D06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492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ortland Bureau of Transportation">
      <a:dk1>
        <a:srgbClr val="4D4D4F"/>
      </a:dk1>
      <a:lt1>
        <a:sysClr val="window" lastClr="FFFFFF"/>
      </a:lt1>
      <a:dk2>
        <a:srgbClr val="FFFFFF"/>
      </a:dk2>
      <a:lt2>
        <a:srgbClr val="EEECE1"/>
      </a:lt2>
      <a:accent1>
        <a:srgbClr val="FCB043"/>
      </a:accent1>
      <a:accent2>
        <a:srgbClr val="F58220"/>
      </a:accent2>
      <a:accent3>
        <a:srgbClr val="FF6667"/>
      </a:accent3>
      <a:accent4>
        <a:srgbClr val="4D4D4F"/>
      </a:accent4>
      <a:accent5>
        <a:srgbClr val="E7E8EA"/>
      </a:accent5>
      <a:accent6>
        <a:srgbClr val="98CBCC"/>
      </a:accent6>
      <a:hlink>
        <a:srgbClr val="00A0AE"/>
      </a:hlink>
      <a:folHlink>
        <a:srgbClr val="66AE8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8912</TotalTime>
  <Words>444</Words>
  <Application>Microsoft Office PowerPoint</Application>
  <PresentationFormat>On-screen Show (4:3)</PresentationFormat>
  <Paragraphs>44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Open Sans</vt:lpstr>
      <vt:lpstr>Trebuchet MS</vt:lpstr>
      <vt:lpstr>Office Theme</vt:lpstr>
      <vt:lpstr>Vacate NE 24th Ave south of NE Columbia Blvd subject to certain conditions and reservations (Hearing; Ordinance, VAC-10136)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Portland Bureau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(ALL CAPS)</dc:title>
  <dc:creator>Felicity Mackay</dc:creator>
  <cp:lastModifiedBy>Balak, Kevin</cp:lastModifiedBy>
  <cp:revision>474</cp:revision>
  <cp:lastPrinted>2017-05-22T14:03:55Z</cp:lastPrinted>
  <dcterms:created xsi:type="dcterms:W3CDTF">2014-02-13T04:24:49Z</dcterms:created>
  <dcterms:modified xsi:type="dcterms:W3CDTF">2023-11-29T19:28:34Z</dcterms:modified>
</cp:coreProperties>
</file>