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3" r:id="rId2"/>
    <p:sldId id="282" r:id="rId3"/>
    <p:sldId id="290" r:id="rId4"/>
    <p:sldId id="370" r:id="rId5"/>
    <p:sldId id="371" r:id="rId6"/>
    <p:sldId id="369" r:id="rId7"/>
  </p:sldIdLst>
  <p:sldSz cx="9144000" cy="6858000" type="screen4x3"/>
  <p:notesSz cx="9296400" cy="70104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EA"/>
    <a:srgbClr val="00A0AE"/>
    <a:srgbClr val="F58220"/>
    <a:srgbClr val="41FD53"/>
    <a:srgbClr val="FCB043"/>
    <a:srgbClr val="FF6667"/>
    <a:srgbClr val="DE791D"/>
    <a:srgbClr val="98CBCC"/>
    <a:srgbClr val="0AAE83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5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5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ak, Kevin" userId="d66771fc-1179-481c-a5fc-c5bbde1048e2" providerId="ADAL" clId="{685348FD-56E3-444E-AAC2-A8D0A5C3F0A2}"/>
    <pc:docChg chg="custSel addSld delSld modSld">
      <pc:chgData name="Balak, Kevin" userId="d66771fc-1179-481c-a5fc-c5bbde1048e2" providerId="ADAL" clId="{685348FD-56E3-444E-AAC2-A8D0A5C3F0A2}" dt="2023-11-15T21:26:20.474" v="1569" actId="2696"/>
      <pc:docMkLst>
        <pc:docMk/>
      </pc:docMkLst>
      <pc:sldChg chg="del">
        <pc:chgData name="Balak, Kevin" userId="d66771fc-1179-481c-a5fc-c5bbde1048e2" providerId="ADAL" clId="{685348FD-56E3-444E-AAC2-A8D0A5C3F0A2}" dt="2023-11-15T21:26:20.474" v="1569" actId="2696"/>
        <pc:sldMkLst>
          <pc:docMk/>
          <pc:sldMk cId="3586323330" sldId="285"/>
        </pc:sldMkLst>
      </pc:sldChg>
      <pc:sldChg chg="delSp modSp mod">
        <pc:chgData name="Balak, Kevin" userId="d66771fc-1179-481c-a5fc-c5bbde1048e2" providerId="ADAL" clId="{685348FD-56E3-444E-AAC2-A8D0A5C3F0A2}" dt="2023-11-15T21:25:36.338" v="1568" actId="20577"/>
        <pc:sldMkLst>
          <pc:docMk/>
          <pc:sldMk cId="3299800425" sldId="296"/>
        </pc:sldMkLst>
        <pc:spChg chg="mod">
          <ac:chgData name="Balak, Kevin" userId="d66771fc-1179-481c-a5fc-c5bbde1048e2" providerId="ADAL" clId="{685348FD-56E3-444E-AAC2-A8D0A5C3F0A2}" dt="2023-11-15T21:25:36.338" v="1568" actId="20577"/>
          <ac:spMkLst>
            <pc:docMk/>
            <pc:sldMk cId="3299800425" sldId="296"/>
            <ac:spMk id="12" creationId="{B19D21F5-17A7-4B0C-A351-B73906CB11E0}"/>
          </ac:spMkLst>
        </pc:spChg>
        <pc:spChg chg="del">
          <ac:chgData name="Balak, Kevin" userId="d66771fc-1179-481c-a5fc-c5bbde1048e2" providerId="ADAL" clId="{685348FD-56E3-444E-AAC2-A8D0A5C3F0A2}" dt="2023-11-15T21:16:03.166" v="706" actId="478"/>
          <ac:spMkLst>
            <pc:docMk/>
            <pc:sldMk cId="3299800425" sldId="296"/>
            <ac:spMk id="13" creationId="{DA90C637-4451-414E-835E-FF3310BFCEC0}"/>
          </ac:spMkLst>
        </pc:spChg>
      </pc:sldChg>
      <pc:sldChg chg="delSp modSp mod">
        <pc:chgData name="Balak, Kevin" userId="d66771fc-1179-481c-a5fc-c5bbde1048e2" providerId="ADAL" clId="{685348FD-56E3-444E-AAC2-A8D0A5C3F0A2}" dt="2023-11-15T21:12:27.889" v="364" actId="14100"/>
        <pc:sldMkLst>
          <pc:docMk/>
          <pc:sldMk cId="350004535" sldId="297"/>
        </pc:sldMkLst>
        <pc:spChg chg="del mod">
          <ac:chgData name="Balak, Kevin" userId="d66771fc-1179-481c-a5fc-c5bbde1048e2" providerId="ADAL" clId="{685348FD-56E3-444E-AAC2-A8D0A5C3F0A2}" dt="2023-11-15T21:12:13.021" v="362" actId="478"/>
          <ac:spMkLst>
            <pc:docMk/>
            <pc:sldMk cId="350004535" sldId="297"/>
            <ac:spMk id="12" creationId="{B19D21F5-17A7-4B0C-A351-B73906CB11E0}"/>
          </ac:spMkLst>
        </pc:spChg>
        <pc:spChg chg="mod">
          <ac:chgData name="Balak, Kevin" userId="d66771fc-1179-481c-a5fc-c5bbde1048e2" providerId="ADAL" clId="{685348FD-56E3-444E-AAC2-A8D0A5C3F0A2}" dt="2023-11-15T21:12:27.889" v="364" actId="14100"/>
          <ac:spMkLst>
            <pc:docMk/>
            <pc:sldMk cId="350004535" sldId="297"/>
            <ac:spMk id="13" creationId="{DA90C637-4451-414E-835E-FF3310BFCEC0}"/>
          </ac:spMkLst>
        </pc:spChg>
      </pc:sldChg>
      <pc:sldChg chg="delSp modSp add mod">
        <pc:chgData name="Balak, Kevin" userId="d66771fc-1179-481c-a5fc-c5bbde1048e2" providerId="ADAL" clId="{685348FD-56E3-444E-AAC2-A8D0A5C3F0A2}" dt="2023-11-15T21:15:23.079" v="705" actId="20577"/>
        <pc:sldMkLst>
          <pc:docMk/>
          <pc:sldMk cId="4024864178" sldId="372"/>
        </pc:sldMkLst>
        <pc:spChg chg="mod">
          <ac:chgData name="Balak, Kevin" userId="d66771fc-1179-481c-a5fc-c5bbde1048e2" providerId="ADAL" clId="{685348FD-56E3-444E-AAC2-A8D0A5C3F0A2}" dt="2023-11-15T21:15:23.079" v="705" actId="20577"/>
          <ac:spMkLst>
            <pc:docMk/>
            <pc:sldMk cId="4024864178" sldId="372"/>
            <ac:spMk id="12" creationId="{B19D21F5-17A7-4B0C-A351-B73906CB11E0}"/>
          </ac:spMkLst>
        </pc:spChg>
        <pc:spChg chg="del">
          <ac:chgData name="Balak, Kevin" userId="d66771fc-1179-481c-a5fc-c5bbde1048e2" providerId="ADAL" clId="{685348FD-56E3-444E-AAC2-A8D0A5C3F0A2}" dt="2023-11-15T21:12:04.352" v="360" actId="478"/>
          <ac:spMkLst>
            <pc:docMk/>
            <pc:sldMk cId="4024864178" sldId="372"/>
            <ac:spMk id="13" creationId="{DA90C637-4451-414E-835E-FF3310BFCEC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47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gi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4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30" r:id="rId51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cserver.org/highway-signs2/q/questions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88605" y="250555"/>
            <a:ext cx="9321209" cy="160997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Declare property located near the intersection of NE 90</a:t>
            </a:r>
            <a:r>
              <a:rPr lang="en-US" sz="3200" b="1" baseline="30000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 and NE </a:t>
            </a:r>
            <a:r>
              <a:rPr lang="en-US" sz="3200" b="1" dirty="0" err="1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Glisan</a:t>
            </a:r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 as surplus property (Hearing; Ordinance)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6939" y="5129150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b="0" i="1" dirty="0"/>
              <a:t>Surplus Property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85D5B-D9E6-484B-8B79-C3B2F3EC5B77}"/>
              </a:ext>
            </a:extLst>
          </p:cNvPr>
          <p:cNvSpPr txBox="1"/>
          <p:nvPr/>
        </p:nvSpPr>
        <p:spPr>
          <a:xfrm>
            <a:off x="0" y="6152110"/>
            <a:ext cx="9232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2400" i="1" dirty="0">
                <a:solidFill>
                  <a:schemeClr val="bg1"/>
                </a:solidFill>
                <a:latin typeface="Trebuchet MS" panose="020B0603020202020204" pitchFamily="34" charset="0"/>
              </a:rPr>
              <a:t>Staff presenting:  </a:t>
            </a:r>
            <a:r>
              <a:rPr lang="en-US" i="1" dirty="0">
                <a:solidFill>
                  <a:schemeClr val="bg1"/>
                </a:solidFill>
                <a:latin typeface="Trebuchet MS" panose="020B0603020202020204" pitchFamily="34" charset="0"/>
              </a:rPr>
              <a:t>Kevin Balak</a:t>
            </a:r>
            <a:r>
              <a:rPr lang="en-US" sz="2400" i="1" dirty="0">
                <a:solidFill>
                  <a:schemeClr val="bg1"/>
                </a:solidFill>
                <a:latin typeface="Trebuchet MS" panose="020B0603020202020204" pitchFamily="34" charset="0"/>
              </a:rPr>
              <a:t>, Righ</a:t>
            </a:r>
            <a:r>
              <a:rPr lang="en-US" i="1" dirty="0">
                <a:solidFill>
                  <a:schemeClr val="bg1"/>
                </a:solidFill>
                <a:latin typeface="Trebuchet MS" panose="020B0603020202020204" pitchFamily="34" charset="0"/>
              </a:rPr>
              <a:t>t-of-Way Program Supervisor</a:t>
            </a:r>
            <a:endParaRPr lang="en-US" sz="240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5933C-E61A-498C-B22D-7694DBCD6202}"/>
              </a:ext>
            </a:extLst>
          </p:cNvPr>
          <p:cNvSpPr txBox="1"/>
          <p:nvPr/>
        </p:nvSpPr>
        <p:spPr>
          <a:xfrm>
            <a:off x="256939" y="5679862"/>
            <a:ext cx="608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i="1" dirty="0">
                <a:solidFill>
                  <a:srgbClr val="4D4D4F"/>
                </a:solidFill>
                <a:latin typeface="Trebuchet MS" charset="0"/>
              </a:rPr>
              <a:t>December</a:t>
            </a:r>
            <a:r>
              <a:rPr lang="en-US" sz="2400" i="1" dirty="0">
                <a:solidFill>
                  <a:srgbClr val="4D4D4F"/>
                </a:solidFill>
                <a:latin typeface="Trebuchet MS" charset="0"/>
              </a:rPr>
              <a:t> </a:t>
            </a:r>
            <a:r>
              <a:rPr lang="en-US" i="1" dirty="0">
                <a:solidFill>
                  <a:srgbClr val="4D4D4F"/>
                </a:solidFill>
                <a:latin typeface="Trebuchet MS" charset="0"/>
              </a:rPr>
              <a:t>20</a:t>
            </a:r>
            <a:r>
              <a:rPr lang="en-US" sz="2400" i="1" dirty="0">
                <a:solidFill>
                  <a:srgbClr val="4D4D4F"/>
                </a:solidFill>
                <a:latin typeface="Trebuchet MS" charset="0"/>
              </a:rPr>
              <a:t>, 2023 – Agenda Item #</a:t>
            </a:r>
            <a:r>
              <a:rPr lang="en-US" i="1" dirty="0">
                <a:solidFill>
                  <a:srgbClr val="4D4D4F"/>
                </a:solidFill>
                <a:latin typeface="Trebuchet MS" charset="0"/>
              </a:rPr>
              <a:t>___</a:t>
            </a:r>
            <a:endParaRPr lang="en-US" sz="2400" i="1" dirty="0">
              <a:solidFill>
                <a:srgbClr val="4D4D4F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6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17719" y="155942"/>
            <a:ext cx="6522895" cy="101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Proposed Surplus Area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6A86A-4977-9436-4585-D2908FED4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08CC7-D860-1A80-201A-5A7923592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5D053-02FB-F0CE-7DD5-5E39175FD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65" y="1033757"/>
            <a:ext cx="6201923" cy="50843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865003-80F2-88F8-8CC1-E90AB5D573A2}"/>
              </a:ext>
            </a:extLst>
          </p:cNvPr>
          <p:cNvSpPr/>
          <p:nvPr/>
        </p:nvSpPr>
        <p:spPr>
          <a:xfrm>
            <a:off x="4023360" y="2729132"/>
            <a:ext cx="998806" cy="1659988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36000"/>
                  <a:lumMod val="9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44450">
            <a:solidFill>
              <a:srgbClr val="00A0A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E3A72-B986-B1C7-A8F4-EF4988D8B591}"/>
              </a:ext>
            </a:extLst>
          </p:cNvPr>
          <p:cNvSpPr txBox="1"/>
          <p:nvPr/>
        </p:nvSpPr>
        <p:spPr>
          <a:xfrm>
            <a:off x="3854548" y="2005430"/>
            <a:ext cx="198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E7E8EA"/>
                </a:highlight>
              </a:rPr>
              <a:t>NE </a:t>
            </a:r>
            <a:r>
              <a:rPr lang="en-US" dirty="0" err="1">
                <a:highlight>
                  <a:srgbClr val="E7E8EA"/>
                </a:highlight>
              </a:rPr>
              <a:t>Glisan</a:t>
            </a:r>
            <a:r>
              <a:rPr lang="en-US" dirty="0">
                <a:highlight>
                  <a:srgbClr val="E7E8EA"/>
                </a:highlight>
              </a:rPr>
              <a:t>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31409-0738-6A70-E65B-3BC2ABFB3B25}"/>
              </a:ext>
            </a:extLst>
          </p:cNvPr>
          <p:cNvSpPr txBox="1"/>
          <p:nvPr/>
        </p:nvSpPr>
        <p:spPr>
          <a:xfrm rot="16200000">
            <a:off x="2884100" y="3482194"/>
            <a:ext cx="1659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E7E8EA"/>
                </a:highlight>
              </a:rPr>
              <a:t>NE 90</a:t>
            </a:r>
            <a:r>
              <a:rPr lang="en-US" baseline="30000" dirty="0">
                <a:highlight>
                  <a:srgbClr val="E7E8EA"/>
                </a:highlight>
              </a:rPr>
              <a:t>th</a:t>
            </a:r>
            <a:r>
              <a:rPr lang="en-US" dirty="0">
                <a:highlight>
                  <a:srgbClr val="E7E8EA"/>
                </a:highlight>
              </a:rPr>
              <a:t> 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9CE10-71E3-148E-7664-4B762F1AEF3C}"/>
              </a:ext>
            </a:extLst>
          </p:cNvPr>
          <p:cNvSpPr txBox="1"/>
          <p:nvPr/>
        </p:nvSpPr>
        <p:spPr>
          <a:xfrm>
            <a:off x="4021658" y="3023815"/>
            <a:ext cx="117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E7E8EA"/>
                </a:highlight>
              </a:rPr>
              <a:t>10,442 </a:t>
            </a:r>
          </a:p>
          <a:p>
            <a:r>
              <a:rPr lang="en-US" dirty="0" err="1">
                <a:highlight>
                  <a:srgbClr val="E7E8EA"/>
                </a:highlight>
              </a:rPr>
              <a:t>sq.ft</a:t>
            </a:r>
            <a:endParaRPr lang="en-US" dirty="0">
              <a:highlight>
                <a:srgbClr val="E7E8EA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6001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7E6D-DC7F-4BAE-AB60-974882168F22}"/>
              </a:ext>
            </a:extLst>
          </p:cNvPr>
          <p:cNvSpPr txBox="1">
            <a:spLocks/>
          </p:cNvSpPr>
          <p:nvPr/>
        </p:nvSpPr>
        <p:spPr bwMode="auto">
          <a:xfrm>
            <a:off x="572416" y="157674"/>
            <a:ext cx="5146373" cy="89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Conditions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35CB6D-2A8F-4510-95C8-C3BA6BA72365}"/>
              </a:ext>
            </a:extLst>
          </p:cNvPr>
          <p:cNvSpPr/>
          <p:nvPr/>
        </p:nvSpPr>
        <p:spPr>
          <a:xfrm>
            <a:off x="227012" y="1053539"/>
            <a:ext cx="34446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Property zoned RM1 (Residential </a:t>
            </a:r>
            <a:r>
              <a:rPr lang="en-US" b="1" spc="-11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-Dwelling 1)</a:t>
            </a:r>
          </a:p>
          <a:p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Gravel parking lot currently leased to Eastside Church of Christ, the adjacent property owner</a:t>
            </a:r>
          </a:p>
          <a:p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 sewer pipe along frontage of property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37A09-A6AA-AF72-0E77-A27B5FE4B0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35D7-A7F2-D806-8F26-E2AA007390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05528-0EA0-57C2-E82D-2F36620E8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68" y="1140644"/>
            <a:ext cx="5306264" cy="4350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D0608B-D942-5975-97CD-3CE08C743878}"/>
              </a:ext>
            </a:extLst>
          </p:cNvPr>
          <p:cNvSpPr txBox="1"/>
          <p:nvPr/>
        </p:nvSpPr>
        <p:spPr>
          <a:xfrm>
            <a:off x="5272084" y="1976339"/>
            <a:ext cx="198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E7E8EA"/>
                </a:highlight>
              </a:rPr>
              <a:t>NE </a:t>
            </a:r>
            <a:r>
              <a:rPr lang="en-US" dirty="0" err="1">
                <a:highlight>
                  <a:srgbClr val="E7E8EA"/>
                </a:highlight>
              </a:rPr>
              <a:t>Glisan</a:t>
            </a:r>
            <a:r>
              <a:rPr lang="en-US" dirty="0">
                <a:highlight>
                  <a:srgbClr val="E7E8EA"/>
                </a:highlight>
              </a:rPr>
              <a:t> 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C8ABA-DBE1-4CB0-D13C-F2D0F2DC2FE1}"/>
              </a:ext>
            </a:extLst>
          </p:cNvPr>
          <p:cNvSpPr txBox="1"/>
          <p:nvPr/>
        </p:nvSpPr>
        <p:spPr>
          <a:xfrm rot="16200000">
            <a:off x="4442089" y="3124271"/>
            <a:ext cx="1659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E7E8EA"/>
                </a:highlight>
              </a:rPr>
              <a:t>NE 90</a:t>
            </a:r>
            <a:r>
              <a:rPr lang="en-US" baseline="30000" dirty="0">
                <a:highlight>
                  <a:srgbClr val="E7E8EA"/>
                </a:highlight>
              </a:rPr>
              <a:t>th</a:t>
            </a:r>
            <a:r>
              <a:rPr lang="en-US" dirty="0">
                <a:highlight>
                  <a:srgbClr val="E7E8EA"/>
                </a:highlight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3504776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7E6D-DC7F-4BAE-AB60-974882168F22}"/>
              </a:ext>
            </a:extLst>
          </p:cNvPr>
          <p:cNvSpPr txBox="1">
            <a:spLocks/>
          </p:cNvSpPr>
          <p:nvPr/>
        </p:nvSpPr>
        <p:spPr bwMode="auto">
          <a:xfrm>
            <a:off x="572416" y="157674"/>
            <a:ext cx="5146373" cy="89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Background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36778-99EF-FB30-C0FA-EBA97DFB92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0FE34-1EBB-C4DC-9D1B-25215BA31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2616C-AB83-C2CE-EB7B-F88077D15AFE}"/>
              </a:ext>
            </a:extLst>
          </p:cNvPr>
          <p:cNvSpPr/>
          <p:nvPr/>
        </p:nvSpPr>
        <p:spPr>
          <a:xfrm>
            <a:off x="227011" y="1311909"/>
            <a:ext cx="852309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purchased the property from the Columbia Bible College in 1951. </a:t>
            </a:r>
          </a:p>
          <a:p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Property served as the bus turnaround location for the now defunct </a:t>
            </a:r>
            <a:r>
              <a:rPr lang="en-US" b="1" spc="-11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Glisan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Bus line.</a:t>
            </a:r>
          </a:p>
          <a:p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condition of the 1951 sale, Columbia Bible College reserved the first option to purchase back the property.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Columbia Christian School (formerly the Columbia Bible College) assigned that Right of First Refusal to the Eastside Church of Christ in 2016.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5701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7E6D-DC7F-4BAE-AB60-974882168F22}"/>
              </a:ext>
            </a:extLst>
          </p:cNvPr>
          <p:cNvSpPr txBox="1">
            <a:spLocks/>
          </p:cNvSpPr>
          <p:nvPr/>
        </p:nvSpPr>
        <p:spPr bwMode="auto">
          <a:xfrm>
            <a:off x="572415" y="157674"/>
            <a:ext cx="5146373" cy="89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Surplus Process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7320B-4368-7568-6021-6D2839046F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940F3-6724-14F3-BEF7-B9CA70E84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08A0C7-C878-15CA-C35C-EC6D46DEA6EE}"/>
              </a:ext>
            </a:extLst>
          </p:cNvPr>
          <p:cNvSpPr/>
          <p:nvPr/>
        </p:nvSpPr>
        <p:spPr>
          <a:xfrm>
            <a:off x="227011" y="932082"/>
            <a:ext cx="852309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Upon Council action to declare property excess, City will initiate an independent appraisal and offer fair market value to the Eastside Church of Christ.</a:t>
            </a:r>
          </a:p>
          <a:p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City cannot come to terms with the Eastside Church of Christ, City will make an offer to the Columbia Christian School.</a:t>
            </a:r>
          </a:p>
          <a:p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City cannot come to terms with Columbia Christian School, place property on a 60 day public comment period.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60 day public comment period, sell the property on the open market.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343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treet sign&#10;&#10;Description automatically generated">
            <a:extLst>
              <a:ext uri="{FF2B5EF4-FFF2-40B4-BE49-F238E27FC236}">
                <a16:creationId xmlns:a16="http://schemas.microsoft.com/office/drawing/2014/main" id="{E14926F6-3EE2-8197-A73D-4BB8683A6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857" b="3889"/>
          <a:stretch/>
        </p:blipFill>
        <p:spPr>
          <a:xfrm>
            <a:off x="609633" y="941783"/>
            <a:ext cx="7924733" cy="44568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7D679A-BD93-E1D6-4219-8B51126B3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AE584-8022-1203-4E31-BC20193D0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492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9670</TotalTime>
  <Words>285</Words>
  <Application>Microsoft Office PowerPoint</Application>
  <PresentationFormat>On-screen Show (4:3)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Open Sans</vt:lpstr>
      <vt:lpstr>Trebuchet MS</vt:lpstr>
      <vt:lpstr>Office Theme</vt:lpstr>
      <vt:lpstr>Declare property located near the intersection of NE 90th Ave and NE Glisan St as surplus property (Hearing; Ordinance)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Balak, Kevin</cp:lastModifiedBy>
  <cp:revision>479</cp:revision>
  <cp:lastPrinted>2017-05-22T14:03:55Z</cp:lastPrinted>
  <dcterms:created xsi:type="dcterms:W3CDTF">2014-02-13T04:24:49Z</dcterms:created>
  <dcterms:modified xsi:type="dcterms:W3CDTF">2023-12-18T18:37:29Z</dcterms:modified>
</cp:coreProperties>
</file>