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13"/>
  </p:notesMasterIdLst>
  <p:handoutMasterIdLst>
    <p:handoutMasterId r:id="rId14"/>
  </p:handoutMasterIdLst>
  <p:sldIdLst>
    <p:sldId id="256" r:id="rId7"/>
    <p:sldId id="273" r:id="rId8"/>
    <p:sldId id="276" r:id="rId9"/>
    <p:sldId id="275" r:id="rId10"/>
    <p:sldId id="277" r:id="rId11"/>
    <p:sldId id="278" r:id="rId1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EDFD71-0781-E293-B4FF-8DBFC3CDD993}" name="Boatman, Daniel" initials="DB" userId="S::Daniel.Boatman@portlandoregon.gov::c4c18a43-93e9-414a-81c9-e435a8f71c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5201C8-7668-40FF-8B6F-F5E8A257C994}" v="14" dt="2023-09-18T21:12:07.3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atman, Daniel" userId="c4c18a43-93e9-414a-81c9-e435a8f71c96" providerId="ADAL" clId="{D55201C8-7668-40FF-8B6F-F5E8A257C994}"/>
    <pc:docChg chg="undo custSel modSld">
      <pc:chgData name="Boatman, Daniel" userId="c4c18a43-93e9-414a-81c9-e435a8f71c96" providerId="ADAL" clId="{D55201C8-7668-40FF-8B6F-F5E8A257C994}" dt="2023-09-25T17:58:03.406" v="468" actId="20577"/>
      <pc:docMkLst>
        <pc:docMk/>
      </pc:docMkLst>
      <pc:sldChg chg="modSp mod">
        <pc:chgData name="Boatman, Daniel" userId="c4c18a43-93e9-414a-81c9-e435a8f71c96" providerId="ADAL" clId="{D55201C8-7668-40FF-8B6F-F5E8A257C994}" dt="2023-09-25T17:57:37.736" v="463" actId="20577"/>
        <pc:sldMkLst>
          <pc:docMk/>
          <pc:sldMk cId="0" sldId="256"/>
        </pc:sldMkLst>
        <pc:spChg chg="mod">
          <ac:chgData name="Boatman, Daniel" userId="c4c18a43-93e9-414a-81c9-e435a8f71c96" providerId="ADAL" clId="{D55201C8-7668-40FF-8B6F-F5E8A257C994}" dt="2023-09-18T20:57:43.145" v="411" actId="20577"/>
          <ac:spMkLst>
            <pc:docMk/>
            <pc:sldMk cId="0" sldId="256"/>
            <ac:spMk id="5122" creationId="{80E6E66A-6EED-F740-83A0-14F665595D3E}"/>
          </ac:spMkLst>
        </pc:spChg>
        <pc:spChg chg="mod">
          <ac:chgData name="Boatman, Daniel" userId="c4c18a43-93e9-414a-81c9-e435a8f71c96" providerId="ADAL" clId="{D55201C8-7668-40FF-8B6F-F5E8A257C994}" dt="2023-09-25T17:57:37.736" v="463" actId="20577"/>
          <ac:spMkLst>
            <pc:docMk/>
            <pc:sldMk cId="0" sldId="256"/>
            <ac:spMk id="5123" creationId="{6EE6D0B2-E7AA-AE4E-A15D-1014FD9769CB}"/>
          </ac:spMkLst>
        </pc:spChg>
        <pc:picChg chg="mod">
          <ac:chgData name="Boatman, Daniel" userId="c4c18a43-93e9-414a-81c9-e435a8f71c96" providerId="ADAL" clId="{D55201C8-7668-40FF-8B6F-F5E8A257C994}" dt="2023-09-18T20:57:46.418" v="413" actId="14100"/>
          <ac:picMkLst>
            <pc:docMk/>
            <pc:sldMk cId="0" sldId="256"/>
            <ac:picMk id="5121" creationId="{B5487866-6972-0442-9DCC-976BE9ABD0F6}"/>
          </ac:picMkLst>
        </pc:picChg>
      </pc:sldChg>
      <pc:sldChg chg="modSp mod addCm delCm modCm">
        <pc:chgData name="Boatman, Daniel" userId="c4c18a43-93e9-414a-81c9-e435a8f71c96" providerId="ADAL" clId="{D55201C8-7668-40FF-8B6F-F5E8A257C994}" dt="2023-09-25T17:58:03.406" v="468" actId="20577"/>
        <pc:sldMkLst>
          <pc:docMk/>
          <pc:sldMk cId="0" sldId="275"/>
        </pc:sldMkLst>
        <pc:spChg chg="mod">
          <ac:chgData name="Boatman, Daniel" userId="c4c18a43-93e9-414a-81c9-e435a8f71c96" providerId="ADAL" clId="{D55201C8-7668-40FF-8B6F-F5E8A257C994}" dt="2023-09-25T17:58:03.406" v="468" actId="20577"/>
          <ac:spMkLst>
            <pc:docMk/>
            <pc:sldMk cId="0" sldId="275"/>
            <ac:spMk id="6" creationId="{F9B7EE63-09C5-44FD-B2D0-3563D8A9EBA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Boatman, Daniel" userId="c4c18a43-93e9-414a-81c9-e435a8f71c96" providerId="ADAL" clId="{D55201C8-7668-40FF-8B6F-F5E8A257C994}" dt="2023-09-18T20:49:42.561" v="358"/>
              <pc2:cmMkLst xmlns:pc2="http://schemas.microsoft.com/office/powerpoint/2019/9/main/command">
                <pc:docMk/>
                <pc:sldMk cId="0" sldId="275"/>
                <pc2:cmMk id="{AB78922A-4345-4BEE-87C9-1C6D6DC478D0}"/>
              </pc2:cmMkLst>
            </pc226:cmChg>
            <pc226:cmChg xmlns:pc226="http://schemas.microsoft.com/office/powerpoint/2022/06/main/command" chg="add del mod">
              <pc226:chgData name="Boatman, Daniel" userId="c4c18a43-93e9-414a-81c9-e435a8f71c96" providerId="ADAL" clId="{D55201C8-7668-40FF-8B6F-F5E8A257C994}" dt="2023-09-18T20:49:39.562" v="357"/>
              <pc2:cmMkLst xmlns:pc2="http://schemas.microsoft.com/office/powerpoint/2019/9/main/command">
                <pc:docMk/>
                <pc:sldMk cId="0" sldId="275"/>
                <pc2:cmMk id="{B93ED747-FAE2-4746-8A8F-3CDC751DEC1B}"/>
              </pc2:cmMkLst>
            </pc226:cmChg>
            <pc226:cmChg xmlns:pc226="http://schemas.microsoft.com/office/powerpoint/2022/06/main/command" chg="add del">
              <pc226:chgData name="Boatman, Daniel" userId="c4c18a43-93e9-414a-81c9-e435a8f71c96" providerId="ADAL" clId="{D55201C8-7668-40FF-8B6F-F5E8A257C994}" dt="2023-09-18T20:46:30.922" v="65"/>
              <pc2:cmMkLst xmlns:pc2="http://schemas.microsoft.com/office/powerpoint/2019/9/main/command">
                <pc:docMk/>
                <pc:sldMk cId="0" sldId="275"/>
                <pc2:cmMk id="{F7DAA5DE-DA1F-41AE-B2C7-AEA87407DFEB}"/>
              </pc2:cmMkLst>
            </pc226:cmChg>
          </p:ext>
        </pc:extLst>
      </pc:sldChg>
      <pc:sldChg chg="modSp mod addCm delCm modCm">
        <pc:chgData name="Boatman, Daniel" userId="c4c18a43-93e9-414a-81c9-e435a8f71c96" providerId="ADAL" clId="{D55201C8-7668-40FF-8B6F-F5E8A257C994}" dt="2023-09-18T21:13:01.370" v="434"/>
        <pc:sldMkLst>
          <pc:docMk/>
          <pc:sldMk cId="0" sldId="276"/>
        </pc:sldMkLst>
        <pc:spChg chg="mod">
          <ac:chgData name="Boatman, Daniel" userId="c4c18a43-93e9-414a-81c9-e435a8f71c96" providerId="ADAL" clId="{D55201C8-7668-40FF-8B6F-F5E8A257C994}" dt="2023-09-18T20:50:09.755" v="368" actId="6549"/>
          <ac:spMkLst>
            <pc:docMk/>
            <pc:sldMk cId="0" sldId="276"/>
            <ac:spMk id="7" creationId="{A58BA062-6E2D-472E-BBD6-53DC17797256}"/>
          </ac:spMkLst>
        </pc:spChg>
        <pc:picChg chg="mod">
          <ac:chgData name="Boatman, Daniel" userId="c4c18a43-93e9-414a-81c9-e435a8f71c96" providerId="ADAL" clId="{D55201C8-7668-40FF-8B6F-F5E8A257C994}" dt="2023-09-18T20:56:43.428" v="388" actId="1038"/>
          <ac:picMkLst>
            <pc:docMk/>
            <pc:sldMk cId="0" sldId="276"/>
            <ac:picMk id="3" creationId="{71D71BCE-101A-3893-5AE0-9F64B468197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Boatman, Daniel" userId="c4c18a43-93e9-414a-81c9-e435a8f71c96" providerId="ADAL" clId="{D55201C8-7668-40FF-8B6F-F5E8A257C994}" dt="2023-09-18T20:51:06.858" v="373"/>
              <pc2:cmMkLst xmlns:pc2="http://schemas.microsoft.com/office/powerpoint/2019/9/main/command">
                <pc:docMk/>
                <pc:sldMk cId="0" sldId="276"/>
                <pc2:cmMk id="{6F56D942-5978-4704-B6F2-6B2623A4C8AB}"/>
              </pc2:cmMkLst>
            </pc226:cmChg>
            <pc226:cmChg xmlns:pc226="http://schemas.microsoft.com/office/powerpoint/2022/06/main/command" chg="add del">
              <pc226:chgData name="Boatman, Daniel" userId="c4c18a43-93e9-414a-81c9-e435a8f71c96" providerId="ADAL" clId="{D55201C8-7668-40FF-8B6F-F5E8A257C994}" dt="2023-09-18T21:13:01.370" v="434"/>
              <pc2:cmMkLst xmlns:pc2="http://schemas.microsoft.com/office/powerpoint/2019/9/main/command">
                <pc:docMk/>
                <pc:sldMk cId="0" sldId="276"/>
                <pc2:cmMk id="{A9D2B1A9-7278-4CA7-B4F0-5D73DC8D6A96}"/>
              </pc2:cmMkLst>
            </pc226:cmChg>
          </p:ext>
        </pc:extLst>
      </pc:sldChg>
      <pc:sldChg chg="modSp mod addCm delCm modCm">
        <pc:chgData name="Boatman, Daniel" userId="c4c18a43-93e9-414a-81c9-e435a8f71c96" providerId="ADAL" clId="{D55201C8-7668-40FF-8B6F-F5E8A257C994}" dt="2023-09-18T21:11:06.243" v="433" actId="13926"/>
        <pc:sldMkLst>
          <pc:docMk/>
          <pc:sldMk cId="0" sldId="277"/>
        </pc:sldMkLst>
        <pc:spChg chg="mod">
          <ac:chgData name="Boatman, Daniel" userId="c4c18a43-93e9-414a-81c9-e435a8f71c96" providerId="ADAL" clId="{D55201C8-7668-40FF-8B6F-F5E8A257C994}" dt="2023-09-18T21:11:06.243" v="433" actId="13926"/>
          <ac:spMkLst>
            <pc:docMk/>
            <pc:sldMk cId="0" sldId="277"/>
            <ac:spMk id="7" creationId="{DD76001A-3BAD-423E-923F-1C5BBCF5239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Boatman, Daniel" userId="c4c18a43-93e9-414a-81c9-e435a8f71c96" providerId="ADAL" clId="{D55201C8-7668-40FF-8B6F-F5E8A257C994}" dt="2023-09-18T21:11:04.775" v="432"/>
              <pc2:cmMkLst xmlns:pc2="http://schemas.microsoft.com/office/powerpoint/2019/9/main/command">
                <pc:docMk/>
                <pc:sldMk cId="0" sldId="277"/>
                <pc2:cmMk id="{9376215D-EEB8-46BB-9C91-4B0CB5BAE13D}"/>
              </pc2:cmMkLst>
              <pc226:cmRplyChg chg="add">
                <pc226:chgData name="Boatman, Daniel" userId="c4c18a43-93e9-414a-81c9-e435a8f71c96" providerId="ADAL" clId="{D55201C8-7668-40FF-8B6F-F5E8A257C994}" dt="2023-09-18T14:56:25.111" v="64"/>
                <pc2:cmRplyMkLst xmlns:pc2="http://schemas.microsoft.com/office/powerpoint/2019/9/main/command">
                  <pc:docMk/>
                  <pc:sldMk cId="0" sldId="277"/>
                  <pc2:cmMk id="{9376215D-EEB8-46BB-9C91-4B0CB5BAE13D}"/>
                  <pc2:cmRplyMk id="{7690AFD7-1F91-452B-A8B3-D6124A3EDA47}"/>
                </pc2:cmRplyMkLst>
              </pc226:cmRplyChg>
            </pc226:cmChg>
            <pc226:cmChg xmlns:pc226="http://schemas.microsoft.com/office/powerpoint/2022/06/main/command" chg="add del mod">
              <pc226:chgData name="Boatman, Daniel" userId="c4c18a43-93e9-414a-81c9-e435a8f71c96" providerId="ADAL" clId="{D55201C8-7668-40FF-8B6F-F5E8A257C994}" dt="2023-09-18T21:10:55.217" v="430"/>
              <pc2:cmMkLst xmlns:pc2="http://schemas.microsoft.com/office/powerpoint/2019/9/main/command">
                <pc:docMk/>
                <pc:sldMk cId="0" sldId="277"/>
                <pc2:cmMk id="{157130F8-82E6-45EC-ADD5-79BE4E1D4F8F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1FC86E-4FE1-C549-9EAB-DD4369080A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40AA15-2F21-C848-930A-7261CB00D2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EEA77C6-20E8-9B4A-983C-EADD229EDC49}" type="datetimeFigureOut">
              <a:rPr lang="en-US"/>
              <a:pPr>
                <a:defRPr/>
              </a:pPr>
              <a:t>2023-09-25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730875-C25D-0845-A866-2A0F13E2FE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89B895-A53D-AB41-8C26-CF3520FE04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7C1A080-6461-454F-AA29-2037BB0B90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1C4323-A307-D040-AE11-2590911E41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56293-508F-C94E-9F87-8DCEC68B25F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4560B5-1573-764E-B61E-4BE7A445EC93}" type="datetimeFigureOut">
              <a:rPr lang="en-US"/>
              <a:pPr>
                <a:defRPr/>
              </a:pPr>
              <a:t>2023-09-25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EEFAF87-E298-3C45-85F3-3A0E787554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3062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B0B4271-1FF9-0940-971E-342FF90CA2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8638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801F2-C703-A747-8C29-945AC4D503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DE298-1547-564D-A3FC-808333C608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05AC15E-4F66-5243-8CD5-C2176B4E77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>
            <a:extLst>
              <a:ext uri="{FF2B5EF4-FFF2-40B4-BE49-F238E27FC236}">
                <a16:creationId xmlns:a16="http://schemas.microsoft.com/office/drawing/2014/main" id="{3C1D3EF5-8ADE-DC4B-BA6E-E575B829DC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6" name="Notes Placeholder 2">
            <a:extLst>
              <a:ext uri="{FF2B5EF4-FFF2-40B4-BE49-F238E27FC236}">
                <a16:creationId xmlns:a16="http://schemas.microsoft.com/office/drawing/2014/main" id="{AC91055E-1DD4-1141-9C7F-FCFFE8B1AD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7" name="Slide Number Placeholder 3">
            <a:extLst>
              <a:ext uri="{FF2B5EF4-FFF2-40B4-BE49-F238E27FC236}">
                <a16:creationId xmlns:a16="http://schemas.microsoft.com/office/drawing/2014/main" id="{51780078-8F50-2F40-8FAF-DC3E7DD447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F4DB3D4-8912-9C41-BD10-FEEF13C5CD9E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0CD49DB-7083-4CF1-AD6D-21BB9A67E7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52B24C8D-42B0-438D-ADAD-4279A0B3B6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04875">
              <a:spcBef>
                <a:spcPts val="400"/>
              </a:spcBef>
            </a:pPr>
            <a:r>
              <a:rPr lang="en-US" altLang="en-US" sz="1400" dirty="0"/>
              <a:t>This project will: Increase sewer system capacity and reliability, and Protect public health, property, and the environment by reducing the risk of sewage releases and sewer backups.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C546E3B4-5783-4136-BEEB-111452AC3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2FF627-5B9A-4680-A86F-A3DACF94DA9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7D2D0FD5-1ED3-468E-90A0-61DC66D469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A5F42BCA-CDBA-4337-B5F1-93F3D7B89D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1"/>
              <a:t>Trenchless to reduce impacts and restoration.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00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1" u="sng"/>
              <a:t>Method	ft	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/>
              <a:t>CIPP	1893	17%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/>
              <a:t>Spot Repairs	42	0.6%  (35’ on CIPP mains)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/>
              <a:t>PB	1580	22%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/>
              <a:t>Sect-CIPP	6	0.1%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/>
              <a:t>Auger Boring	94	1.4%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/>
              <a:t>OC	3345	49%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/>
              <a:t>---------------------------------------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/>
              <a:t>Abandon	1794	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00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/>
              <a:t>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/>
              <a:t>TOTAL	12439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/>
              <a:t>NCS	1368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/>
              <a:t>TOTAL REHAB	11071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3A5874F4-5139-46C9-8BA0-D0BB6A9309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108D925-00C8-4C51-B40A-D0A3D5541A0C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A624CE80-8399-47A5-9BB1-A8404596FA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591DFAF4-031E-4C60-86DB-F4FAB5BDD5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0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Working with outreach firms to assist in public involvement.</a:t>
            </a: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C15D6497-8594-4254-A294-CCCFAE0891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4E0422-63B3-42C9-ADD1-42237A50D3D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F9764087-75D1-4406-A1F6-DA17B70678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10972-36C2-467E-BEE7-E686C8468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2F6913B8-D4CE-466C-B719-E25111B5E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50CBC9F-737A-468E-AA84-F4832341D04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E8875F88-EFDB-47CF-8CD7-71CE299A70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D0ABF094-48E0-47CB-8FE8-3F543514D0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7D107197-3479-4F52-8F2E-76365E14C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9C0B9A6-5EFE-4D0C-BDE3-B2051DF09CB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7" descr="BES-Green PPT COVER">
            <a:extLst>
              <a:ext uri="{FF2B5EF4-FFF2-40B4-BE49-F238E27FC236}">
                <a16:creationId xmlns:a16="http://schemas.microsoft.com/office/drawing/2014/main" id="{5738BF31-7153-594E-9559-497611D0F4D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0" y="0"/>
            <a:ext cx="9232900" cy="69215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962400" y="3429000"/>
            <a:ext cx="5029200" cy="16002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038600" y="5105400"/>
            <a:ext cx="4953000" cy="1524000"/>
          </a:xfrm>
        </p:spPr>
        <p:txBody>
          <a:bodyPr/>
          <a:lstStyle>
            <a:lvl1pPr marL="0" indent="0" algn="r">
              <a:buFontTx/>
              <a:buNone/>
              <a:defRPr sz="20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978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84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304800"/>
            <a:ext cx="20574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04800"/>
            <a:ext cx="60198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152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8645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459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41438"/>
            <a:ext cx="40386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341438"/>
            <a:ext cx="40386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770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821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6629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2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474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5846762" cy="5302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62400" y="1143000"/>
            <a:ext cx="4572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143000"/>
            <a:ext cx="3523672" cy="381158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220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>
            <a:extLst>
              <a:ext uri="{FF2B5EF4-FFF2-40B4-BE49-F238E27FC236}">
                <a16:creationId xmlns:a16="http://schemas.microsoft.com/office/drawing/2014/main" id="{C3E210D2-814B-4543-992C-08AAA6AB86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6325">
                  <a:alpha val="48000"/>
                </a:srgbClr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27" name="Rectangle 9">
            <a:extLst>
              <a:ext uri="{FF2B5EF4-FFF2-40B4-BE49-F238E27FC236}">
                <a16:creationId xmlns:a16="http://schemas.microsoft.com/office/drawing/2014/main" id="{B4F3A74F-ABDE-D54D-B0C7-90D4880761E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gradFill rotWithShape="1">
            <a:gsLst>
              <a:gs pos="0">
                <a:srgbClr val="006325">
                  <a:alpha val="48000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28" name="Text Box 11">
            <a:extLst>
              <a:ext uri="{FF2B5EF4-FFF2-40B4-BE49-F238E27FC236}">
                <a16:creationId xmlns:a16="http://schemas.microsoft.com/office/drawing/2014/main" id="{CD526BC9-5630-424C-AF13-76C3EDBE36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4400" y="6477000"/>
            <a:ext cx="7239000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000" b="1">
                <a:solidFill>
                  <a:srgbClr val="006325"/>
                </a:solidFill>
                <a:latin typeface="Calibri" panose="020F0502020204030204" pitchFamily="34" charset="0"/>
              </a:rPr>
              <a:t>Environmental Services   l    E11008 Sheridan Work Zone 03 Sewer Rehabilitation Project</a:t>
            </a:r>
          </a:p>
        </p:txBody>
      </p:sp>
      <p:sp>
        <p:nvSpPr>
          <p:cNvPr id="1029" name="Text Box 12">
            <a:extLst>
              <a:ext uri="{FF2B5EF4-FFF2-40B4-BE49-F238E27FC236}">
                <a16:creationId xmlns:a16="http://schemas.microsoft.com/office/drawing/2014/main" id="{B065A66F-B5E2-174A-91A9-67B71899B8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77200" y="6477000"/>
            <a:ext cx="9906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6BD502DD-0013-BB4A-837F-9F84A8DFB86C}" type="slidenum">
              <a:rPr lang="en-US" altLang="en-US" sz="1000" b="1" smtClean="0">
                <a:solidFill>
                  <a:srgbClr val="006325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1000" b="1">
              <a:solidFill>
                <a:srgbClr val="006325"/>
              </a:solidFill>
              <a:latin typeface="Calibri" panose="020F0502020204030204" pitchFamily="34" charset="0"/>
            </a:endParaRPr>
          </a:p>
        </p:txBody>
      </p:sp>
      <p:pic>
        <p:nvPicPr>
          <p:cNvPr id="1030" name="Picture 13" descr="Heron">
            <a:extLst>
              <a:ext uri="{FF2B5EF4-FFF2-40B4-BE49-F238E27FC236}">
                <a16:creationId xmlns:a16="http://schemas.microsoft.com/office/drawing/2014/main" id="{CDA50E4B-9F7A-A14F-AE2B-2E2FE5CBB9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43600"/>
            <a:ext cx="703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14">
            <a:extLst>
              <a:ext uri="{FF2B5EF4-FFF2-40B4-BE49-F238E27FC236}">
                <a16:creationId xmlns:a16="http://schemas.microsoft.com/office/drawing/2014/main" id="{F9D095C7-F434-9B49-9B08-72D58DE30D6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04800" y="1066800"/>
            <a:ext cx="8229600" cy="0"/>
          </a:xfrm>
          <a:prstGeom prst="line">
            <a:avLst/>
          </a:prstGeom>
          <a:noFill/>
          <a:ln w="25400">
            <a:solidFill>
              <a:srgbClr val="00632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Rectangle 19">
            <a:extLst>
              <a:ext uri="{FF2B5EF4-FFF2-40B4-BE49-F238E27FC236}">
                <a16:creationId xmlns:a16="http://schemas.microsoft.com/office/drawing/2014/main" id="{08B230D0-37AC-C346-8607-E5CC70DE8C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3" name="Rectangle 20">
            <a:extLst>
              <a:ext uri="{FF2B5EF4-FFF2-40B4-BE49-F238E27FC236}">
                <a16:creationId xmlns:a16="http://schemas.microsoft.com/office/drawing/2014/main" id="{D70DE3CB-995B-3A4E-9A8A-C7194A311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938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00632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9">
            <a:extLst>
              <a:ext uri="{FF2B5EF4-FFF2-40B4-BE49-F238E27FC236}">
                <a16:creationId xmlns:a16="http://schemas.microsoft.com/office/drawing/2014/main" id="{B5487866-6972-0442-9DCC-976BE9ABD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7276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80E6E66A-6EED-F740-83A0-14F665595D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" y="1524000"/>
            <a:ext cx="8610600" cy="1470025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solidFill>
                  <a:schemeClr val="tx1"/>
                </a:solidFill>
              </a:rPr>
              <a:t>Sheridan Trunk – WZ 03 Project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E11008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EE6D0B2-E7AA-AE4E-A15D-1014FD9769C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81000" y="2362200"/>
            <a:ext cx="8305800" cy="9144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800" dirty="0"/>
              <a:t>Lisa Huntington, P.E.  |   Engineering Manager  |   Bureau of Environmental Services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Daniel Boatman, P.E.   |   Project Manager   |   Bureau of Environmental Services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November 1, 2023</a:t>
            </a:r>
            <a:endParaRPr lang="en-US" altLang="en-US" dirty="0"/>
          </a:p>
        </p:txBody>
      </p:sp>
      <p:sp>
        <p:nvSpPr>
          <p:cNvPr id="5124" name="TextBox 4">
            <a:extLst>
              <a:ext uri="{FF2B5EF4-FFF2-40B4-BE49-F238E27FC236}">
                <a16:creationId xmlns:a16="http://schemas.microsoft.com/office/drawing/2014/main" id="{C1E800EB-196D-B64F-9A48-08A9C481B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0"/>
            <a:ext cx="2514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MINGUS MAPPS, COMMISSIONER</a:t>
            </a:r>
          </a:p>
          <a:p>
            <a:pPr algn="ctr"/>
            <a:r>
              <a:rPr lang="en-US" alt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MICHAEL JORDAN, DIRECTOR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39A80691-AC3D-407B-88B3-4A1DA173C8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305800" cy="530225"/>
          </a:xfrm>
        </p:spPr>
        <p:txBody>
          <a:bodyPr/>
          <a:lstStyle/>
          <a:p>
            <a:pPr eaLnBrk="1" hangingPunct="1"/>
            <a:r>
              <a:rPr lang="en-US" altLang="en-US" sz="2800"/>
              <a:t>Project Overview</a:t>
            </a:r>
          </a:p>
        </p:txBody>
      </p:sp>
      <p:sp>
        <p:nvSpPr>
          <p:cNvPr id="11268" name="Text Placeholder 2">
            <a:extLst>
              <a:ext uri="{FF2B5EF4-FFF2-40B4-BE49-F238E27FC236}">
                <a16:creationId xmlns:a16="http://schemas.microsoft.com/office/drawing/2014/main" id="{C9AADE4C-6D83-4C22-87FA-951D0668F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1497227"/>
            <a:ext cx="3423434" cy="490357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800" b="1" dirty="0"/>
              <a:t>Sheridan Trunk – Work Zone 03</a:t>
            </a:r>
          </a:p>
          <a:p>
            <a:pPr marL="0" indent="0">
              <a:buNone/>
              <a:defRPr/>
            </a:pPr>
            <a:endParaRPr lang="en-US" altLang="en-US" sz="1600" dirty="0"/>
          </a:p>
          <a:p>
            <a:pPr>
              <a:defRPr/>
            </a:pPr>
            <a:r>
              <a:rPr lang="en-US" altLang="en-US" sz="2800" dirty="0"/>
              <a:t>Approx. 510 feet of 66” diameter pipe </a:t>
            </a:r>
          </a:p>
          <a:p>
            <a:pPr>
              <a:defRPr/>
            </a:pPr>
            <a:r>
              <a:rPr lang="en-US" altLang="en-US" sz="2800" dirty="0"/>
              <a:t>Has provided over 135 years of service</a:t>
            </a:r>
          </a:p>
          <a:p>
            <a:pPr>
              <a:defRPr/>
            </a:pPr>
            <a:r>
              <a:rPr lang="en-US" altLang="en-US" sz="2800" dirty="0"/>
              <a:t>4 service laterals </a:t>
            </a:r>
          </a:p>
          <a:p>
            <a:pPr>
              <a:defRPr/>
            </a:pPr>
            <a:endParaRPr lang="en-US" altLang="en-US" sz="1600" dirty="0"/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3C5878FF-5C47-480B-8AFB-E6B5C759E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41" y="2022468"/>
            <a:ext cx="5053594" cy="36697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74BB6C3-5988-4800-8089-58CE1CEB46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85750"/>
            <a:ext cx="8229600" cy="762000"/>
          </a:xfrm>
        </p:spPr>
        <p:txBody>
          <a:bodyPr/>
          <a:lstStyle/>
          <a:p>
            <a:r>
              <a:rPr lang="en-US" altLang="en-US" sz="3200"/>
              <a:t>Construction Methods and Scope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8BA062-6E2D-472E-BBD6-53DC17797256}"/>
              </a:ext>
            </a:extLst>
          </p:cNvPr>
          <p:cNvSpPr txBox="1"/>
          <p:nvPr/>
        </p:nvSpPr>
        <p:spPr>
          <a:xfrm>
            <a:off x="228600" y="1366897"/>
            <a:ext cx="728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Trenchless rehabilitation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71BCE-101A-3893-5AE0-9F64B4681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242" y="2126123"/>
            <a:ext cx="6022546" cy="402643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6432CDD-6A6E-477F-9803-317EAD52B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875" y="442913"/>
            <a:ext cx="5846763" cy="530225"/>
          </a:xfrm>
        </p:spPr>
        <p:txBody>
          <a:bodyPr/>
          <a:lstStyle/>
          <a:p>
            <a:r>
              <a:rPr lang="en-US" altLang="en-US"/>
              <a:t>Public Outreach &amp; Impacts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B7EE63-09C5-44FD-B2D0-3563D8A9EBA7}"/>
              </a:ext>
            </a:extLst>
          </p:cNvPr>
          <p:cNvSpPr txBox="1">
            <a:spLocks/>
          </p:cNvSpPr>
          <p:nvPr/>
        </p:nvSpPr>
        <p:spPr bwMode="auto">
          <a:xfrm>
            <a:off x="384964" y="1371600"/>
            <a:ext cx="6145222" cy="430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Calibri"/>
                <a:cs typeface="Arial"/>
              </a:rPr>
              <a:t>Project Notifications</a:t>
            </a:r>
          </a:p>
          <a:p>
            <a:pPr marL="463550" lvl="1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Sent to a 2-block area to 4,475 neighbors on April 25, 2023. </a:t>
            </a:r>
          </a:p>
          <a:p>
            <a:pPr marL="463550" lvl="1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GovDelivery email bulletin to 231 recipients on April 25, 2023. </a:t>
            </a:r>
          </a:p>
          <a:p>
            <a:pPr marL="463550" lvl="1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Project website.</a:t>
            </a:r>
          </a:p>
          <a:p>
            <a:pPr marL="463550" lvl="1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No responses or concerns received. </a:t>
            </a:r>
            <a:endParaRPr lang="en-US" sz="800" dirty="0">
              <a:solidFill>
                <a:srgbClr val="000000"/>
              </a:solidFill>
              <a:latin typeface="Calibri"/>
              <a:cs typeface="Arial"/>
            </a:endParaRPr>
          </a:p>
          <a:p>
            <a:r>
              <a:rPr lang="en-US" b="1" dirty="0">
                <a:solidFill>
                  <a:srgbClr val="000000"/>
                </a:solidFill>
              </a:rPr>
              <a:t>Extended Work Hours</a:t>
            </a:r>
          </a:p>
          <a:p>
            <a:pPr marL="463550" lvl="1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Work will be performed during the day, but some activities may need to extend into the evening or even over night.</a:t>
            </a:r>
          </a:p>
          <a:p>
            <a:pPr marL="463550" lvl="1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BES has applied for a noise variance for up to 10 nights.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2F40BA1-0BA9-5278-4D9F-941956F3B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86" y="1843087"/>
            <a:ext cx="238125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>
            <a:extLst>
              <a:ext uri="{FF2B5EF4-FFF2-40B4-BE49-F238E27FC236}">
                <a16:creationId xmlns:a16="http://schemas.microsoft.com/office/drawing/2014/main" id="{4EEA7956-AF4E-456D-AA0F-81F8150450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Engineer’s Estimate &amp; Schedule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D76001A-3BAD-423E-923F-1C5BBCF523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5166" y="1371600"/>
            <a:ext cx="4185433" cy="46482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altLang="en-US" sz="2400" dirty="0"/>
              <a:t>Engineer’s Estimate:</a:t>
            </a:r>
          </a:p>
          <a:p>
            <a:pPr eaLnBrk="1" hangingPunct="1">
              <a:defRPr/>
            </a:pPr>
            <a:r>
              <a:rPr lang="en-US" altLang="en-US" sz="2400" dirty="0"/>
              <a:t>$1,652,000</a:t>
            </a:r>
          </a:p>
          <a:p>
            <a:pPr eaLnBrk="1" hangingPunct="1">
              <a:defRPr/>
            </a:pPr>
            <a:r>
              <a:rPr lang="en-US" altLang="en-US" sz="2400" dirty="0"/>
              <a:t>Medium confidence level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200" dirty="0"/>
          </a:p>
          <a:p>
            <a:pPr marL="0" indent="0" eaLnBrk="1" hangingPunct="1">
              <a:buFontTx/>
              <a:buNone/>
              <a:defRPr/>
            </a:pPr>
            <a:r>
              <a:rPr lang="en-US" altLang="en-US" sz="2400" dirty="0"/>
              <a:t>Advertise Project:</a:t>
            </a:r>
          </a:p>
          <a:p>
            <a:pPr eaLnBrk="1" hangingPunct="1">
              <a:defRPr/>
            </a:pPr>
            <a:r>
              <a:rPr lang="en-US" altLang="en-US" sz="2400" dirty="0"/>
              <a:t>December 2023</a:t>
            </a:r>
          </a:p>
          <a:p>
            <a:pPr marL="0" indent="0" eaLnBrk="1" hangingPunct="1">
              <a:buNone/>
              <a:defRPr/>
            </a:pPr>
            <a:endParaRPr lang="en-US" altLang="en-US" sz="800" dirty="0"/>
          </a:p>
          <a:p>
            <a:pPr marL="0" indent="0" eaLnBrk="1" hangingPunct="1">
              <a:buFontTx/>
              <a:buNone/>
              <a:defRPr/>
            </a:pPr>
            <a:r>
              <a:rPr lang="en-US" altLang="en-US" sz="2400" dirty="0"/>
              <a:t>Begin Construction:</a:t>
            </a:r>
          </a:p>
          <a:p>
            <a:pPr eaLnBrk="1" hangingPunct="1">
              <a:defRPr/>
            </a:pPr>
            <a:r>
              <a:rPr lang="en-US" altLang="en-US" sz="2400" dirty="0"/>
              <a:t>May 2024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800" dirty="0"/>
          </a:p>
          <a:p>
            <a:pPr marL="0" indent="0" eaLnBrk="1" hangingPunct="1">
              <a:buFontTx/>
              <a:buNone/>
              <a:defRPr/>
            </a:pPr>
            <a:r>
              <a:rPr lang="en-US" altLang="en-US" sz="2400" dirty="0"/>
              <a:t>Construction Duration:</a:t>
            </a:r>
          </a:p>
          <a:p>
            <a:pPr eaLnBrk="1" hangingPunct="1">
              <a:defRPr/>
            </a:pPr>
            <a:r>
              <a:rPr lang="en-US" altLang="en-US" sz="2400" dirty="0"/>
              <a:t>365 calendar days</a:t>
            </a:r>
          </a:p>
        </p:txBody>
      </p:sp>
      <p:pic>
        <p:nvPicPr>
          <p:cNvPr id="2" name="Picture 1" descr="A circular pipe with a hole in it&#10;&#10;Description automatically generated">
            <a:extLst>
              <a:ext uri="{FF2B5EF4-FFF2-40B4-BE49-F238E27FC236}">
                <a16:creationId xmlns:a16="http://schemas.microsoft.com/office/drawing/2014/main" id="{50F9B382-F59F-3CC0-3AC6-B65006851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75" y="1971675"/>
            <a:ext cx="4394200" cy="32956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A7650A5-622E-4DF4-BA91-996364699E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391400" cy="685800"/>
          </a:xfrm>
        </p:spPr>
        <p:txBody>
          <a:bodyPr/>
          <a:lstStyle/>
          <a:p>
            <a:pPr eaLnBrk="1" hangingPunct="1"/>
            <a:r>
              <a:rPr lang="en-US" altLang="en-US" sz="3200"/>
              <a:t>Questions?</a:t>
            </a:r>
          </a:p>
        </p:txBody>
      </p:sp>
      <p:pic>
        <p:nvPicPr>
          <p:cNvPr id="3" name="Picture 2" descr="A metal ladder in a hole&#10;&#10;Description automatically generated">
            <a:extLst>
              <a:ext uri="{FF2B5EF4-FFF2-40B4-BE49-F238E27FC236}">
                <a16:creationId xmlns:a16="http://schemas.microsoft.com/office/drawing/2014/main" id="{808E3786-3EA5-05C4-FC73-D2C1B61A1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6042" y="3109361"/>
            <a:ext cx="3594100" cy="2695575"/>
          </a:xfrm>
          <a:prstGeom prst="rect">
            <a:avLst/>
          </a:prstGeom>
        </p:spPr>
      </p:pic>
      <p:pic>
        <p:nvPicPr>
          <p:cNvPr id="11" name="Picture 10" descr="A hole in a concrete wall&#10;&#10;Description automatically generated">
            <a:extLst>
              <a:ext uri="{FF2B5EF4-FFF2-40B4-BE49-F238E27FC236}">
                <a16:creationId xmlns:a16="http://schemas.microsoft.com/office/drawing/2014/main" id="{045BD511-D87F-7FB3-DEFF-DF5104B1B2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6"/>
          <a:stretch/>
        </p:blipFill>
        <p:spPr>
          <a:xfrm rot="5400000">
            <a:off x="193816" y="1418529"/>
            <a:ext cx="3283503" cy="3213937"/>
          </a:xfrm>
          <a:prstGeom prst="rect">
            <a:avLst/>
          </a:prstGeom>
        </p:spPr>
      </p:pic>
      <p:pic>
        <p:nvPicPr>
          <p:cNvPr id="13" name="Picture 12" descr="A person in a tunnel&#10;&#10;Description automatically generated">
            <a:extLst>
              <a:ext uri="{FF2B5EF4-FFF2-40B4-BE49-F238E27FC236}">
                <a16:creationId xmlns:a16="http://schemas.microsoft.com/office/drawing/2014/main" id="{E5DED579-1613-097E-A7FC-B7FB79AE5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4387" y="1902858"/>
            <a:ext cx="3594101" cy="269557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tyCouncil_PPT Jan21  -  Compatibility Mode" id="{A9FF462D-05D4-0B4E-B476-D0E3B2B0E463}" vid="{C90AD7C6-5B2B-4A4C-97BE-905DA6443A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opic xmlns="3e5693ec-bee3-4dbf-8849-3bfc03491bab" xsi:nil="true"/>
    <IconOverlay xmlns="http://schemas.microsoft.com/sharepoint/v4" xsi:nil="true"/>
    <Status xmlns="3e5693ec-bee3-4dbf-8849-3bfc03491bab">Current</Status>
    <Category xmlns="3e5693ec-bee3-4dbf-8849-3bfc03491ba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C595407932FE46AFF78BB4DF269D7D" ma:contentTypeVersion="6" ma:contentTypeDescription="Create a new document." ma:contentTypeScope="" ma:versionID="5c0a0d3932e32168b8cdb0745b1d1f98">
  <xsd:schema xmlns:xsd="http://www.w3.org/2001/XMLSchema" xmlns:xs="http://www.w3.org/2001/XMLSchema" xmlns:p="http://schemas.microsoft.com/office/2006/metadata/properties" xmlns:ns2="3e5693ec-bee3-4dbf-8849-3bfc03491bab" xmlns:ns3="http://schemas.microsoft.com/sharepoint/v4" xmlns:ns4="dd1dfeff-e11a-4150-a342-acc5f1293ce6" targetNamespace="http://schemas.microsoft.com/office/2006/metadata/properties" ma:root="true" ma:fieldsID="faa8d58800cf15e5519a0b23a03b106b" ns2:_="" ns3:_="" ns4:_="">
    <xsd:import namespace="3e5693ec-bee3-4dbf-8849-3bfc03491bab"/>
    <xsd:import namespace="http://schemas.microsoft.com/sharepoint/v4"/>
    <xsd:import namespace="dd1dfeff-e11a-4150-a342-acc5f1293ce6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Topic" minOccurs="0"/>
                <xsd:element ref="ns2:Status" minOccurs="0"/>
                <xsd:element ref="ns3:IconOverlay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5693ec-bee3-4dbf-8849-3bfc03491bab" elementFormDefault="qualified">
    <xsd:import namespace="http://schemas.microsoft.com/office/2006/documentManagement/types"/>
    <xsd:import namespace="http://schemas.microsoft.com/office/infopath/2007/PartnerControls"/>
    <xsd:element name="Category" ma:index="2" nillable="true" ma:displayName="Document Type" ma:description="Select the most appropriate option.&#10;(Coordinators can modify these choices.)" ma:format="Dropdown" ma:internalName="Category" ma:readOnly="false">
      <xsd:simpleType>
        <xsd:restriction base="dms:Choice">
          <xsd:enumeration value="Action List"/>
          <xsd:enumeration value="Agenda"/>
          <xsd:enumeration value="Agreement"/>
          <xsd:enumeration value="Amendment"/>
          <xsd:enumeration value="Budget"/>
          <xsd:enumeration value="Change Request"/>
          <xsd:enumeration value="Correspondence"/>
          <xsd:enumeration value="Drawings"/>
          <xsd:enumeration value="Evaluation"/>
          <xsd:enumeration value="Form"/>
          <xsd:enumeration value="Guidelines"/>
          <xsd:enumeration value="Image"/>
          <xsd:enumeration value="Instructions"/>
          <xsd:enumeration value="Invoice"/>
          <xsd:enumeration value="List"/>
          <xsd:enumeration value="Log"/>
          <xsd:enumeration value="Map"/>
          <xsd:enumeration value="Minutes and Notes"/>
          <xsd:enumeration value="Plan"/>
          <xsd:enumeration value="Presentation"/>
          <xsd:enumeration value="Procedure"/>
          <xsd:enumeration value="Publication"/>
          <xsd:enumeration value="Report"/>
          <xsd:enumeration value="Schedule"/>
          <xsd:enumeration value="Submission"/>
          <xsd:enumeration value="Submittal"/>
          <xsd:enumeration value="Task Order"/>
          <xsd:enumeration value="Template"/>
          <xsd:enumeration value="Transmittal"/>
          <xsd:enumeration value="z- Other"/>
        </xsd:restriction>
      </xsd:simpleType>
    </xsd:element>
    <xsd:element name="Topic" ma:index="3" nillable="true" ma:displayName="Topic" ma:description="Enter any keywords to help organize, filter, search and sort by. Similar to a subfolder name." ma:internalName="Topic" ma:readOnly="false">
      <xsd:simpleType>
        <xsd:restriction base="dms:Text">
          <xsd:maxLength value="255"/>
        </xsd:restriction>
      </xsd:simpleType>
    </xsd:element>
    <xsd:element name="Status" ma:index="4" nillable="true" ma:displayName="Status" ma:default="Current" ma:description="Default sets to 'Current'. &#10;If something needs to be deleted, adjust to 'Void'." ma:format="Dropdown" ma:internalName="Status" ma:readOnly="false">
      <xsd:simpleType>
        <xsd:restriction base="dms:Choice">
          <xsd:enumeration value="Current"/>
          <xsd:enumeration value="Draft"/>
          <xsd:enumeration value="FINAL"/>
          <xsd:enumeration value="Revised"/>
          <xsd:enumeration value="Superseded"/>
          <xsd:enumeration value="Voi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dfeff-e11a-4150-a342-acc5f1293ce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FVTU002OTIzNjA8L1VzZXJOYW1lPjxEYXRlVGltZT44LzE1LzIwMjMgMTE6NTc6NTYgUE08L0RhdGVUaW1lPjxMYWJlbFN0cmluZz5ObyBNYXJraW5nPC9MYWJlbFN0cmluZz48L2l0ZW0+PC9sYWJlbEhpc3Rvcnk+</Value>
</WrappedLabelHistory>
</file>

<file path=customXml/item5.xml><?xml version="1.0" encoding="utf-8"?>
<sisl xmlns:xsi="http://www.w3.org/2001/XMLSchema-instance" xmlns:xsd="http://www.w3.org/2001/XMLSchema" xmlns="http://www.boldonjames.com/2008/01/sie/internal/label" sislVersion="0" policy="f2020d7d-77c8-4294-a427-590ee8eb3328" origin="userSelected"/>
</file>

<file path=customXml/itemProps1.xml><?xml version="1.0" encoding="utf-8"?>
<ds:datastoreItem xmlns:ds="http://schemas.openxmlformats.org/officeDocument/2006/customXml" ds:itemID="{D0451197-3F96-4A61-A227-45AC77DFFC65}">
  <ds:schemaRefs>
    <ds:schemaRef ds:uri="http://www.w3.org/XML/1998/namespace"/>
    <ds:schemaRef ds:uri="3e5693ec-bee3-4dbf-8849-3bfc03491bab"/>
    <ds:schemaRef ds:uri="http://schemas.openxmlformats.org/package/2006/metadata/core-properties"/>
    <ds:schemaRef ds:uri="http://schemas.microsoft.com/sharepoint/v4"/>
    <ds:schemaRef ds:uri="http://purl.org/dc/terms/"/>
    <ds:schemaRef ds:uri="http://schemas.microsoft.com/office/2006/documentManagement/types"/>
    <ds:schemaRef ds:uri="dd1dfeff-e11a-4150-a342-acc5f1293ce6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15F6BA0-5E10-4259-BBF3-1F7D8118D4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5693ec-bee3-4dbf-8849-3bfc03491bab"/>
    <ds:schemaRef ds:uri="http://schemas.microsoft.com/sharepoint/v4"/>
    <ds:schemaRef ds:uri="dd1dfeff-e11a-4150-a342-acc5f1293c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CD57DC6-E01D-4811-9D5E-980E354293A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99303AD-BD85-402E-951A-4718845F9E18}">
  <ds:schemaRefs>
    <ds:schemaRef ds:uri="http://www.boldonjames.com/2016/02/Classifier/internal/wrappedLabelHistory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135FDAAF-AC6F-4793-9D8C-89A06B736514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Item 1111 - E11080 City Council Presentation</Template>
  <TotalTime>68</TotalTime>
  <Words>318</Words>
  <Application>Microsoft Office PowerPoint</Application>
  <PresentationFormat>On-screen Show (4:3)</PresentationFormat>
  <Paragraphs>61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Default Design</vt:lpstr>
      <vt:lpstr>Sheridan Trunk – WZ 03 Project E11008</vt:lpstr>
      <vt:lpstr>Project Overview</vt:lpstr>
      <vt:lpstr>Construction Methods and Scope</vt:lpstr>
      <vt:lpstr>Public Outreach &amp; Impacts</vt:lpstr>
      <vt:lpstr>Engineer’s Estimate &amp; Schedule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E11008 Sheridan WZ-03</dc:title>
  <dc:creator/>
  <cp:lastModifiedBy>Boatman, Daniel</cp:lastModifiedBy>
  <cp:revision>3</cp:revision>
  <cp:lastPrinted>2014-10-01T21:25:08Z</cp:lastPrinted>
  <dcterms:created xsi:type="dcterms:W3CDTF">2021-10-11T15:38:49Z</dcterms:created>
  <dcterms:modified xsi:type="dcterms:W3CDTF">2023-09-25T17:58:06Z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ec4cb887-e8ae-47f0-8aa9-50b3d8da5c49</vt:lpwstr>
  </property>
  <property fmtid="{D5CDD505-2E9C-101B-9397-08002B2CF9AE}" pid="3" name="bjDocumentSecurityLabel">
    <vt:lpwstr>No Marking</vt:lpwstr>
  </property>
  <property fmtid="{D5CDD505-2E9C-101B-9397-08002B2CF9AE}" pid="4" name="bjClsUserRVM">
    <vt:lpwstr>[]</vt:lpwstr>
  </property>
  <property fmtid="{D5CDD505-2E9C-101B-9397-08002B2CF9AE}" pid="5" name="bjSaver">
    <vt:lpwstr>q5cdhg4k+E6rPctvxAwNf9GT5y/rI0aY</vt:lpwstr>
  </property>
  <property fmtid="{D5CDD505-2E9C-101B-9397-08002B2CF9AE}" pid="6" name="bjLabelHistoryID">
    <vt:lpwstr>{C99303AD-BD85-402E-951A-4718845F9E18}</vt:lpwstr>
  </property>
  <property fmtid="{D5CDD505-2E9C-101B-9397-08002B2CF9AE}" pid="7" name="ContentTypeId">
    <vt:lpwstr>0x01010032C595407932FE46AFF78BB4DF269D7D</vt:lpwstr>
  </property>
</Properties>
</file>