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656" r:id="rId6"/>
    <p:sldId id="657" r:id="rId7"/>
    <p:sldId id="658" r:id="rId8"/>
    <p:sldId id="650" r:id="rId9"/>
    <p:sldId id="670" r:id="rId10"/>
    <p:sldId id="667" r:id="rId11"/>
    <p:sldId id="663" r:id="rId12"/>
    <p:sldId id="259" r:id="rId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854542-4DFE-45F0-A5F2-3FA4CDB31C07}" v="1" dt="2023-10-24T16:32:59.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1FC86E-4FE1-C549-9EAB-DD4369080A3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840AA15-2F21-C848-930A-7261CB00D23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3EEA77C6-20E8-9B4A-983C-EADD229EDC49}" type="datetimeFigureOut">
              <a:rPr lang="en-US"/>
              <a:pPr>
                <a:defRPr/>
              </a:pPr>
              <a:t>10/30/2023</a:t>
            </a:fld>
            <a:endParaRPr lang="en-US"/>
          </a:p>
        </p:txBody>
      </p:sp>
      <p:sp>
        <p:nvSpPr>
          <p:cNvPr id="4" name="Footer Placeholder 3">
            <a:extLst>
              <a:ext uri="{FF2B5EF4-FFF2-40B4-BE49-F238E27FC236}">
                <a16:creationId xmlns:a16="http://schemas.microsoft.com/office/drawing/2014/main" id="{2A730875-C25D-0845-A866-2A0F13E2FE5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9F89B895-A53D-AB41-8C26-CF3520FE049D}"/>
              </a:ext>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57C1A080-6461-454F-AA29-2037BB0B90C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1C4323-A307-D040-AE11-2590911E41D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E7656293-508F-C94E-9F87-8DCEC68B25F6}"/>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hangingPunct="1">
              <a:defRPr sz="1200"/>
            </a:lvl1pPr>
          </a:lstStyle>
          <a:p>
            <a:pPr>
              <a:defRPr/>
            </a:pPr>
            <a:fld id="{FD4560B5-1573-764E-B61E-4BE7A445EC93}" type="datetimeFigureOut">
              <a:rPr lang="en-US"/>
              <a:pPr>
                <a:defRPr/>
              </a:pPr>
              <a:t>10/30/2023</a:t>
            </a:fld>
            <a:endParaRPr lang="en-US"/>
          </a:p>
        </p:txBody>
      </p:sp>
      <p:sp>
        <p:nvSpPr>
          <p:cNvPr id="4" name="Slide Image Placeholder 3">
            <a:extLst>
              <a:ext uri="{FF2B5EF4-FFF2-40B4-BE49-F238E27FC236}">
                <a16:creationId xmlns:a16="http://schemas.microsoft.com/office/drawing/2014/main" id="{EEEFAF87-E298-3C45-85F3-3A0E787554D2}"/>
              </a:ext>
            </a:extLst>
          </p:cNvPr>
          <p:cNvSpPr>
            <a:spLocks noGrp="1" noRot="1" noChangeAspect="1"/>
          </p:cNvSpPr>
          <p:nvPr>
            <p:ph type="sldImg" idx="2"/>
          </p:nvPr>
        </p:nvSpPr>
        <p:spPr>
          <a:xfrm>
            <a:off x="1414463" y="1162050"/>
            <a:ext cx="4183062"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B0B4271-1FF9-0940-971E-342FF90CA283}"/>
              </a:ext>
            </a:extLst>
          </p:cNvPr>
          <p:cNvSpPr>
            <a:spLocks noGrp="1"/>
          </p:cNvSpPr>
          <p:nvPr>
            <p:ph type="body" sz="quarter" idx="3"/>
          </p:nvPr>
        </p:nvSpPr>
        <p:spPr>
          <a:xfrm>
            <a:off x="701675" y="4473575"/>
            <a:ext cx="5608638"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7B801F2-C703-A747-8C29-945AC4D503DB}"/>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4AEDE298-1547-564D-A3FC-808333C6081E}"/>
              </a:ext>
            </a:extLst>
          </p:cNvPr>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05AC15E-4F66-5243-8CD5-C2176B4E77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3C1D3EF5-8ADE-DC4B-BA6E-E575B829DC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a:extLst>
              <a:ext uri="{FF2B5EF4-FFF2-40B4-BE49-F238E27FC236}">
                <a16:creationId xmlns:a16="http://schemas.microsoft.com/office/drawing/2014/main" id="{AC91055E-1DD4-1141-9C7F-FCFFE8B1AD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7" name="Slide Number Placeholder 3">
            <a:extLst>
              <a:ext uri="{FF2B5EF4-FFF2-40B4-BE49-F238E27FC236}">
                <a16:creationId xmlns:a16="http://schemas.microsoft.com/office/drawing/2014/main" id="{51780078-8F50-2F40-8FAF-DC3E7DD447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4DB3D4-8912-9C41-BD10-FEEF13C5CD9E}"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D540111-B703-4AB7-87DB-7AAA0FC9E0F4}"/>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9CBE690-F28D-43B5-B8F8-0BED91A944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a:extLst>
              <a:ext uri="{FF2B5EF4-FFF2-40B4-BE49-F238E27FC236}">
                <a16:creationId xmlns:a16="http://schemas.microsoft.com/office/drawing/2014/main" id="{64550278-202B-4860-90CC-DF5D7E6F46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459060-8A3E-4ACB-B581-0B968C3B2C01}" type="slidenum">
              <a:rPr lang="en-US" altLang="en-US"/>
              <a:pPr/>
              <a:t>2</a:t>
            </a:fld>
            <a:endParaRPr lang="en-US" altLang="en-US"/>
          </a:p>
        </p:txBody>
      </p:sp>
    </p:spTree>
    <p:extLst>
      <p:ext uri="{BB962C8B-B14F-4D97-AF65-F5344CB8AC3E}">
        <p14:creationId xmlns:p14="http://schemas.microsoft.com/office/powerpoint/2010/main" val="326653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D540111-B703-4AB7-87DB-7AAA0FC9E0F4}"/>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9CBE690-F28D-43B5-B8F8-0BED91A944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Over $100M for </a:t>
            </a:r>
            <a:r>
              <a:rPr lang="en-US" altLang="en-US"/>
              <a:t>the project…</a:t>
            </a:r>
            <a:endParaRPr lang="en-US" altLang="en-US" dirty="0"/>
          </a:p>
        </p:txBody>
      </p:sp>
      <p:sp>
        <p:nvSpPr>
          <p:cNvPr id="9220" name="Slide Number Placeholder 3">
            <a:extLst>
              <a:ext uri="{FF2B5EF4-FFF2-40B4-BE49-F238E27FC236}">
                <a16:creationId xmlns:a16="http://schemas.microsoft.com/office/drawing/2014/main" id="{64550278-202B-4860-90CC-DF5D7E6F46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459060-8A3E-4ACB-B581-0B968C3B2C01}"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3EC05-9A6A-4CE5-ABC9-691A002EFB8B}" type="slidenum">
              <a:rPr lang="en-US" smtClean="0"/>
              <a:t>4</a:t>
            </a:fld>
            <a:endParaRPr lang="en-US"/>
          </a:p>
        </p:txBody>
      </p:sp>
    </p:spTree>
    <p:extLst>
      <p:ext uri="{BB962C8B-B14F-4D97-AF65-F5344CB8AC3E}">
        <p14:creationId xmlns:p14="http://schemas.microsoft.com/office/powerpoint/2010/main" val="164300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A0ED496-6A95-4297-AC82-0F0E9C0C2330}"/>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418E7C5E-9933-4B49-A546-218CE88B8A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a:cs typeface="Calibri"/>
              </a:rPr>
              <a:t>These systems built were built in the 50s and 70s, no major reinvestment since, you can see from the photos the systems are degraded. Getting harder to operate these systems effectively. </a:t>
            </a:r>
          </a:p>
        </p:txBody>
      </p:sp>
      <p:sp>
        <p:nvSpPr>
          <p:cNvPr id="13316" name="Slide Number Placeholder 3">
            <a:extLst>
              <a:ext uri="{FF2B5EF4-FFF2-40B4-BE49-F238E27FC236}">
                <a16:creationId xmlns:a16="http://schemas.microsoft.com/office/drawing/2014/main" id="{2C4AA776-6A92-4D86-B700-95B535EEF2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D2E083-47F9-4646-AF20-A80EF2FB5E06}" type="slidenum">
              <a:rPr lang="en-US" altLang="en-US"/>
              <a:pPr/>
              <a:t>5</a:t>
            </a:fld>
            <a:endParaRPr lang="en-US" altLang="en-US"/>
          </a:p>
        </p:txBody>
      </p:sp>
    </p:spTree>
    <p:extLst>
      <p:ext uri="{BB962C8B-B14F-4D97-AF65-F5344CB8AC3E}">
        <p14:creationId xmlns:p14="http://schemas.microsoft.com/office/powerpoint/2010/main" val="76908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A0ED496-6A95-4297-AC82-0F0E9C0C2330}"/>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418E7C5E-9933-4B49-A546-218CE88B8A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Hypo: Decentralized system, corrosive, chemical, consolidate it for safer for operations</a:t>
            </a:r>
          </a:p>
          <a:p>
            <a:endParaRPr lang="en-US" altLang="en-US" dirty="0">
              <a:latin typeface="Calibri"/>
              <a:cs typeface="Calibri"/>
            </a:endParaRPr>
          </a:p>
        </p:txBody>
      </p:sp>
      <p:sp>
        <p:nvSpPr>
          <p:cNvPr id="13316" name="Slide Number Placeholder 3">
            <a:extLst>
              <a:ext uri="{FF2B5EF4-FFF2-40B4-BE49-F238E27FC236}">
                <a16:creationId xmlns:a16="http://schemas.microsoft.com/office/drawing/2014/main" id="{2C4AA776-6A92-4D86-B700-95B535EEF2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D2E083-47F9-4646-AF20-A80EF2FB5E06}" type="slidenum">
              <a:rPr lang="en-US" altLang="en-US"/>
              <a:pPr/>
              <a:t>6</a:t>
            </a:fld>
            <a:endParaRPr lang="en-US" altLang="en-US"/>
          </a:p>
        </p:txBody>
      </p:sp>
    </p:spTree>
    <p:extLst>
      <p:ext uri="{BB962C8B-B14F-4D97-AF65-F5344CB8AC3E}">
        <p14:creationId xmlns:p14="http://schemas.microsoft.com/office/powerpoint/2010/main" val="225301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A0ED496-6A95-4297-AC82-0F0E9C0C2330}"/>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418E7C5E-9933-4B49-A546-218CE88B8A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a:cs typeface="Calibri"/>
              </a:rPr>
              <a:t>Core services, building on experience from the Secondary Treatment Program</a:t>
            </a:r>
          </a:p>
        </p:txBody>
      </p:sp>
      <p:sp>
        <p:nvSpPr>
          <p:cNvPr id="13316" name="Slide Number Placeholder 3">
            <a:extLst>
              <a:ext uri="{FF2B5EF4-FFF2-40B4-BE49-F238E27FC236}">
                <a16:creationId xmlns:a16="http://schemas.microsoft.com/office/drawing/2014/main" id="{2C4AA776-6A92-4D86-B700-95B535EEF2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D2E083-47F9-4646-AF20-A80EF2FB5E06}" type="slidenum">
              <a:rPr lang="en-US" altLang="en-US"/>
              <a:pPr/>
              <a:t>7</a:t>
            </a:fld>
            <a:endParaRPr lang="en-US" altLang="en-US"/>
          </a:p>
        </p:txBody>
      </p:sp>
    </p:spTree>
    <p:extLst>
      <p:ext uri="{BB962C8B-B14F-4D97-AF65-F5344CB8AC3E}">
        <p14:creationId xmlns:p14="http://schemas.microsoft.com/office/powerpoint/2010/main" val="73522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A0ED496-6A95-4297-AC82-0F0E9C0C2330}"/>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418E7C5E-9933-4B49-A546-218CE88B8A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a:cs typeface="Calibri"/>
            </a:endParaRPr>
          </a:p>
        </p:txBody>
      </p:sp>
      <p:sp>
        <p:nvSpPr>
          <p:cNvPr id="13316" name="Slide Number Placeholder 3">
            <a:extLst>
              <a:ext uri="{FF2B5EF4-FFF2-40B4-BE49-F238E27FC236}">
                <a16:creationId xmlns:a16="http://schemas.microsoft.com/office/drawing/2014/main" id="{2C4AA776-6A92-4D86-B700-95B535EEF2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D2E083-47F9-4646-AF20-A80EF2FB5E06}" type="slidenum">
              <a:rPr lang="en-US" altLang="en-US"/>
              <a:pPr/>
              <a:t>8</a:t>
            </a:fld>
            <a:endParaRPr lang="en-US" altLang="en-US"/>
          </a:p>
        </p:txBody>
      </p:sp>
    </p:spTree>
    <p:extLst>
      <p:ext uri="{BB962C8B-B14F-4D97-AF65-F5344CB8AC3E}">
        <p14:creationId xmlns:p14="http://schemas.microsoft.com/office/powerpoint/2010/main" val="48471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Picture 7" descr="BES-Green PPT COVER">
            <a:extLst>
              <a:ext uri="{FF2B5EF4-FFF2-40B4-BE49-F238E27FC236}">
                <a16:creationId xmlns:a16="http://schemas.microsoft.com/office/drawing/2014/main" id="{5738BF31-7153-594E-9559-497611D0F4DB}"/>
              </a:ext>
            </a:extLst>
          </p:cNvPr>
          <p:cNvSpPr>
            <a:spLocks noChangeAspect="1" noChangeArrowheads="1"/>
          </p:cNvSpPr>
          <p:nvPr userDrawn="1"/>
        </p:nvSpPr>
        <p:spPr bwMode="auto">
          <a:xfrm>
            <a:off x="0" y="0"/>
            <a:ext cx="9232900" cy="69215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p>
        </p:txBody>
      </p:sp>
      <p:sp>
        <p:nvSpPr>
          <p:cNvPr id="3080" name="Rectangle 8"/>
          <p:cNvSpPr>
            <a:spLocks noGrp="1" noChangeArrowheads="1"/>
          </p:cNvSpPr>
          <p:nvPr>
            <p:ph type="ctrTitle"/>
          </p:nvPr>
        </p:nvSpPr>
        <p:spPr>
          <a:xfrm>
            <a:off x="3962400" y="3429000"/>
            <a:ext cx="5029200" cy="1600200"/>
          </a:xfrm>
        </p:spPr>
        <p:txBody>
          <a:bodyPr/>
          <a:lstStyle>
            <a:lvl1pPr algn="r">
              <a:defRPr/>
            </a:lvl1pPr>
          </a:lstStyle>
          <a:p>
            <a:pPr lvl="0"/>
            <a:r>
              <a:rPr lang="en-US" altLang="en-US" noProof="0"/>
              <a:t>Click to edit Master title style</a:t>
            </a:r>
          </a:p>
        </p:txBody>
      </p:sp>
      <p:sp>
        <p:nvSpPr>
          <p:cNvPr id="3081" name="Rectangle 9"/>
          <p:cNvSpPr>
            <a:spLocks noGrp="1" noChangeArrowheads="1"/>
          </p:cNvSpPr>
          <p:nvPr>
            <p:ph type="subTitle" idx="1"/>
          </p:nvPr>
        </p:nvSpPr>
        <p:spPr>
          <a:xfrm>
            <a:off x="4038600" y="5105400"/>
            <a:ext cx="4953000" cy="1524000"/>
          </a:xfrm>
        </p:spPr>
        <p:txBody>
          <a:bodyPr/>
          <a:lstStyle>
            <a:lvl1pPr marL="0" indent="0" algn="r">
              <a:buFontTx/>
              <a:buNone/>
              <a:defRPr sz="2000"/>
            </a:lvl1pPr>
          </a:lstStyle>
          <a:p>
            <a:pPr lvl="0"/>
            <a:r>
              <a:rPr lang="en-US" altLang="en-US" noProof="0"/>
              <a:t>Click to edit Master subtitle style</a:t>
            </a:r>
          </a:p>
        </p:txBody>
      </p:sp>
    </p:spTree>
    <p:extLst>
      <p:ext uri="{BB962C8B-B14F-4D97-AF65-F5344CB8AC3E}">
        <p14:creationId xmlns:p14="http://schemas.microsoft.com/office/powerpoint/2010/main" val="354978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846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304800"/>
            <a:ext cx="20574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04800"/>
            <a:ext cx="6019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152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864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7459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77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821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662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42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9447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5846762" cy="530225"/>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962400" y="1143000"/>
            <a:ext cx="45720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04800" y="1143000"/>
            <a:ext cx="3523672" cy="3811588"/>
          </a:xfrm>
        </p:spPr>
        <p:txBody>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422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a:extLst>
              <a:ext uri="{FF2B5EF4-FFF2-40B4-BE49-F238E27FC236}">
                <a16:creationId xmlns:a16="http://schemas.microsoft.com/office/drawing/2014/main" id="{C3E210D2-814B-4543-992C-08AAA6AB8613}"/>
              </a:ext>
            </a:extLst>
          </p:cNvPr>
          <p:cNvSpPr>
            <a:spLocks noChangeArrowheads="1"/>
          </p:cNvSpPr>
          <p:nvPr userDrawn="1"/>
        </p:nvSpPr>
        <p:spPr bwMode="auto">
          <a:xfrm>
            <a:off x="0" y="6248400"/>
            <a:ext cx="9144000" cy="609600"/>
          </a:xfrm>
          <a:prstGeom prst="rect">
            <a:avLst/>
          </a:prstGeom>
          <a:gradFill rotWithShape="1">
            <a:gsLst>
              <a:gs pos="0">
                <a:schemeClr val="bg1"/>
              </a:gs>
              <a:gs pos="100000">
                <a:srgbClr val="006325">
                  <a:alpha val="48000"/>
                </a:srgbClr>
              </a:gs>
            </a:gsLst>
            <a:lin ang="540000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latin typeface="Calibri" panose="020F0502020204030204" pitchFamily="34" charset="0"/>
            </a:endParaRPr>
          </a:p>
        </p:txBody>
      </p:sp>
      <p:sp>
        <p:nvSpPr>
          <p:cNvPr id="1027" name="Rectangle 9">
            <a:extLst>
              <a:ext uri="{FF2B5EF4-FFF2-40B4-BE49-F238E27FC236}">
                <a16:creationId xmlns:a16="http://schemas.microsoft.com/office/drawing/2014/main" id="{B4F3A74F-ABDE-D54D-B0C7-90D4880761E0}"/>
              </a:ext>
            </a:extLst>
          </p:cNvPr>
          <p:cNvSpPr>
            <a:spLocks noChangeArrowheads="1"/>
          </p:cNvSpPr>
          <p:nvPr userDrawn="1"/>
        </p:nvSpPr>
        <p:spPr bwMode="auto">
          <a:xfrm>
            <a:off x="0" y="0"/>
            <a:ext cx="9144000" cy="457200"/>
          </a:xfrm>
          <a:prstGeom prst="rect">
            <a:avLst/>
          </a:prstGeom>
          <a:gradFill rotWithShape="1">
            <a:gsLst>
              <a:gs pos="0">
                <a:srgbClr val="006325">
                  <a:alpha val="48000"/>
                </a:srgbClr>
              </a:gs>
              <a:gs pos="100000">
                <a:srgbClr val="FFFFFF"/>
              </a:gs>
            </a:gsLst>
            <a:lin ang="5400000" scaled="1"/>
          </a:gra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latin typeface="Calibri" panose="020F0502020204030204" pitchFamily="34" charset="0"/>
            </a:endParaRPr>
          </a:p>
        </p:txBody>
      </p:sp>
      <p:sp>
        <p:nvSpPr>
          <p:cNvPr id="1028" name="Text Box 11">
            <a:extLst>
              <a:ext uri="{FF2B5EF4-FFF2-40B4-BE49-F238E27FC236}">
                <a16:creationId xmlns:a16="http://schemas.microsoft.com/office/drawing/2014/main" id="{CD526BC9-5630-424C-AF13-76C3EDBE36D3}"/>
              </a:ext>
            </a:extLst>
          </p:cNvPr>
          <p:cNvSpPr txBox="1">
            <a:spLocks noChangeArrowheads="1"/>
          </p:cNvSpPr>
          <p:nvPr userDrawn="1"/>
        </p:nvSpPr>
        <p:spPr bwMode="auto">
          <a:xfrm>
            <a:off x="914400" y="6477000"/>
            <a:ext cx="7239000" cy="246221"/>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000" b="1" dirty="0">
                <a:solidFill>
                  <a:srgbClr val="006325"/>
                </a:solidFill>
                <a:latin typeface="Calibri" panose="020F0502020204030204" pitchFamily="34" charset="0"/>
              </a:rPr>
              <a:t>Environmental Services   l    E11485 CBWTP Wet Weather Clarifier and Hypochlorite System Modifications</a:t>
            </a:r>
          </a:p>
        </p:txBody>
      </p:sp>
      <p:sp>
        <p:nvSpPr>
          <p:cNvPr id="1029" name="Text Box 12">
            <a:extLst>
              <a:ext uri="{FF2B5EF4-FFF2-40B4-BE49-F238E27FC236}">
                <a16:creationId xmlns:a16="http://schemas.microsoft.com/office/drawing/2014/main" id="{B065A66F-B5E2-174A-91A9-67B71899B898}"/>
              </a:ext>
            </a:extLst>
          </p:cNvPr>
          <p:cNvSpPr txBox="1">
            <a:spLocks noChangeArrowheads="1"/>
          </p:cNvSpPr>
          <p:nvPr userDrawn="1"/>
        </p:nvSpPr>
        <p:spPr bwMode="auto">
          <a:xfrm>
            <a:off x="8077200" y="6477000"/>
            <a:ext cx="990600" cy="244475"/>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fld id="{6BD502DD-0013-BB4A-837F-9F84A8DFB86C}" type="slidenum">
              <a:rPr lang="en-US" altLang="en-US" sz="1000" b="1" smtClean="0">
                <a:solidFill>
                  <a:srgbClr val="006325"/>
                </a:solidFill>
                <a:latin typeface="Calibri" panose="020F0502020204030204" pitchFamily="34" charset="0"/>
              </a:rPr>
              <a:pPr algn="r" eaLnBrk="1" hangingPunct="1">
                <a:spcBef>
                  <a:spcPct val="50000"/>
                </a:spcBef>
                <a:defRPr/>
              </a:pPr>
              <a:t>‹#›</a:t>
            </a:fld>
            <a:endParaRPr lang="en-US" altLang="en-US" sz="1000" b="1">
              <a:solidFill>
                <a:srgbClr val="006325"/>
              </a:solidFill>
              <a:latin typeface="Calibri" panose="020F0502020204030204" pitchFamily="34" charset="0"/>
            </a:endParaRPr>
          </a:p>
        </p:txBody>
      </p:sp>
      <p:pic>
        <p:nvPicPr>
          <p:cNvPr id="1030" name="Picture 13" descr="Heron">
            <a:extLst>
              <a:ext uri="{FF2B5EF4-FFF2-40B4-BE49-F238E27FC236}">
                <a16:creationId xmlns:a16="http://schemas.microsoft.com/office/drawing/2014/main" id="{CDA50E4B-9F7A-A14F-AE2B-2E2FE5CBB9BF}"/>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52400" y="5943600"/>
            <a:ext cx="703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14">
            <a:extLst>
              <a:ext uri="{FF2B5EF4-FFF2-40B4-BE49-F238E27FC236}">
                <a16:creationId xmlns:a16="http://schemas.microsoft.com/office/drawing/2014/main" id="{F9D095C7-F434-9B49-9B08-72D58DE30D63}"/>
              </a:ext>
            </a:extLst>
          </p:cNvPr>
          <p:cNvSpPr>
            <a:spLocks noChangeShapeType="1"/>
          </p:cNvSpPr>
          <p:nvPr userDrawn="1"/>
        </p:nvSpPr>
        <p:spPr bwMode="auto">
          <a:xfrm>
            <a:off x="304800" y="1066800"/>
            <a:ext cx="8229600" cy="0"/>
          </a:xfrm>
          <a:prstGeom prst="line">
            <a:avLst/>
          </a:prstGeom>
          <a:noFill/>
          <a:ln w="25400">
            <a:solidFill>
              <a:srgbClr val="00632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Rectangle 19">
            <a:extLst>
              <a:ext uri="{FF2B5EF4-FFF2-40B4-BE49-F238E27FC236}">
                <a16:creationId xmlns:a16="http://schemas.microsoft.com/office/drawing/2014/main" id="{08B230D0-37AC-C346-8607-E5CC70DE8CCF}"/>
              </a:ext>
            </a:extLst>
          </p:cNvPr>
          <p:cNvSpPr>
            <a:spLocks noGrp="1" noChangeArrowheads="1"/>
          </p:cNvSpPr>
          <p:nvPr>
            <p:ph type="title"/>
          </p:nvPr>
        </p:nvSpPr>
        <p:spPr bwMode="auto">
          <a:xfrm>
            <a:off x="228600" y="457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3" name="Rectangle 20">
            <a:extLst>
              <a:ext uri="{FF2B5EF4-FFF2-40B4-BE49-F238E27FC236}">
                <a16:creationId xmlns:a16="http://schemas.microsoft.com/office/drawing/2014/main" id="{D70DE3CB-995B-3A4E-9A8A-C7194A311273}"/>
              </a:ext>
            </a:extLst>
          </p:cNvPr>
          <p:cNvSpPr>
            <a:spLocks noGrp="1" noChangeArrowheads="1"/>
          </p:cNvSpPr>
          <p:nvPr>
            <p:ph type="body" idx="1"/>
          </p:nvPr>
        </p:nvSpPr>
        <p:spPr bwMode="auto">
          <a:xfrm>
            <a:off x="228600" y="14938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95"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rtl="0" eaLnBrk="1" fontAlgn="base" hangingPunct="1">
        <a:spcBef>
          <a:spcPct val="0"/>
        </a:spcBef>
        <a:spcAft>
          <a:spcPct val="0"/>
        </a:spcAft>
        <a:defRPr sz="3600" b="1" kern="1200">
          <a:solidFill>
            <a:srgbClr val="006325"/>
          </a:solidFill>
          <a:latin typeface="+mj-lt"/>
          <a:ea typeface="+mj-ea"/>
          <a:cs typeface="+mj-cs"/>
        </a:defRPr>
      </a:lvl1pPr>
      <a:lvl2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2pPr>
      <a:lvl3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3pPr>
      <a:lvl4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4pPr>
      <a:lvl5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5pPr>
      <a:lvl6pPr marL="4572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6pPr>
      <a:lvl7pPr marL="9144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7pPr>
      <a:lvl8pPr marL="13716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8pPr>
      <a:lvl9pPr marL="18288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1" name="Picture 9">
            <a:extLst>
              <a:ext uri="{FF2B5EF4-FFF2-40B4-BE49-F238E27FC236}">
                <a16:creationId xmlns:a16="http://schemas.microsoft.com/office/drawing/2014/main" id="{B5487866-6972-0442-9DCC-976BE9ABD0F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50" y="4763"/>
            <a:ext cx="913765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a:extLst>
              <a:ext uri="{FF2B5EF4-FFF2-40B4-BE49-F238E27FC236}">
                <a16:creationId xmlns:a16="http://schemas.microsoft.com/office/drawing/2014/main" id="{80E6E66A-6EED-F740-83A0-14F665595D3E}"/>
              </a:ext>
            </a:extLst>
          </p:cNvPr>
          <p:cNvSpPr>
            <a:spLocks noGrp="1" noChangeArrowheads="1"/>
          </p:cNvSpPr>
          <p:nvPr>
            <p:ph type="ctrTitle"/>
          </p:nvPr>
        </p:nvSpPr>
        <p:spPr>
          <a:xfrm>
            <a:off x="-152400" y="1524000"/>
            <a:ext cx="8839200" cy="1470025"/>
          </a:xfrm>
        </p:spPr>
        <p:txBody>
          <a:bodyPr/>
          <a:lstStyle/>
          <a:p>
            <a:pPr eaLnBrk="1" hangingPunct="1"/>
            <a:r>
              <a:rPr lang="en-US" altLang="en-US" sz="3200" dirty="0">
                <a:solidFill>
                  <a:schemeClr val="tx1"/>
                </a:solidFill>
              </a:rPr>
              <a:t>CBWTP WWCL and Hypochlorite Modifications</a:t>
            </a:r>
            <a:br>
              <a:rPr lang="en-US" altLang="en-US" sz="3200" dirty="0">
                <a:solidFill>
                  <a:schemeClr val="tx1"/>
                </a:solidFill>
              </a:rPr>
            </a:br>
            <a:r>
              <a:rPr lang="en-US" altLang="en-US" sz="2400" dirty="0">
                <a:solidFill>
                  <a:schemeClr val="tx1"/>
                </a:solidFill>
              </a:rPr>
              <a:t>E11485</a:t>
            </a:r>
          </a:p>
        </p:txBody>
      </p:sp>
      <p:sp>
        <p:nvSpPr>
          <p:cNvPr id="5123" name="Rectangle 3">
            <a:extLst>
              <a:ext uri="{FF2B5EF4-FFF2-40B4-BE49-F238E27FC236}">
                <a16:creationId xmlns:a16="http://schemas.microsoft.com/office/drawing/2014/main" id="{6EE6D0B2-E7AA-AE4E-A15D-1014FD9769CB}"/>
              </a:ext>
            </a:extLst>
          </p:cNvPr>
          <p:cNvSpPr>
            <a:spLocks noGrp="1" noChangeArrowheads="1"/>
          </p:cNvSpPr>
          <p:nvPr>
            <p:ph type="subTitle" idx="1"/>
          </p:nvPr>
        </p:nvSpPr>
        <p:spPr>
          <a:xfrm>
            <a:off x="-304800" y="2362200"/>
            <a:ext cx="8991600" cy="631825"/>
          </a:xfrm>
        </p:spPr>
        <p:txBody>
          <a:bodyPr/>
          <a:lstStyle/>
          <a:p>
            <a:pPr eaLnBrk="1" hangingPunct="1">
              <a:spcBef>
                <a:spcPct val="0"/>
              </a:spcBef>
            </a:pPr>
            <a:r>
              <a:rPr lang="en-US" altLang="en-US" sz="1800" dirty="0"/>
              <a:t>Tressie Word|   Project Manager   |   Bureau of Environmental Services</a:t>
            </a:r>
          </a:p>
          <a:p>
            <a:pPr>
              <a:spcBef>
                <a:spcPct val="0"/>
              </a:spcBef>
            </a:pPr>
            <a:r>
              <a:rPr lang="en-US" altLang="en-US" sz="1800" dirty="0"/>
              <a:t>    Muriel Gueissaz-Teufel|   Engineering Manager</a:t>
            </a:r>
          </a:p>
          <a:p>
            <a:pPr>
              <a:spcBef>
                <a:spcPct val="0"/>
              </a:spcBef>
            </a:pPr>
            <a:r>
              <a:rPr lang="en-US" altLang="en-US" sz="1800" dirty="0"/>
              <a:t>11/1/2023</a:t>
            </a:r>
            <a:endParaRPr lang="en-US" altLang="en-US" sz="1600" dirty="0"/>
          </a:p>
        </p:txBody>
      </p:sp>
      <p:sp>
        <p:nvSpPr>
          <p:cNvPr id="5124" name="TextBox 4">
            <a:extLst>
              <a:ext uri="{FF2B5EF4-FFF2-40B4-BE49-F238E27FC236}">
                <a16:creationId xmlns:a16="http://schemas.microsoft.com/office/drawing/2014/main" id="{C1E800EB-196D-B64F-9A48-08A9C481B2A5}"/>
              </a:ext>
            </a:extLst>
          </p:cNvPr>
          <p:cNvSpPr txBox="1">
            <a:spLocks noChangeArrowheads="1"/>
          </p:cNvSpPr>
          <p:nvPr/>
        </p:nvSpPr>
        <p:spPr bwMode="auto">
          <a:xfrm>
            <a:off x="228600" y="6096000"/>
            <a:ext cx="2514600"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a:solidFill>
                  <a:schemeClr val="bg1"/>
                </a:solidFill>
                <a:latin typeface="Calibri" panose="020F0502020204030204" pitchFamily="34" charset="0"/>
                <a:cs typeface="Calibri" panose="020F0502020204030204" pitchFamily="34" charset="0"/>
              </a:rPr>
              <a:t>Mingus </a:t>
            </a:r>
            <a:r>
              <a:rPr lang="en-US" altLang="en-US" sz="1200" err="1">
                <a:solidFill>
                  <a:schemeClr val="bg1"/>
                </a:solidFill>
                <a:latin typeface="Calibri" panose="020F0502020204030204" pitchFamily="34" charset="0"/>
                <a:cs typeface="Calibri" panose="020F0502020204030204" pitchFamily="34" charset="0"/>
              </a:rPr>
              <a:t>Mapps</a:t>
            </a:r>
            <a:r>
              <a:rPr lang="en-US" altLang="en-US" sz="1200">
                <a:solidFill>
                  <a:schemeClr val="bg1"/>
                </a:solidFill>
                <a:latin typeface="Calibri" panose="020F0502020204030204" pitchFamily="34" charset="0"/>
                <a:cs typeface="Calibri" panose="020F0502020204030204" pitchFamily="34" charset="0"/>
              </a:rPr>
              <a:t>, Commissioner</a:t>
            </a:r>
          </a:p>
          <a:p>
            <a:pPr algn="ctr">
              <a:spcBef>
                <a:spcPts val="200"/>
              </a:spcBef>
            </a:pPr>
            <a:r>
              <a:rPr lang="en-US" altLang="en-US" sz="1200">
                <a:solidFill>
                  <a:schemeClr val="bg1"/>
                </a:solidFill>
                <a:latin typeface="Calibri" panose="020F0502020204030204" pitchFamily="34" charset="0"/>
                <a:cs typeface="Calibri" panose="020F0502020204030204" pitchFamily="34" charset="0"/>
              </a:rPr>
              <a:t>Dawn Uchiyama, Director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Title 1">
            <a:extLst>
              <a:ext uri="{FF2B5EF4-FFF2-40B4-BE49-F238E27FC236}">
                <a16:creationId xmlns:a16="http://schemas.microsoft.com/office/drawing/2014/main" id="{8249C60A-5B2C-449E-8E27-3B6B2547C469}"/>
              </a:ext>
            </a:extLst>
          </p:cNvPr>
          <p:cNvSpPr>
            <a:spLocks noGrp="1" noChangeArrowheads="1"/>
          </p:cNvSpPr>
          <p:nvPr>
            <p:ph type="title"/>
          </p:nvPr>
        </p:nvSpPr>
        <p:spPr>
          <a:xfrm>
            <a:off x="360759" y="3752849"/>
            <a:ext cx="2468166" cy="2452687"/>
          </a:xfrm>
        </p:spPr>
        <p:txBody>
          <a:bodyPr anchor="ctr">
            <a:normAutofit/>
          </a:bodyPr>
          <a:lstStyle/>
          <a:p>
            <a:r>
              <a:rPr lang="en-US" altLang="en-US" sz="3100">
                <a:latin typeface="Arial" panose="020B0604020202020204" pitchFamily="34" charset="0"/>
                <a:cs typeface="Arial" panose="020B0604020202020204" pitchFamily="34" charset="0"/>
              </a:rPr>
              <a:t>Brief Summary</a:t>
            </a:r>
          </a:p>
        </p:txBody>
      </p:sp>
      <p:pic>
        <p:nvPicPr>
          <p:cNvPr id="2" name="Picture 1">
            <a:extLst>
              <a:ext uri="{FF2B5EF4-FFF2-40B4-BE49-F238E27FC236}">
                <a16:creationId xmlns:a16="http://schemas.microsoft.com/office/drawing/2014/main" id="{58DB4DCE-6373-3ED6-3243-9337225785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 Placeholder 2">
            <a:extLst>
              <a:ext uri="{FF2B5EF4-FFF2-40B4-BE49-F238E27FC236}">
                <a16:creationId xmlns:a16="http://schemas.microsoft.com/office/drawing/2014/main" id="{B60730AF-1584-47C7-859B-814E6C15E32D}"/>
              </a:ext>
            </a:extLst>
          </p:cNvPr>
          <p:cNvSpPr>
            <a:spLocks noGrp="1"/>
          </p:cNvSpPr>
          <p:nvPr>
            <p:ph sz="half" idx="1"/>
          </p:nvPr>
        </p:nvSpPr>
        <p:spPr>
          <a:xfrm>
            <a:off x="3167986" y="3752850"/>
            <a:ext cx="5614060" cy="2452687"/>
          </a:xfrm>
        </p:spPr>
        <p:txBody>
          <a:bodyPr anchor="ctr">
            <a:normAutofit/>
          </a:bodyPr>
          <a:lstStyle/>
          <a:p>
            <a:pPr>
              <a:lnSpc>
                <a:spcPct val="90000"/>
              </a:lnSpc>
              <a:defRPr/>
            </a:pPr>
            <a:endParaRPr lang="en-US" altLang="en-US" sz="1500" dirty="0"/>
          </a:p>
          <a:p>
            <a:pPr>
              <a:lnSpc>
                <a:spcPct val="90000"/>
              </a:lnSpc>
              <a:defRPr/>
            </a:pPr>
            <a:r>
              <a:rPr lang="en-US" altLang="en-US" sz="1800" dirty="0"/>
              <a:t>Overview</a:t>
            </a:r>
          </a:p>
          <a:p>
            <a:pPr>
              <a:lnSpc>
                <a:spcPct val="90000"/>
              </a:lnSpc>
              <a:defRPr/>
            </a:pPr>
            <a:r>
              <a:rPr lang="en-US" altLang="en-US" sz="1800" dirty="0"/>
              <a:t>Requirements</a:t>
            </a:r>
          </a:p>
          <a:p>
            <a:pPr>
              <a:lnSpc>
                <a:spcPct val="90000"/>
              </a:lnSpc>
              <a:defRPr/>
            </a:pPr>
            <a:r>
              <a:rPr lang="en-US" altLang="en-US" sz="1800" dirty="0"/>
              <a:t>Objectives</a:t>
            </a:r>
          </a:p>
          <a:p>
            <a:pPr>
              <a:lnSpc>
                <a:spcPct val="90000"/>
              </a:lnSpc>
              <a:defRPr/>
            </a:pPr>
            <a:r>
              <a:rPr lang="en-US" altLang="en-US" sz="1800" dirty="0"/>
              <a:t>Budget</a:t>
            </a:r>
          </a:p>
          <a:p>
            <a:pPr>
              <a:lnSpc>
                <a:spcPct val="90000"/>
              </a:lnSpc>
              <a:defRPr/>
            </a:pPr>
            <a:r>
              <a:rPr lang="en-US" altLang="en-US" sz="1800" dirty="0"/>
              <a:t>Schedule</a:t>
            </a:r>
          </a:p>
          <a:p>
            <a:pPr>
              <a:lnSpc>
                <a:spcPct val="90000"/>
              </a:lnSpc>
              <a:defRPr/>
            </a:pPr>
            <a:r>
              <a:rPr lang="en-US" altLang="en-US" sz="1800" dirty="0"/>
              <a:t>Questions</a:t>
            </a:r>
          </a:p>
          <a:p>
            <a:pPr>
              <a:lnSpc>
                <a:spcPct val="90000"/>
              </a:lnSpc>
              <a:defRPr/>
            </a:pPr>
            <a:endParaRPr lang="en-US" altLang="en-US" sz="1500" dirty="0"/>
          </a:p>
        </p:txBody>
      </p:sp>
      <p:sp>
        <p:nvSpPr>
          <p:cNvPr id="10" name="Content Placeholder 2">
            <a:extLst>
              <a:ext uri="{FF2B5EF4-FFF2-40B4-BE49-F238E27FC236}">
                <a16:creationId xmlns:a16="http://schemas.microsoft.com/office/drawing/2014/main" id="{9195F050-5050-4AF6-8C60-25AD7B9DF693}"/>
              </a:ext>
            </a:extLst>
          </p:cNvPr>
          <p:cNvSpPr txBox="1">
            <a:spLocks/>
          </p:cNvSpPr>
          <p:nvPr/>
        </p:nvSpPr>
        <p:spPr bwMode="auto">
          <a:xfrm>
            <a:off x="1759130" y="2059870"/>
            <a:ext cx="1408855" cy="6094916"/>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base">
              <a:buNone/>
            </a:pPr>
            <a:endParaRPr lang="en-US" sz="1800" b="0" i="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81816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a:extLst>
              <a:ext uri="{FF2B5EF4-FFF2-40B4-BE49-F238E27FC236}">
                <a16:creationId xmlns:a16="http://schemas.microsoft.com/office/drawing/2014/main" id="{8249C60A-5B2C-449E-8E27-3B6B2547C469}"/>
              </a:ext>
            </a:extLst>
          </p:cNvPr>
          <p:cNvSpPr>
            <a:spLocks noGrp="1" noChangeArrowheads="1"/>
          </p:cNvSpPr>
          <p:nvPr>
            <p:ph type="title"/>
          </p:nvPr>
        </p:nvSpPr>
        <p:spPr>
          <a:xfrm>
            <a:off x="228600" y="352297"/>
            <a:ext cx="8077200" cy="977900"/>
          </a:xfrm>
        </p:spPr>
        <p:txBody>
          <a:bodyPr/>
          <a:lstStyle/>
          <a:p>
            <a:r>
              <a:rPr lang="en-US" altLang="en-US" sz="2800" dirty="0">
                <a:latin typeface="Arial" panose="020B0604020202020204" pitchFamily="34" charset="0"/>
                <a:cs typeface="Arial" panose="020B0604020202020204" pitchFamily="34" charset="0"/>
              </a:rPr>
              <a:t>Overview</a:t>
            </a:r>
          </a:p>
        </p:txBody>
      </p:sp>
      <p:sp>
        <p:nvSpPr>
          <p:cNvPr id="2" name="Rectangle 1">
            <a:extLst>
              <a:ext uri="{FF2B5EF4-FFF2-40B4-BE49-F238E27FC236}">
                <a16:creationId xmlns:a16="http://schemas.microsoft.com/office/drawing/2014/main" id="{AB80B63B-3D58-F9AC-52F8-B6D924B7EF7E}"/>
              </a:ext>
            </a:extLst>
          </p:cNvPr>
          <p:cNvSpPr/>
          <p:nvPr/>
        </p:nvSpPr>
        <p:spPr>
          <a:xfrm>
            <a:off x="480005" y="1062262"/>
            <a:ext cx="7529384" cy="1077218"/>
          </a:xfrm>
          <a:prstGeom prst="rect">
            <a:avLst/>
          </a:prstGeom>
        </p:spPr>
        <p:txBody>
          <a:bodyPr wrap="square" lIns="91440" tIns="45720" rIns="91440" bIns="45720" anchor="t">
            <a:spAutoFit/>
          </a:bodyPr>
          <a:lstStyle/>
          <a:p>
            <a:r>
              <a:rPr lang="en-US" altLang="en-US" sz="2400" dirty="0">
                <a:latin typeface="Arial"/>
                <a:cs typeface="Arial"/>
              </a:rPr>
              <a:t>Columbia Boulevard Wastewater Treatment Plant</a:t>
            </a:r>
          </a:p>
          <a:p>
            <a:pPr marL="800100" lvl="1" indent="-342900">
              <a:buFont typeface="Arial" panose="020B0604020202020204" pitchFamily="34" charset="0"/>
              <a:buChar char="•"/>
            </a:pPr>
            <a:r>
              <a:rPr lang="en-US" sz="2000" dirty="0"/>
              <a:t>Wet Weather Clarifiers</a:t>
            </a:r>
          </a:p>
          <a:p>
            <a:pPr marL="800100" lvl="1" indent="-342900">
              <a:buFont typeface="Arial" panose="020B0604020202020204" pitchFamily="34" charset="0"/>
              <a:buChar char="•"/>
            </a:pPr>
            <a:r>
              <a:rPr lang="en-US" sz="2000" dirty="0"/>
              <a:t>Disinfection System</a:t>
            </a:r>
          </a:p>
        </p:txBody>
      </p:sp>
      <p:pic>
        <p:nvPicPr>
          <p:cNvPr id="5" name="Picture 4" descr="A picture containing outdoor&#10;&#10;Description automatically generated">
            <a:extLst>
              <a:ext uri="{FF2B5EF4-FFF2-40B4-BE49-F238E27FC236}">
                <a16:creationId xmlns:a16="http://schemas.microsoft.com/office/drawing/2014/main" id="{EEB9255E-582B-D366-A2BA-0A1DCFF59A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28" y="2104905"/>
            <a:ext cx="9292856" cy="52272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id="{8F914D7F-BDBF-40B5-A9F4-9466F3FB985B}"/>
              </a:ext>
            </a:extLst>
          </p:cNvPr>
          <p:cNvSpPr>
            <a:spLocks noGrp="1" noChangeArrowheads="1"/>
          </p:cNvSpPr>
          <p:nvPr>
            <p:ph type="title"/>
          </p:nvPr>
        </p:nvSpPr>
        <p:spPr>
          <a:xfrm>
            <a:off x="4813299" y="490537"/>
            <a:ext cx="3968748" cy="16287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p>
            <a:r>
              <a:rPr lang="en-US" altLang="en-US" sz="3500">
                <a:latin typeface="Arial" panose="020B0604020202020204" pitchFamily="34" charset="0"/>
                <a:cs typeface="Arial" panose="020B0604020202020204" pitchFamily="34" charset="0"/>
              </a:rPr>
              <a:t>Objectives</a:t>
            </a:r>
          </a:p>
        </p:txBody>
      </p:sp>
      <p:pic>
        <p:nvPicPr>
          <p:cNvPr id="2" name="Picture 1">
            <a:extLst>
              <a:ext uri="{FF2B5EF4-FFF2-40B4-BE49-F238E27FC236}">
                <a16:creationId xmlns:a16="http://schemas.microsoft.com/office/drawing/2014/main" id="{126CB128-476B-6CA5-0095-915EB7C563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2">
            <a:extLst>
              <a:ext uri="{FF2B5EF4-FFF2-40B4-BE49-F238E27FC236}">
                <a16:creationId xmlns:a16="http://schemas.microsoft.com/office/drawing/2014/main" id="{B92E7E13-88FE-7530-A371-CF1DB0FE1697}"/>
              </a:ext>
            </a:extLst>
          </p:cNvPr>
          <p:cNvSpPr>
            <a:spLocks noGrp="1"/>
          </p:cNvSpPr>
          <p:nvPr>
            <p:ph idx="1"/>
          </p:nvPr>
        </p:nvSpPr>
        <p:spPr>
          <a:xfrm>
            <a:off x="4679950" y="2493962"/>
            <a:ext cx="3968747" cy="3752849"/>
          </a:xfrm>
        </p:spPr>
        <p:txBody>
          <a:bodyPr>
            <a:normAutofit/>
          </a:bodyPr>
          <a:lstStyle/>
          <a:p>
            <a:pPr>
              <a:spcBef>
                <a:spcPts val="0"/>
              </a:spcBef>
              <a:spcAft>
                <a:spcPts val="6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Reduce asset failure risk</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r>
              <a:rPr lang="en-US" sz="2000" b="1" dirty="0">
                <a:latin typeface="Calibri" panose="020F0502020204030204" pitchFamily="34" charset="0"/>
                <a:ea typeface="Calibri" panose="020F0502020204030204" pitchFamily="34" charset="0"/>
                <a:cs typeface="Times New Roman" panose="02020603050405020304" pitchFamily="18" charset="0"/>
              </a:rPr>
              <a:t>Increase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system resilience and extend service life</a:t>
            </a:r>
          </a:p>
          <a:p>
            <a:pPr>
              <a:spcBef>
                <a:spcPts val="0"/>
              </a:spcBef>
              <a:spcAft>
                <a:spcPts val="600"/>
              </a:spcAft>
            </a:pPr>
            <a:r>
              <a:rPr lang="en-US" sz="2000" b="1" dirty="0">
                <a:latin typeface="Calibri" panose="020F0502020204030204" pitchFamily="34" charset="0"/>
                <a:ea typeface="Calibri" panose="020F0502020204030204" pitchFamily="34" charset="0"/>
                <a:cs typeface="Times New Roman" panose="02020603050405020304" pitchFamily="18" charset="0"/>
              </a:rPr>
              <a:t>Support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operation and maintenance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730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399606-5E6D-8270-030D-93A0610118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0586" y="1526058"/>
            <a:ext cx="3453414" cy="3272834"/>
          </a:xfrm>
          <a:prstGeom prst="rect">
            <a:avLst/>
          </a:prstGeom>
        </p:spPr>
      </p:pic>
      <p:sp>
        <p:nvSpPr>
          <p:cNvPr id="12290" name="Title 1">
            <a:extLst>
              <a:ext uri="{FF2B5EF4-FFF2-40B4-BE49-F238E27FC236}">
                <a16:creationId xmlns:a16="http://schemas.microsoft.com/office/drawing/2014/main" id="{E62E630F-B84D-4D61-AFB6-AB0F43331674}"/>
              </a:ext>
            </a:extLst>
          </p:cNvPr>
          <p:cNvSpPr>
            <a:spLocks noGrp="1" noChangeArrowheads="1"/>
          </p:cNvSpPr>
          <p:nvPr>
            <p:ph type="title"/>
          </p:nvPr>
        </p:nvSpPr>
        <p:spPr>
          <a:xfrm>
            <a:off x="228600" y="383059"/>
            <a:ext cx="8077200" cy="1143000"/>
          </a:xfrm>
        </p:spPr>
        <p:txBody>
          <a:bodyPr/>
          <a:lstStyle/>
          <a:p>
            <a:r>
              <a:rPr lang="en-US" sz="2800" dirty="0">
                <a:latin typeface="Arial"/>
                <a:cs typeface="Arial"/>
              </a:rPr>
              <a:t>Requirements</a:t>
            </a:r>
            <a:endParaRPr lang="en-US" altLang="en-US" sz="2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4C3FCD4-EC7C-4062-B6FF-242FA06F9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67" y="1508277"/>
            <a:ext cx="4154465" cy="3052775"/>
          </a:xfrm>
          <a:prstGeom prst="rect">
            <a:avLst/>
          </a:prstGeom>
        </p:spPr>
      </p:pic>
      <p:pic>
        <p:nvPicPr>
          <p:cNvPr id="15" name="Picture 14">
            <a:extLst>
              <a:ext uri="{FF2B5EF4-FFF2-40B4-BE49-F238E27FC236}">
                <a16:creationId xmlns:a16="http://schemas.microsoft.com/office/drawing/2014/main" id="{62333439-AC14-F8A5-47A2-4610C527C2C2}"/>
              </a:ext>
            </a:extLst>
          </p:cNvPr>
          <p:cNvPicPr>
            <a:picLocks noChangeAspect="1"/>
          </p:cNvPicPr>
          <p:nvPr/>
        </p:nvPicPr>
        <p:blipFill>
          <a:blip r:embed="rId5"/>
          <a:stretch>
            <a:fillRect/>
          </a:stretch>
        </p:blipFill>
        <p:spPr>
          <a:xfrm>
            <a:off x="3964973" y="1526059"/>
            <a:ext cx="2055504" cy="2784876"/>
          </a:xfrm>
          <a:prstGeom prst="rect">
            <a:avLst/>
          </a:prstGeom>
        </p:spPr>
      </p:pic>
      <p:pic>
        <p:nvPicPr>
          <p:cNvPr id="2" name="Picture 1">
            <a:extLst>
              <a:ext uri="{FF2B5EF4-FFF2-40B4-BE49-F238E27FC236}">
                <a16:creationId xmlns:a16="http://schemas.microsoft.com/office/drawing/2014/main" id="{6FEB4B6A-23B7-BF2C-4809-AF645EF91F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3982" y="4291334"/>
            <a:ext cx="4886069" cy="3575791"/>
          </a:xfrm>
          <a:prstGeom prst="rect">
            <a:avLst/>
          </a:prstGeom>
        </p:spPr>
      </p:pic>
      <p:pic>
        <p:nvPicPr>
          <p:cNvPr id="3" name="Picture 2">
            <a:extLst>
              <a:ext uri="{FF2B5EF4-FFF2-40B4-BE49-F238E27FC236}">
                <a16:creationId xmlns:a16="http://schemas.microsoft.com/office/drawing/2014/main" id="{DA03174D-83ED-6A7A-D551-389FCEB2D8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4253" y="4290386"/>
            <a:ext cx="5096985" cy="3693339"/>
          </a:xfrm>
          <a:prstGeom prst="rect">
            <a:avLst/>
          </a:prstGeom>
        </p:spPr>
      </p:pic>
      <p:sp>
        <p:nvSpPr>
          <p:cNvPr id="6" name="TextBox 5">
            <a:extLst>
              <a:ext uri="{FF2B5EF4-FFF2-40B4-BE49-F238E27FC236}">
                <a16:creationId xmlns:a16="http://schemas.microsoft.com/office/drawing/2014/main" id="{E05B571C-9C68-A996-9C0B-DB8418106419}"/>
              </a:ext>
            </a:extLst>
          </p:cNvPr>
          <p:cNvSpPr txBox="1"/>
          <p:nvPr/>
        </p:nvSpPr>
        <p:spPr>
          <a:xfrm>
            <a:off x="584212" y="1124239"/>
            <a:ext cx="6413487" cy="461665"/>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Aged systems present a greater risk of failure</a:t>
            </a:r>
            <a:endParaRPr lang="en-US" b="1" dirty="0"/>
          </a:p>
        </p:txBody>
      </p:sp>
    </p:spTree>
    <p:extLst>
      <p:ext uri="{BB962C8B-B14F-4D97-AF65-F5344CB8AC3E}">
        <p14:creationId xmlns:p14="http://schemas.microsoft.com/office/powerpoint/2010/main" val="204248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62E630F-B84D-4D61-AFB6-AB0F43331674}"/>
              </a:ext>
            </a:extLst>
          </p:cNvPr>
          <p:cNvSpPr>
            <a:spLocks noGrp="1" noChangeArrowheads="1"/>
          </p:cNvSpPr>
          <p:nvPr>
            <p:ph type="title"/>
          </p:nvPr>
        </p:nvSpPr>
        <p:spPr>
          <a:xfrm>
            <a:off x="228600" y="383059"/>
            <a:ext cx="8077200" cy="1143000"/>
          </a:xfrm>
        </p:spPr>
        <p:txBody>
          <a:bodyPr/>
          <a:lstStyle/>
          <a:p>
            <a:r>
              <a:rPr lang="en-US" sz="2800" dirty="0">
                <a:latin typeface="Arial"/>
                <a:cs typeface="Arial"/>
              </a:rPr>
              <a:t>Requirements</a:t>
            </a:r>
            <a:endParaRPr lang="en-US" alt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644E3E3-381F-7708-EC0B-3FED909AAD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1015" y="3866487"/>
            <a:ext cx="5289570" cy="2991512"/>
          </a:xfrm>
          <a:prstGeom prst="rect">
            <a:avLst/>
          </a:prstGeom>
        </p:spPr>
      </p:pic>
      <p:sp>
        <p:nvSpPr>
          <p:cNvPr id="12" name="Content Placeholder 2">
            <a:extLst>
              <a:ext uri="{FF2B5EF4-FFF2-40B4-BE49-F238E27FC236}">
                <a16:creationId xmlns:a16="http://schemas.microsoft.com/office/drawing/2014/main" id="{8FDC296A-1EB1-EA95-045D-D6783C67990D}"/>
              </a:ext>
            </a:extLst>
          </p:cNvPr>
          <p:cNvSpPr>
            <a:spLocks noGrp="1"/>
          </p:cNvSpPr>
          <p:nvPr>
            <p:ph idx="1"/>
          </p:nvPr>
        </p:nvSpPr>
        <p:spPr>
          <a:xfrm>
            <a:off x="281940" y="1150938"/>
            <a:ext cx="8229600" cy="629919"/>
          </a:xfrm>
        </p:spPr>
        <p:txBody>
          <a:bodyPr/>
          <a:lstStyle/>
          <a:p>
            <a:pPr marL="0" indent="0">
              <a:buNone/>
            </a:pPr>
            <a:r>
              <a:rPr lang="en-US" sz="2800" dirty="0"/>
              <a:t>Existing Sodium Hypochlorite System</a:t>
            </a:r>
          </a:p>
          <a:p>
            <a:pPr marL="0" indent="0">
              <a:buNone/>
            </a:pPr>
            <a:endParaRPr lang="en-US" dirty="0"/>
          </a:p>
        </p:txBody>
      </p:sp>
      <p:pic>
        <p:nvPicPr>
          <p:cNvPr id="16" name="Picture 15">
            <a:extLst>
              <a:ext uri="{FF2B5EF4-FFF2-40B4-BE49-F238E27FC236}">
                <a16:creationId xmlns:a16="http://schemas.microsoft.com/office/drawing/2014/main" id="{A7B43E53-B6DA-7342-8063-912FF3874264}"/>
              </a:ext>
            </a:extLst>
          </p:cNvPr>
          <p:cNvPicPr>
            <a:picLocks noChangeAspect="1"/>
          </p:cNvPicPr>
          <p:nvPr/>
        </p:nvPicPr>
        <p:blipFill>
          <a:blip r:embed="rId4"/>
          <a:stretch>
            <a:fillRect/>
          </a:stretch>
        </p:blipFill>
        <p:spPr>
          <a:xfrm>
            <a:off x="5600637" y="1712850"/>
            <a:ext cx="4455439" cy="2627844"/>
          </a:xfrm>
          <a:prstGeom prst="rect">
            <a:avLst/>
          </a:prstGeom>
        </p:spPr>
      </p:pic>
      <p:pic>
        <p:nvPicPr>
          <p:cNvPr id="18" name="Picture 17">
            <a:extLst>
              <a:ext uri="{FF2B5EF4-FFF2-40B4-BE49-F238E27FC236}">
                <a16:creationId xmlns:a16="http://schemas.microsoft.com/office/drawing/2014/main" id="{F84A2584-4EE2-B182-24F3-3D99462C96F6}"/>
              </a:ext>
            </a:extLst>
          </p:cNvPr>
          <p:cNvPicPr>
            <a:picLocks noChangeAspect="1"/>
          </p:cNvPicPr>
          <p:nvPr/>
        </p:nvPicPr>
        <p:blipFill>
          <a:blip r:embed="rId5"/>
          <a:stretch>
            <a:fillRect/>
          </a:stretch>
        </p:blipFill>
        <p:spPr>
          <a:xfrm>
            <a:off x="1147328" y="1704430"/>
            <a:ext cx="4515827" cy="5331939"/>
          </a:xfrm>
          <a:prstGeom prst="rect">
            <a:avLst/>
          </a:prstGeom>
        </p:spPr>
      </p:pic>
      <p:pic>
        <p:nvPicPr>
          <p:cNvPr id="4" name="Picture 3">
            <a:extLst>
              <a:ext uri="{FF2B5EF4-FFF2-40B4-BE49-F238E27FC236}">
                <a16:creationId xmlns:a16="http://schemas.microsoft.com/office/drawing/2014/main" id="{3DA11DA0-55F2-A264-6C3F-A9D05C962375}"/>
              </a:ext>
            </a:extLst>
          </p:cNvPr>
          <p:cNvPicPr>
            <a:picLocks noChangeAspect="1"/>
          </p:cNvPicPr>
          <p:nvPr/>
        </p:nvPicPr>
        <p:blipFill>
          <a:blip r:embed="rId6"/>
          <a:stretch>
            <a:fillRect/>
          </a:stretch>
        </p:blipFill>
        <p:spPr>
          <a:xfrm>
            <a:off x="-1475564" y="1704430"/>
            <a:ext cx="4396981" cy="5153569"/>
          </a:xfrm>
          <a:prstGeom prst="rect">
            <a:avLst/>
          </a:prstGeom>
        </p:spPr>
      </p:pic>
    </p:spTree>
    <p:extLst>
      <p:ext uri="{BB962C8B-B14F-4D97-AF65-F5344CB8AC3E}">
        <p14:creationId xmlns:p14="http://schemas.microsoft.com/office/powerpoint/2010/main" val="276011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4CA605-E85D-B134-D5C0-703BABD3F2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3" name="Text Placeholder 2">
            <a:extLst>
              <a:ext uri="{FF2B5EF4-FFF2-40B4-BE49-F238E27FC236}">
                <a16:creationId xmlns:a16="http://schemas.microsoft.com/office/drawing/2014/main" id="{7207A353-9C47-481F-9AF1-803DE5A6AE44}"/>
              </a:ext>
            </a:extLst>
          </p:cNvPr>
          <p:cNvSpPr>
            <a:spLocks noGrp="1"/>
          </p:cNvSpPr>
          <p:nvPr>
            <p:ph sz="half" idx="1"/>
          </p:nvPr>
        </p:nvSpPr>
        <p:spPr>
          <a:xfrm>
            <a:off x="4705164" y="967666"/>
            <a:ext cx="4438835" cy="5557632"/>
          </a:xfrm>
        </p:spPr>
        <p:txBody>
          <a:bodyPr>
            <a:normAutofit lnSpcReduction="10000"/>
          </a:bodyPr>
          <a:lstStyle/>
          <a:p>
            <a:pPr marL="0" indent="0">
              <a:lnSpc>
                <a:spcPct val="90000"/>
              </a:lnSpc>
              <a:buNone/>
              <a:defRPr/>
            </a:pPr>
            <a:endParaRPr lang="en-US" altLang="en-US" sz="1200" b="1" dirty="0"/>
          </a:p>
          <a:p>
            <a:pPr marL="457200" lvl="1" indent="0">
              <a:lnSpc>
                <a:spcPct val="90000"/>
              </a:lnSpc>
              <a:spcBef>
                <a:spcPct val="0"/>
              </a:spcBef>
              <a:buNone/>
              <a:defRPr/>
            </a:pPr>
            <a:endParaRPr lang="en-US" altLang="en-US" sz="1200" dirty="0"/>
          </a:p>
          <a:p>
            <a:pPr marL="0" indent="0">
              <a:lnSpc>
                <a:spcPct val="90000"/>
              </a:lnSpc>
              <a:buNone/>
              <a:defRPr/>
            </a:pPr>
            <a:r>
              <a:rPr lang="en-US" altLang="en-US" sz="2000" b="1" dirty="0"/>
              <a:t>Low-Bid Exemption: $63M (-50%, +100%) CM/GC</a:t>
            </a:r>
          </a:p>
          <a:p>
            <a:pPr marL="800100" lvl="1" indent="-342900">
              <a:lnSpc>
                <a:spcPct val="90000"/>
              </a:lnSpc>
              <a:buFont typeface="Wingdings" panose="05000000000000000000" pitchFamily="2" charset="2"/>
              <a:buChar char="§"/>
              <a:defRPr/>
            </a:pPr>
            <a:r>
              <a:rPr lang="en-US" altLang="en-US" sz="2000" dirty="0"/>
              <a:t>Perform complex, large wastewater treatment facility construction</a:t>
            </a:r>
          </a:p>
          <a:p>
            <a:pPr marL="800100" lvl="1" indent="-342900">
              <a:lnSpc>
                <a:spcPct val="90000"/>
              </a:lnSpc>
              <a:buFont typeface="Wingdings" panose="05000000000000000000" pitchFamily="2" charset="2"/>
              <a:buChar char="§"/>
              <a:defRPr/>
            </a:pPr>
            <a:r>
              <a:rPr lang="en-US" altLang="en-US" sz="2000" dirty="0"/>
              <a:t>Maintain continuous, safety focused plant operations</a:t>
            </a:r>
          </a:p>
          <a:p>
            <a:pPr marL="800100" lvl="1" indent="-342900">
              <a:lnSpc>
                <a:spcPct val="90000"/>
              </a:lnSpc>
              <a:buFont typeface="Wingdings" panose="05000000000000000000" pitchFamily="2" charset="2"/>
              <a:buChar char="§"/>
              <a:defRPr/>
            </a:pPr>
            <a:r>
              <a:rPr lang="en-US" altLang="en-US" sz="2000" dirty="0"/>
              <a:t>Deliver contractor input during the design process</a:t>
            </a:r>
          </a:p>
          <a:p>
            <a:pPr marL="1200150" lvl="2" indent="-342900">
              <a:lnSpc>
                <a:spcPct val="90000"/>
              </a:lnSpc>
              <a:buFont typeface="Wingdings" panose="05000000000000000000" pitchFamily="2" charset="2"/>
              <a:buChar char="§"/>
              <a:defRPr/>
            </a:pPr>
            <a:r>
              <a:rPr lang="en-US" altLang="en-US" sz="2000" dirty="0"/>
              <a:t>Constructability</a:t>
            </a:r>
          </a:p>
          <a:p>
            <a:pPr marL="1200150" lvl="2" indent="-342900">
              <a:lnSpc>
                <a:spcPct val="90000"/>
              </a:lnSpc>
              <a:buFont typeface="Wingdings" panose="05000000000000000000" pitchFamily="2" charset="2"/>
              <a:buChar char="§"/>
              <a:defRPr/>
            </a:pPr>
            <a:r>
              <a:rPr lang="en-US" altLang="en-US" sz="2000" dirty="0"/>
              <a:t>Sequencing</a:t>
            </a:r>
          </a:p>
          <a:p>
            <a:pPr marL="1200150" lvl="2" indent="-342900">
              <a:lnSpc>
                <a:spcPct val="90000"/>
              </a:lnSpc>
              <a:buFont typeface="Wingdings" panose="05000000000000000000" pitchFamily="2" charset="2"/>
              <a:buChar char="§"/>
              <a:defRPr/>
            </a:pPr>
            <a:r>
              <a:rPr lang="en-US" altLang="en-US" sz="2000" dirty="0"/>
              <a:t>Packaging</a:t>
            </a:r>
          </a:p>
          <a:p>
            <a:pPr marL="800100" lvl="1" indent="-342900">
              <a:lnSpc>
                <a:spcPct val="90000"/>
              </a:lnSpc>
              <a:buFont typeface="Wingdings" panose="05000000000000000000" pitchFamily="2" charset="2"/>
              <a:buChar char="§"/>
              <a:defRPr/>
            </a:pPr>
            <a:r>
              <a:rPr lang="en-US" altLang="en-US" sz="2000"/>
              <a:t>Reduce project </a:t>
            </a:r>
            <a:r>
              <a:rPr lang="en-US" altLang="en-US" sz="2000" dirty="0"/>
              <a:t>risks and scheduling delays</a:t>
            </a:r>
          </a:p>
          <a:p>
            <a:pPr marL="800100" lvl="1" indent="-342900">
              <a:lnSpc>
                <a:spcPct val="90000"/>
              </a:lnSpc>
              <a:buFont typeface="Wingdings" panose="05000000000000000000" pitchFamily="2" charset="2"/>
              <a:buChar char="§"/>
              <a:defRPr/>
            </a:pPr>
            <a:r>
              <a:rPr lang="en-US" sz="2000" dirty="0"/>
              <a:t>Advance goals of equity and inclusion in the construction industry</a:t>
            </a:r>
            <a:endParaRPr lang="en-US" altLang="en-US" sz="2000" dirty="0"/>
          </a:p>
          <a:p>
            <a:pPr marL="514350" lvl="1" indent="0">
              <a:lnSpc>
                <a:spcPct val="90000"/>
              </a:lnSpc>
              <a:buNone/>
              <a:defRPr/>
            </a:pPr>
            <a:endParaRPr lang="en-US" altLang="en-US" sz="2000" b="1" dirty="0"/>
          </a:p>
          <a:p>
            <a:pPr marL="800100" lvl="1">
              <a:lnSpc>
                <a:spcPct val="90000"/>
              </a:lnSpc>
              <a:buFont typeface="Wingdings" panose="05000000000000000000" pitchFamily="2" charset="2"/>
              <a:buChar char="§"/>
              <a:defRPr/>
            </a:pPr>
            <a:endParaRPr lang="en-US" altLang="en-US" sz="2000" b="1" dirty="0"/>
          </a:p>
          <a:p>
            <a:pPr marL="800100" lvl="1" indent="-342900">
              <a:lnSpc>
                <a:spcPct val="90000"/>
              </a:lnSpc>
              <a:buFont typeface="Wingdings" panose="05000000000000000000" pitchFamily="2" charset="2"/>
              <a:buChar char="§"/>
              <a:defRPr/>
            </a:pPr>
            <a:endParaRPr lang="en-US" altLang="en-US" sz="1800" dirty="0">
              <a:latin typeface="+mn-lt"/>
              <a:cs typeface="+mn-cs"/>
            </a:endParaRPr>
          </a:p>
        </p:txBody>
      </p:sp>
      <p:sp>
        <p:nvSpPr>
          <p:cNvPr id="12290" name="Title 1">
            <a:extLst>
              <a:ext uri="{FF2B5EF4-FFF2-40B4-BE49-F238E27FC236}">
                <a16:creationId xmlns:a16="http://schemas.microsoft.com/office/drawing/2014/main" id="{E62E630F-B84D-4D61-AFB6-AB0F43331674}"/>
              </a:ext>
            </a:extLst>
          </p:cNvPr>
          <p:cNvSpPr>
            <a:spLocks noGrp="1" noChangeArrowheads="1"/>
          </p:cNvSpPr>
          <p:nvPr>
            <p:ph type="title"/>
          </p:nvPr>
        </p:nvSpPr>
        <p:spPr>
          <a:xfrm>
            <a:off x="4705165" y="-139777"/>
            <a:ext cx="3932808" cy="1107443"/>
          </a:xfrm>
        </p:spPr>
        <p:txBody>
          <a:bodyPr anchor="b">
            <a:normAutofit/>
          </a:bodyPr>
          <a:lstStyle/>
          <a:p>
            <a:r>
              <a:rPr lang="en-US" sz="2800" dirty="0">
                <a:latin typeface="Arial"/>
                <a:cs typeface="Arial"/>
              </a:rPr>
              <a:t>Budget - Ordinance</a:t>
            </a:r>
            <a:endParaRPr lang="en-US" altLang="en-US" sz="2800" dirty="0">
              <a:latin typeface="Arial"/>
              <a:cs typeface="Arial"/>
            </a:endParaRPr>
          </a:p>
        </p:txBody>
      </p:sp>
    </p:spTree>
    <p:extLst>
      <p:ext uri="{BB962C8B-B14F-4D97-AF65-F5344CB8AC3E}">
        <p14:creationId xmlns:p14="http://schemas.microsoft.com/office/powerpoint/2010/main" val="231801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E62E630F-B84D-4D61-AFB6-AB0F43331674}"/>
              </a:ext>
            </a:extLst>
          </p:cNvPr>
          <p:cNvSpPr>
            <a:spLocks noGrp="1" noChangeArrowheads="1"/>
          </p:cNvSpPr>
          <p:nvPr>
            <p:ph type="title"/>
          </p:nvPr>
        </p:nvSpPr>
        <p:spPr>
          <a:xfrm>
            <a:off x="6482394" y="489507"/>
            <a:ext cx="2318706" cy="1655483"/>
          </a:xfrm>
        </p:spPr>
        <p:txBody>
          <a:bodyPr anchor="b">
            <a:normAutofit/>
          </a:bodyPr>
          <a:lstStyle/>
          <a:p>
            <a:r>
              <a:rPr lang="en-US" sz="3200" dirty="0">
                <a:latin typeface="Arial"/>
                <a:cs typeface="Arial"/>
              </a:rPr>
              <a:t>Next Steps</a:t>
            </a:r>
            <a:endParaRPr lang="en-US" altLang="en-US" sz="3200" dirty="0">
              <a:latin typeface="Arial" panose="020B0604020202020204" pitchFamily="34" charset="0"/>
              <a:cs typeface="Arial" panose="020B0604020202020204" pitchFamily="34" charset="0"/>
            </a:endParaRPr>
          </a:p>
        </p:txBody>
      </p:sp>
      <p:pic>
        <p:nvPicPr>
          <p:cNvPr id="4" name="Picture 3" descr="A picture containing map&#10;&#10;Description automatically generated">
            <a:extLst>
              <a:ext uri="{FF2B5EF4-FFF2-40B4-BE49-F238E27FC236}">
                <a16:creationId xmlns:a16="http://schemas.microsoft.com/office/drawing/2014/main" id="{948EF1CC-1148-C93D-0EF3-63AC86F018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20" y="431"/>
            <a:ext cx="6086455" cy="6408311"/>
          </a:xfrm>
          <a:prstGeom prst="rect">
            <a:avLst/>
          </a:prstGeom>
        </p:spPr>
      </p:pic>
      <p:sp>
        <p:nvSpPr>
          <p:cNvPr id="13" name="Text Placeholder 2">
            <a:extLst>
              <a:ext uri="{FF2B5EF4-FFF2-40B4-BE49-F238E27FC236}">
                <a16:creationId xmlns:a16="http://schemas.microsoft.com/office/drawing/2014/main" id="{7207A353-9C47-481F-9AF1-803DE5A6AE44}"/>
              </a:ext>
            </a:extLst>
          </p:cNvPr>
          <p:cNvSpPr>
            <a:spLocks noGrp="1"/>
          </p:cNvSpPr>
          <p:nvPr>
            <p:ph sz="half" idx="1"/>
          </p:nvPr>
        </p:nvSpPr>
        <p:spPr>
          <a:xfrm>
            <a:off x="6086472" y="2418408"/>
            <a:ext cx="3057508" cy="3540265"/>
          </a:xfrm>
        </p:spPr>
        <p:txBody>
          <a:bodyPr>
            <a:normAutofit/>
          </a:bodyPr>
          <a:lstStyle/>
          <a:p>
            <a:pPr>
              <a:defRPr/>
            </a:pPr>
            <a:r>
              <a:rPr lang="en-US" altLang="en-US" sz="2000" b="1" dirty="0"/>
              <a:t>Report to Council on Guaranteed Maximum Price </a:t>
            </a:r>
          </a:p>
          <a:p>
            <a:pPr marL="0" indent="0">
              <a:buNone/>
              <a:defRPr/>
            </a:pPr>
            <a:r>
              <a:rPr lang="en-US" altLang="en-US" sz="2000" b="1" dirty="0"/>
              <a:t>      ~ Summer 2026</a:t>
            </a:r>
          </a:p>
          <a:p>
            <a:pPr>
              <a:defRPr/>
            </a:pPr>
            <a:r>
              <a:rPr lang="en-US" altLang="en-US" sz="2000" b="1" dirty="0"/>
              <a:t>Construction</a:t>
            </a:r>
          </a:p>
          <a:p>
            <a:pPr marL="0" indent="0">
              <a:buNone/>
              <a:defRPr/>
            </a:pPr>
            <a:r>
              <a:rPr lang="en-US" altLang="en-US" sz="2000" b="1" dirty="0"/>
              <a:t>       ~ Fall 2026</a:t>
            </a:r>
            <a:endParaRPr lang="en-US" altLang="en-US" sz="2000" dirty="0"/>
          </a:p>
          <a:p>
            <a:pPr marL="0" indent="0">
              <a:buNone/>
              <a:defRPr/>
            </a:pPr>
            <a:endParaRPr lang="en-US" altLang="en-US" sz="1700" dirty="0"/>
          </a:p>
        </p:txBody>
      </p:sp>
      <p:sp>
        <p:nvSpPr>
          <p:cNvPr id="12297" name="Rectangle 1229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ectangle 12298">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93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15 Mt Hood through Ross Island Cottonwoods.jpg">
            <a:extLst>
              <a:ext uri="{FF2B5EF4-FFF2-40B4-BE49-F238E27FC236}">
                <a16:creationId xmlns:a16="http://schemas.microsoft.com/office/drawing/2014/main" id="{638C79E1-B218-4ADF-93CB-F2EF26DD6868}"/>
              </a:ext>
            </a:extLst>
          </p:cNvPr>
          <p:cNvPicPr>
            <a:picLocks noChangeAspect="1"/>
          </p:cNvPicPr>
          <p:nvPr/>
        </p:nvPicPr>
        <p:blipFill>
          <a:blip r:embed="rId2" cstate="email">
            <a:extLst>
              <a:ext uri="{28A0092B-C50C-407E-A947-70E740481C1C}">
                <a14:useLocalDpi xmlns:a14="http://schemas.microsoft.com/office/drawing/2010/main"/>
              </a:ext>
            </a:extLst>
          </a:blip>
          <a:srcRect r="-20"/>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8">
            <a:extLst>
              <a:ext uri="{FF2B5EF4-FFF2-40B4-BE49-F238E27FC236}">
                <a16:creationId xmlns:a16="http://schemas.microsoft.com/office/drawing/2014/main" id="{52480CE9-887E-4EC3-9703-BCDDFEA0F488}"/>
              </a:ext>
            </a:extLst>
          </p:cNvPr>
          <p:cNvSpPr>
            <a:spLocks noChangeArrowheads="1"/>
          </p:cNvSpPr>
          <p:nvPr/>
        </p:nvSpPr>
        <p:spPr bwMode="auto">
          <a:xfrm>
            <a:off x="381000" y="0"/>
            <a:ext cx="3429000" cy="6934200"/>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6628" name="Rectangle 2">
            <a:extLst>
              <a:ext uri="{FF2B5EF4-FFF2-40B4-BE49-F238E27FC236}">
                <a16:creationId xmlns:a16="http://schemas.microsoft.com/office/drawing/2014/main" id="{8EC1D4EC-1D28-41D9-A134-5932CEFA09E5}"/>
              </a:ext>
            </a:extLst>
          </p:cNvPr>
          <p:cNvSpPr>
            <a:spLocks noGrp="1" noChangeArrowheads="1"/>
          </p:cNvSpPr>
          <p:nvPr>
            <p:ph type="title"/>
          </p:nvPr>
        </p:nvSpPr>
        <p:spPr>
          <a:xfrm>
            <a:off x="590550" y="1295400"/>
            <a:ext cx="3276600" cy="3676650"/>
          </a:xfrm>
        </p:spPr>
        <p:txBody>
          <a:bodyPr/>
          <a:lstStyle/>
          <a:p>
            <a:pPr eaLnBrk="1" hangingPunct="1"/>
            <a:r>
              <a:rPr lang="en-US" altLang="en-US" sz="3200" dirty="0">
                <a:solidFill>
                  <a:schemeClr val="tx1"/>
                </a:solidFill>
              </a:rPr>
              <a:t>Questions</a:t>
            </a:r>
            <a:br>
              <a:rPr lang="en-US" altLang="en-US" sz="3200" dirty="0">
                <a:solidFill>
                  <a:schemeClr val="tx1"/>
                </a:solidFill>
              </a:rPr>
            </a:br>
            <a:br>
              <a:rPr lang="en-US" altLang="en-US" sz="3200" dirty="0">
                <a:solidFill>
                  <a:schemeClr val="tx1"/>
                </a:solidFill>
              </a:rPr>
            </a:br>
            <a:br>
              <a:rPr lang="en-US" altLang="en-US" sz="2000" b="0" dirty="0">
                <a:solidFill>
                  <a:schemeClr val="tx1"/>
                </a:solidFill>
              </a:rPr>
            </a:br>
            <a:br>
              <a:rPr lang="en-US" altLang="en-US" sz="2000" b="0" dirty="0">
                <a:solidFill>
                  <a:schemeClr val="tx1"/>
                </a:solidFill>
              </a:rPr>
            </a:br>
            <a:br>
              <a:rPr lang="en-US" altLang="en-US" sz="3200" dirty="0">
                <a:solidFill>
                  <a:schemeClr val="tx1"/>
                </a:solidFill>
              </a:rPr>
            </a:br>
            <a:endParaRPr lang="en-US" altLang="en-US" sz="3200" dirty="0">
              <a:solidFill>
                <a:schemeClr val="tx1"/>
              </a:solidFill>
            </a:endParaRPr>
          </a:p>
        </p:txBody>
      </p:sp>
      <p:sp>
        <p:nvSpPr>
          <p:cNvPr id="3" name="Text Placeholder 2">
            <a:extLst>
              <a:ext uri="{FF2B5EF4-FFF2-40B4-BE49-F238E27FC236}">
                <a16:creationId xmlns:a16="http://schemas.microsoft.com/office/drawing/2014/main" id="{84332DE7-C15C-6549-E54F-8C80C9457DE8}"/>
              </a:ext>
            </a:extLst>
          </p:cNvPr>
          <p:cNvSpPr>
            <a:spLocks noGrp="1"/>
          </p:cNvSpPr>
          <p:nvPr>
            <p:ph sz="half" idx="1"/>
          </p:nvPr>
        </p:nvSpPr>
        <p:spPr>
          <a:xfrm>
            <a:off x="381000" y="6096000"/>
            <a:ext cx="3429000" cy="762000"/>
          </a:xfrm>
        </p:spPr>
        <p:txBody>
          <a:bodyPr anchor="ctr">
            <a:normAutofit/>
          </a:bodyPr>
          <a:lstStyle/>
          <a:p>
            <a:pPr marL="0" indent="0">
              <a:buNone/>
              <a:defRPr/>
            </a:pPr>
            <a:endParaRPr lang="en-US" altLang="en-US" sz="1600" dirty="0"/>
          </a:p>
          <a:p>
            <a:pPr marL="0" indent="0">
              <a:buNone/>
              <a:defRPr/>
            </a:pPr>
            <a:endParaRPr lang="en-US" altLang="en-US" sz="1600" dirty="0"/>
          </a:p>
        </p:txBody>
      </p:sp>
      <p:sp>
        <p:nvSpPr>
          <p:cNvPr id="2" name="Rectangle 2">
            <a:extLst>
              <a:ext uri="{FF2B5EF4-FFF2-40B4-BE49-F238E27FC236}">
                <a16:creationId xmlns:a16="http://schemas.microsoft.com/office/drawing/2014/main" id="{0059D857-EBC7-7093-96E9-ED8C87EB3E78}"/>
              </a:ext>
            </a:extLst>
          </p:cNvPr>
          <p:cNvSpPr txBox="1">
            <a:spLocks noChangeArrowheads="1"/>
          </p:cNvSpPr>
          <p:nvPr/>
        </p:nvSpPr>
        <p:spPr bwMode="auto">
          <a:xfrm>
            <a:off x="6096000" y="4800600"/>
            <a:ext cx="3276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kern="1200">
                <a:solidFill>
                  <a:srgbClr val="006325"/>
                </a:solidFill>
                <a:latin typeface="+mj-lt"/>
                <a:ea typeface="+mj-ea"/>
                <a:cs typeface="+mj-cs"/>
              </a:defRPr>
            </a:lvl1pPr>
            <a:lvl2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2pPr>
            <a:lvl3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3pPr>
            <a:lvl4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4pPr>
            <a:lvl5pPr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5pPr>
            <a:lvl6pPr marL="4572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6pPr>
            <a:lvl7pPr marL="9144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7pPr>
            <a:lvl8pPr marL="13716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8pPr>
            <a:lvl9pPr marL="1828800" algn="l" rtl="0" eaLnBrk="1" fontAlgn="base" hangingPunct="1">
              <a:spcBef>
                <a:spcPct val="0"/>
              </a:spcBef>
              <a:spcAft>
                <a:spcPct val="0"/>
              </a:spcAft>
              <a:defRPr sz="3600" b="1">
                <a:solidFill>
                  <a:srgbClr val="006325"/>
                </a:solidFill>
                <a:latin typeface="Calibri" panose="020F0502020204030204" pitchFamily="34" charset="0"/>
                <a:cs typeface="Arial" panose="020B0604020202020204" pitchFamily="34" charset="0"/>
              </a:defRPr>
            </a:lvl9pPr>
          </a:lstStyle>
          <a:p>
            <a:r>
              <a:rPr lang="en-US" altLang="en-US" sz="4400">
                <a:solidFill>
                  <a:schemeClr val="bg1"/>
                </a:solidFill>
              </a:rPr>
              <a:t>Thank you!</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  Compatibility Mode" id="{BD7AF294-D565-E548-A9E7-DE7EE6B5768F}" vid="{C8AED70B-AAF8-1D4D-8D55-F0E57B54C3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650B85B28A345AA487A51F635DBAD" ma:contentTypeVersion="5" ma:contentTypeDescription="Create a new document." ma:contentTypeScope="" ma:versionID="d7ec9dc3fa5c2b535dcfde3f5447ea7b">
  <xsd:schema xmlns:xsd="http://www.w3.org/2001/XMLSchema" xmlns:xs="http://www.w3.org/2001/XMLSchema" xmlns:p="http://schemas.microsoft.com/office/2006/metadata/properties" xmlns:ns2="d72323f5-43ae-476c-977c-23fb674b297a" xmlns:ns3="376514cd-da2c-40c8-9390-f28ef75f460a" targetNamespace="http://schemas.microsoft.com/office/2006/metadata/properties" ma:root="true" ma:fieldsID="037008ea012e4789003cb27b33f8f669" ns2:_="" ns3:_="">
    <xsd:import namespace="d72323f5-43ae-476c-977c-23fb674b297a"/>
    <xsd:import namespace="376514cd-da2c-40c8-9390-f28ef75f46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323f5-43ae-476c-977c-23fb674b29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6514cd-da2c-40c8-9390-f28ef75f46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76514cd-da2c-40c8-9390-f28ef75f460a">
      <UserInfo>
        <DisplayName>Abrams, Aaron</DisplayName>
        <AccountId>123</AccountId>
        <AccountType/>
      </UserInfo>
      <UserInfo>
        <DisplayName>Gueissaz-Teufel, Muriel</DisplayName>
        <AccountId>13</AccountId>
        <AccountType/>
      </UserInfo>
      <UserInfo>
        <DisplayName>Huntington, Lisa</DisplayName>
        <AccountId>124</AccountId>
        <AccountType/>
      </UserInfo>
      <UserInfo>
        <DisplayName>Dulken, Diane</DisplayName>
        <AccountId>125</AccountId>
        <AccountType/>
      </UserInfo>
      <UserInfo>
        <DisplayName>Callahan, Megan</DisplayName>
        <AccountId>126</AccountId>
        <AccountType/>
      </UserInfo>
      <UserInfo>
        <DisplayName>Devlin, Jennifer</DisplayName>
        <AccountId>79</AccountId>
        <AccountType/>
      </UserInfo>
      <UserInfo>
        <DisplayName>Geller, Roger</DisplayName>
        <AccountId>127</AccountId>
        <AccountType/>
      </UserInfo>
      <UserInfo>
        <DisplayName>Word, Tressie</DisplayName>
        <AccountId>9</AccountId>
        <AccountType/>
      </UserInfo>
    </SharedWithUsers>
  </documentManagement>
</p:properties>
</file>

<file path=customXml/itemProps1.xml><?xml version="1.0" encoding="utf-8"?>
<ds:datastoreItem xmlns:ds="http://schemas.openxmlformats.org/officeDocument/2006/customXml" ds:itemID="{7D56FF58-D98F-4F5B-82EA-9368B1B6E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2323f5-43ae-476c-977c-23fb674b297a"/>
    <ds:schemaRef ds:uri="376514cd-da2c-40c8-9390-f28ef75f46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57D7C4-238B-469B-9657-5616E1C003F1}">
  <ds:schemaRefs>
    <ds:schemaRef ds:uri="http://schemas.microsoft.com/sharepoint/v3/contenttype/forms"/>
  </ds:schemaRefs>
</ds:datastoreItem>
</file>

<file path=customXml/itemProps3.xml><?xml version="1.0" encoding="utf-8"?>
<ds:datastoreItem xmlns:ds="http://schemas.openxmlformats.org/officeDocument/2006/customXml" ds:itemID="{A516686C-D285-49BF-92A5-C35E46191D19}">
  <ds:schemaRefs>
    <ds:schemaRef ds:uri="http://schemas.microsoft.com/office/2006/documentManagement/types"/>
    <ds:schemaRef ds:uri="http://schemas.microsoft.com/office/2006/metadata/properties"/>
    <ds:schemaRef ds:uri="http://schemas.openxmlformats.org/package/2006/metadata/core-properties"/>
    <ds:schemaRef ds:uri="376514cd-da2c-40c8-9390-f28ef75f460a"/>
    <ds:schemaRef ds:uri="http://schemas.microsoft.com/office/infopath/2007/PartnerControls"/>
    <ds:schemaRef ds:uri="http://purl.org/dc/terms/"/>
    <ds:schemaRef ds:uri="http://purl.org/dc/dcmitype/"/>
    <ds:schemaRef ds:uri="d72323f5-43ae-476c-977c-23fb674b297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BES City Council Presentation Template</Template>
  <TotalTime>175</TotalTime>
  <Words>242</Words>
  <Application>Microsoft Office PowerPoint</Application>
  <PresentationFormat>On-screen Show (4:3)</PresentationFormat>
  <Paragraphs>58</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Default Design</vt:lpstr>
      <vt:lpstr>CBWTP WWCL and Hypochlorite Modifications E11485</vt:lpstr>
      <vt:lpstr>Brief Summary</vt:lpstr>
      <vt:lpstr>Overview</vt:lpstr>
      <vt:lpstr>Objectives</vt:lpstr>
      <vt:lpstr>Requirements</vt:lpstr>
      <vt:lpstr>Requirements</vt:lpstr>
      <vt:lpstr>Budget - Ordinance</vt:lpstr>
      <vt:lpstr>Next Steps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(BES Project Number)</dc:title>
  <dc:creator>Word, Tressie</dc:creator>
  <cp:lastModifiedBy>Word, Tressie</cp:lastModifiedBy>
  <cp:revision>7</cp:revision>
  <cp:lastPrinted>2023-10-30T19:41:04Z</cp:lastPrinted>
  <dcterms:created xsi:type="dcterms:W3CDTF">2023-07-17T20:10:24Z</dcterms:created>
  <dcterms:modified xsi:type="dcterms:W3CDTF">2023-10-30T20:42:30Z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0x010100A97650B85B28A345AA487A51F635DBAD</vt:lpwstr>
  </property>
  <property fmtid="{D5CDD505-2E9C-101B-9397-08002B2CF9AE}" pid="3" name="MediaServiceImageTags">
    <vt:lpwstr/>
  </property>
  <property fmtid="{D5CDD505-2E9C-101B-9397-08002B2CF9AE}" pid="4" name="Order">
    <vt:r8>92800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