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656" r:id="rId6"/>
    <p:sldId id="657" r:id="rId7"/>
    <p:sldId id="658" r:id="rId8"/>
    <p:sldId id="650" r:id="rId9"/>
    <p:sldId id="670" r:id="rId10"/>
    <p:sldId id="667" r:id="rId11"/>
    <p:sldId id="663" r:id="rId12"/>
    <p:sldId id="259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10/16/2023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653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3EC05-9A6A-4CE5-ABC9-691A002EFB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0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08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301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2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71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E11485 CBWTP Wet Weather Clarifier and Hypochlorite System Modifications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52400" y="1524000"/>
            <a:ext cx="88392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CBWTP WWCL and Hypochlorite Modifications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E11485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04800" y="2362200"/>
            <a:ext cx="8991600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Tressie Word|   Project Manager   |   Bureau of Environmental Services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    Muriel Gueissaz-Teufel|   Engineering Manager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10/18/2023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>
              <a:spcBef>
                <a:spcPts val="2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 Uchiyama,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Brief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B4DCE-6373-3ED6-3243-933722578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91" b="1989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0730AF-1584-47C7-859B-814E6C15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altLang="en-US" sz="1500" dirty="0"/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Overview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Objectives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Requirements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Budget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Next Steps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800" dirty="0"/>
              <a:t>Questions</a:t>
            </a:r>
          </a:p>
          <a:p>
            <a:pPr>
              <a:lnSpc>
                <a:spcPct val="90000"/>
              </a:lnSpc>
              <a:defRPr/>
            </a:pPr>
            <a:endParaRPr lang="en-US" altLang="en-US" sz="1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95F050-5050-4AF6-8C60-25AD7B9DF693}"/>
              </a:ext>
            </a:extLst>
          </p:cNvPr>
          <p:cNvSpPr txBox="1">
            <a:spLocks/>
          </p:cNvSpPr>
          <p:nvPr/>
        </p:nvSpPr>
        <p:spPr bwMode="auto">
          <a:xfrm>
            <a:off x="1759130" y="2059870"/>
            <a:ext cx="1408855" cy="60949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6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52297"/>
            <a:ext cx="8077200" cy="9779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0B63B-3D58-F9AC-52F8-B6D924B7EF7E}"/>
              </a:ext>
            </a:extLst>
          </p:cNvPr>
          <p:cNvSpPr/>
          <p:nvPr/>
        </p:nvSpPr>
        <p:spPr>
          <a:xfrm>
            <a:off x="480005" y="1062262"/>
            <a:ext cx="752938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2400" dirty="0">
                <a:latin typeface="Arial"/>
                <a:cs typeface="Arial"/>
              </a:rPr>
              <a:t>Columbia Boulevard Wastewater Treatment Plant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Wet Weather Clarifiers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Disinfection System</a:t>
            </a: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EEB9255E-582B-D366-A2BA-0A1DCFF5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2104905"/>
            <a:ext cx="9292856" cy="522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8F914D7F-BDBF-40B5-A9F4-9466F3FB9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3299" y="490537"/>
            <a:ext cx="3968748" cy="1628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6CB128-476B-6CA5-0095-915EB7C56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00" r="598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2E7E13-88FE-7530-A371-CF1DB0FE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50" y="2493962"/>
            <a:ext cx="3968747" cy="3752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asset failure risk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resilience and extend service life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and maintenance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Requirements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FCD4-EC7C-4062-B6FF-242FA06F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467" y="1508277"/>
            <a:ext cx="4154465" cy="3052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33439-AC14-F8A5-47A2-4610C527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17" y="1526059"/>
            <a:ext cx="2085208" cy="2825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B571C-9C68-A996-9C0B-DB8418106419}"/>
              </a:ext>
            </a:extLst>
          </p:cNvPr>
          <p:cNvSpPr txBox="1"/>
          <p:nvPr/>
        </p:nvSpPr>
        <p:spPr>
          <a:xfrm>
            <a:off x="408243" y="1091497"/>
            <a:ext cx="6413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 systems present a greater risk of failure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99606-5E6D-8270-030D-93A061011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5" y="1526057"/>
            <a:ext cx="3525333" cy="334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3174D-83ED-6A7A-D551-389FCEB2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897" y="4310934"/>
            <a:ext cx="4911666" cy="3559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EB4B6A-23B7-BF2C-4809-AF645EF91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0132"/>
            <a:ext cx="4448710" cy="3255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824C0-119B-2122-544A-A4C1ABDE246E}"/>
              </a:ext>
            </a:extLst>
          </p:cNvPr>
          <p:cNvSpPr txBox="1"/>
          <p:nvPr/>
        </p:nvSpPr>
        <p:spPr>
          <a:xfrm>
            <a:off x="5069221" y="4368961"/>
            <a:ext cx="432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Weather Clarifier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248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11DA0-55F2-A264-6C3F-A9D05C96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4106" y="1657804"/>
            <a:ext cx="4436763" cy="5200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A2584-4EE2-B182-24F3-3D99462C96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26"/>
          <a:stretch/>
        </p:blipFill>
        <p:spPr>
          <a:xfrm>
            <a:off x="2609635" y="1657803"/>
            <a:ext cx="2248291" cy="5333367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Requirements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4E3E3-381F-7708-EC0B-3FED909AA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80" b="7652"/>
          <a:stretch/>
        </p:blipFill>
        <p:spPr>
          <a:xfrm>
            <a:off x="4686907" y="4417889"/>
            <a:ext cx="4457094" cy="25207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C296A-1EB1-EA95-045D-D6783C679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150938"/>
            <a:ext cx="8229600" cy="62991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Deteriorating Sodium Hypochlorite Disinfection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B43E53-B6DA-7342-8063-912FF3874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614" y="1657802"/>
            <a:ext cx="4665137" cy="27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CA605-E85D-B134-D5C0-703BABD3F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4" r="13485" b="-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674" y="967666"/>
            <a:ext cx="4678326" cy="55576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sz="1200" b="1" dirty="0"/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altLang="en-US" sz="1200" dirty="0"/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/>
              <a:t>Professional Technical Services: $15.8M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</a:t>
            </a:r>
            <a:r>
              <a:rPr lang="en-US" altLang="en-US" sz="2000" dirty="0">
                <a:latin typeface="+mn-lt"/>
                <a:cs typeface="+mn-cs"/>
              </a:rPr>
              <a:t>roject development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n-lt"/>
                <a:cs typeface="+mn-cs"/>
              </a:rPr>
              <a:t>Design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Engineering services during construction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+mn-lt"/>
              <a:cs typeface="+mn-cs"/>
            </a:endParaRPr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/>
              <a:t>30% Business Inclusion and Diversity Goal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Structural and Seismic Resiliency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Mechanical and HVAC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Electrical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Instrumentation and Controls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Civil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Architecture and Sustainability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Demolition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2000" dirty="0"/>
          </a:p>
          <a:p>
            <a:pPr marL="57150" indent="0">
              <a:lnSpc>
                <a:spcPct val="90000"/>
              </a:lnSpc>
              <a:buNone/>
              <a:defRPr/>
            </a:pPr>
            <a:endParaRPr lang="en-US" altLang="en-US" sz="2200" b="1" dirty="0"/>
          </a:p>
          <a:p>
            <a:pPr marL="800100"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800" b="1" dirty="0"/>
          </a:p>
          <a:p>
            <a:pPr marL="800100"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800" b="1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+mn-lt"/>
              <a:cs typeface="+mn-cs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5165" y="-139777"/>
            <a:ext cx="3932808" cy="1107443"/>
          </a:xfrm>
        </p:spPr>
        <p:txBody>
          <a:bodyPr anchor="b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Budget</a:t>
            </a:r>
            <a:endParaRPr lang="en-US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1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2394" y="489507"/>
            <a:ext cx="2318706" cy="1655483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Next Steps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948EF1CC-1148-C93D-0EF3-63AC86F0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6" b="-2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72" y="2418408"/>
            <a:ext cx="3057508" cy="35402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b="1" dirty="0"/>
              <a:t>Low bid exemption ordinance     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     ~ November 2023</a:t>
            </a:r>
          </a:p>
          <a:p>
            <a:pPr>
              <a:defRPr/>
            </a:pPr>
            <a:r>
              <a:rPr lang="en-US" altLang="en-US" sz="2000" b="1" dirty="0"/>
              <a:t>Report to Council on Guaranteed Maximum Price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      ~ Summer 2026</a:t>
            </a:r>
          </a:p>
          <a:p>
            <a:pPr>
              <a:defRPr/>
            </a:pPr>
            <a:r>
              <a:rPr lang="en-US" altLang="en-US" sz="2000" b="1" dirty="0"/>
              <a:t>Construction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       ~ Fall 2026</a:t>
            </a: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1700" dirty="0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15 Mt Hood through Ross Island Cottonwoods.jpg">
            <a:extLst>
              <a:ext uri="{FF2B5EF4-FFF2-40B4-BE49-F238E27FC236}">
                <a16:creationId xmlns:a16="http://schemas.microsoft.com/office/drawing/2014/main" id="{638C79E1-B218-4ADF-93CB-F2EF26DD68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>
            <a:extLst>
              <a:ext uri="{FF2B5EF4-FFF2-40B4-BE49-F238E27FC236}">
                <a16:creationId xmlns:a16="http://schemas.microsoft.com/office/drawing/2014/main" id="{52480CE9-887E-4EC3-9703-BCDDFEA0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429000" cy="6934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C1D4EC-1D28-41D9-A134-5932CEFA0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1295400"/>
            <a:ext cx="3276600" cy="367665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Questions</a:t>
            </a:r>
            <a:br>
              <a:rPr lang="en-US" altLang="en-US" sz="3200" dirty="0">
                <a:solidFill>
                  <a:schemeClr val="tx1"/>
                </a:solidFill>
              </a:rPr>
            </a:br>
            <a:br>
              <a:rPr lang="en-US" altLang="en-US" sz="3200" dirty="0">
                <a:solidFill>
                  <a:schemeClr val="tx1"/>
                </a:solidFill>
              </a:rPr>
            </a:br>
            <a:br>
              <a:rPr lang="en-US" altLang="en-US" sz="2000" b="0" dirty="0">
                <a:solidFill>
                  <a:schemeClr val="tx1"/>
                </a:solidFill>
              </a:rPr>
            </a:br>
            <a:br>
              <a:rPr lang="en-US" altLang="en-US" sz="2000" b="0" dirty="0">
                <a:solidFill>
                  <a:schemeClr val="tx1"/>
                </a:solidFill>
              </a:rPr>
            </a:br>
            <a:br>
              <a:rPr lang="en-US" altLang="en-US" sz="3200" dirty="0">
                <a:solidFill>
                  <a:schemeClr val="tx1"/>
                </a:solidFill>
              </a:rPr>
            </a:b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2DE7-C15C-6549-E54F-8C80C945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6096000"/>
            <a:ext cx="3429000" cy="762000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endParaRPr lang="en-US" altLang="en-US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59D857-EBC7-7093-96E9-ED8C87EB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632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Compatibility Mode" id="{BD7AF294-D565-E548-A9E7-DE7EE6B5768F}" vid="{C8AED70B-AAF8-1D4D-8D55-F0E57B54C3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650B85B28A345AA487A51F635DBAD" ma:contentTypeVersion="5" ma:contentTypeDescription="Create a new document." ma:contentTypeScope="" ma:versionID="d7ec9dc3fa5c2b535dcfde3f5447ea7b">
  <xsd:schema xmlns:xsd="http://www.w3.org/2001/XMLSchema" xmlns:xs="http://www.w3.org/2001/XMLSchema" xmlns:p="http://schemas.microsoft.com/office/2006/metadata/properties" xmlns:ns2="d72323f5-43ae-476c-977c-23fb674b297a" xmlns:ns3="376514cd-da2c-40c8-9390-f28ef75f460a" targetNamespace="http://schemas.microsoft.com/office/2006/metadata/properties" ma:root="true" ma:fieldsID="037008ea012e4789003cb27b33f8f669" ns2:_="" ns3:_="">
    <xsd:import namespace="d72323f5-43ae-476c-977c-23fb674b297a"/>
    <xsd:import namespace="376514cd-da2c-40c8-9390-f28ef75f4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323f5-43ae-476c-977c-23fb674b29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514cd-da2c-40c8-9390-f28ef75f4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6514cd-da2c-40c8-9390-f28ef75f460a">
      <UserInfo>
        <DisplayName>Abrams, Aaron</DisplayName>
        <AccountId>123</AccountId>
        <AccountType/>
      </UserInfo>
      <UserInfo>
        <DisplayName>Gueissaz-Teufel, Muriel</DisplayName>
        <AccountId>13</AccountId>
        <AccountType/>
      </UserInfo>
      <UserInfo>
        <DisplayName>Huntington, Lisa</DisplayName>
        <AccountId>124</AccountId>
        <AccountType/>
      </UserInfo>
      <UserInfo>
        <DisplayName>Dulken, Diane</DisplayName>
        <AccountId>125</AccountId>
        <AccountType/>
      </UserInfo>
      <UserInfo>
        <DisplayName>Callahan, Megan</DisplayName>
        <AccountId>126</AccountId>
        <AccountType/>
      </UserInfo>
      <UserInfo>
        <DisplayName>Devlin, Jennifer</DisplayName>
        <AccountId>79</AccountId>
        <AccountType/>
      </UserInfo>
      <UserInfo>
        <DisplayName>Geller, Roger</DisplayName>
        <AccountId>127</AccountId>
        <AccountType/>
      </UserInfo>
      <UserInfo>
        <DisplayName>Word, Tressie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6FF58-D98F-4F5B-82EA-9368B1B6E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323f5-43ae-476c-977c-23fb674b297a"/>
    <ds:schemaRef ds:uri="376514cd-da2c-40c8-9390-f28ef75f4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16686C-D285-49BF-92A5-C35E46191D19}">
  <ds:schemaRefs>
    <ds:schemaRef ds:uri="http://schemas.microsoft.com/office/2006/documentManagement/types"/>
    <ds:schemaRef ds:uri="d72323f5-43ae-476c-977c-23fb674b297a"/>
    <ds:schemaRef ds:uri="http://purl.org/dc/elements/1.1/"/>
    <ds:schemaRef ds:uri="376514cd-da2c-40c8-9390-f28ef75f460a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57D7C4-238B-469B-9657-5616E1C00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 City Council Presentation Template</Template>
  <TotalTime>110</TotalTime>
  <Words>167</Words>
  <Application>Microsoft Office PowerPoint</Application>
  <PresentationFormat>On-screen Show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Default Design</vt:lpstr>
      <vt:lpstr>CBWTP WWCL and Hypochlorite Modifications E11485</vt:lpstr>
      <vt:lpstr>Brief Summary</vt:lpstr>
      <vt:lpstr>Overview</vt:lpstr>
      <vt:lpstr>Objectives</vt:lpstr>
      <vt:lpstr>Requirements</vt:lpstr>
      <vt:lpstr>Requirements</vt:lpstr>
      <vt:lpstr>Budget</vt:lpstr>
      <vt:lpstr>Next Steps</vt:lpstr>
      <vt:lpstr>Questions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(BES Project Number)</dc:title>
  <dc:creator>Word, Tressie</dc:creator>
  <cp:lastModifiedBy>Word, Tressie</cp:lastModifiedBy>
  <cp:revision>10</cp:revision>
  <cp:lastPrinted>2014-10-01T21:25:08Z</cp:lastPrinted>
  <dcterms:created xsi:type="dcterms:W3CDTF">2023-07-17T20:10:24Z</dcterms:created>
  <dcterms:modified xsi:type="dcterms:W3CDTF">2023-10-16T23:13:22Z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0x010100A97650B85B28A345AA487A51F635DBAD</vt:lpwstr>
  </property>
  <property fmtid="{D5CDD505-2E9C-101B-9397-08002B2CF9AE}" pid="3" name="MediaServiceImageTags">
    <vt:lpwstr/>
  </property>
  <property fmtid="{D5CDD505-2E9C-101B-9397-08002B2CF9AE}" pid="4" name="Order">
    <vt:r8>92800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