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1" r:id="rId4"/>
  </p:sldMasterIdLst>
  <p:notesMasterIdLst>
    <p:notesMasterId r:id="rId19"/>
  </p:notesMasterIdLst>
  <p:sldIdLst>
    <p:sldId id="256" r:id="rId5"/>
    <p:sldId id="269" r:id="rId6"/>
    <p:sldId id="268" r:id="rId7"/>
    <p:sldId id="257" r:id="rId8"/>
    <p:sldId id="260" r:id="rId9"/>
    <p:sldId id="261" r:id="rId10"/>
    <p:sldId id="262" r:id="rId11"/>
    <p:sldId id="263" r:id="rId12"/>
    <p:sldId id="264" r:id="rId13"/>
    <p:sldId id="265" r:id="rId14"/>
    <p:sldId id="266" r:id="rId15"/>
    <p:sldId id="258" r:id="rId16"/>
    <p:sldId id="259" r:id="rId17"/>
    <p:sldId id="267" r:id="rId18"/>
  </p:sldIdLst>
  <p:sldSz cx="9144000" cy="5143500" type="screen16x9"/>
  <p:notesSz cx="6858000" cy="9144000"/>
  <p:embeddedFontLst>
    <p:embeddedFont>
      <p:font typeface="Open Sans" panose="020B0606030504020204" pitchFamily="34" charset="0"/>
      <p:regular r:id="rId20"/>
      <p:bold r:id="rId21"/>
      <p:italic r:id="rId22"/>
      <p:boldItalic r:id="rId23"/>
    </p:embeddedFont>
    <p:embeddedFont>
      <p:font typeface="Proxima Nova" panose="020B0604020202020204"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2915F8-441C-4041-A9C0-D8F1D2799AEA}" v="117" dt="2023-10-17T21:27:42.983"/>
  </p1510:revLst>
</p1510:revInfo>
</file>

<file path=ppt/tableStyles.xml><?xml version="1.0" encoding="utf-8"?>
<a:tblStyleLst xmlns:a="http://schemas.openxmlformats.org/drawingml/2006/main" def="{00FE711D-AD90-42BB-A24D-27D76F10A9C5}">
  <a:tblStyle styleId="{00FE711D-AD90-42BB-A24D-27D76F10A9C5}" styleName="Table_0">
    <a:wholeTbl>
      <a:tcTxStyle>
        <a:font>
          <a:latin typeface="Arial"/>
          <a:ea typeface="Arial"/>
          <a:cs typeface="Arial"/>
        </a:font>
        <a:srgbClr val="000000"/>
      </a:tcTxStyle>
      <a:tcStyle>
        <a:tcBdr>
          <a:left>
            <a:ln cap="flat" cmpd="sng">
              <a:solidFill>
                <a:srgbClr val="000000"/>
              </a:solidFill>
              <a:prstDash val="solid"/>
              <a:round/>
              <a:headEnd type="none" w="sm" len="sm"/>
              <a:tailEnd type="none" w="sm" len="sm"/>
            </a:ln>
          </a:left>
          <a:right>
            <a:ln cap="flat" cmpd="sng">
              <a:solidFill>
                <a:srgbClr val="000000"/>
              </a:solidFill>
              <a:prstDash val="solid"/>
              <a:round/>
              <a:headEnd type="none" w="sm" len="sm"/>
              <a:tailEnd type="none" w="sm" len="sm"/>
            </a:ln>
          </a:right>
          <a:top>
            <a:ln cap="flat" cmpd="sng">
              <a:solidFill>
                <a:srgbClr val="000000"/>
              </a:solidFill>
              <a:prstDash val="solid"/>
              <a:round/>
              <a:headEnd type="none" w="sm" len="sm"/>
              <a:tailEnd type="none" w="sm" len="sm"/>
            </a:ln>
          </a:top>
          <a:bottom>
            <a:ln cap="flat" cmpd="sng">
              <a:solidFill>
                <a:srgbClr val="000000"/>
              </a:solidFill>
              <a:prstDash val="solid"/>
              <a:round/>
              <a:headEnd type="none" w="sm" len="sm"/>
              <a:tailEnd type="none" w="sm" len="sm"/>
            </a:ln>
          </a:bottom>
          <a:insideH>
            <a:ln cap="flat" cmpd="sng">
              <a:solidFill>
                <a:srgbClr val="000000"/>
              </a:solidFill>
              <a:prstDash val="solid"/>
              <a:round/>
              <a:headEnd type="none" w="sm" len="sm"/>
              <a:tailEnd type="none" w="sm" len="sm"/>
            </a:ln>
          </a:insideH>
          <a:insideV>
            <a:ln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A412786A-A96B-468D-BEA2-36004FF7379B}"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203" d="100"/>
          <a:sy n="203" d="100"/>
        </p:scale>
        <p:origin x="594" y="168"/>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7.fntdata"/><Relationship Id="rId3" Type="http://schemas.openxmlformats.org/officeDocument/2006/relationships/customXml" Target="../customXml/item3.xml"/><Relationship Id="rId21" Type="http://schemas.openxmlformats.org/officeDocument/2006/relationships/font" Target="fonts/font2.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6.fntdata"/><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1.fntdata"/><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5.fntdata"/><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4.fntdata"/><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notesMaster" Target="notesMasters/notesMaster1.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22b0d946420_2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22b0d946420_2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800"/>
              <a:t>Agenda</a:t>
            </a:r>
            <a:endParaRPr sz="800"/>
          </a:p>
          <a:p>
            <a:pPr marL="457200" lvl="0" indent="-298450" algn="l" rtl="0">
              <a:spcBef>
                <a:spcPts val="0"/>
              </a:spcBef>
              <a:spcAft>
                <a:spcPts val="0"/>
              </a:spcAft>
              <a:buSzPts val="1100"/>
              <a:buChar char="-"/>
            </a:pPr>
            <a:r>
              <a:rPr lang="en" sz="800"/>
              <a:t>Introduction</a:t>
            </a:r>
          </a:p>
          <a:p>
            <a:pPr marL="158750" lvl="0" indent="0" algn="l" rtl="0">
              <a:spcBef>
                <a:spcPts val="0"/>
              </a:spcBef>
              <a:spcAft>
                <a:spcPts val="0"/>
              </a:spcAft>
              <a:buSzPts val="1100"/>
              <a:buNone/>
            </a:pPr>
            <a:endParaRPr sz="800"/>
          </a:p>
          <a:p>
            <a:pPr marL="457200" lvl="0" indent="-298450" algn="l" rtl="0">
              <a:spcBef>
                <a:spcPts val="0"/>
              </a:spcBef>
              <a:spcAft>
                <a:spcPts val="0"/>
              </a:spcAft>
              <a:buSzPts val="1100"/>
              <a:buChar char="-"/>
            </a:pPr>
            <a:r>
              <a:rPr lang="en-US" sz="800"/>
              <a:t>Hazard mitigation plan </a:t>
            </a:r>
            <a:r>
              <a:rPr lang="en-US" sz="1100"/>
              <a:t>describes the natural hazards that pose a risk to the City of Portland and outlines the steps the City of Portland is taking to mitigate the harmful impacts of those hazards.</a:t>
            </a:r>
          </a:p>
          <a:p>
            <a:pPr marL="457200" lvl="0" indent="-298450" algn="l" rtl="0">
              <a:spcBef>
                <a:spcPts val="0"/>
              </a:spcBef>
              <a:spcAft>
                <a:spcPts val="0"/>
              </a:spcAft>
              <a:buSzPts val="1100"/>
              <a:buChar char="-"/>
            </a:pPr>
            <a:endParaRPr lang="en-US" sz="1100" b="0" i="0" u="none" strike="noStrike" baseline="0">
              <a:solidFill>
                <a:srgbClr val="000000"/>
              </a:solidFill>
              <a:latin typeface="Museo Sans 100"/>
            </a:endParaRPr>
          </a:p>
          <a:p>
            <a:pPr marL="457200" lvl="0" indent="-298450" algn="l" rtl="0">
              <a:spcBef>
                <a:spcPts val="0"/>
              </a:spcBef>
              <a:spcAft>
                <a:spcPts val="0"/>
              </a:spcAft>
              <a:buSzPts val="1100"/>
              <a:buChar char="-"/>
            </a:pPr>
            <a:r>
              <a:rPr lang="en-US" sz="1100" b="0" i="0" u="none" strike="noStrike" baseline="0">
                <a:solidFill>
                  <a:srgbClr val="000000"/>
                </a:solidFill>
                <a:latin typeface="Museo Sans 100"/>
              </a:rPr>
              <a:t>A lot of what you all see during emergency response are emergency response or preparedness plans . </a:t>
            </a:r>
          </a:p>
          <a:p>
            <a:pPr marL="457200" lvl="0" indent="-298450" algn="l" rtl="0">
              <a:spcBef>
                <a:spcPts val="0"/>
              </a:spcBef>
              <a:spcAft>
                <a:spcPts val="0"/>
              </a:spcAft>
              <a:buSzPts val="1100"/>
              <a:buChar char="-"/>
            </a:pPr>
            <a:endParaRPr lang="en-US" sz="1100" b="0" i="0" u="none" strike="noStrike" baseline="0">
              <a:solidFill>
                <a:srgbClr val="000000"/>
              </a:solidFill>
              <a:latin typeface="Museo Sans 100"/>
            </a:endParaRPr>
          </a:p>
          <a:p>
            <a:pPr marL="457200" lvl="0" indent="-298450" algn="l" rtl="0">
              <a:spcBef>
                <a:spcPts val="0"/>
              </a:spcBef>
              <a:spcAft>
                <a:spcPts val="0"/>
              </a:spcAft>
              <a:buSzPts val="1100"/>
              <a:buChar char="-"/>
            </a:pPr>
            <a:r>
              <a:rPr lang="en-US" sz="800"/>
              <a:t>It’s a 5 year plan. The 2021 Mitigation Action Plan is the third comprehensive update to the City of Portland Natural Hazard Mitigation Plan (NHMP), which was first developed in 2004. This update identifies resources, information, and strategies for reducing risk from natural hazards. </a:t>
            </a:r>
          </a:p>
          <a:p>
            <a:pPr marL="457200" lvl="0" indent="-298450" algn="l" rtl="0">
              <a:spcBef>
                <a:spcPts val="0"/>
              </a:spcBef>
              <a:spcAft>
                <a:spcPts val="0"/>
              </a:spcAft>
              <a:buSzPts val="1100"/>
              <a:buChar char="-"/>
            </a:pPr>
            <a:endParaRPr lang="en-US" sz="800"/>
          </a:p>
          <a:p>
            <a:pPr marL="457200" lvl="0" indent="-298450" algn="l" rtl="0">
              <a:spcBef>
                <a:spcPts val="0"/>
              </a:spcBef>
              <a:spcAft>
                <a:spcPts val="0"/>
              </a:spcAft>
              <a:buSzPts val="1100"/>
              <a:buChar char="-"/>
            </a:pPr>
            <a:r>
              <a:rPr lang="en-US" sz="800"/>
              <a:t>Why do we update it: To report on any changes in the built environment since the prior MAP was approved that would increase or decrease vulnerability, especially in hazard-prone areas.</a:t>
            </a:r>
          </a:p>
          <a:p>
            <a:pPr marL="457200" lvl="0" indent="-298450" algn="l" rtl="0">
              <a:spcBef>
                <a:spcPts val="0"/>
              </a:spcBef>
              <a:spcAft>
                <a:spcPts val="0"/>
              </a:spcAft>
              <a:buSzPts val="1100"/>
              <a:buChar char="-"/>
            </a:pPr>
            <a:endParaRPr lang="en" sz="800"/>
          </a:p>
          <a:p>
            <a:pPr marL="457200" lvl="0" indent="-298450" algn="l" rtl="0">
              <a:spcBef>
                <a:spcPts val="0"/>
              </a:spcBef>
              <a:spcAft>
                <a:spcPts val="0"/>
              </a:spcAft>
              <a:buSzPts val="1100"/>
              <a:buChar char="-"/>
            </a:pPr>
            <a:r>
              <a:rPr lang="en-US" sz="800"/>
              <a:t>How does it help to have a plan?</a:t>
            </a:r>
          </a:p>
          <a:p>
            <a:pPr marL="457200" lvl="0" indent="-298450" algn="l" rtl="0">
              <a:spcBef>
                <a:spcPts val="0"/>
              </a:spcBef>
              <a:spcAft>
                <a:spcPts val="0"/>
              </a:spcAft>
              <a:buSzPts val="1100"/>
              <a:buChar char="-"/>
            </a:pPr>
            <a:endParaRPr lang="en-US" sz="800"/>
          </a:p>
          <a:p>
            <a:pPr marL="457200" lvl="0" indent="-298450" algn="l" rtl="0">
              <a:spcBef>
                <a:spcPts val="0"/>
              </a:spcBef>
              <a:spcAft>
                <a:spcPts val="0"/>
              </a:spcAft>
              <a:buSzPts val="1100"/>
              <a:buChar char="-"/>
            </a:pPr>
            <a:r>
              <a:rPr lang="en-US" sz="800"/>
              <a:t>The federal Disaster Mitigation Act (DMA) of 2000 requires state and local governments to develop hazard mitigation plans as a condition for Federal disaster grant assistance. The City’s Mitigation Action Plan (MAP) fulfills the requirement for a local Natural Hazard Mitigation Plan (NHMP) and meets certain requirements for the City of Portland’s participation in the Federal Emergency Management Agency’s (FEMA) Community Rating System (CRS). </a:t>
            </a:r>
          </a:p>
          <a:p>
            <a:pPr marL="457200" lvl="0" indent="-298450" algn="l" rtl="0">
              <a:spcBef>
                <a:spcPts val="0"/>
              </a:spcBef>
              <a:spcAft>
                <a:spcPts val="0"/>
              </a:spcAft>
              <a:buSzPts val="1100"/>
              <a:buChar char="-"/>
            </a:pPr>
            <a:endParaRPr lang="en-US" sz="800"/>
          </a:p>
          <a:p>
            <a:pPr marL="457200" lvl="0" indent="-298450" algn="l" rtl="0">
              <a:spcBef>
                <a:spcPts val="0"/>
              </a:spcBef>
              <a:spcAft>
                <a:spcPts val="0"/>
              </a:spcAft>
              <a:buSzPts val="1100"/>
              <a:buChar char="-"/>
            </a:pPr>
            <a:endParaRPr lang="en-US" sz="800"/>
          </a:p>
          <a:p>
            <a:pPr marL="457200" lvl="0" indent="-298450" algn="l" rtl="0">
              <a:spcBef>
                <a:spcPts val="0"/>
              </a:spcBef>
              <a:spcAft>
                <a:spcPts val="0"/>
              </a:spcAft>
              <a:buSzPts val="1100"/>
              <a:buChar char="-"/>
            </a:pPr>
            <a:r>
              <a:rPr lang="en-US" sz="800"/>
              <a:t>Disaster Recovery and Resilience Action Group (DRRAG)</a:t>
            </a:r>
          </a:p>
          <a:p>
            <a:pPr marL="457200" lvl="0" indent="-298450" algn="l" rtl="0">
              <a:spcBef>
                <a:spcPts val="0"/>
              </a:spcBef>
              <a:spcAft>
                <a:spcPts val="0"/>
              </a:spcAft>
              <a:buSzPts val="1100"/>
              <a:buChar char="-"/>
            </a:pPr>
            <a:endParaRPr lang="en-US" sz="800"/>
          </a:p>
          <a:p>
            <a:pPr marL="457200" lvl="0" indent="-298450" algn="l" rtl="0">
              <a:spcBef>
                <a:spcPts val="0"/>
              </a:spcBef>
              <a:spcAft>
                <a:spcPts val="0"/>
              </a:spcAft>
              <a:buSzPts val="1100"/>
              <a:buChar char="-"/>
            </a:pPr>
            <a:endParaRPr lang="en-US" sz="8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22b0d946420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22b0d946420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22b0d946420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22b0d946420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2b0d946420_2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22b0d946420_2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2b0d946420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2b0d946420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lvl="0" indent="-298450" algn="l" rtl="0">
              <a:spcBef>
                <a:spcPts val="0"/>
              </a:spcBef>
              <a:spcAft>
                <a:spcPts val="0"/>
              </a:spcAft>
              <a:buSzPts val="1100"/>
              <a:buChar char="-"/>
            </a:pPr>
            <a:r>
              <a:rPr lang="en-US" sz="1100"/>
              <a:t>The CRS is a voluntary program under the National Flood Insurance Program that rewards participating communities (provides incentives) for exceeding the minimum requirements of the National Flood Insurance Program and completing activities that reduce flood hazard risk.</a:t>
            </a:r>
          </a:p>
          <a:p>
            <a:endParaRPr lang="en-US"/>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b="0" i="0">
                <a:solidFill>
                  <a:srgbClr val="15191E"/>
                </a:solidFill>
                <a:effectLst/>
                <a:latin typeface="Open Sans" panose="020B0606030504020204" pitchFamily="34" charset="0"/>
              </a:rPr>
              <a:t>The annual progress report for 2023 is attached to this memo for City Council consideration and acceptance. These reports are prepared by BES - the CRS Coordinator for the City - and submitted to FEMA as part of the CRS Recertification process.</a:t>
            </a:r>
          </a:p>
          <a:p>
            <a:endParaRPr lang="en-US"/>
          </a:p>
        </p:txBody>
      </p:sp>
    </p:spTree>
    <p:extLst>
      <p:ext uri="{BB962C8B-B14F-4D97-AF65-F5344CB8AC3E}">
        <p14:creationId xmlns:p14="http://schemas.microsoft.com/office/powerpoint/2010/main" val="4055912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47368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22b0d94642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22b0d94642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There are total of 117 projects/strategies identified under this plan with several bureaus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2b0d946420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22b0d946420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22b0d946420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22b0d946420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22b0d946420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22b0d946420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22b0d946420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22b0d946420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2b0d946420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22b0d946420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54"/>
        <p:cNvGrpSpPr/>
        <p:nvPr/>
      </p:nvGrpSpPr>
      <p:grpSpPr>
        <a:xfrm>
          <a:off x="0" y="0"/>
          <a:ext cx="0" cy="0"/>
          <a:chOff x="0" y="0"/>
          <a:chExt cx="0" cy="0"/>
        </a:xfrm>
      </p:grpSpPr>
      <p:cxnSp>
        <p:nvCxnSpPr>
          <p:cNvPr id="55" name="Google Shape;55;p14"/>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56" name="Google Shape;56;p14"/>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57" name="Google Shape;57;p14"/>
          <p:cNvSpPr txBox="1">
            <a:spLocks noGrp="1"/>
          </p:cNvSpPr>
          <p:nvPr>
            <p:ph type="subTitle" idx="1"/>
          </p:nvPr>
        </p:nvSpPr>
        <p:spPr>
          <a:xfrm>
            <a:off x="510450" y="3182313"/>
            <a:ext cx="8123100" cy="630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a:endParaRPr/>
          </a:p>
        </p:txBody>
      </p:sp>
      <p:sp>
        <p:nvSpPr>
          <p:cNvPr id="58" name="Google Shape;58;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8"/>
        <p:cNvGrpSpPr/>
        <p:nvPr/>
      </p:nvGrpSpPr>
      <p:grpSpPr>
        <a:xfrm>
          <a:off x="0" y="0"/>
          <a:ext cx="0" cy="0"/>
          <a:chOff x="0" y="0"/>
          <a:chExt cx="0" cy="0"/>
        </a:xfrm>
      </p:grpSpPr>
      <p:sp>
        <p:nvSpPr>
          <p:cNvPr id="99" name="Google Shape;99;p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3"/>
        <p:cNvGrpSpPr/>
        <p:nvPr/>
      </p:nvGrpSpPr>
      <p:grpSpPr>
        <a:xfrm>
          <a:off x="0" y="0"/>
          <a:ext cx="0" cy="0"/>
          <a:chOff x="0" y="0"/>
          <a:chExt cx="0" cy="0"/>
        </a:xfrm>
      </p:grpSpPr>
      <p:sp>
        <p:nvSpPr>
          <p:cNvPr id="64" name="Google Shape;64;p16"/>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66" name="Google Shape;66;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67" name="Google Shape;67;p1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68"/>
        <p:cNvGrpSpPr/>
        <p:nvPr/>
      </p:nvGrpSpPr>
      <p:grpSpPr>
        <a:xfrm>
          <a:off x="0" y="0"/>
          <a:ext cx="0" cy="0"/>
          <a:chOff x="0" y="0"/>
          <a:chExt cx="0" cy="0"/>
        </a:xfrm>
      </p:grpSpPr>
      <p:sp>
        <p:nvSpPr>
          <p:cNvPr id="69" name="Google Shape;69;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70" name="Google Shape;70;p17"/>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71" name="Google Shape;71;p17"/>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72" name="Google Shape;72;p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3"/>
        <p:cNvGrpSpPr/>
        <p:nvPr/>
      </p:nvGrpSpPr>
      <p:grpSpPr>
        <a:xfrm>
          <a:off x="0" y="0"/>
          <a:ext cx="0" cy="0"/>
          <a:chOff x="0" y="0"/>
          <a:chExt cx="0" cy="0"/>
        </a:xfrm>
      </p:grpSpPr>
      <p:sp>
        <p:nvSpPr>
          <p:cNvPr id="74" name="Google Shape;7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75" name="Google Shape;75;p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6"/>
        <p:cNvGrpSpPr/>
        <p:nvPr/>
      </p:nvGrpSpPr>
      <p:grpSpPr>
        <a:xfrm>
          <a:off x="0" y="0"/>
          <a:ext cx="0" cy="0"/>
          <a:chOff x="0" y="0"/>
          <a:chExt cx="0" cy="0"/>
        </a:xfrm>
      </p:grpSpPr>
      <p:sp>
        <p:nvSpPr>
          <p:cNvPr id="77" name="Google Shape;77;p1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78" name="Google Shape;78;p19"/>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79" name="Google Shape;79;p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80"/>
        <p:cNvGrpSpPr/>
        <p:nvPr/>
      </p:nvGrpSpPr>
      <p:grpSpPr>
        <a:xfrm>
          <a:off x="0" y="0"/>
          <a:ext cx="0" cy="0"/>
          <a:chOff x="0" y="0"/>
          <a:chExt cx="0" cy="0"/>
        </a:xfrm>
      </p:grpSpPr>
      <p:sp>
        <p:nvSpPr>
          <p:cNvPr id="81" name="Google Shape;81;p20"/>
          <p:cNvSpPr txBox="1">
            <a:spLocks noGrp="1"/>
          </p:cNvSpPr>
          <p:nvPr>
            <p:ph type="title"/>
          </p:nvPr>
        </p:nvSpPr>
        <p:spPr>
          <a:xfrm>
            <a:off x="490250" y="526350"/>
            <a:ext cx="57975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82" name="Google Shape;82;p2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3"/>
        <p:cNvGrpSpPr/>
        <p:nvPr/>
      </p:nvGrpSpPr>
      <p:grpSpPr>
        <a:xfrm>
          <a:off x="0" y="0"/>
          <a:ext cx="0" cy="0"/>
          <a:chOff x="0" y="0"/>
          <a:chExt cx="0" cy="0"/>
        </a:xfrm>
      </p:grpSpPr>
      <p:sp>
        <p:nvSpPr>
          <p:cNvPr id="84" name="Google Shape;84;p21"/>
          <p:cNvSpPr/>
          <p:nvPr/>
        </p:nvSpPr>
        <p:spPr>
          <a:xfrm>
            <a:off x="4572000" y="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5" name="Google Shape;85;p21"/>
          <p:cNvCxnSpPr/>
          <p:nvPr/>
        </p:nvCxnSpPr>
        <p:spPr>
          <a:xfrm>
            <a:off x="5029675" y="4495500"/>
            <a:ext cx="468300" cy="0"/>
          </a:xfrm>
          <a:prstGeom prst="straightConnector1">
            <a:avLst/>
          </a:prstGeom>
          <a:noFill/>
          <a:ln w="19050" cap="flat" cmpd="sng">
            <a:solidFill>
              <a:schemeClr val="lt2"/>
            </a:solidFill>
            <a:prstDash val="solid"/>
            <a:round/>
            <a:headEnd type="none" w="sm" len="sm"/>
            <a:tailEnd type="none" w="sm" len="sm"/>
          </a:ln>
        </p:spPr>
      </p:cxnSp>
      <p:sp>
        <p:nvSpPr>
          <p:cNvPr id="86" name="Google Shape;86;p21"/>
          <p:cNvSpPr txBox="1">
            <a:spLocks noGrp="1"/>
          </p:cNvSpPr>
          <p:nvPr>
            <p:ph type="title"/>
          </p:nvPr>
        </p:nvSpPr>
        <p:spPr>
          <a:xfrm>
            <a:off x="265500" y="1205825"/>
            <a:ext cx="4045200" cy="1509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87" name="Google Shape;87;p21"/>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88" name="Google Shape;88;p21"/>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89" name="Google Shape;89;p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0"/>
        <p:cNvGrpSpPr/>
        <p:nvPr/>
      </p:nvGrpSpPr>
      <p:grpSpPr>
        <a:xfrm>
          <a:off x="0" y="0"/>
          <a:ext cx="0" cy="0"/>
          <a:chOff x="0" y="0"/>
          <a:chExt cx="0" cy="0"/>
        </a:xfrm>
      </p:grpSpPr>
      <p:sp>
        <p:nvSpPr>
          <p:cNvPr id="91" name="Google Shape;91;p22"/>
          <p:cNvSpPr txBox="1">
            <a:spLocks noGrp="1"/>
          </p:cNvSpPr>
          <p:nvPr>
            <p:ph type="body" idx="1"/>
          </p:nvPr>
        </p:nvSpPr>
        <p:spPr>
          <a:xfrm>
            <a:off x="311700" y="42368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100"/>
              <a:buNone/>
              <a:defRPr sz="2100"/>
            </a:lvl1pPr>
          </a:lstStyle>
          <a:p>
            <a:endParaRPr/>
          </a:p>
        </p:txBody>
      </p:sp>
      <p:sp>
        <p:nvSpPr>
          <p:cNvPr id="92" name="Google Shape;92;p2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93"/>
        <p:cNvGrpSpPr/>
        <p:nvPr/>
      </p:nvGrpSpPr>
      <p:grpSpPr>
        <a:xfrm>
          <a:off x="0" y="0"/>
          <a:ext cx="0" cy="0"/>
          <a:chOff x="0" y="0"/>
          <a:chExt cx="0" cy="0"/>
        </a:xfrm>
      </p:grpSpPr>
      <p:sp>
        <p:nvSpPr>
          <p:cNvPr id="94" name="Google Shape;94;p23"/>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3"/>
          <p:cNvSpPr txBox="1">
            <a:spLocks noGrp="1"/>
          </p:cNvSpPr>
          <p:nvPr>
            <p:ph type="title" hasCustomPrompt="1"/>
          </p:nvPr>
        </p:nvSpPr>
        <p:spPr>
          <a:xfrm>
            <a:off x="311700" y="991475"/>
            <a:ext cx="8520600" cy="19179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96" name="Google Shape;96;p23"/>
          <p:cNvSpPr txBox="1">
            <a:spLocks noGrp="1"/>
          </p:cNvSpPr>
          <p:nvPr>
            <p:ph type="body" idx="1"/>
          </p:nvPr>
        </p:nvSpPr>
        <p:spPr>
          <a:xfrm>
            <a:off x="311700" y="3071300"/>
            <a:ext cx="8520600" cy="901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97" name="Google Shape;97;p2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pearmint">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a:endParaRPr/>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marL="914400" lvl="1"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marL="1371600" lvl="2"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marL="1828800" lvl="3"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marL="2286000" lvl="4"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marL="2743200" lvl="5"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marL="3200400" lvl="6"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marL="3657600" lvl="7"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marL="4114800" lvl="8"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a:endParaRPr/>
          </a:p>
        </p:txBody>
      </p:sp>
      <p:sp>
        <p:nvSpPr>
          <p:cNvPr id="53" name="Google Shape;53;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5"/>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MAP Evaluation Results </a:t>
            </a:r>
            <a:endParaRPr/>
          </a:p>
        </p:txBody>
      </p:sp>
      <p:sp>
        <p:nvSpPr>
          <p:cNvPr id="105" name="Google Shape;105;p25"/>
          <p:cNvSpPr txBox="1">
            <a:spLocks noGrp="1"/>
          </p:cNvSpPr>
          <p:nvPr>
            <p:ph type="subTitle" idx="1"/>
          </p:nvPr>
        </p:nvSpPr>
        <p:spPr>
          <a:xfrm>
            <a:off x="510450" y="3182313"/>
            <a:ext cx="8123100" cy="1480904"/>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000"/>
              <a:t>Status Reports of Actions for </a:t>
            </a:r>
            <a:r>
              <a:rPr lang="en-US" sz="2000"/>
              <a:t>Mitigation</a:t>
            </a:r>
            <a:r>
              <a:rPr lang="en" sz="2000"/>
              <a:t> Action Plan (MAP) 2023</a:t>
            </a:r>
          </a:p>
          <a:p>
            <a:pPr marL="0" lvl="0" indent="0" algn="l" rtl="0">
              <a:spcBef>
                <a:spcPts val="0"/>
              </a:spcBef>
              <a:spcAft>
                <a:spcPts val="0"/>
              </a:spcAft>
              <a:buNone/>
            </a:pPr>
            <a:endParaRPr lang="en" sz="2000"/>
          </a:p>
          <a:p>
            <a:pPr marL="0" lvl="0" indent="0" algn="l" rtl="0">
              <a:spcBef>
                <a:spcPts val="0"/>
              </a:spcBef>
              <a:spcAft>
                <a:spcPts val="0"/>
              </a:spcAft>
              <a:buNone/>
            </a:pPr>
            <a:r>
              <a:rPr lang="en" sz="2000"/>
              <a:t>Rachit Nerwal,</a:t>
            </a:r>
          </a:p>
          <a:p>
            <a:pPr marL="0" lvl="0" indent="0" algn="l" rtl="0">
              <a:spcBef>
                <a:spcPts val="0"/>
              </a:spcBef>
              <a:spcAft>
                <a:spcPts val="0"/>
              </a:spcAft>
              <a:buNone/>
            </a:pPr>
            <a:r>
              <a:rPr lang="en" sz="2000"/>
              <a:t>Interim Planning Manager</a:t>
            </a:r>
            <a:endParaRPr sz="2000"/>
          </a:p>
        </p:txBody>
      </p:sp>
      <p:sp>
        <p:nvSpPr>
          <p:cNvPr id="106" name="Google Shape;106;p2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a:t>
            </a:fld>
            <a:r>
              <a:rPr lang="en"/>
              <a:t> of 8</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4"/>
          <p:cNvSpPr txBox="1">
            <a:spLocks noGrp="1"/>
          </p:cNvSpPr>
          <p:nvPr>
            <p:ph type="title"/>
          </p:nvPr>
        </p:nvSpPr>
        <p:spPr>
          <a:xfrm>
            <a:off x="301800" y="267950"/>
            <a:ext cx="8247000" cy="605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a:solidFill>
                  <a:schemeClr val="dk2"/>
                </a:solidFill>
              </a:rPr>
              <a:t>In Progress Actions</a:t>
            </a:r>
            <a:endParaRPr sz="3000" b="1">
              <a:solidFill>
                <a:schemeClr val="dk2"/>
              </a:solidFill>
            </a:endParaRPr>
          </a:p>
        </p:txBody>
      </p:sp>
      <p:sp>
        <p:nvSpPr>
          <p:cNvPr id="170" name="Google Shape;170;p34"/>
          <p:cNvSpPr txBox="1">
            <a:spLocks noGrp="1"/>
          </p:cNvSpPr>
          <p:nvPr>
            <p:ph type="body" idx="1"/>
          </p:nvPr>
        </p:nvSpPr>
        <p:spPr>
          <a:xfrm>
            <a:off x="311700" y="839575"/>
            <a:ext cx="8520600" cy="402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029" i="1">
                <a:solidFill>
                  <a:schemeClr val="accent1"/>
                </a:solidFill>
              </a:rPr>
              <a:t>Factors to Success</a:t>
            </a:r>
            <a:endParaRPr sz="1750">
              <a:solidFill>
                <a:srgbClr val="000000"/>
              </a:solidFill>
            </a:endParaRPr>
          </a:p>
          <a:p>
            <a:pPr marL="457200" lvl="0" indent="-346075" algn="l" rtl="0">
              <a:spcBef>
                <a:spcPts val="0"/>
              </a:spcBef>
              <a:spcAft>
                <a:spcPts val="0"/>
              </a:spcAft>
              <a:buClr>
                <a:srgbClr val="000000"/>
              </a:buClr>
              <a:buSzPts val="1850"/>
              <a:buChar char="●"/>
            </a:pPr>
            <a:r>
              <a:rPr lang="en" sz="1850">
                <a:solidFill>
                  <a:srgbClr val="000000"/>
                </a:solidFill>
              </a:rPr>
              <a:t>Collaborative working relationships with partnering agencies </a:t>
            </a:r>
            <a:endParaRPr sz="1850">
              <a:solidFill>
                <a:srgbClr val="000000"/>
              </a:solidFill>
            </a:endParaRPr>
          </a:p>
          <a:p>
            <a:pPr marL="457200" lvl="0" indent="-346075" algn="l" rtl="0">
              <a:spcBef>
                <a:spcPts val="0"/>
              </a:spcBef>
              <a:spcAft>
                <a:spcPts val="0"/>
              </a:spcAft>
              <a:buClr>
                <a:srgbClr val="000000"/>
              </a:buClr>
              <a:buSzPts val="1850"/>
              <a:buChar char="●"/>
            </a:pPr>
            <a:r>
              <a:rPr lang="en" sz="1850">
                <a:solidFill>
                  <a:srgbClr val="000000"/>
                </a:solidFill>
              </a:rPr>
              <a:t>Staff with excellent and relevant technical ability were leading the way</a:t>
            </a:r>
            <a:endParaRPr sz="1850">
              <a:solidFill>
                <a:srgbClr val="000000"/>
              </a:solidFill>
            </a:endParaRPr>
          </a:p>
          <a:p>
            <a:pPr marL="457200" lvl="0" indent="-346075" algn="l" rtl="0">
              <a:spcBef>
                <a:spcPts val="0"/>
              </a:spcBef>
              <a:spcAft>
                <a:spcPts val="0"/>
              </a:spcAft>
              <a:buClr>
                <a:srgbClr val="000000"/>
              </a:buClr>
              <a:buSzPts val="1850"/>
              <a:buChar char="●"/>
            </a:pPr>
            <a:r>
              <a:rPr lang="en" sz="1850">
                <a:solidFill>
                  <a:srgbClr val="000000"/>
                </a:solidFill>
              </a:rPr>
              <a:t>Success of ongoing items is dependent on long-term relationship building, collaboration, and trust</a:t>
            </a:r>
            <a:endParaRPr sz="1850">
              <a:solidFill>
                <a:srgbClr val="000000"/>
              </a:solidFill>
            </a:endParaRPr>
          </a:p>
          <a:p>
            <a:pPr marL="457200" lvl="0" indent="-346075" algn="l" rtl="0">
              <a:spcBef>
                <a:spcPts val="0"/>
              </a:spcBef>
              <a:spcAft>
                <a:spcPts val="0"/>
              </a:spcAft>
              <a:buClr>
                <a:srgbClr val="000000"/>
              </a:buClr>
              <a:buSzPts val="1850"/>
              <a:buChar char="●"/>
            </a:pPr>
            <a:r>
              <a:rPr lang="en" sz="1850">
                <a:solidFill>
                  <a:srgbClr val="000000"/>
                </a:solidFill>
              </a:rPr>
              <a:t>PCEF has helped provide the resources for implementation for solar and storage through its community driven prioritization </a:t>
            </a:r>
            <a:endParaRPr sz="1850">
              <a:solidFill>
                <a:srgbClr val="000000"/>
              </a:solidFill>
            </a:endParaRPr>
          </a:p>
          <a:p>
            <a:pPr marL="457200" lvl="0" indent="0" algn="l" rtl="0">
              <a:spcBef>
                <a:spcPts val="0"/>
              </a:spcBef>
              <a:spcAft>
                <a:spcPts val="0"/>
              </a:spcAft>
              <a:buNone/>
            </a:pPr>
            <a:endParaRPr sz="1850">
              <a:solidFill>
                <a:schemeClr val="accent1"/>
              </a:solidFill>
            </a:endParaRPr>
          </a:p>
          <a:p>
            <a:pPr marL="914400" lvl="0" indent="0" algn="l" rtl="0">
              <a:lnSpc>
                <a:spcPct val="115000"/>
              </a:lnSpc>
              <a:spcBef>
                <a:spcPts val="0"/>
              </a:spcBef>
              <a:spcAft>
                <a:spcPts val="1200"/>
              </a:spcAft>
              <a:buSzPts val="935"/>
              <a:buNone/>
            </a:pPr>
            <a:endParaRPr sz="2029">
              <a:solidFill>
                <a:schemeClr val="accent1"/>
              </a:solidFill>
            </a:endParaRPr>
          </a:p>
        </p:txBody>
      </p:sp>
      <p:sp>
        <p:nvSpPr>
          <p:cNvPr id="171" name="Google Shape;171;p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fontScale="92500"/>
          </a:bodyPr>
          <a:lstStyle/>
          <a:p>
            <a:pPr marL="0" lvl="0" indent="0" algn="r" rtl="0">
              <a:spcBef>
                <a:spcPts val="0"/>
              </a:spcBef>
              <a:spcAft>
                <a:spcPts val="0"/>
              </a:spcAft>
              <a:buNone/>
            </a:pPr>
            <a:fld id="{00000000-1234-1234-1234-123412341234}" type="slidenum">
              <a:rPr lang="en"/>
              <a:t>10</a:t>
            </a:fld>
            <a:r>
              <a:rPr lang="en"/>
              <a:t> of 8</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5"/>
          <p:cNvSpPr txBox="1">
            <a:spLocks noGrp="1"/>
          </p:cNvSpPr>
          <p:nvPr>
            <p:ph type="title"/>
          </p:nvPr>
        </p:nvSpPr>
        <p:spPr>
          <a:xfrm>
            <a:off x="454200" y="420350"/>
            <a:ext cx="8247000" cy="605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a:solidFill>
                  <a:schemeClr val="dk2"/>
                </a:solidFill>
              </a:rPr>
              <a:t>Completed Actions</a:t>
            </a:r>
            <a:endParaRPr sz="3000" b="1">
              <a:solidFill>
                <a:schemeClr val="dk2"/>
              </a:solidFill>
            </a:endParaRPr>
          </a:p>
        </p:txBody>
      </p:sp>
      <p:sp>
        <p:nvSpPr>
          <p:cNvPr id="177" name="Google Shape;177;p3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11</a:t>
            </a:fld>
            <a:r>
              <a:rPr lang="en"/>
              <a:t> of 8</a:t>
            </a:r>
            <a:endParaRPr/>
          </a:p>
        </p:txBody>
      </p:sp>
      <p:graphicFrame>
        <p:nvGraphicFramePr>
          <p:cNvPr id="178" name="Google Shape;178;p35"/>
          <p:cNvGraphicFramePr/>
          <p:nvPr/>
        </p:nvGraphicFramePr>
        <p:xfrm>
          <a:off x="626950" y="1183688"/>
          <a:ext cx="7890100" cy="2948068"/>
        </p:xfrm>
        <a:graphic>
          <a:graphicData uri="http://schemas.openxmlformats.org/drawingml/2006/table">
            <a:tbl>
              <a:tblPr>
                <a:noFill/>
                <a:tableStyleId>{A412786A-A96B-468D-BEA2-36004FF7379B}</a:tableStyleId>
              </a:tblPr>
              <a:tblGrid>
                <a:gridCol w="870450">
                  <a:extLst>
                    <a:ext uri="{9D8B030D-6E8A-4147-A177-3AD203B41FA5}">
                      <a16:colId xmlns:a16="http://schemas.microsoft.com/office/drawing/2014/main" val="20000"/>
                    </a:ext>
                  </a:extLst>
                </a:gridCol>
                <a:gridCol w="7019650">
                  <a:extLst>
                    <a:ext uri="{9D8B030D-6E8A-4147-A177-3AD203B41FA5}">
                      <a16:colId xmlns:a16="http://schemas.microsoft.com/office/drawing/2014/main" val="20001"/>
                    </a:ext>
                  </a:extLst>
                </a:gridCol>
              </a:tblGrid>
              <a:tr h="769000">
                <a:tc>
                  <a:txBody>
                    <a:bodyPr/>
                    <a:lstStyle/>
                    <a:p>
                      <a:pPr marL="0" lvl="0" indent="0" algn="ctr" rtl="0">
                        <a:lnSpc>
                          <a:spcPct val="115000"/>
                        </a:lnSpc>
                        <a:spcBef>
                          <a:spcPts val="0"/>
                        </a:spcBef>
                        <a:spcAft>
                          <a:spcPts val="0"/>
                        </a:spcAft>
                        <a:buNone/>
                      </a:pPr>
                      <a:r>
                        <a:rPr lang="en" sz="1300" b="1">
                          <a:latin typeface="Proxima Nova"/>
                          <a:ea typeface="Proxima Nova"/>
                          <a:cs typeface="Proxima Nova"/>
                          <a:sym typeface="Proxima Nova"/>
                        </a:rPr>
                        <a:t>PWB-11</a:t>
                      </a:r>
                      <a:endParaRPr sz="1300" b="1">
                        <a:latin typeface="Proxima Nova"/>
                        <a:ea typeface="Proxima Nova"/>
                        <a:cs typeface="Proxima Nova"/>
                        <a:sym typeface="Proxima Nova"/>
                      </a:endParaRPr>
                    </a:p>
                  </a:txBody>
                  <a:tcPr marL="28575" marR="28575" marT="19050" marB="19050" anchor="ctr">
                    <a:lnL w="5775" cap="flat" cmpd="sng">
                      <a:solidFill>
                        <a:schemeClr val="dk2"/>
                      </a:solidFill>
                      <a:prstDash val="solid"/>
                      <a:round/>
                      <a:headEnd type="none" w="sm" len="sm"/>
                      <a:tailEnd type="none" w="sm" len="sm"/>
                    </a:lnL>
                    <a:lnR w="5775" cap="flat" cmpd="sng">
                      <a:solidFill>
                        <a:schemeClr val="dk2"/>
                      </a:solidFill>
                      <a:prstDash val="solid"/>
                      <a:round/>
                      <a:headEnd type="none" w="sm" len="sm"/>
                      <a:tailEnd type="none" w="sm" len="sm"/>
                    </a:lnR>
                    <a:lnT w="5775" cap="flat" cmpd="sng">
                      <a:solidFill>
                        <a:schemeClr val="dk2"/>
                      </a:solidFill>
                      <a:prstDash val="solid"/>
                      <a:round/>
                      <a:headEnd type="none" w="sm" len="sm"/>
                      <a:tailEnd type="none" w="sm" len="sm"/>
                    </a:lnT>
                    <a:lnB w="5775"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300" b="1">
                          <a:latin typeface="Proxima Nova"/>
                          <a:ea typeface="Proxima Nova"/>
                          <a:cs typeface="Proxima Nova"/>
                          <a:sym typeface="Proxima Nova"/>
                        </a:rPr>
                        <a:t>Mitigate Impacts from Power Loss - Continuity of Electric Service:</a:t>
                      </a:r>
                      <a:r>
                        <a:rPr lang="en" sz="1300">
                          <a:latin typeface="Proxima Nova"/>
                          <a:ea typeface="Proxima Nova"/>
                          <a:cs typeface="Proxima Nova"/>
                          <a:sym typeface="Proxima Nova"/>
                        </a:rPr>
                        <a:t> Establish cooperative agreements with local power suppliers to prioritize and provide emergency repairs and continuity of service to the Bureau facilities and Columbia South Shore Well Field during power outages.</a:t>
                      </a:r>
                      <a:endParaRPr sz="1300">
                        <a:latin typeface="Proxima Nova"/>
                        <a:ea typeface="Proxima Nova"/>
                        <a:cs typeface="Proxima Nova"/>
                        <a:sym typeface="Proxima Nova"/>
                      </a:endParaRPr>
                    </a:p>
                  </a:txBody>
                  <a:tcPr marL="28575" marR="28575" marT="19050" marB="19050" anchor="ctr">
                    <a:lnL w="5775" cap="flat" cmpd="sng">
                      <a:solidFill>
                        <a:schemeClr val="dk2"/>
                      </a:solidFill>
                      <a:prstDash val="solid"/>
                      <a:round/>
                      <a:headEnd type="none" w="sm" len="sm"/>
                      <a:tailEnd type="none" w="sm" len="sm"/>
                    </a:lnL>
                    <a:lnR w="5775" cap="flat" cmpd="sng">
                      <a:solidFill>
                        <a:schemeClr val="dk2"/>
                      </a:solidFill>
                      <a:prstDash val="solid"/>
                      <a:round/>
                      <a:headEnd type="none" w="sm" len="sm"/>
                      <a:tailEnd type="none" w="sm" len="sm"/>
                    </a:lnR>
                    <a:lnT w="5775" cap="flat" cmpd="sng">
                      <a:solidFill>
                        <a:schemeClr val="dk2"/>
                      </a:solidFill>
                      <a:prstDash val="solid"/>
                      <a:round/>
                      <a:headEnd type="none" w="sm" len="sm"/>
                      <a:tailEnd type="none" w="sm" len="sm"/>
                    </a:lnT>
                    <a:lnB w="5775" cap="flat" cmpd="sng">
                      <a:solidFill>
                        <a:schemeClr val="dk2"/>
                      </a:solidFill>
                      <a:prstDash val="solid"/>
                      <a:round/>
                      <a:headEnd type="none" w="sm" len="sm"/>
                      <a:tailEnd type="none" w="sm" len="sm"/>
                    </a:lnB>
                  </a:tcPr>
                </a:tc>
                <a:extLst>
                  <a:ext uri="{0D108BD9-81ED-4DB2-BD59-A6C34878D82A}">
                    <a16:rowId xmlns:a16="http://schemas.microsoft.com/office/drawing/2014/main" val="10000"/>
                  </a:ext>
                </a:extLst>
              </a:tr>
              <a:tr h="539300">
                <a:tc>
                  <a:txBody>
                    <a:bodyPr/>
                    <a:lstStyle/>
                    <a:p>
                      <a:pPr marL="0" lvl="0" indent="0" algn="ctr" rtl="0">
                        <a:lnSpc>
                          <a:spcPct val="115000"/>
                        </a:lnSpc>
                        <a:spcBef>
                          <a:spcPts val="0"/>
                        </a:spcBef>
                        <a:spcAft>
                          <a:spcPts val="0"/>
                        </a:spcAft>
                        <a:buNone/>
                      </a:pPr>
                      <a:r>
                        <a:rPr lang="en" sz="1300" b="1">
                          <a:latin typeface="Proxima Nova"/>
                          <a:ea typeface="Proxima Nova"/>
                          <a:cs typeface="Proxima Nova"/>
                          <a:sym typeface="Proxima Nova"/>
                        </a:rPr>
                        <a:t>BES-16</a:t>
                      </a:r>
                      <a:endParaRPr sz="1300" b="1">
                        <a:latin typeface="Proxima Nova"/>
                        <a:ea typeface="Proxima Nova"/>
                        <a:cs typeface="Proxima Nova"/>
                        <a:sym typeface="Proxima Nova"/>
                      </a:endParaRPr>
                    </a:p>
                  </a:txBody>
                  <a:tcPr marL="28575" marR="28575" marT="19050" marB="19050" anchor="ctr">
                    <a:lnL w="5775" cap="flat" cmpd="sng">
                      <a:solidFill>
                        <a:schemeClr val="dk2"/>
                      </a:solidFill>
                      <a:prstDash val="solid"/>
                      <a:round/>
                      <a:headEnd type="none" w="sm" len="sm"/>
                      <a:tailEnd type="none" w="sm" len="sm"/>
                    </a:lnL>
                    <a:lnR w="5775" cap="flat" cmpd="sng">
                      <a:solidFill>
                        <a:schemeClr val="dk2"/>
                      </a:solidFill>
                      <a:prstDash val="solid"/>
                      <a:round/>
                      <a:headEnd type="none" w="sm" len="sm"/>
                      <a:tailEnd type="none" w="sm" len="sm"/>
                    </a:lnR>
                    <a:lnT w="5775" cap="flat" cmpd="sng">
                      <a:solidFill>
                        <a:schemeClr val="dk2"/>
                      </a:solidFill>
                      <a:prstDash val="solid"/>
                      <a:round/>
                      <a:headEnd type="none" w="sm" len="sm"/>
                      <a:tailEnd type="none" w="sm" len="sm"/>
                    </a:lnT>
                    <a:lnB w="5775"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300" b="1">
                          <a:latin typeface="Proxima Nova"/>
                          <a:ea typeface="Proxima Nova"/>
                          <a:cs typeface="Proxima Nova"/>
                          <a:sym typeface="Proxima Nova"/>
                        </a:rPr>
                        <a:t>Design and build stormwater improvements along SW Capitol Hwy</a:t>
                      </a:r>
                      <a:r>
                        <a:rPr lang="en" sz="1300">
                          <a:latin typeface="Proxima Nova"/>
                          <a:ea typeface="Proxima Nova"/>
                          <a:cs typeface="Proxima Nova"/>
                          <a:sym typeface="Proxima Nova"/>
                        </a:rPr>
                        <a:t> and local side streets to address drainage and conveyance deficiencies and recurring nuisance flooding.</a:t>
                      </a:r>
                      <a:endParaRPr sz="1300">
                        <a:latin typeface="Proxima Nova"/>
                        <a:ea typeface="Proxima Nova"/>
                        <a:cs typeface="Proxima Nova"/>
                        <a:sym typeface="Proxima Nova"/>
                      </a:endParaRPr>
                    </a:p>
                  </a:txBody>
                  <a:tcPr marL="28575" marR="28575" marT="19050" marB="19050" anchor="ctr">
                    <a:lnL w="5775" cap="flat" cmpd="sng">
                      <a:solidFill>
                        <a:schemeClr val="dk2"/>
                      </a:solidFill>
                      <a:prstDash val="solid"/>
                      <a:round/>
                      <a:headEnd type="none" w="sm" len="sm"/>
                      <a:tailEnd type="none" w="sm" len="sm"/>
                    </a:lnL>
                    <a:lnR w="5775" cap="flat" cmpd="sng">
                      <a:solidFill>
                        <a:schemeClr val="dk2"/>
                      </a:solidFill>
                      <a:prstDash val="solid"/>
                      <a:round/>
                      <a:headEnd type="none" w="sm" len="sm"/>
                      <a:tailEnd type="none" w="sm" len="sm"/>
                    </a:lnR>
                    <a:lnT w="5775" cap="flat" cmpd="sng">
                      <a:solidFill>
                        <a:schemeClr val="dk2"/>
                      </a:solidFill>
                      <a:prstDash val="solid"/>
                      <a:round/>
                      <a:headEnd type="none" w="sm" len="sm"/>
                      <a:tailEnd type="none" w="sm" len="sm"/>
                    </a:lnT>
                    <a:lnB w="5775" cap="flat" cmpd="sng">
                      <a:solidFill>
                        <a:schemeClr val="dk2"/>
                      </a:solidFill>
                      <a:prstDash val="solid"/>
                      <a:round/>
                      <a:headEnd type="none" w="sm" len="sm"/>
                      <a:tailEnd type="none" w="sm" len="sm"/>
                    </a:lnB>
                  </a:tcPr>
                </a:tc>
                <a:extLst>
                  <a:ext uri="{0D108BD9-81ED-4DB2-BD59-A6C34878D82A}">
                    <a16:rowId xmlns:a16="http://schemas.microsoft.com/office/drawing/2014/main" val="10001"/>
                  </a:ext>
                </a:extLst>
              </a:tr>
              <a:tr h="639225">
                <a:tc>
                  <a:txBody>
                    <a:bodyPr/>
                    <a:lstStyle/>
                    <a:p>
                      <a:pPr marL="0" lvl="0" indent="0" algn="ctr" rtl="0">
                        <a:lnSpc>
                          <a:spcPct val="115000"/>
                        </a:lnSpc>
                        <a:spcBef>
                          <a:spcPts val="0"/>
                        </a:spcBef>
                        <a:spcAft>
                          <a:spcPts val="0"/>
                        </a:spcAft>
                        <a:buNone/>
                      </a:pPr>
                      <a:r>
                        <a:rPr lang="en" sz="1300" b="1">
                          <a:latin typeface="Proxima Nova"/>
                          <a:ea typeface="Proxima Nova"/>
                          <a:cs typeface="Proxima Nova"/>
                          <a:sym typeface="Proxima Nova"/>
                        </a:rPr>
                        <a:t>PWB-31</a:t>
                      </a:r>
                      <a:endParaRPr sz="1300" b="1">
                        <a:latin typeface="Proxima Nova"/>
                        <a:ea typeface="Proxima Nova"/>
                        <a:cs typeface="Proxima Nova"/>
                        <a:sym typeface="Proxima Nova"/>
                      </a:endParaRPr>
                    </a:p>
                  </a:txBody>
                  <a:tcPr marL="28575" marR="28575" marT="19050" marB="19050" anchor="ctr">
                    <a:lnL w="5775" cap="flat" cmpd="sng">
                      <a:solidFill>
                        <a:schemeClr val="dk2"/>
                      </a:solidFill>
                      <a:prstDash val="solid"/>
                      <a:round/>
                      <a:headEnd type="none" w="sm" len="sm"/>
                      <a:tailEnd type="none" w="sm" len="sm"/>
                    </a:lnL>
                    <a:lnR w="5775" cap="flat" cmpd="sng">
                      <a:solidFill>
                        <a:schemeClr val="dk2"/>
                      </a:solidFill>
                      <a:prstDash val="solid"/>
                      <a:round/>
                      <a:headEnd type="none" w="sm" len="sm"/>
                      <a:tailEnd type="none" w="sm" len="sm"/>
                    </a:lnR>
                    <a:lnT w="5775" cap="flat" cmpd="sng">
                      <a:solidFill>
                        <a:schemeClr val="dk2"/>
                      </a:solidFill>
                      <a:prstDash val="solid"/>
                      <a:round/>
                      <a:headEnd type="none" w="sm" len="sm"/>
                      <a:tailEnd type="none" w="sm" len="sm"/>
                    </a:lnT>
                    <a:lnB w="5775"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300" b="1">
                          <a:latin typeface="Proxima Nova"/>
                          <a:ea typeface="Proxima Nova"/>
                          <a:cs typeface="Proxima Nova"/>
                          <a:sym typeface="Proxima Nova"/>
                        </a:rPr>
                        <a:t>Mitigate Against Dam Failure in the Bull Run</a:t>
                      </a:r>
                      <a:r>
                        <a:rPr lang="en" sz="1300">
                          <a:latin typeface="Proxima Nova"/>
                          <a:ea typeface="Proxima Nova"/>
                          <a:cs typeface="Proxima Nova"/>
                          <a:sym typeface="Proxima Nova"/>
                        </a:rPr>
                        <a:t>: Replace Bull Run Dam 2 Spillway Subdrain System Pipe to reduce likelihood of dam failure</a:t>
                      </a:r>
                      <a:endParaRPr sz="1300">
                        <a:latin typeface="Proxima Nova"/>
                        <a:ea typeface="Proxima Nova"/>
                        <a:cs typeface="Proxima Nova"/>
                        <a:sym typeface="Proxima Nova"/>
                      </a:endParaRPr>
                    </a:p>
                  </a:txBody>
                  <a:tcPr marL="28575" marR="28575" marT="19050" marB="19050" anchor="ctr">
                    <a:lnL w="5775" cap="flat" cmpd="sng">
                      <a:solidFill>
                        <a:schemeClr val="dk2"/>
                      </a:solidFill>
                      <a:prstDash val="solid"/>
                      <a:round/>
                      <a:headEnd type="none" w="sm" len="sm"/>
                      <a:tailEnd type="none" w="sm" len="sm"/>
                    </a:lnL>
                    <a:lnR w="5775" cap="flat" cmpd="sng">
                      <a:solidFill>
                        <a:schemeClr val="dk2"/>
                      </a:solidFill>
                      <a:prstDash val="solid"/>
                      <a:round/>
                      <a:headEnd type="none" w="sm" len="sm"/>
                      <a:tailEnd type="none" w="sm" len="sm"/>
                    </a:lnR>
                    <a:lnT w="5775" cap="flat" cmpd="sng">
                      <a:solidFill>
                        <a:schemeClr val="dk2"/>
                      </a:solidFill>
                      <a:prstDash val="solid"/>
                      <a:round/>
                      <a:headEnd type="none" w="sm" len="sm"/>
                      <a:tailEnd type="none" w="sm" len="sm"/>
                    </a:lnT>
                    <a:lnB w="5775" cap="flat" cmpd="sng">
                      <a:solidFill>
                        <a:schemeClr val="dk2"/>
                      </a:solidFill>
                      <a:prstDash val="solid"/>
                      <a:round/>
                      <a:headEnd type="none" w="sm" len="sm"/>
                      <a:tailEnd type="none" w="sm" len="sm"/>
                    </a:lnB>
                  </a:tcPr>
                </a:tc>
                <a:extLst>
                  <a:ext uri="{0D108BD9-81ED-4DB2-BD59-A6C34878D82A}">
                    <a16:rowId xmlns:a16="http://schemas.microsoft.com/office/drawing/2014/main" val="10002"/>
                  </a:ext>
                </a:extLst>
              </a:tr>
              <a:tr h="828600">
                <a:tc>
                  <a:txBody>
                    <a:bodyPr/>
                    <a:lstStyle/>
                    <a:p>
                      <a:pPr marL="0" lvl="0" indent="0" algn="ctr" rtl="0">
                        <a:lnSpc>
                          <a:spcPct val="115000"/>
                        </a:lnSpc>
                        <a:spcBef>
                          <a:spcPts val="0"/>
                        </a:spcBef>
                        <a:spcAft>
                          <a:spcPts val="0"/>
                        </a:spcAft>
                        <a:buNone/>
                      </a:pPr>
                      <a:r>
                        <a:rPr lang="en" sz="1300" b="1">
                          <a:latin typeface="Proxima Nova"/>
                          <a:ea typeface="Proxima Nova"/>
                          <a:cs typeface="Proxima Nova"/>
                          <a:sym typeface="Proxima Nova"/>
                        </a:rPr>
                        <a:t>BDS-2</a:t>
                      </a:r>
                      <a:endParaRPr sz="1300" b="1">
                        <a:latin typeface="Proxima Nova"/>
                        <a:ea typeface="Proxima Nova"/>
                        <a:cs typeface="Proxima Nova"/>
                        <a:sym typeface="Proxima Nova"/>
                      </a:endParaRPr>
                    </a:p>
                  </a:txBody>
                  <a:tcPr marL="28575" marR="28575" marT="19050" marB="19050" anchor="ctr">
                    <a:lnL w="5775" cap="flat" cmpd="sng">
                      <a:solidFill>
                        <a:schemeClr val="dk2"/>
                      </a:solidFill>
                      <a:prstDash val="solid"/>
                      <a:round/>
                      <a:headEnd type="none" w="sm" len="sm"/>
                      <a:tailEnd type="none" w="sm" len="sm"/>
                    </a:lnL>
                    <a:lnR w="5775" cap="flat" cmpd="sng">
                      <a:solidFill>
                        <a:schemeClr val="dk2"/>
                      </a:solidFill>
                      <a:prstDash val="solid"/>
                      <a:round/>
                      <a:headEnd type="none" w="sm" len="sm"/>
                      <a:tailEnd type="none" w="sm" len="sm"/>
                    </a:lnR>
                    <a:lnT w="5775" cap="flat" cmpd="sng">
                      <a:solidFill>
                        <a:schemeClr val="dk2"/>
                      </a:solidFill>
                      <a:prstDash val="solid"/>
                      <a:round/>
                      <a:headEnd type="none" w="sm" len="sm"/>
                      <a:tailEnd type="none" w="sm" len="sm"/>
                    </a:lnT>
                    <a:lnB w="5775"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300" b="1">
                          <a:latin typeface="Proxima Nova"/>
                          <a:ea typeface="Proxima Nova"/>
                          <a:cs typeface="Proxima Nova"/>
                          <a:sym typeface="Proxima Nova"/>
                        </a:rPr>
                        <a:t>2008 Erosion and Sediment Control Manual Update:</a:t>
                      </a:r>
                      <a:r>
                        <a:rPr lang="en" sz="1300">
                          <a:latin typeface="Proxima Nova"/>
                          <a:ea typeface="Proxima Nova"/>
                          <a:cs typeface="Proxima Nova"/>
                          <a:sym typeface="Proxima Nova"/>
                        </a:rPr>
                        <a:t> Update the manual so that it reflects recommendations from an EPA audit around "simple sites" and sites under construction.</a:t>
                      </a:r>
                      <a:endParaRPr sz="1300">
                        <a:latin typeface="Proxima Nova"/>
                        <a:ea typeface="Proxima Nova"/>
                        <a:cs typeface="Proxima Nova"/>
                        <a:sym typeface="Proxima Nova"/>
                      </a:endParaRPr>
                    </a:p>
                  </a:txBody>
                  <a:tcPr marL="28575" marR="28575" marT="19050" marB="19050" anchor="ctr">
                    <a:lnL w="5775" cap="flat" cmpd="sng">
                      <a:solidFill>
                        <a:schemeClr val="dk2"/>
                      </a:solidFill>
                      <a:prstDash val="solid"/>
                      <a:round/>
                      <a:headEnd type="none" w="sm" len="sm"/>
                      <a:tailEnd type="none" w="sm" len="sm"/>
                    </a:lnL>
                    <a:lnR w="5775" cap="flat" cmpd="sng">
                      <a:solidFill>
                        <a:schemeClr val="dk2"/>
                      </a:solidFill>
                      <a:prstDash val="solid"/>
                      <a:round/>
                      <a:headEnd type="none" w="sm" len="sm"/>
                      <a:tailEnd type="none" w="sm" len="sm"/>
                    </a:lnR>
                    <a:lnT w="5775" cap="flat" cmpd="sng">
                      <a:solidFill>
                        <a:schemeClr val="dk2"/>
                      </a:solidFill>
                      <a:prstDash val="solid"/>
                      <a:round/>
                      <a:headEnd type="none" w="sm" len="sm"/>
                      <a:tailEnd type="none" w="sm" len="sm"/>
                    </a:lnT>
                    <a:lnB w="5775" cap="flat" cmpd="sng">
                      <a:solidFill>
                        <a:schemeClr val="dk2"/>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7"/>
          <p:cNvSpPr txBox="1">
            <a:spLocks noGrp="1"/>
          </p:cNvSpPr>
          <p:nvPr>
            <p:ph type="title"/>
          </p:nvPr>
        </p:nvSpPr>
        <p:spPr>
          <a:xfrm>
            <a:off x="136250" y="192425"/>
            <a:ext cx="1663800" cy="1238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000" b="1">
                <a:solidFill>
                  <a:schemeClr val="dk2"/>
                </a:solidFill>
              </a:rPr>
              <a:t>Stalled </a:t>
            </a:r>
            <a:endParaRPr sz="3000" b="1">
              <a:solidFill>
                <a:schemeClr val="dk2"/>
              </a:solidFill>
            </a:endParaRPr>
          </a:p>
          <a:p>
            <a:pPr marL="0" lvl="0" indent="0" algn="ctr" rtl="0">
              <a:spcBef>
                <a:spcPts val="0"/>
              </a:spcBef>
              <a:spcAft>
                <a:spcPts val="0"/>
              </a:spcAft>
              <a:buNone/>
            </a:pPr>
            <a:r>
              <a:rPr lang="en" sz="3000" b="1">
                <a:solidFill>
                  <a:schemeClr val="dk2"/>
                </a:solidFill>
              </a:rPr>
              <a:t>Actions</a:t>
            </a:r>
            <a:endParaRPr sz="3000" b="1">
              <a:solidFill>
                <a:schemeClr val="dk2"/>
              </a:solidFill>
            </a:endParaRPr>
          </a:p>
        </p:txBody>
      </p:sp>
      <p:sp>
        <p:nvSpPr>
          <p:cNvPr id="119" name="Google Shape;119;p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fontScale="92500"/>
          </a:bodyPr>
          <a:lstStyle/>
          <a:p>
            <a:pPr marL="0" lvl="0" indent="0" algn="r" rtl="0">
              <a:spcBef>
                <a:spcPts val="0"/>
              </a:spcBef>
              <a:spcAft>
                <a:spcPts val="0"/>
              </a:spcAft>
              <a:buNone/>
            </a:pPr>
            <a:fld id="{00000000-1234-1234-1234-123412341234}" type="slidenum">
              <a:rPr lang="en"/>
              <a:t>12</a:t>
            </a:fld>
            <a:r>
              <a:rPr lang="en"/>
              <a:t> of 8</a:t>
            </a:r>
            <a:endParaRPr/>
          </a:p>
        </p:txBody>
      </p:sp>
      <p:graphicFrame>
        <p:nvGraphicFramePr>
          <p:cNvPr id="120" name="Google Shape;120;p27"/>
          <p:cNvGraphicFramePr/>
          <p:nvPr>
            <p:extLst>
              <p:ext uri="{D42A27DB-BD31-4B8C-83A1-F6EECF244321}">
                <p14:modId xmlns:p14="http://schemas.microsoft.com/office/powerpoint/2010/main" val="3806725442"/>
              </p:ext>
            </p:extLst>
          </p:nvPr>
        </p:nvGraphicFramePr>
        <p:xfrm>
          <a:off x="1800050" y="192425"/>
          <a:ext cx="7101050" cy="3755451"/>
        </p:xfrm>
        <a:graphic>
          <a:graphicData uri="http://schemas.openxmlformats.org/drawingml/2006/table">
            <a:tbl>
              <a:tblPr>
                <a:noFill/>
                <a:tableStyleId>{00FE711D-AD90-42BB-A24D-27D76F10A9C5}</a:tableStyleId>
              </a:tblPr>
              <a:tblGrid>
                <a:gridCol w="737050">
                  <a:extLst>
                    <a:ext uri="{9D8B030D-6E8A-4147-A177-3AD203B41FA5}">
                      <a16:colId xmlns:a16="http://schemas.microsoft.com/office/drawing/2014/main" val="20000"/>
                    </a:ext>
                  </a:extLst>
                </a:gridCol>
                <a:gridCol w="6364000">
                  <a:extLst>
                    <a:ext uri="{9D8B030D-6E8A-4147-A177-3AD203B41FA5}">
                      <a16:colId xmlns:a16="http://schemas.microsoft.com/office/drawing/2014/main" val="20001"/>
                    </a:ext>
                  </a:extLst>
                </a:gridCol>
              </a:tblGrid>
              <a:tr h="536850">
                <a:tc>
                  <a:txBody>
                    <a:bodyPr/>
                    <a:lstStyle/>
                    <a:p>
                      <a:pPr marL="0" lvl="0" indent="0" algn="ctr" rtl="0">
                        <a:lnSpc>
                          <a:spcPct val="115000"/>
                        </a:lnSpc>
                        <a:spcBef>
                          <a:spcPts val="0"/>
                        </a:spcBef>
                        <a:spcAft>
                          <a:spcPts val="0"/>
                        </a:spcAft>
                        <a:buNone/>
                      </a:pPr>
                      <a:r>
                        <a:rPr lang="en" sz="1100" b="1">
                          <a:latin typeface="Proxima Nova"/>
                          <a:ea typeface="Proxima Nova"/>
                          <a:cs typeface="Proxima Nova"/>
                          <a:sym typeface="Proxima Nova"/>
                        </a:rPr>
                        <a:t>BPS-2</a:t>
                      </a:r>
                      <a:endParaRPr sz="1100" b="1">
                        <a:latin typeface="Proxima Nova"/>
                        <a:ea typeface="Proxima Nova"/>
                        <a:cs typeface="Proxima Nova"/>
                        <a:sym typeface="Proxima Nova"/>
                      </a:endParaRPr>
                    </a:p>
                  </a:txBody>
                  <a:tcPr marL="25400" marR="25400" marT="25400" marB="25400" anchor="ctr">
                    <a:lnL w="8650" cap="flat" cmpd="sng">
                      <a:solidFill>
                        <a:schemeClr val="dk2"/>
                      </a:solidFill>
                      <a:prstDash val="solid"/>
                      <a:round/>
                      <a:headEnd type="none" w="sm" len="sm"/>
                      <a:tailEnd type="none" w="sm" len="sm"/>
                    </a:lnL>
                    <a:lnR w="8650" cap="flat" cmpd="sng">
                      <a:solidFill>
                        <a:schemeClr val="dk2"/>
                      </a:solidFill>
                      <a:prstDash val="solid"/>
                      <a:round/>
                      <a:headEnd type="none" w="sm" len="sm"/>
                      <a:tailEnd type="none" w="sm" len="sm"/>
                    </a:lnR>
                    <a:lnT w="8650" cap="flat" cmpd="sng">
                      <a:solidFill>
                        <a:schemeClr val="dk2"/>
                      </a:solidFill>
                      <a:prstDash val="solid"/>
                      <a:round/>
                      <a:headEnd type="none" w="sm" len="sm"/>
                      <a:tailEnd type="none" w="sm" len="sm"/>
                    </a:lnT>
                    <a:lnB w="8650"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100">
                          <a:latin typeface="Proxima Nova"/>
                          <a:ea typeface="Proxima Nova"/>
                          <a:cs typeface="Proxima Nova"/>
                          <a:sym typeface="Proxima Nova"/>
                        </a:rPr>
                        <a:t>Assess and Restart </a:t>
                      </a:r>
                      <a:r>
                        <a:rPr lang="en" sz="1100" b="1">
                          <a:latin typeface="Proxima Nova"/>
                          <a:ea typeface="Proxima Nova"/>
                          <a:cs typeface="Proxima Nova"/>
                          <a:sym typeface="Proxima Nova"/>
                        </a:rPr>
                        <a:t>Garbage and Recycling Collection Services</a:t>
                      </a:r>
                      <a:r>
                        <a:rPr lang="en" sz="1100">
                          <a:latin typeface="Proxima Nova"/>
                          <a:ea typeface="Proxima Nova"/>
                          <a:cs typeface="Proxima Nova"/>
                          <a:sym typeface="Proxima Nova"/>
                        </a:rPr>
                        <a:t>.</a:t>
                      </a:r>
                      <a:endParaRPr sz="1100">
                        <a:latin typeface="Proxima Nova"/>
                        <a:ea typeface="Proxima Nova"/>
                        <a:cs typeface="Proxima Nova"/>
                        <a:sym typeface="Proxima Nova"/>
                      </a:endParaRPr>
                    </a:p>
                    <a:p>
                      <a:pPr marL="0" lvl="0" indent="0" algn="l" rtl="0">
                        <a:lnSpc>
                          <a:spcPct val="115000"/>
                        </a:lnSpc>
                        <a:spcBef>
                          <a:spcPts val="0"/>
                        </a:spcBef>
                        <a:spcAft>
                          <a:spcPts val="0"/>
                        </a:spcAft>
                        <a:buNone/>
                      </a:pPr>
                      <a:r>
                        <a:rPr lang="en" sz="1100" b="1">
                          <a:latin typeface="Proxima Nova"/>
                          <a:ea typeface="Proxima Nova"/>
                          <a:cs typeface="Proxima Nova"/>
                          <a:sym typeface="Proxima Nova"/>
                        </a:rPr>
                        <a:t>Develop continuity of operations plans for services</a:t>
                      </a:r>
                      <a:r>
                        <a:rPr lang="en" sz="1100">
                          <a:latin typeface="Proxima Nova"/>
                          <a:ea typeface="Proxima Nova"/>
                          <a:cs typeface="Proxima Nova"/>
                          <a:sym typeface="Proxima Nova"/>
                        </a:rPr>
                        <a:t> to residences and businesses post-disaster. </a:t>
                      </a:r>
                      <a:r>
                        <a:rPr lang="en" sz="1100" b="1">
                          <a:latin typeface="Proxima Nova"/>
                          <a:ea typeface="Proxima Nova"/>
                          <a:cs typeface="Proxima Nova"/>
                          <a:sym typeface="Proxima Nova"/>
                        </a:rPr>
                        <a:t>Implement requirements</a:t>
                      </a:r>
                      <a:r>
                        <a:rPr lang="en" sz="1100">
                          <a:latin typeface="Proxima Nova"/>
                          <a:ea typeface="Proxima Nova"/>
                          <a:cs typeface="Proxima Nova"/>
                          <a:sym typeface="Proxima Nova"/>
                        </a:rPr>
                        <a:t> for garbage and recycling service providers to prepare and maintain emergency operations and continuity of operations plans.</a:t>
                      </a:r>
                      <a:endParaRPr sz="1100">
                        <a:latin typeface="Proxima Nova"/>
                        <a:ea typeface="Proxima Nova"/>
                        <a:cs typeface="Proxima Nova"/>
                        <a:sym typeface="Proxima Nova"/>
                      </a:endParaRPr>
                    </a:p>
                  </a:txBody>
                  <a:tcPr marL="25400" marR="25400" marT="25400" marB="25400" anchor="ctr">
                    <a:lnL w="8650" cap="flat" cmpd="sng">
                      <a:solidFill>
                        <a:schemeClr val="dk2"/>
                      </a:solidFill>
                      <a:prstDash val="solid"/>
                      <a:round/>
                      <a:headEnd type="none" w="sm" len="sm"/>
                      <a:tailEnd type="none" w="sm" len="sm"/>
                    </a:lnL>
                    <a:lnR w="8650" cap="flat" cmpd="sng">
                      <a:solidFill>
                        <a:schemeClr val="dk2"/>
                      </a:solidFill>
                      <a:prstDash val="solid"/>
                      <a:round/>
                      <a:headEnd type="none" w="sm" len="sm"/>
                      <a:tailEnd type="none" w="sm" len="sm"/>
                    </a:lnR>
                    <a:lnT w="8650" cap="flat" cmpd="sng">
                      <a:solidFill>
                        <a:schemeClr val="dk2"/>
                      </a:solidFill>
                      <a:prstDash val="solid"/>
                      <a:round/>
                      <a:headEnd type="none" w="sm" len="sm"/>
                      <a:tailEnd type="none" w="sm" len="sm"/>
                    </a:lnT>
                    <a:lnB w="8650" cap="flat" cmpd="sng">
                      <a:solidFill>
                        <a:schemeClr val="dk2"/>
                      </a:solidFill>
                      <a:prstDash val="solid"/>
                      <a:round/>
                      <a:headEnd type="none" w="sm" len="sm"/>
                      <a:tailEnd type="none" w="sm" len="sm"/>
                    </a:lnB>
                  </a:tcPr>
                </a:tc>
                <a:extLst>
                  <a:ext uri="{0D108BD9-81ED-4DB2-BD59-A6C34878D82A}">
                    <a16:rowId xmlns:a16="http://schemas.microsoft.com/office/drawing/2014/main" val="10000"/>
                  </a:ext>
                </a:extLst>
              </a:tr>
              <a:tr h="562700">
                <a:tc>
                  <a:txBody>
                    <a:bodyPr/>
                    <a:lstStyle/>
                    <a:p>
                      <a:pPr marL="0" lvl="0" indent="0" algn="ctr" rtl="0">
                        <a:lnSpc>
                          <a:spcPct val="115000"/>
                        </a:lnSpc>
                        <a:spcBef>
                          <a:spcPts val="0"/>
                        </a:spcBef>
                        <a:spcAft>
                          <a:spcPts val="0"/>
                        </a:spcAft>
                        <a:buNone/>
                      </a:pPr>
                      <a:r>
                        <a:rPr lang="en" sz="1100" b="1">
                          <a:latin typeface="Proxima Nova"/>
                          <a:ea typeface="Proxima Nova"/>
                          <a:cs typeface="Proxima Nova"/>
                          <a:sym typeface="Proxima Nova"/>
                        </a:rPr>
                        <a:t>PWB-22</a:t>
                      </a:r>
                      <a:endParaRPr sz="1100" b="1">
                        <a:latin typeface="Proxima Nova"/>
                        <a:ea typeface="Proxima Nova"/>
                        <a:cs typeface="Proxima Nova"/>
                        <a:sym typeface="Proxima Nova"/>
                      </a:endParaRPr>
                    </a:p>
                  </a:txBody>
                  <a:tcPr marL="25400" marR="25400" marT="25400" marB="25400" anchor="ctr">
                    <a:lnL w="8650" cap="flat" cmpd="sng">
                      <a:solidFill>
                        <a:schemeClr val="dk2"/>
                      </a:solidFill>
                      <a:prstDash val="solid"/>
                      <a:round/>
                      <a:headEnd type="none" w="sm" len="sm"/>
                      <a:tailEnd type="none" w="sm" len="sm"/>
                    </a:lnL>
                    <a:lnR w="8650" cap="flat" cmpd="sng">
                      <a:solidFill>
                        <a:schemeClr val="dk2"/>
                      </a:solidFill>
                      <a:prstDash val="solid"/>
                      <a:round/>
                      <a:headEnd type="none" w="sm" len="sm"/>
                      <a:tailEnd type="none" w="sm" len="sm"/>
                    </a:lnR>
                    <a:lnT w="8650" cap="flat" cmpd="sng">
                      <a:solidFill>
                        <a:schemeClr val="dk2"/>
                      </a:solidFill>
                      <a:prstDash val="solid"/>
                      <a:round/>
                      <a:headEnd type="none" w="sm" len="sm"/>
                      <a:tailEnd type="none" w="sm" len="sm"/>
                    </a:lnT>
                    <a:lnB w="8650"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100" b="1">
                          <a:latin typeface="Proxima Nova"/>
                          <a:ea typeface="Proxima Nova"/>
                          <a:cs typeface="Proxima Nova"/>
                          <a:sym typeface="Proxima Nova"/>
                        </a:rPr>
                        <a:t>All Hazards Mitigation - Staging Locations for Emergency Repairs</a:t>
                      </a:r>
                      <a:r>
                        <a:rPr lang="en" sz="1100">
                          <a:latin typeface="Proxima Nova"/>
                          <a:ea typeface="Proxima Nova"/>
                          <a:cs typeface="Proxima Nova"/>
                          <a:sym typeface="Proxima Nova"/>
                        </a:rPr>
                        <a:t>: </a:t>
                      </a:r>
                      <a:endParaRPr sz="1100">
                        <a:latin typeface="Proxima Nova"/>
                        <a:ea typeface="Proxima Nova"/>
                        <a:cs typeface="Proxima Nova"/>
                        <a:sym typeface="Proxima Nova"/>
                      </a:endParaRPr>
                    </a:p>
                    <a:p>
                      <a:pPr marL="0" lvl="0" indent="0" algn="l" rtl="0">
                        <a:lnSpc>
                          <a:spcPct val="115000"/>
                        </a:lnSpc>
                        <a:spcBef>
                          <a:spcPts val="0"/>
                        </a:spcBef>
                        <a:spcAft>
                          <a:spcPts val="0"/>
                        </a:spcAft>
                        <a:buNone/>
                      </a:pPr>
                      <a:r>
                        <a:rPr lang="en" sz="1100">
                          <a:latin typeface="Proxima Nova"/>
                          <a:ea typeface="Proxima Nova"/>
                          <a:cs typeface="Proxima Nova"/>
                          <a:sym typeface="Proxima Nova"/>
                        </a:rPr>
                        <a:t>Develop and establish a West-side emergency operations, staging facility for field crews, and staging plan for stockpiling water system repair materials in strategic locations.</a:t>
                      </a:r>
                      <a:endParaRPr sz="1100">
                        <a:latin typeface="Proxima Nova"/>
                        <a:ea typeface="Proxima Nova"/>
                        <a:cs typeface="Proxima Nova"/>
                        <a:sym typeface="Proxima Nova"/>
                      </a:endParaRPr>
                    </a:p>
                  </a:txBody>
                  <a:tcPr marL="25400" marR="25400" marT="25400" marB="25400" anchor="ctr">
                    <a:lnL w="8650" cap="flat" cmpd="sng">
                      <a:solidFill>
                        <a:schemeClr val="dk2"/>
                      </a:solidFill>
                      <a:prstDash val="solid"/>
                      <a:round/>
                      <a:headEnd type="none" w="sm" len="sm"/>
                      <a:tailEnd type="none" w="sm" len="sm"/>
                    </a:lnL>
                    <a:lnR w="8650" cap="flat" cmpd="sng">
                      <a:solidFill>
                        <a:schemeClr val="dk2"/>
                      </a:solidFill>
                      <a:prstDash val="solid"/>
                      <a:round/>
                      <a:headEnd type="none" w="sm" len="sm"/>
                      <a:tailEnd type="none" w="sm" len="sm"/>
                    </a:lnR>
                    <a:lnT w="8650" cap="flat" cmpd="sng">
                      <a:solidFill>
                        <a:schemeClr val="dk2"/>
                      </a:solidFill>
                      <a:prstDash val="solid"/>
                      <a:round/>
                      <a:headEnd type="none" w="sm" len="sm"/>
                      <a:tailEnd type="none" w="sm" len="sm"/>
                    </a:lnT>
                    <a:lnB w="8650" cap="flat" cmpd="sng">
                      <a:solidFill>
                        <a:schemeClr val="dk2"/>
                      </a:solidFill>
                      <a:prstDash val="solid"/>
                      <a:round/>
                      <a:headEnd type="none" w="sm" len="sm"/>
                      <a:tailEnd type="none" w="sm" len="sm"/>
                    </a:lnB>
                  </a:tcPr>
                </a:tc>
                <a:extLst>
                  <a:ext uri="{0D108BD9-81ED-4DB2-BD59-A6C34878D82A}">
                    <a16:rowId xmlns:a16="http://schemas.microsoft.com/office/drawing/2014/main" val="10001"/>
                  </a:ext>
                </a:extLst>
              </a:tr>
              <a:tr h="478625">
                <a:tc>
                  <a:txBody>
                    <a:bodyPr/>
                    <a:lstStyle/>
                    <a:p>
                      <a:pPr marL="0" lvl="0" indent="0" algn="ctr" rtl="0">
                        <a:lnSpc>
                          <a:spcPct val="115000"/>
                        </a:lnSpc>
                        <a:spcBef>
                          <a:spcPts val="0"/>
                        </a:spcBef>
                        <a:spcAft>
                          <a:spcPts val="0"/>
                        </a:spcAft>
                        <a:buNone/>
                      </a:pPr>
                      <a:r>
                        <a:rPr lang="en" sz="1100" b="1">
                          <a:latin typeface="Proxima Nova"/>
                          <a:ea typeface="Proxima Nova"/>
                          <a:cs typeface="Proxima Nova"/>
                          <a:sym typeface="Proxima Nova"/>
                        </a:rPr>
                        <a:t>BPS-13</a:t>
                      </a:r>
                      <a:endParaRPr sz="1100" b="1">
                        <a:latin typeface="Proxima Nova"/>
                        <a:ea typeface="Proxima Nova"/>
                        <a:cs typeface="Proxima Nova"/>
                        <a:sym typeface="Proxima Nova"/>
                      </a:endParaRPr>
                    </a:p>
                  </a:txBody>
                  <a:tcPr marL="25400" marR="25400" marT="25400" marB="25400" anchor="ctr">
                    <a:lnL w="8650" cap="flat" cmpd="sng">
                      <a:solidFill>
                        <a:schemeClr val="dk2"/>
                      </a:solidFill>
                      <a:prstDash val="solid"/>
                      <a:round/>
                      <a:headEnd type="none" w="sm" len="sm"/>
                      <a:tailEnd type="none" w="sm" len="sm"/>
                    </a:lnL>
                    <a:lnR w="8650" cap="flat" cmpd="sng">
                      <a:solidFill>
                        <a:schemeClr val="dk2"/>
                      </a:solidFill>
                      <a:prstDash val="solid"/>
                      <a:round/>
                      <a:headEnd type="none" w="sm" len="sm"/>
                      <a:tailEnd type="none" w="sm" len="sm"/>
                    </a:lnR>
                    <a:lnT w="8650" cap="flat" cmpd="sng">
                      <a:solidFill>
                        <a:schemeClr val="dk2"/>
                      </a:solidFill>
                      <a:prstDash val="solid"/>
                      <a:round/>
                      <a:headEnd type="none" w="sm" len="sm"/>
                      <a:tailEnd type="none" w="sm" len="sm"/>
                    </a:lnT>
                    <a:lnB w="8650"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100" b="1">
                          <a:latin typeface="Proxima Nova"/>
                          <a:ea typeface="Proxima Nova"/>
                          <a:cs typeface="Proxima Nova"/>
                          <a:sym typeface="Proxima Nova"/>
                        </a:rPr>
                        <a:t>Seismic upgrades to Central City Buildings:</a:t>
                      </a:r>
                      <a:r>
                        <a:rPr lang="en" sz="1100">
                          <a:latin typeface="Proxima Nova"/>
                          <a:ea typeface="Proxima Nova"/>
                          <a:cs typeface="Proxima Nova"/>
                          <a:sym typeface="Proxima Nova"/>
                        </a:rPr>
                        <a:t> develop seismic requirements for Central City development that uses public funds and develop a plan for seismic upgrades in Old Town/Chinatown that reflect equity considerations and allow for incremental improvements</a:t>
                      </a:r>
                      <a:endParaRPr sz="1100">
                        <a:latin typeface="Proxima Nova"/>
                        <a:ea typeface="Proxima Nova"/>
                        <a:cs typeface="Proxima Nova"/>
                        <a:sym typeface="Proxima Nova"/>
                      </a:endParaRPr>
                    </a:p>
                  </a:txBody>
                  <a:tcPr marL="25400" marR="25400" marT="25400" marB="25400" anchor="ctr">
                    <a:lnL w="8650" cap="flat" cmpd="sng">
                      <a:solidFill>
                        <a:schemeClr val="dk2"/>
                      </a:solidFill>
                      <a:prstDash val="solid"/>
                      <a:round/>
                      <a:headEnd type="none" w="sm" len="sm"/>
                      <a:tailEnd type="none" w="sm" len="sm"/>
                    </a:lnL>
                    <a:lnR w="8650" cap="flat" cmpd="sng">
                      <a:solidFill>
                        <a:schemeClr val="dk2"/>
                      </a:solidFill>
                      <a:prstDash val="solid"/>
                      <a:round/>
                      <a:headEnd type="none" w="sm" len="sm"/>
                      <a:tailEnd type="none" w="sm" len="sm"/>
                    </a:lnR>
                    <a:lnT w="8650" cap="flat" cmpd="sng">
                      <a:solidFill>
                        <a:schemeClr val="dk2"/>
                      </a:solidFill>
                      <a:prstDash val="solid"/>
                      <a:round/>
                      <a:headEnd type="none" w="sm" len="sm"/>
                      <a:tailEnd type="none" w="sm" len="sm"/>
                    </a:lnT>
                    <a:lnB w="8650" cap="flat" cmpd="sng">
                      <a:solidFill>
                        <a:schemeClr val="dk2"/>
                      </a:solidFill>
                      <a:prstDash val="solid"/>
                      <a:round/>
                      <a:headEnd type="none" w="sm" len="sm"/>
                      <a:tailEnd type="none" w="sm" len="sm"/>
                    </a:lnB>
                  </a:tcPr>
                </a:tc>
                <a:extLst>
                  <a:ext uri="{0D108BD9-81ED-4DB2-BD59-A6C34878D82A}">
                    <a16:rowId xmlns:a16="http://schemas.microsoft.com/office/drawing/2014/main" val="10002"/>
                  </a:ext>
                </a:extLst>
              </a:tr>
              <a:tr h="349275">
                <a:tc>
                  <a:txBody>
                    <a:bodyPr/>
                    <a:lstStyle/>
                    <a:p>
                      <a:pPr marL="0" lvl="0" indent="0" algn="ctr" rtl="0">
                        <a:lnSpc>
                          <a:spcPct val="115000"/>
                        </a:lnSpc>
                        <a:spcBef>
                          <a:spcPts val="0"/>
                        </a:spcBef>
                        <a:spcAft>
                          <a:spcPts val="0"/>
                        </a:spcAft>
                        <a:buNone/>
                      </a:pPr>
                      <a:r>
                        <a:rPr lang="en" sz="1100" b="1">
                          <a:latin typeface="Proxima Nova"/>
                          <a:ea typeface="Proxima Nova"/>
                          <a:cs typeface="Proxima Nova"/>
                          <a:sym typeface="Proxima Nova"/>
                        </a:rPr>
                        <a:t>PPR-5</a:t>
                      </a:r>
                      <a:endParaRPr sz="1100" b="1">
                        <a:latin typeface="Proxima Nova"/>
                        <a:ea typeface="Proxima Nova"/>
                        <a:cs typeface="Proxima Nova"/>
                        <a:sym typeface="Proxima Nova"/>
                      </a:endParaRPr>
                    </a:p>
                  </a:txBody>
                  <a:tcPr marL="25400" marR="25400" marT="25400" marB="25400" anchor="ctr">
                    <a:lnL w="8650" cap="flat" cmpd="sng">
                      <a:solidFill>
                        <a:schemeClr val="dk2"/>
                      </a:solidFill>
                      <a:prstDash val="solid"/>
                      <a:round/>
                      <a:headEnd type="none" w="sm" len="sm"/>
                      <a:tailEnd type="none" w="sm" len="sm"/>
                    </a:lnL>
                    <a:lnR w="8650" cap="flat" cmpd="sng">
                      <a:solidFill>
                        <a:schemeClr val="dk2"/>
                      </a:solidFill>
                      <a:prstDash val="solid"/>
                      <a:round/>
                      <a:headEnd type="none" w="sm" len="sm"/>
                      <a:tailEnd type="none" w="sm" len="sm"/>
                    </a:lnR>
                    <a:lnT w="8650" cap="flat" cmpd="sng">
                      <a:solidFill>
                        <a:schemeClr val="dk2"/>
                      </a:solidFill>
                      <a:prstDash val="solid"/>
                      <a:round/>
                      <a:headEnd type="none" w="sm" len="sm"/>
                      <a:tailEnd type="none" w="sm" len="sm"/>
                    </a:lnT>
                    <a:lnB w="8650"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100" b="1">
                          <a:latin typeface="Proxima Nova"/>
                          <a:ea typeface="Proxima Nova"/>
                          <a:cs typeface="Proxima Nova"/>
                          <a:sym typeface="Proxima Nova"/>
                        </a:rPr>
                        <a:t>Seismically retrofit or upgrade Parks &amp; Recreation facilities</a:t>
                      </a:r>
                      <a:r>
                        <a:rPr lang="en" sz="1100">
                          <a:latin typeface="Proxima Nova"/>
                          <a:ea typeface="Proxima Nova"/>
                          <a:cs typeface="Proxima Nova"/>
                          <a:sym typeface="Proxima Nova"/>
                        </a:rPr>
                        <a:t>, prioritizing unreinforced masonry (URM) buildings.</a:t>
                      </a:r>
                    </a:p>
                  </a:txBody>
                  <a:tcPr marL="25400" marR="25400" marT="25400" marB="25400" anchor="ctr">
                    <a:lnL w="8650" cap="flat" cmpd="sng">
                      <a:solidFill>
                        <a:schemeClr val="dk2"/>
                      </a:solidFill>
                      <a:prstDash val="solid"/>
                      <a:round/>
                      <a:headEnd type="none" w="sm" len="sm"/>
                      <a:tailEnd type="none" w="sm" len="sm"/>
                    </a:lnL>
                    <a:lnR w="8650" cap="flat" cmpd="sng">
                      <a:solidFill>
                        <a:schemeClr val="dk2"/>
                      </a:solidFill>
                      <a:prstDash val="solid"/>
                      <a:round/>
                      <a:headEnd type="none" w="sm" len="sm"/>
                      <a:tailEnd type="none" w="sm" len="sm"/>
                    </a:lnR>
                    <a:lnT w="8650" cap="flat" cmpd="sng">
                      <a:solidFill>
                        <a:schemeClr val="dk2"/>
                      </a:solidFill>
                      <a:prstDash val="solid"/>
                      <a:round/>
                      <a:headEnd type="none" w="sm" len="sm"/>
                      <a:tailEnd type="none" w="sm" len="sm"/>
                    </a:lnT>
                    <a:lnB w="8650" cap="flat" cmpd="sng">
                      <a:solidFill>
                        <a:schemeClr val="dk2"/>
                      </a:solidFill>
                      <a:prstDash val="solid"/>
                      <a:round/>
                      <a:headEnd type="none" w="sm" len="sm"/>
                      <a:tailEnd type="none" w="sm" len="sm"/>
                    </a:lnB>
                  </a:tcPr>
                </a:tc>
                <a:extLst>
                  <a:ext uri="{0D108BD9-81ED-4DB2-BD59-A6C34878D82A}">
                    <a16:rowId xmlns:a16="http://schemas.microsoft.com/office/drawing/2014/main" val="10003"/>
                  </a:ext>
                </a:extLst>
              </a:tr>
              <a:tr h="804175">
                <a:tc>
                  <a:txBody>
                    <a:bodyPr/>
                    <a:lstStyle/>
                    <a:p>
                      <a:pPr marL="0" lvl="0" indent="0" algn="ctr" rtl="0">
                        <a:lnSpc>
                          <a:spcPct val="115000"/>
                        </a:lnSpc>
                        <a:spcBef>
                          <a:spcPts val="0"/>
                        </a:spcBef>
                        <a:spcAft>
                          <a:spcPts val="0"/>
                        </a:spcAft>
                        <a:buNone/>
                      </a:pPr>
                      <a:r>
                        <a:rPr lang="en" sz="1100" b="1">
                          <a:latin typeface="Proxima Nova"/>
                          <a:ea typeface="Proxima Nova"/>
                          <a:cs typeface="Proxima Nova"/>
                          <a:sym typeface="Proxima Nova"/>
                        </a:rPr>
                        <a:t>PWB-3</a:t>
                      </a:r>
                      <a:endParaRPr sz="1100" b="1">
                        <a:latin typeface="Proxima Nova"/>
                        <a:ea typeface="Proxima Nova"/>
                        <a:cs typeface="Proxima Nova"/>
                        <a:sym typeface="Proxima Nova"/>
                      </a:endParaRPr>
                    </a:p>
                  </a:txBody>
                  <a:tcPr marL="25400" marR="25400" marT="25400" marB="25400" anchor="ctr">
                    <a:lnL w="8650" cap="flat" cmpd="sng">
                      <a:solidFill>
                        <a:schemeClr val="dk2"/>
                      </a:solidFill>
                      <a:prstDash val="solid"/>
                      <a:round/>
                      <a:headEnd type="none" w="sm" len="sm"/>
                      <a:tailEnd type="none" w="sm" len="sm"/>
                    </a:lnL>
                    <a:lnR w="8650" cap="flat" cmpd="sng">
                      <a:solidFill>
                        <a:schemeClr val="dk2"/>
                      </a:solidFill>
                      <a:prstDash val="solid"/>
                      <a:round/>
                      <a:headEnd type="none" w="sm" len="sm"/>
                      <a:tailEnd type="none" w="sm" len="sm"/>
                    </a:lnR>
                    <a:lnT w="8650" cap="flat" cmpd="sng">
                      <a:solidFill>
                        <a:schemeClr val="dk2"/>
                      </a:solidFill>
                      <a:prstDash val="solid"/>
                      <a:round/>
                      <a:headEnd type="none" w="sm" len="sm"/>
                      <a:tailEnd type="none" w="sm" len="sm"/>
                    </a:lnT>
                    <a:lnB w="8650"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100" b="1">
                          <a:latin typeface="Proxima Nova"/>
                          <a:ea typeface="Proxima Nova"/>
                          <a:cs typeface="Proxima Nova"/>
                          <a:sym typeface="Proxima Nova"/>
                        </a:rPr>
                        <a:t>Seismic Mitigation - Replace Existing Vulnerable Pipes by Burying New Water Pipes Under Rivers</a:t>
                      </a:r>
                      <a:r>
                        <a:rPr lang="en" sz="1100">
                          <a:latin typeface="Proxima Nova"/>
                          <a:ea typeface="Proxima Nova"/>
                          <a:cs typeface="Proxima Nova"/>
                          <a:sym typeface="Proxima Nova"/>
                        </a:rPr>
                        <a:t>:</a:t>
                      </a:r>
                      <a:endParaRPr sz="1100">
                        <a:latin typeface="Proxima Nova"/>
                        <a:ea typeface="Proxima Nova"/>
                        <a:cs typeface="Proxima Nova"/>
                        <a:sym typeface="Proxima Nova"/>
                      </a:endParaRPr>
                    </a:p>
                    <a:p>
                      <a:pPr marL="0" lvl="0" indent="0" algn="l" rtl="0">
                        <a:lnSpc>
                          <a:spcPct val="115000"/>
                        </a:lnSpc>
                        <a:spcBef>
                          <a:spcPts val="0"/>
                        </a:spcBef>
                        <a:spcAft>
                          <a:spcPts val="0"/>
                        </a:spcAft>
                        <a:buNone/>
                      </a:pPr>
                      <a:r>
                        <a:rPr lang="en" sz="1100">
                          <a:latin typeface="Proxima Nova"/>
                          <a:ea typeface="Proxima Nova"/>
                          <a:cs typeface="Proxima Nova"/>
                          <a:sym typeface="Proxima Nova"/>
                        </a:rPr>
                        <a:t>- Plan, design and construct new underground river crossings to reduce earthquake damage to pipes:</a:t>
                      </a:r>
                      <a:endParaRPr sz="1100">
                        <a:latin typeface="Proxima Nova"/>
                        <a:ea typeface="Proxima Nova"/>
                        <a:cs typeface="Proxima Nova"/>
                        <a:sym typeface="Proxima Nova"/>
                      </a:endParaRPr>
                    </a:p>
                    <a:p>
                      <a:pPr marL="0" lvl="0" indent="0" algn="l" rtl="0">
                        <a:lnSpc>
                          <a:spcPct val="115000"/>
                        </a:lnSpc>
                        <a:spcBef>
                          <a:spcPts val="0"/>
                        </a:spcBef>
                        <a:spcAft>
                          <a:spcPts val="0"/>
                        </a:spcAft>
                        <a:buNone/>
                      </a:pPr>
                      <a:r>
                        <a:rPr lang="en" sz="1100">
                          <a:latin typeface="Proxima Nova"/>
                          <a:ea typeface="Proxima Nova"/>
                          <a:cs typeface="Proxima Nova"/>
                          <a:sym typeface="Proxima Nova"/>
                        </a:rPr>
                        <a:t>&gt; Willamette River - 2 crossings</a:t>
                      </a:r>
                      <a:endParaRPr sz="1100">
                        <a:latin typeface="Proxima Nova"/>
                        <a:ea typeface="Proxima Nova"/>
                        <a:cs typeface="Proxima Nova"/>
                        <a:sym typeface="Proxima Nova"/>
                      </a:endParaRPr>
                    </a:p>
                    <a:p>
                      <a:pPr marL="0" lvl="0" indent="0" algn="l" rtl="0">
                        <a:lnSpc>
                          <a:spcPct val="115000"/>
                        </a:lnSpc>
                        <a:spcBef>
                          <a:spcPts val="0"/>
                        </a:spcBef>
                        <a:spcAft>
                          <a:spcPts val="0"/>
                        </a:spcAft>
                        <a:buNone/>
                      </a:pPr>
                      <a:r>
                        <a:rPr lang="en" sz="1100">
                          <a:latin typeface="Proxima Nova"/>
                          <a:ea typeface="Proxima Nova"/>
                          <a:cs typeface="Proxima Nova"/>
                          <a:sym typeface="Proxima Nova"/>
                        </a:rPr>
                        <a:t>&gt; Sandy River (Conduit 3)</a:t>
                      </a:r>
                      <a:endParaRPr sz="1100">
                        <a:latin typeface="Proxima Nova"/>
                        <a:ea typeface="Proxima Nova"/>
                        <a:cs typeface="Proxima Nova"/>
                        <a:sym typeface="Proxima Nova"/>
                      </a:endParaRPr>
                    </a:p>
                  </a:txBody>
                  <a:tcPr marL="25400" marR="25400" marT="25400" marB="25400" anchor="ctr">
                    <a:lnL w="8650" cap="flat" cmpd="sng">
                      <a:solidFill>
                        <a:schemeClr val="dk2"/>
                      </a:solidFill>
                      <a:prstDash val="solid"/>
                      <a:round/>
                      <a:headEnd type="none" w="sm" len="sm"/>
                      <a:tailEnd type="none" w="sm" len="sm"/>
                    </a:lnL>
                    <a:lnR w="8650" cap="flat" cmpd="sng">
                      <a:solidFill>
                        <a:schemeClr val="dk2"/>
                      </a:solidFill>
                      <a:prstDash val="solid"/>
                      <a:round/>
                      <a:headEnd type="none" w="sm" len="sm"/>
                      <a:tailEnd type="none" w="sm" len="sm"/>
                    </a:lnR>
                    <a:lnT w="8650" cap="flat" cmpd="sng">
                      <a:solidFill>
                        <a:schemeClr val="dk2"/>
                      </a:solidFill>
                      <a:prstDash val="solid"/>
                      <a:round/>
                      <a:headEnd type="none" w="sm" len="sm"/>
                      <a:tailEnd type="none" w="sm" len="sm"/>
                    </a:lnT>
                    <a:lnB w="8650" cap="flat" cmpd="sng">
                      <a:solidFill>
                        <a:schemeClr val="dk2"/>
                      </a:solidFill>
                      <a:prstDash val="solid"/>
                      <a:round/>
                      <a:headEnd type="none" w="sm" len="sm"/>
                      <a:tailEnd type="none" w="sm" len="sm"/>
                    </a:lnB>
                  </a:tcPr>
                </a:tc>
                <a:extLst>
                  <a:ext uri="{0D108BD9-81ED-4DB2-BD59-A6C34878D82A}">
                    <a16:rowId xmlns:a16="http://schemas.microsoft.com/office/drawing/2014/main" val="10004"/>
                  </a:ext>
                </a:extLst>
              </a:tr>
              <a:tr h="452750">
                <a:tc>
                  <a:txBody>
                    <a:bodyPr/>
                    <a:lstStyle/>
                    <a:p>
                      <a:pPr marL="0" lvl="0" indent="0" algn="ctr" rtl="0">
                        <a:lnSpc>
                          <a:spcPct val="115000"/>
                        </a:lnSpc>
                        <a:spcBef>
                          <a:spcPts val="0"/>
                        </a:spcBef>
                        <a:spcAft>
                          <a:spcPts val="0"/>
                        </a:spcAft>
                        <a:buNone/>
                      </a:pPr>
                      <a:r>
                        <a:rPr lang="en" sz="1100" b="1">
                          <a:latin typeface="Proxima Nova"/>
                          <a:ea typeface="Proxima Nova"/>
                          <a:cs typeface="Proxima Nova"/>
                          <a:sym typeface="Proxima Nova"/>
                        </a:rPr>
                        <a:t>BDS-3</a:t>
                      </a:r>
                      <a:endParaRPr sz="1100" b="1">
                        <a:latin typeface="Proxima Nova"/>
                        <a:ea typeface="Proxima Nova"/>
                        <a:cs typeface="Proxima Nova"/>
                        <a:sym typeface="Proxima Nova"/>
                      </a:endParaRPr>
                    </a:p>
                  </a:txBody>
                  <a:tcPr marL="25400" marR="25400" marT="25400" marB="25400" anchor="ctr">
                    <a:lnL w="8650" cap="flat" cmpd="sng">
                      <a:solidFill>
                        <a:schemeClr val="dk2"/>
                      </a:solidFill>
                      <a:prstDash val="solid"/>
                      <a:round/>
                      <a:headEnd type="none" w="sm" len="sm"/>
                      <a:tailEnd type="none" w="sm" len="sm"/>
                    </a:lnL>
                    <a:lnR w="8650" cap="flat" cmpd="sng">
                      <a:solidFill>
                        <a:schemeClr val="dk2"/>
                      </a:solidFill>
                      <a:prstDash val="solid"/>
                      <a:round/>
                      <a:headEnd type="none" w="sm" len="sm"/>
                      <a:tailEnd type="none" w="sm" len="sm"/>
                    </a:lnR>
                    <a:lnT w="8650" cap="flat" cmpd="sng">
                      <a:solidFill>
                        <a:schemeClr val="dk2"/>
                      </a:solidFill>
                      <a:prstDash val="solid"/>
                      <a:round/>
                      <a:headEnd type="none" w="sm" len="sm"/>
                      <a:tailEnd type="none" w="sm" len="sm"/>
                    </a:lnT>
                    <a:lnB w="8650"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100" b="1">
                          <a:latin typeface="Proxima Nova"/>
                          <a:ea typeface="Proxima Nova"/>
                          <a:cs typeface="Proxima Nova"/>
                          <a:sym typeface="Proxima Nova"/>
                        </a:rPr>
                        <a:t>Amend Chapter 24.85 (Seismic Regulations)</a:t>
                      </a:r>
                      <a:r>
                        <a:rPr lang="en" sz="1100">
                          <a:latin typeface="Proxima Nova"/>
                          <a:ea typeface="Proxima Nova"/>
                          <a:cs typeface="Proxima Nova"/>
                          <a:sym typeface="Proxima Nova"/>
                        </a:rPr>
                        <a:t> to adopt new seismic upgrade triggers and limit the requirements for seismic upgrades for conversions of single dwelling homes to multi-dwelling homes.</a:t>
                      </a:r>
                      <a:endParaRPr sz="1100">
                        <a:latin typeface="Proxima Nova"/>
                        <a:ea typeface="Proxima Nova"/>
                        <a:cs typeface="Proxima Nova"/>
                        <a:sym typeface="Proxima Nova"/>
                      </a:endParaRPr>
                    </a:p>
                  </a:txBody>
                  <a:tcPr marL="25400" marR="25400" marT="25400" marB="25400" anchor="ctr">
                    <a:lnL w="8650" cap="flat" cmpd="sng">
                      <a:solidFill>
                        <a:schemeClr val="dk2"/>
                      </a:solidFill>
                      <a:prstDash val="solid"/>
                      <a:round/>
                      <a:headEnd type="none" w="sm" len="sm"/>
                      <a:tailEnd type="none" w="sm" len="sm"/>
                    </a:lnL>
                    <a:lnR w="8650" cap="flat" cmpd="sng">
                      <a:solidFill>
                        <a:schemeClr val="dk2"/>
                      </a:solidFill>
                      <a:prstDash val="solid"/>
                      <a:round/>
                      <a:headEnd type="none" w="sm" len="sm"/>
                      <a:tailEnd type="none" w="sm" len="sm"/>
                    </a:lnR>
                    <a:lnT w="8650" cap="flat" cmpd="sng">
                      <a:solidFill>
                        <a:schemeClr val="dk2"/>
                      </a:solidFill>
                      <a:prstDash val="solid"/>
                      <a:round/>
                      <a:headEnd type="none" w="sm" len="sm"/>
                      <a:tailEnd type="none" w="sm" len="sm"/>
                    </a:lnT>
                    <a:lnB w="8650" cap="flat" cmpd="sng">
                      <a:solidFill>
                        <a:schemeClr val="dk2"/>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121" name="Google Shape;121;p27"/>
          <p:cNvSpPr txBox="1"/>
          <p:nvPr/>
        </p:nvSpPr>
        <p:spPr>
          <a:xfrm>
            <a:off x="129300" y="1318200"/>
            <a:ext cx="1518300" cy="2586900"/>
          </a:xfrm>
          <a:prstGeom prst="rect">
            <a:avLst/>
          </a:prstGeom>
          <a:noFill/>
          <a:ln>
            <a:noFill/>
          </a:ln>
        </p:spPr>
        <p:txBody>
          <a:bodyPr spcFirstLastPara="1" wrap="square" lIns="91425" tIns="91425" rIns="91425" bIns="91425" anchor="t" anchorCtr="0">
            <a:spAutoFit/>
          </a:bodyPr>
          <a:lstStyle/>
          <a:p>
            <a:pPr marL="457200" lvl="0" indent="-325755" algn="l" rtl="0">
              <a:lnSpc>
                <a:spcPct val="115000"/>
              </a:lnSpc>
              <a:spcBef>
                <a:spcPts val="0"/>
              </a:spcBef>
              <a:spcAft>
                <a:spcPts val="0"/>
              </a:spcAft>
              <a:buClr>
                <a:schemeClr val="accent1"/>
              </a:buClr>
              <a:buSzPts val="1530"/>
              <a:buFont typeface="Proxima Nova"/>
              <a:buChar char="●"/>
            </a:pPr>
            <a:r>
              <a:rPr lang="en" sz="1530">
                <a:solidFill>
                  <a:schemeClr val="accent1"/>
                </a:solidFill>
                <a:latin typeface="Proxima Nova"/>
                <a:ea typeface="Proxima Nova"/>
                <a:cs typeface="Proxima Nova"/>
                <a:sym typeface="Proxima Nova"/>
              </a:rPr>
              <a:t>Staff Capacity</a:t>
            </a:r>
            <a:endParaRPr sz="1530">
              <a:solidFill>
                <a:schemeClr val="accent1"/>
              </a:solidFill>
              <a:latin typeface="Proxima Nova"/>
              <a:ea typeface="Proxima Nova"/>
              <a:cs typeface="Proxima Nova"/>
              <a:sym typeface="Proxima Nova"/>
            </a:endParaRPr>
          </a:p>
          <a:p>
            <a:pPr marL="457200" lvl="0" indent="-325755" algn="l" rtl="0">
              <a:lnSpc>
                <a:spcPct val="115000"/>
              </a:lnSpc>
              <a:spcBef>
                <a:spcPts val="0"/>
              </a:spcBef>
              <a:spcAft>
                <a:spcPts val="0"/>
              </a:spcAft>
              <a:buClr>
                <a:schemeClr val="accent1"/>
              </a:buClr>
              <a:buSzPts val="1530"/>
              <a:buFont typeface="Proxima Nova"/>
              <a:buChar char="●"/>
            </a:pPr>
            <a:r>
              <a:rPr lang="en" sz="1530">
                <a:solidFill>
                  <a:schemeClr val="accent1"/>
                </a:solidFill>
                <a:latin typeface="Proxima Nova"/>
                <a:ea typeface="Proxima Nova"/>
                <a:cs typeface="Proxima Nova"/>
                <a:sym typeface="Proxima Nova"/>
              </a:rPr>
              <a:t>Lack of Funding</a:t>
            </a:r>
            <a:endParaRPr sz="1530">
              <a:solidFill>
                <a:schemeClr val="accent1"/>
              </a:solidFill>
              <a:latin typeface="Proxima Nova"/>
              <a:ea typeface="Proxima Nova"/>
              <a:cs typeface="Proxima Nova"/>
              <a:sym typeface="Proxima Nova"/>
            </a:endParaRPr>
          </a:p>
          <a:p>
            <a:pPr marL="457200" lvl="0" indent="-325755" algn="l" rtl="0">
              <a:lnSpc>
                <a:spcPct val="115000"/>
              </a:lnSpc>
              <a:spcBef>
                <a:spcPts val="0"/>
              </a:spcBef>
              <a:spcAft>
                <a:spcPts val="0"/>
              </a:spcAft>
              <a:buClr>
                <a:schemeClr val="accent1"/>
              </a:buClr>
              <a:buSzPts val="1530"/>
              <a:buFont typeface="Proxima Nova"/>
              <a:buChar char="●"/>
            </a:pPr>
            <a:r>
              <a:rPr lang="en" sz="1530">
                <a:solidFill>
                  <a:schemeClr val="accent1"/>
                </a:solidFill>
                <a:latin typeface="Proxima Nova"/>
                <a:ea typeface="Proxima Nova"/>
                <a:cs typeface="Proxima Nova"/>
                <a:sym typeface="Proxima Nova"/>
              </a:rPr>
              <a:t>Delays in planning and political processes</a:t>
            </a:r>
            <a:endParaRPr sz="1530">
              <a:solidFill>
                <a:schemeClr val="accent1"/>
              </a:solidFill>
              <a:latin typeface="Proxima Nova"/>
              <a:ea typeface="Proxima Nova"/>
              <a:cs typeface="Proxima Nova"/>
              <a:sym typeface="Proxima Nov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8"/>
          <p:cNvSpPr txBox="1">
            <a:spLocks noGrp="1"/>
          </p:cNvSpPr>
          <p:nvPr>
            <p:ph type="title"/>
          </p:nvPr>
        </p:nvSpPr>
        <p:spPr>
          <a:xfrm>
            <a:off x="454200" y="344150"/>
            <a:ext cx="8247000" cy="605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a:solidFill>
                  <a:schemeClr val="dk2"/>
                </a:solidFill>
              </a:rPr>
              <a:t>Not Started Actions/Need Significant Support</a:t>
            </a:r>
            <a:endParaRPr sz="3000" b="1">
              <a:solidFill>
                <a:schemeClr val="dk2"/>
              </a:solidFill>
            </a:endParaRPr>
          </a:p>
        </p:txBody>
      </p:sp>
      <p:sp>
        <p:nvSpPr>
          <p:cNvPr id="127" name="Google Shape;127;p28"/>
          <p:cNvSpPr txBox="1">
            <a:spLocks noGrp="1"/>
          </p:cNvSpPr>
          <p:nvPr>
            <p:ph type="body" idx="1"/>
          </p:nvPr>
        </p:nvSpPr>
        <p:spPr>
          <a:xfrm>
            <a:off x="311700" y="851950"/>
            <a:ext cx="8520600" cy="2081400"/>
          </a:xfrm>
          <a:prstGeom prst="rect">
            <a:avLst/>
          </a:prstGeom>
        </p:spPr>
        <p:txBody>
          <a:bodyPr spcFirstLastPara="1" wrap="square" lIns="91425" tIns="91425" rIns="91425" bIns="91425" anchor="t" anchorCtr="0">
            <a:noAutofit/>
          </a:bodyPr>
          <a:lstStyle/>
          <a:p>
            <a:pPr marL="914400" lvl="0" indent="-357505" algn="l" rtl="0">
              <a:lnSpc>
                <a:spcPct val="115000"/>
              </a:lnSpc>
              <a:spcBef>
                <a:spcPts val="0"/>
              </a:spcBef>
              <a:spcAft>
                <a:spcPts val="0"/>
              </a:spcAft>
              <a:buClr>
                <a:schemeClr val="accent1"/>
              </a:buClr>
              <a:buSzPts val="2030"/>
              <a:buChar char="●"/>
            </a:pPr>
            <a:r>
              <a:rPr lang="en" sz="2029">
                <a:solidFill>
                  <a:schemeClr val="accent1"/>
                </a:solidFill>
              </a:rPr>
              <a:t>Seismic mitigation: Infrastructure improvements, fuel plan, risk assessments and resiliency planning, elevating funding for retrofitting</a:t>
            </a:r>
            <a:endParaRPr sz="2029">
              <a:solidFill>
                <a:schemeClr val="accent1"/>
              </a:solidFill>
            </a:endParaRPr>
          </a:p>
          <a:p>
            <a:pPr marL="914400" lvl="0" indent="-357505" algn="l" rtl="0">
              <a:lnSpc>
                <a:spcPct val="115000"/>
              </a:lnSpc>
              <a:spcBef>
                <a:spcPts val="0"/>
              </a:spcBef>
              <a:spcAft>
                <a:spcPts val="0"/>
              </a:spcAft>
              <a:buClr>
                <a:schemeClr val="accent1"/>
              </a:buClr>
              <a:buSzPts val="2030"/>
              <a:buChar char="●"/>
            </a:pPr>
            <a:r>
              <a:rPr lang="en" sz="2029">
                <a:solidFill>
                  <a:schemeClr val="accent1"/>
                </a:solidFill>
              </a:rPr>
              <a:t>Coordination and partnerships with communities, bureaus, and regional partners</a:t>
            </a:r>
            <a:endParaRPr sz="2029">
              <a:solidFill>
                <a:schemeClr val="accent1"/>
              </a:solidFill>
            </a:endParaRPr>
          </a:p>
          <a:p>
            <a:pPr marL="914400" lvl="0" indent="-357505" algn="l" rtl="0">
              <a:lnSpc>
                <a:spcPct val="115000"/>
              </a:lnSpc>
              <a:spcBef>
                <a:spcPts val="0"/>
              </a:spcBef>
              <a:spcAft>
                <a:spcPts val="0"/>
              </a:spcAft>
              <a:buClr>
                <a:schemeClr val="accent1"/>
              </a:buClr>
              <a:buSzPts val="2030"/>
              <a:buChar char="●"/>
            </a:pPr>
            <a:r>
              <a:rPr lang="en" sz="2029">
                <a:solidFill>
                  <a:schemeClr val="accent1"/>
                </a:solidFill>
              </a:rPr>
              <a:t>Updating plans, data, and policies</a:t>
            </a:r>
          </a:p>
          <a:p>
            <a:pPr marL="914400" indent="-357505">
              <a:buClr>
                <a:schemeClr val="accent1"/>
              </a:buClr>
              <a:buSzPts val="2030"/>
            </a:pPr>
            <a:r>
              <a:rPr lang="en" sz="2029">
                <a:solidFill>
                  <a:schemeClr val="accent1"/>
                </a:solidFill>
              </a:rPr>
              <a:t>Actions where long term funding might be required for mitigation: Ex. </a:t>
            </a:r>
            <a:r>
              <a:rPr lang="en-US" sz="2029">
                <a:solidFill>
                  <a:schemeClr val="accent1"/>
                </a:solidFill>
                <a:sym typeface="Arial"/>
              </a:rPr>
              <a:t>Mitigate wildfire danger on PP&amp;R-managed property</a:t>
            </a:r>
          </a:p>
          <a:p>
            <a:pPr marL="914400" lvl="0" indent="-357505" algn="l" rtl="0">
              <a:lnSpc>
                <a:spcPct val="115000"/>
              </a:lnSpc>
              <a:spcBef>
                <a:spcPts val="0"/>
              </a:spcBef>
              <a:spcAft>
                <a:spcPts val="0"/>
              </a:spcAft>
              <a:buClr>
                <a:schemeClr val="accent1"/>
              </a:buClr>
              <a:buSzPts val="2030"/>
              <a:buChar char="●"/>
            </a:pPr>
            <a:endParaRPr sz="2029">
              <a:solidFill>
                <a:schemeClr val="accent1"/>
              </a:solidFill>
            </a:endParaRPr>
          </a:p>
        </p:txBody>
      </p:sp>
      <p:sp>
        <p:nvSpPr>
          <p:cNvPr id="128" name="Google Shape;128;p2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13</a:t>
            </a:fld>
            <a:r>
              <a:rPr lang="en"/>
              <a:t> of 8</a:t>
            </a:r>
            <a:endParaRPr/>
          </a:p>
        </p:txBody>
      </p:sp>
      <p:sp>
        <p:nvSpPr>
          <p:cNvPr id="129" name="Google Shape;129;p28"/>
          <p:cNvSpPr txBox="1">
            <a:spLocks noGrp="1"/>
          </p:cNvSpPr>
          <p:nvPr>
            <p:ph type="body" idx="1"/>
          </p:nvPr>
        </p:nvSpPr>
        <p:spPr>
          <a:xfrm>
            <a:off x="311700" y="3736950"/>
            <a:ext cx="8520600" cy="5546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None/>
            </a:pPr>
            <a:r>
              <a:rPr lang="en" sz="2029" i="1">
                <a:solidFill>
                  <a:schemeClr val="accent1"/>
                </a:solidFill>
              </a:rPr>
              <a:t>Reasons: Lack of funding, out of data/inaccurate data, need for more research and deeper analysis, staff capacity, changes or delays to the planning process, coordination with multiple actors</a:t>
            </a:r>
            <a:endParaRPr sz="2029" i="1">
              <a:solidFill>
                <a:schemeClr val="accent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20E7AD9-F996-2718-5556-17A624D9A870}"/>
              </a:ext>
            </a:extLst>
          </p:cNvPr>
          <p:cNvSpPr>
            <a:spLocks noGrp="1"/>
          </p:cNvSpPr>
          <p:nvPr>
            <p:ph type="body" idx="1"/>
          </p:nvPr>
        </p:nvSpPr>
        <p:spPr/>
        <p:txBody>
          <a:bodyPr>
            <a:normAutofit/>
          </a:bodyPr>
          <a:lstStyle/>
          <a:p>
            <a:pPr marL="114300" indent="0" algn="ctr">
              <a:buNone/>
            </a:pPr>
            <a:r>
              <a:rPr lang="en-US" sz="2800"/>
              <a:t>Thank you.</a:t>
            </a:r>
          </a:p>
          <a:p>
            <a:pPr marL="114300" indent="0" algn="ctr">
              <a:buNone/>
            </a:pPr>
            <a:r>
              <a:rPr lang="en-US" sz="2800"/>
              <a:t>Any questions?</a:t>
            </a:r>
          </a:p>
        </p:txBody>
      </p:sp>
    </p:spTree>
    <p:extLst>
      <p:ext uri="{BB962C8B-B14F-4D97-AF65-F5344CB8AC3E}">
        <p14:creationId xmlns:p14="http://schemas.microsoft.com/office/powerpoint/2010/main" val="2201623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507B7-BD00-E679-5125-A588CABB2415}"/>
              </a:ext>
            </a:extLst>
          </p:cNvPr>
          <p:cNvSpPr>
            <a:spLocks noGrp="1"/>
          </p:cNvSpPr>
          <p:nvPr>
            <p:ph type="title"/>
          </p:nvPr>
        </p:nvSpPr>
        <p:spPr/>
        <p:txBody>
          <a:bodyPr>
            <a:normAutofit fontScale="90000"/>
          </a:bodyPr>
          <a:lstStyle/>
          <a:p>
            <a:r>
              <a:rPr lang="en-US" sz="2700" b="1">
                <a:solidFill>
                  <a:schemeClr val="dk2"/>
                </a:solidFill>
              </a:rPr>
              <a:t>Community</a:t>
            </a:r>
            <a:r>
              <a:rPr lang="en-US" b="0" i="0">
                <a:solidFill>
                  <a:srgbClr val="15191E"/>
                </a:solidFill>
                <a:effectLst/>
                <a:latin typeface="Open Sans" panose="020B0606030504020204" pitchFamily="34" charset="0"/>
              </a:rPr>
              <a:t> </a:t>
            </a:r>
            <a:r>
              <a:rPr lang="en-US" sz="2700" b="1">
                <a:solidFill>
                  <a:schemeClr val="dk2"/>
                </a:solidFill>
              </a:rPr>
              <a:t>Rating System (CRS)</a:t>
            </a:r>
          </a:p>
        </p:txBody>
      </p:sp>
      <p:sp>
        <p:nvSpPr>
          <p:cNvPr id="3" name="Text Placeholder 2">
            <a:extLst>
              <a:ext uri="{FF2B5EF4-FFF2-40B4-BE49-F238E27FC236}">
                <a16:creationId xmlns:a16="http://schemas.microsoft.com/office/drawing/2014/main" id="{359C7E28-3B75-6EC8-80E8-566599DAB929}"/>
              </a:ext>
            </a:extLst>
          </p:cNvPr>
          <p:cNvSpPr>
            <a:spLocks noGrp="1"/>
          </p:cNvSpPr>
          <p:nvPr>
            <p:ph type="body" idx="1"/>
          </p:nvPr>
        </p:nvSpPr>
        <p:spPr/>
        <p:txBody>
          <a:bodyPr>
            <a:normAutofit fontScale="92500" lnSpcReduction="20000"/>
          </a:bodyPr>
          <a:lstStyle/>
          <a:p>
            <a:pPr algn="l"/>
            <a:r>
              <a:rPr lang="en-US" b="0" i="0">
                <a:solidFill>
                  <a:srgbClr val="15191E"/>
                </a:solidFill>
                <a:effectLst/>
                <a:latin typeface="Open Sans" panose="020B0606030504020204" pitchFamily="34" charset="0"/>
              </a:rPr>
              <a:t>Communities are rated Class 1-10 (with 1 being the highest) based on an accounting of activities that reduce FEMA's risk. Our current Class 5 rating provides a 25% discount on flood insurance for property owners. </a:t>
            </a:r>
          </a:p>
          <a:p>
            <a:pPr algn="l"/>
            <a:endParaRPr lang="en-US">
              <a:solidFill>
                <a:srgbClr val="15191E"/>
              </a:solidFill>
              <a:latin typeface="Open Sans" panose="020B0606030504020204" pitchFamily="34" charset="0"/>
            </a:endParaRPr>
          </a:p>
          <a:p>
            <a:pPr algn="l"/>
            <a:r>
              <a:rPr lang="en-US" b="0" i="0">
                <a:solidFill>
                  <a:srgbClr val="15191E"/>
                </a:solidFill>
                <a:effectLst/>
                <a:latin typeface="Open Sans" panose="020B0606030504020204" pitchFamily="34" charset="0"/>
              </a:rPr>
              <a:t>Portland's rating is higher than 90% of the 570 communities enrolled in FEMA's CRS Program. Portland's Class 5 rating saves the community about $300K in insurance premiums every year. About 60% of those receiving the discount are located in lower income neighborhoods.</a:t>
            </a:r>
          </a:p>
          <a:p>
            <a:pPr algn="l"/>
            <a:endParaRPr lang="en-US" b="0" i="0">
              <a:solidFill>
                <a:srgbClr val="15191E"/>
              </a:solidFill>
              <a:effectLst/>
              <a:latin typeface="Open Sans" panose="020B0606030504020204" pitchFamily="34" charset="0"/>
            </a:endParaRPr>
          </a:p>
          <a:p>
            <a:pPr algn="l"/>
            <a:r>
              <a:rPr lang="en-US" b="0" i="0">
                <a:solidFill>
                  <a:srgbClr val="15191E"/>
                </a:solidFill>
                <a:effectLst/>
                <a:latin typeface="Open Sans" panose="020B0606030504020204" pitchFamily="34" charset="0"/>
              </a:rPr>
              <a:t>As part of the CRS implementation, the City receives credit for the Mitigation Action Plan. To continue receiving this credit, the City reports annually to FEMA on the implementation of the Plan. </a:t>
            </a:r>
            <a:endParaRPr lang="en-US"/>
          </a:p>
        </p:txBody>
      </p:sp>
    </p:spTree>
    <p:extLst>
      <p:ext uri="{BB962C8B-B14F-4D97-AF65-F5344CB8AC3E}">
        <p14:creationId xmlns:p14="http://schemas.microsoft.com/office/powerpoint/2010/main" val="1596229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EAC52-60A7-E33F-6EE4-41788D406A14}"/>
              </a:ext>
            </a:extLst>
          </p:cNvPr>
          <p:cNvSpPr>
            <a:spLocks noGrp="1"/>
          </p:cNvSpPr>
          <p:nvPr>
            <p:ph type="title"/>
          </p:nvPr>
        </p:nvSpPr>
        <p:spPr/>
        <p:txBody>
          <a:bodyPr>
            <a:noAutofit/>
          </a:bodyPr>
          <a:lstStyle/>
          <a:p>
            <a:r>
              <a:rPr lang="en-US" sz="2400" b="1">
                <a:solidFill>
                  <a:schemeClr val="dk2"/>
                </a:solidFill>
              </a:rPr>
              <a:t>Mitigation projects fall into the following categories:</a:t>
            </a:r>
            <a:br>
              <a:rPr lang="en-US" sz="2000"/>
            </a:br>
            <a:endParaRPr lang="en-US" sz="2000"/>
          </a:p>
        </p:txBody>
      </p:sp>
      <p:sp>
        <p:nvSpPr>
          <p:cNvPr id="3" name="Text Placeholder 2">
            <a:extLst>
              <a:ext uri="{FF2B5EF4-FFF2-40B4-BE49-F238E27FC236}">
                <a16:creationId xmlns:a16="http://schemas.microsoft.com/office/drawing/2014/main" id="{18930F21-1803-70A7-1B7A-0520639494FE}"/>
              </a:ext>
            </a:extLst>
          </p:cNvPr>
          <p:cNvSpPr>
            <a:spLocks noGrp="1"/>
          </p:cNvSpPr>
          <p:nvPr>
            <p:ph type="body" idx="1"/>
          </p:nvPr>
        </p:nvSpPr>
        <p:spPr/>
        <p:txBody>
          <a:bodyPr>
            <a:normAutofit/>
          </a:bodyPr>
          <a:lstStyle/>
          <a:p>
            <a:pPr marL="457200" lvl="0" indent="-298450" algn="l" rtl="0">
              <a:spcBef>
                <a:spcPts val="0"/>
              </a:spcBef>
              <a:spcAft>
                <a:spcPts val="0"/>
              </a:spcAft>
              <a:buSzPts val="1100"/>
              <a:buChar char="-"/>
            </a:pPr>
            <a:r>
              <a:rPr lang="en-US" sz="2000"/>
              <a:t>Planning and regulations </a:t>
            </a:r>
          </a:p>
          <a:p>
            <a:pPr marL="457200" lvl="0" indent="-298450" algn="l" rtl="0">
              <a:spcBef>
                <a:spcPts val="0"/>
              </a:spcBef>
              <a:spcAft>
                <a:spcPts val="0"/>
              </a:spcAft>
              <a:buSzPts val="1100"/>
              <a:buChar char="-"/>
            </a:pPr>
            <a:r>
              <a:rPr lang="en-US" sz="2000"/>
              <a:t>Structural and infrastructure projects to make the built environment more resilient</a:t>
            </a:r>
          </a:p>
          <a:p>
            <a:pPr marL="457200" lvl="0" indent="-298450" algn="l" rtl="0">
              <a:spcBef>
                <a:spcPts val="0"/>
              </a:spcBef>
              <a:spcAft>
                <a:spcPts val="0"/>
              </a:spcAft>
              <a:buSzPts val="1100"/>
              <a:buChar char="-"/>
            </a:pPr>
            <a:r>
              <a:rPr lang="en-US" sz="2000"/>
              <a:t>Natural systems protections that minimize harm to people and the built environment and restore the functions of natural systems </a:t>
            </a:r>
          </a:p>
          <a:p>
            <a:pPr marL="457200" lvl="0" indent="-298450" algn="l" rtl="0">
              <a:spcBef>
                <a:spcPts val="0"/>
              </a:spcBef>
              <a:spcAft>
                <a:spcPts val="0"/>
              </a:spcAft>
              <a:buSzPts val="1100"/>
              <a:buChar char="-"/>
            </a:pPr>
            <a:r>
              <a:rPr lang="en-US" sz="2000"/>
              <a:t>Education and awareness programs that inform the public about natural hazards and ways to mitigate their impacts.</a:t>
            </a:r>
          </a:p>
          <a:p>
            <a:endParaRPr lang="en-US"/>
          </a:p>
        </p:txBody>
      </p:sp>
    </p:spTree>
    <p:extLst>
      <p:ext uri="{BB962C8B-B14F-4D97-AF65-F5344CB8AC3E}">
        <p14:creationId xmlns:p14="http://schemas.microsoft.com/office/powerpoint/2010/main" val="452296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CDC8B"/>
        </a:solidFill>
        <a:effectLst/>
      </p:bgPr>
    </p:bg>
    <p:spTree>
      <p:nvGrpSpPr>
        <p:cNvPr id="1" name="Shape 110"/>
        <p:cNvGrpSpPr/>
        <p:nvPr/>
      </p:nvGrpSpPr>
      <p:grpSpPr>
        <a:xfrm>
          <a:off x="0" y="0"/>
          <a:ext cx="0" cy="0"/>
          <a:chOff x="0" y="0"/>
          <a:chExt cx="0" cy="0"/>
        </a:xfrm>
      </p:grpSpPr>
      <p:pic>
        <p:nvPicPr>
          <p:cNvPr id="111" name="Google Shape;111;p26" title="Chart"/>
          <p:cNvPicPr preferRelativeResize="0"/>
          <p:nvPr/>
        </p:nvPicPr>
        <p:blipFill>
          <a:blip r:embed="rId3">
            <a:alphaModFix/>
          </a:blip>
          <a:stretch>
            <a:fillRect/>
          </a:stretch>
        </p:blipFill>
        <p:spPr>
          <a:xfrm>
            <a:off x="2506750" y="547575"/>
            <a:ext cx="6547224" cy="4048350"/>
          </a:xfrm>
          <a:prstGeom prst="rect">
            <a:avLst/>
          </a:prstGeom>
          <a:noFill/>
          <a:ln>
            <a:noFill/>
          </a:ln>
        </p:spPr>
      </p:pic>
      <p:sp>
        <p:nvSpPr>
          <p:cNvPr id="112" name="Google Shape;112;p26"/>
          <p:cNvSpPr txBox="1">
            <a:spLocks noGrp="1"/>
          </p:cNvSpPr>
          <p:nvPr>
            <p:ph type="title"/>
          </p:nvPr>
        </p:nvSpPr>
        <p:spPr>
          <a:xfrm>
            <a:off x="451200" y="659925"/>
            <a:ext cx="1929600" cy="1233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500" b="1">
                <a:solidFill>
                  <a:schemeClr val="accent1"/>
                </a:solidFill>
              </a:rPr>
              <a:t>Breakdown of MAP Actions</a:t>
            </a:r>
            <a:endParaRPr sz="2500" b="1">
              <a:solidFill>
                <a:schemeClr val="accent1"/>
              </a:solidFill>
            </a:endParaRPr>
          </a:p>
        </p:txBody>
      </p:sp>
      <p:sp>
        <p:nvSpPr>
          <p:cNvPr id="113" name="Google Shape;113;p26"/>
          <p:cNvSpPr txBox="1">
            <a:spLocks noGrp="1"/>
          </p:cNvSpPr>
          <p:nvPr>
            <p:ph type="body" idx="4294967295"/>
          </p:nvPr>
        </p:nvSpPr>
        <p:spPr>
          <a:xfrm>
            <a:off x="451200" y="1893225"/>
            <a:ext cx="2565900" cy="2081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935"/>
              <a:buNone/>
            </a:pPr>
            <a:r>
              <a:rPr lang="en" sz="1729">
                <a:solidFill>
                  <a:schemeClr val="accent1"/>
                </a:solidFill>
              </a:rPr>
              <a:t>4 actions </a:t>
            </a:r>
            <a:r>
              <a:rPr lang="en" sz="1729" b="1">
                <a:solidFill>
                  <a:schemeClr val="accent1"/>
                </a:solidFill>
              </a:rPr>
              <a:t>completed</a:t>
            </a:r>
            <a:endParaRPr sz="1729" b="1">
              <a:solidFill>
                <a:schemeClr val="accent1"/>
              </a:solidFill>
            </a:endParaRPr>
          </a:p>
          <a:p>
            <a:pPr marL="0" lvl="0" indent="0" algn="l" rtl="0">
              <a:lnSpc>
                <a:spcPct val="100000"/>
              </a:lnSpc>
              <a:spcBef>
                <a:spcPts val="1200"/>
              </a:spcBef>
              <a:spcAft>
                <a:spcPts val="0"/>
              </a:spcAft>
              <a:buSzPts val="935"/>
              <a:buNone/>
            </a:pPr>
            <a:r>
              <a:rPr lang="en" sz="1729">
                <a:solidFill>
                  <a:schemeClr val="accent1"/>
                </a:solidFill>
              </a:rPr>
              <a:t>66 actions </a:t>
            </a:r>
            <a:r>
              <a:rPr lang="en" sz="1729" b="1">
                <a:solidFill>
                  <a:schemeClr val="accent1"/>
                </a:solidFill>
              </a:rPr>
              <a:t>in progress</a:t>
            </a:r>
            <a:endParaRPr sz="1729" b="1">
              <a:solidFill>
                <a:schemeClr val="accent1"/>
              </a:solidFill>
            </a:endParaRPr>
          </a:p>
          <a:p>
            <a:pPr marL="0" lvl="0" indent="0" algn="l" rtl="0">
              <a:lnSpc>
                <a:spcPct val="100000"/>
              </a:lnSpc>
              <a:spcBef>
                <a:spcPts val="1200"/>
              </a:spcBef>
              <a:spcAft>
                <a:spcPts val="0"/>
              </a:spcAft>
              <a:buSzPts val="935"/>
              <a:buNone/>
            </a:pPr>
            <a:r>
              <a:rPr lang="en" sz="1729">
                <a:solidFill>
                  <a:schemeClr val="accent1"/>
                </a:solidFill>
              </a:rPr>
              <a:t>18 actions </a:t>
            </a:r>
            <a:r>
              <a:rPr lang="en" sz="1729" b="1">
                <a:solidFill>
                  <a:schemeClr val="accent1"/>
                </a:solidFill>
              </a:rPr>
              <a:t>not started</a:t>
            </a:r>
            <a:endParaRPr sz="1729" b="1">
              <a:solidFill>
                <a:schemeClr val="accent1"/>
              </a:solidFill>
            </a:endParaRPr>
          </a:p>
          <a:p>
            <a:pPr marL="0" lvl="0" indent="0" algn="l" rtl="0">
              <a:lnSpc>
                <a:spcPct val="100000"/>
              </a:lnSpc>
              <a:spcBef>
                <a:spcPts val="1200"/>
              </a:spcBef>
              <a:spcAft>
                <a:spcPts val="0"/>
              </a:spcAft>
              <a:buSzPts val="935"/>
              <a:buNone/>
            </a:pPr>
            <a:r>
              <a:rPr lang="en" sz="1729">
                <a:solidFill>
                  <a:schemeClr val="accent1"/>
                </a:solidFill>
              </a:rPr>
              <a:t>6 actions </a:t>
            </a:r>
            <a:r>
              <a:rPr lang="en" sz="1729" b="1">
                <a:solidFill>
                  <a:schemeClr val="accent1"/>
                </a:solidFill>
              </a:rPr>
              <a:t>stalled</a:t>
            </a:r>
            <a:endParaRPr sz="1729" b="1">
              <a:solidFill>
                <a:schemeClr val="accent1"/>
              </a:solidFill>
            </a:endParaRPr>
          </a:p>
          <a:p>
            <a:pPr marL="0" lvl="0" indent="0" algn="l" rtl="0">
              <a:lnSpc>
                <a:spcPct val="100000"/>
              </a:lnSpc>
              <a:spcBef>
                <a:spcPts val="1200"/>
              </a:spcBef>
              <a:spcAft>
                <a:spcPts val="1200"/>
              </a:spcAft>
              <a:buSzPts val="935"/>
              <a:buNone/>
            </a:pPr>
            <a:endParaRPr sz="1729" b="1">
              <a:solidFill>
                <a:schemeClr val="accen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9"/>
          <p:cNvSpPr txBox="1">
            <a:spLocks noGrp="1"/>
          </p:cNvSpPr>
          <p:nvPr>
            <p:ph type="title"/>
          </p:nvPr>
        </p:nvSpPr>
        <p:spPr>
          <a:xfrm>
            <a:off x="301800" y="267950"/>
            <a:ext cx="8247000" cy="605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a:solidFill>
                  <a:schemeClr val="dk2"/>
                </a:solidFill>
              </a:rPr>
              <a:t>In Progress Actions</a:t>
            </a:r>
            <a:endParaRPr sz="3000" b="1">
              <a:solidFill>
                <a:schemeClr val="dk2"/>
              </a:solidFill>
            </a:endParaRPr>
          </a:p>
        </p:txBody>
      </p:sp>
      <p:sp>
        <p:nvSpPr>
          <p:cNvPr id="135" name="Google Shape;135;p29"/>
          <p:cNvSpPr txBox="1">
            <a:spLocks noGrp="1"/>
          </p:cNvSpPr>
          <p:nvPr>
            <p:ph type="body" idx="1"/>
          </p:nvPr>
        </p:nvSpPr>
        <p:spPr>
          <a:xfrm>
            <a:off x="311700" y="839575"/>
            <a:ext cx="8520600" cy="402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029" i="1">
                <a:solidFill>
                  <a:schemeClr val="accent1"/>
                </a:solidFill>
              </a:rPr>
              <a:t>What has been accomplished?</a:t>
            </a:r>
            <a:endParaRPr sz="1750">
              <a:solidFill>
                <a:schemeClr val="accent1"/>
              </a:solidFill>
            </a:endParaRPr>
          </a:p>
          <a:p>
            <a:pPr marL="457200" lvl="0" indent="-339725" algn="l" rtl="0">
              <a:spcBef>
                <a:spcPts val="0"/>
              </a:spcBef>
              <a:spcAft>
                <a:spcPts val="0"/>
              </a:spcAft>
              <a:buClr>
                <a:schemeClr val="accent1"/>
              </a:buClr>
              <a:buSzPts val="1750"/>
              <a:buChar char="●"/>
            </a:pPr>
            <a:r>
              <a:rPr lang="en" sz="1750" b="1">
                <a:solidFill>
                  <a:srgbClr val="000000"/>
                </a:solidFill>
              </a:rPr>
              <a:t>BES-5:</a:t>
            </a:r>
            <a:r>
              <a:rPr lang="en" sz="1750">
                <a:solidFill>
                  <a:srgbClr val="000000"/>
                </a:solidFill>
              </a:rPr>
              <a:t> </a:t>
            </a:r>
            <a:r>
              <a:rPr lang="en" sz="1750" b="1">
                <a:solidFill>
                  <a:srgbClr val="000000"/>
                </a:solidFill>
              </a:rPr>
              <a:t>Planted 700-800 trees</a:t>
            </a:r>
            <a:r>
              <a:rPr lang="en" sz="1750">
                <a:solidFill>
                  <a:srgbClr val="000000"/>
                </a:solidFill>
              </a:rPr>
              <a:t> and receive </a:t>
            </a:r>
            <a:r>
              <a:rPr lang="en" sz="1750" b="1">
                <a:solidFill>
                  <a:srgbClr val="000000"/>
                </a:solidFill>
              </a:rPr>
              <a:t>4 years of maintenance</a:t>
            </a:r>
            <a:r>
              <a:rPr lang="en" sz="1750">
                <a:solidFill>
                  <a:srgbClr val="000000"/>
                </a:solidFill>
              </a:rPr>
              <a:t>; also i</a:t>
            </a:r>
            <a:r>
              <a:rPr lang="en" sz="1750" b="1">
                <a:solidFill>
                  <a:srgbClr val="000000"/>
                </a:solidFill>
              </a:rPr>
              <a:t>nstalled 53,560 native plants</a:t>
            </a:r>
            <a:r>
              <a:rPr lang="en" sz="1750">
                <a:solidFill>
                  <a:srgbClr val="000000"/>
                </a:solidFill>
              </a:rPr>
              <a:t> throughout city owned natural areas</a:t>
            </a:r>
            <a:endParaRPr sz="1750">
              <a:solidFill>
                <a:srgbClr val="000000"/>
              </a:solidFill>
            </a:endParaRPr>
          </a:p>
          <a:p>
            <a:pPr marL="457200" lvl="0" indent="-339725" algn="l" rtl="0">
              <a:spcBef>
                <a:spcPts val="0"/>
              </a:spcBef>
              <a:spcAft>
                <a:spcPts val="0"/>
              </a:spcAft>
              <a:buClr>
                <a:srgbClr val="000000"/>
              </a:buClr>
              <a:buSzPts val="1750"/>
              <a:buChar char="●"/>
            </a:pPr>
            <a:r>
              <a:rPr lang="en" sz="1750" b="1">
                <a:solidFill>
                  <a:srgbClr val="000000"/>
                </a:solidFill>
              </a:rPr>
              <a:t>BES-7:</a:t>
            </a:r>
            <a:r>
              <a:rPr lang="en" sz="1750">
                <a:solidFill>
                  <a:srgbClr val="000000"/>
                </a:solidFill>
              </a:rPr>
              <a:t> </a:t>
            </a:r>
            <a:r>
              <a:rPr lang="en" sz="1750" b="1">
                <a:solidFill>
                  <a:srgbClr val="000000"/>
                </a:solidFill>
              </a:rPr>
              <a:t>Partnered with multiple watershed councils</a:t>
            </a:r>
            <a:r>
              <a:rPr lang="en" sz="1750">
                <a:solidFill>
                  <a:srgbClr val="000000"/>
                </a:solidFill>
              </a:rPr>
              <a:t> to ensure community participation, education, and stewardship </a:t>
            </a:r>
            <a:endParaRPr sz="1750">
              <a:solidFill>
                <a:srgbClr val="000000"/>
              </a:solidFill>
            </a:endParaRPr>
          </a:p>
          <a:p>
            <a:pPr marL="457200" lvl="0" indent="-339725" algn="l" rtl="0">
              <a:spcBef>
                <a:spcPts val="0"/>
              </a:spcBef>
              <a:spcAft>
                <a:spcPts val="0"/>
              </a:spcAft>
              <a:buClr>
                <a:srgbClr val="000000"/>
              </a:buClr>
              <a:buSzPts val="1750"/>
              <a:buChar char="●"/>
            </a:pPr>
            <a:r>
              <a:rPr lang="en" sz="1750" b="1">
                <a:solidFill>
                  <a:srgbClr val="000000"/>
                </a:solidFill>
              </a:rPr>
              <a:t>BES-15:</a:t>
            </a:r>
            <a:r>
              <a:rPr lang="en" sz="1750">
                <a:solidFill>
                  <a:srgbClr val="000000"/>
                </a:solidFill>
              </a:rPr>
              <a:t> STEP program–</a:t>
            </a:r>
            <a:r>
              <a:rPr lang="en" sz="1750" b="1">
                <a:solidFill>
                  <a:srgbClr val="000000"/>
                </a:solidFill>
              </a:rPr>
              <a:t>significant excavation and ground improvement work</a:t>
            </a:r>
            <a:r>
              <a:rPr lang="en" sz="1750">
                <a:solidFill>
                  <a:srgbClr val="000000"/>
                </a:solidFill>
              </a:rPr>
              <a:t> to add secondary treatment clarifier capacity; work will conclude or be close to completion in FY 24/25</a:t>
            </a:r>
            <a:endParaRPr sz="1750">
              <a:solidFill>
                <a:srgbClr val="000000"/>
              </a:solidFill>
            </a:endParaRPr>
          </a:p>
          <a:p>
            <a:pPr marL="457200" lvl="0" indent="-339725" algn="l" rtl="0">
              <a:spcBef>
                <a:spcPts val="0"/>
              </a:spcBef>
              <a:spcAft>
                <a:spcPts val="0"/>
              </a:spcAft>
              <a:buClr>
                <a:schemeClr val="accent1"/>
              </a:buClr>
              <a:buSzPts val="1750"/>
              <a:buChar char="●"/>
            </a:pPr>
            <a:r>
              <a:rPr lang="en" sz="1750" b="1">
                <a:solidFill>
                  <a:schemeClr val="accent1"/>
                </a:solidFill>
              </a:rPr>
              <a:t>BES-19:</a:t>
            </a:r>
            <a:r>
              <a:rPr lang="en" sz="1750">
                <a:solidFill>
                  <a:schemeClr val="accent1"/>
                </a:solidFill>
              </a:rPr>
              <a:t> Lower Columbia River Basin </a:t>
            </a:r>
            <a:r>
              <a:rPr lang="en" sz="1750" b="1">
                <a:solidFill>
                  <a:schemeClr val="accent1"/>
                </a:solidFill>
              </a:rPr>
              <a:t>Peak Stage Frequency Report completed</a:t>
            </a:r>
            <a:r>
              <a:rPr lang="en" sz="1750">
                <a:solidFill>
                  <a:schemeClr val="accent1"/>
                </a:solidFill>
              </a:rPr>
              <a:t> in 2022 and released in 2023 through a collaboration with US Army Corps of Engineers</a:t>
            </a:r>
            <a:endParaRPr sz="1750">
              <a:solidFill>
                <a:schemeClr val="accent1"/>
              </a:solidFill>
            </a:endParaRPr>
          </a:p>
          <a:p>
            <a:pPr marL="457200" lvl="0" indent="0" algn="l" rtl="0">
              <a:spcBef>
                <a:spcPts val="1200"/>
              </a:spcBef>
              <a:spcAft>
                <a:spcPts val="0"/>
              </a:spcAft>
              <a:buNone/>
            </a:pPr>
            <a:endParaRPr sz="1750">
              <a:solidFill>
                <a:schemeClr val="accent1"/>
              </a:solidFill>
            </a:endParaRPr>
          </a:p>
          <a:p>
            <a:pPr marL="914400" lvl="0" indent="0" algn="l" rtl="0">
              <a:lnSpc>
                <a:spcPct val="115000"/>
              </a:lnSpc>
              <a:spcBef>
                <a:spcPts val="0"/>
              </a:spcBef>
              <a:spcAft>
                <a:spcPts val="1200"/>
              </a:spcAft>
              <a:buSzPts val="935"/>
              <a:buNone/>
            </a:pPr>
            <a:endParaRPr sz="2029">
              <a:solidFill>
                <a:schemeClr val="accent1"/>
              </a:solidFill>
            </a:endParaRPr>
          </a:p>
        </p:txBody>
      </p:sp>
      <p:sp>
        <p:nvSpPr>
          <p:cNvPr id="136" name="Google Shape;136;p2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5</a:t>
            </a:fld>
            <a:r>
              <a:rPr lang="en"/>
              <a:t> of 8</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30"/>
          <p:cNvSpPr txBox="1">
            <a:spLocks noGrp="1"/>
          </p:cNvSpPr>
          <p:nvPr>
            <p:ph type="title"/>
          </p:nvPr>
        </p:nvSpPr>
        <p:spPr>
          <a:xfrm>
            <a:off x="301800" y="191750"/>
            <a:ext cx="8247000" cy="605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a:solidFill>
                  <a:schemeClr val="dk2"/>
                </a:solidFill>
              </a:rPr>
              <a:t>In Progress Actions</a:t>
            </a:r>
            <a:endParaRPr sz="3000" b="1">
              <a:solidFill>
                <a:schemeClr val="dk2"/>
              </a:solidFill>
            </a:endParaRPr>
          </a:p>
        </p:txBody>
      </p:sp>
      <p:sp>
        <p:nvSpPr>
          <p:cNvPr id="142" name="Google Shape;142;p30"/>
          <p:cNvSpPr txBox="1">
            <a:spLocks noGrp="1"/>
          </p:cNvSpPr>
          <p:nvPr>
            <p:ph type="body" idx="1"/>
          </p:nvPr>
        </p:nvSpPr>
        <p:spPr>
          <a:xfrm>
            <a:off x="311700" y="763375"/>
            <a:ext cx="8520600" cy="402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029" i="1">
                <a:solidFill>
                  <a:schemeClr val="accent1"/>
                </a:solidFill>
              </a:rPr>
              <a:t>What has been accomplished?</a:t>
            </a:r>
            <a:endParaRPr sz="1750">
              <a:solidFill>
                <a:schemeClr val="accent1"/>
              </a:solidFill>
            </a:endParaRPr>
          </a:p>
          <a:p>
            <a:pPr marL="457200" lvl="0" indent="-336550" algn="l" rtl="0">
              <a:spcBef>
                <a:spcPts val="0"/>
              </a:spcBef>
              <a:spcAft>
                <a:spcPts val="0"/>
              </a:spcAft>
              <a:buClr>
                <a:schemeClr val="accent1"/>
              </a:buClr>
              <a:buSzPts val="1700"/>
              <a:buChar char="●"/>
            </a:pPr>
            <a:r>
              <a:rPr lang="en" sz="1700" b="1">
                <a:solidFill>
                  <a:srgbClr val="000000"/>
                </a:solidFill>
              </a:rPr>
              <a:t>BPS-3:</a:t>
            </a:r>
            <a:r>
              <a:rPr lang="en" sz="1700">
                <a:solidFill>
                  <a:srgbClr val="000000"/>
                </a:solidFill>
              </a:rPr>
              <a:t> Developing neighborhood scale energy resilience through </a:t>
            </a:r>
            <a:r>
              <a:rPr lang="en" sz="1700" b="1">
                <a:solidFill>
                  <a:srgbClr val="000000"/>
                </a:solidFill>
              </a:rPr>
              <a:t>solar+battery systems</a:t>
            </a:r>
            <a:r>
              <a:rPr lang="en" sz="1700">
                <a:solidFill>
                  <a:srgbClr val="000000"/>
                </a:solidFill>
              </a:rPr>
              <a:t>; </a:t>
            </a:r>
            <a:r>
              <a:rPr lang="en" sz="1700" b="1">
                <a:solidFill>
                  <a:srgbClr val="000000"/>
                </a:solidFill>
              </a:rPr>
              <a:t>shifted from policy and planning</a:t>
            </a:r>
            <a:r>
              <a:rPr lang="en" sz="1700">
                <a:solidFill>
                  <a:srgbClr val="000000"/>
                </a:solidFill>
              </a:rPr>
              <a:t> to more investment as the Portland Clean Energy Fund has taken shape, which has funded 3 community based solar plus storage projects</a:t>
            </a:r>
            <a:endParaRPr sz="1700">
              <a:solidFill>
                <a:srgbClr val="000000"/>
              </a:solidFill>
            </a:endParaRPr>
          </a:p>
          <a:p>
            <a:pPr marL="457200" lvl="0" indent="-336550" algn="l" rtl="0">
              <a:spcBef>
                <a:spcPts val="0"/>
              </a:spcBef>
              <a:spcAft>
                <a:spcPts val="0"/>
              </a:spcAft>
              <a:buClr>
                <a:srgbClr val="000000"/>
              </a:buClr>
              <a:buSzPts val="1700"/>
              <a:buChar char="●"/>
            </a:pPr>
            <a:r>
              <a:rPr lang="en" sz="1700" b="1">
                <a:solidFill>
                  <a:srgbClr val="000000"/>
                </a:solidFill>
              </a:rPr>
              <a:t>BPS-4: </a:t>
            </a:r>
            <a:r>
              <a:rPr lang="en" sz="1700">
                <a:solidFill>
                  <a:srgbClr val="000000"/>
                </a:solidFill>
              </a:rPr>
              <a:t>BPS replaced the 2015 Climate Action Plan with the </a:t>
            </a:r>
            <a:r>
              <a:rPr lang="en" sz="1700" b="1">
                <a:solidFill>
                  <a:srgbClr val="000000"/>
                </a:solidFill>
              </a:rPr>
              <a:t>2022-2025 Climate Emergency Workplan</a:t>
            </a:r>
            <a:r>
              <a:rPr lang="en" sz="1700">
                <a:solidFill>
                  <a:srgbClr val="000000"/>
                </a:solidFill>
              </a:rPr>
              <a:t> in August 2022</a:t>
            </a:r>
            <a:endParaRPr sz="1700">
              <a:solidFill>
                <a:srgbClr val="000000"/>
              </a:solidFill>
            </a:endParaRPr>
          </a:p>
          <a:p>
            <a:pPr marL="457200" lvl="0" indent="-336550" algn="l" rtl="0">
              <a:spcBef>
                <a:spcPts val="0"/>
              </a:spcBef>
              <a:spcAft>
                <a:spcPts val="0"/>
              </a:spcAft>
              <a:buClr>
                <a:srgbClr val="000000"/>
              </a:buClr>
              <a:buSzPts val="1700"/>
              <a:buFont typeface="Arial"/>
              <a:buChar char="●"/>
            </a:pPr>
            <a:r>
              <a:rPr lang="en" sz="1700" b="1">
                <a:solidFill>
                  <a:srgbClr val="000000"/>
                </a:solidFill>
              </a:rPr>
              <a:t>BPS-15:</a:t>
            </a:r>
            <a:r>
              <a:rPr lang="en" sz="1700">
                <a:solidFill>
                  <a:srgbClr val="000000"/>
                </a:solidFill>
              </a:rPr>
              <a:t> Developing an </a:t>
            </a:r>
            <a:r>
              <a:rPr lang="en" sz="1700" b="1">
                <a:solidFill>
                  <a:srgbClr val="000000"/>
                </a:solidFill>
              </a:rPr>
              <a:t>urban heat island strategy for east portland</a:t>
            </a:r>
            <a:r>
              <a:rPr lang="en" sz="1700">
                <a:solidFill>
                  <a:srgbClr val="000000"/>
                </a:solidFill>
              </a:rPr>
              <a:t>; collaborating with 8 city bureaus to implement the city wide flood management update work plan (Floodplain resilience plan)</a:t>
            </a:r>
            <a:endParaRPr sz="1700">
              <a:solidFill>
                <a:srgbClr val="000000"/>
              </a:solidFill>
            </a:endParaRPr>
          </a:p>
          <a:p>
            <a:pPr marL="457200" lvl="0" indent="-336550" algn="l" rtl="0">
              <a:spcBef>
                <a:spcPts val="0"/>
              </a:spcBef>
              <a:spcAft>
                <a:spcPts val="0"/>
              </a:spcAft>
              <a:buClr>
                <a:srgbClr val="000000"/>
              </a:buClr>
              <a:buSzPts val="1700"/>
              <a:buFont typeface="Arial"/>
              <a:buChar char="●"/>
            </a:pPr>
            <a:r>
              <a:rPr lang="en" sz="1700" b="1">
                <a:solidFill>
                  <a:srgbClr val="000000"/>
                </a:solidFill>
              </a:rPr>
              <a:t>BPS-7: Fix it fairs </a:t>
            </a:r>
            <a:r>
              <a:rPr lang="en" sz="1700">
                <a:solidFill>
                  <a:srgbClr val="000000"/>
                </a:solidFill>
              </a:rPr>
              <a:t>are resource events for personal and community resiliency and sustainability, 1,300 people have attended fix-it fairs in 2023; long range planning often raises the awareness of climate resiliency </a:t>
            </a:r>
            <a:endParaRPr sz="1700">
              <a:solidFill>
                <a:srgbClr val="000000"/>
              </a:solidFill>
            </a:endParaRPr>
          </a:p>
          <a:p>
            <a:pPr marL="457200" lvl="0" indent="0" algn="l" rtl="0">
              <a:spcBef>
                <a:spcPts val="0"/>
              </a:spcBef>
              <a:spcAft>
                <a:spcPts val="0"/>
              </a:spcAft>
              <a:buNone/>
            </a:pPr>
            <a:endParaRPr sz="1750">
              <a:solidFill>
                <a:schemeClr val="accent1"/>
              </a:solidFill>
            </a:endParaRPr>
          </a:p>
          <a:p>
            <a:pPr marL="914400" lvl="0" indent="0" algn="l" rtl="0">
              <a:lnSpc>
                <a:spcPct val="115000"/>
              </a:lnSpc>
              <a:spcBef>
                <a:spcPts val="0"/>
              </a:spcBef>
              <a:spcAft>
                <a:spcPts val="1200"/>
              </a:spcAft>
              <a:buSzPts val="935"/>
              <a:buNone/>
            </a:pPr>
            <a:endParaRPr sz="2029">
              <a:solidFill>
                <a:schemeClr val="accent1"/>
              </a:solidFill>
            </a:endParaRPr>
          </a:p>
        </p:txBody>
      </p:sp>
      <p:sp>
        <p:nvSpPr>
          <p:cNvPr id="143" name="Google Shape;143;p3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6</a:t>
            </a:fld>
            <a:r>
              <a:rPr lang="en"/>
              <a:t> of 8</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1"/>
          <p:cNvSpPr txBox="1">
            <a:spLocks noGrp="1"/>
          </p:cNvSpPr>
          <p:nvPr>
            <p:ph type="title"/>
          </p:nvPr>
        </p:nvSpPr>
        <p:spPr>
          <a:xfrm>
            <a:off x="301800" y="267950"/>
            <a:ext cx="8247000" cy="605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a:solidFill>
                  <a:schemeClr val="dk2"/>
                </a:solidFill>
              </a:rPr>
              <a:t>In Progress Actions</a:t>
            </a:r>
            <a:endParaRPr sz="3000" b="1">
              <a:solidFill>
                <a:schemeClr val="dk2"/>
              </a:solidFill>
            </a:endParaRPr>
          </a:p>
        </p:txBody>
      </p:sp>
      <p:sp>
        <p:nvSpPr>
          <p:cNvPr id="149" name="Google Shape;149;p31"/>
          <p:cNvSpPr txBox="1">
            <a:spLocks noGrp="1"/>
          </p:cNvSpPr>
          <p:nvPr>
            <p:ph type="body" idx="1"/>
          </p:nvPr>
        </p:nvSpPr>
        <p:spPr>
          <a:xfrm>
            <a:off x="311700" y="839575"/>
            <a:ext cx="8520600" cy="402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029" i="1">
                <a:solidFill>
                  <a:schemeClr val="accent1"/>
                </a:solidFill>
              </a:rPr>
              <a:t>What has been accomplished?</a:t>
            </a:r>
            <a:endParaRPr sz="2029" i="1">
              <a:solidFill>
                <a:schemeClr val="accent1"/>
              </a:solidFill>
            </a:endParaRPr>
          </a:p>
          <a:p>
            <a:pPr marL="457200" lvl="0" indent="-339725" algn="l" rtl="0">
              <a:spcBef>
                <a:spcPts val="0"/>
              </a:spcBef>
              <a:spcAft>
                <a:spcPts val="0"/>
              </a:spcAft>
              <a:buClr>
                <a:schemeClr val="accent1"/>
              </a:buClr>
              <a:buSzPts val="1750"/>
              <a:buChar char="●"/>
            </a:pPr>
            <a:r>
              <a:rPr lang="en" sz="1750" b="1">
                <a:solidFill>
                  <a:srgbClr val="000000"/>
                </a:solidFill>
              </a:rPr>
              <a:t>BDS-1:</a:t>
            </a:r>
            <a:r>
              <a:rPr lang="en" sz="1750">
                <a:solidFill>
                  <a:srgbClr val="000000"/>
                </a:solidFill>
              </a:rPr>
              <a:t> BDS worked on the regional aspects of  updating their </a:t>
            </a:r>
            <a:r>
              <a:rPr lang="en" sz="1750" b="1">
                <a:solidFill>
                  <a:srgbClr val="000000"/>
                </a:solidFill>
              </a:rPr>
              <a:t>building damage assessment plan</a:t>
            </a:r>
            <a:r>
              <a:rPr lang="en" sz="1750">
                <a:solidFill>
                  <a:srgbClr val="000000"/>
                </a:solidFill>
              </a:rPr>
              <a:t> but since BDAP+ did not get funding, this limits their outreach capabilities, developed a strong collection of educational materials translated into 10+ languages </a:t>
            </a:r>
            <a:endParaRPr sz="1750">
              <a:solidFill>
                <a:srgbClr val="000000"/>
              </a:solidFill>
            </a:endParaRPr>
          </a:p>
          <a:p>
            <a:pPr marL="457200" lvl="0" indent="-339725" algn="l" rtl="0">
              <a:spcBef>
                <a:spcPts val="0"/>
              </a:spcBef>
              <a:spcAft>
                <a:spcPts val="0"/>
              </a:spcAft>
              <a:buClr>
                <a:srgbClr val="000000"/>
              </a:buClr>
              <a:buSzPts val="1750"/>
              <a:buFont typeface="Arial"/>
              <a:buChar char="●"/>
            </a:pPr>
            <a:r>
              <a:rPr lang="en" sz="1750" b="1">
                <a:solidFill>
                  <a:srgbClr val="000000"/>
                </a:solidFill>
              </a:rPr>
              <a:t>PBOT-1: </a:t>
            </a:r>
            <a:r>
              <a:rPr lang="en" sz="1750">
                <a:solidFill>
                  <a:srgbClr val="000000"/>
                </a:solidFill>
              </a:rPr>
              <a:t>Reassigned PBOT Senior Planner to focus on operations resiliency at Maintenance Operations </a:t>
            </a:r>
            <a:endParaRPr sz="1750">
              <a:solidFill>
                <a:srgbClr val="000000"/>
              </a:solidFill>
            </a:endParaRPr>
          </a:p>
          <a:p>
            <a:pPr marL="457200" lvl="0" indent="-339725" algn="l" rtl="0">
              <a:spcBef>
                <a:spcPts val="0"/>
              </a:spcBef>
              <a:spcAft>
                <a:spcPts val="0"/>
              </a:spcAft>
              <a:buClr>
                <a:srgbClr val="000000"/>
              </a:buClr>
              <a:buSzPts val="1750"/>
              <a:buFont typeface="Arial"/>
              <a:buChar char="●"/>
            </a:pPr>
            <a:r>
              <a:rPr lang="en" sz="1750" b="1">
                <a:solidFill>
                  <a:srgbClr val="000000"/>
                </a:solidFill>
              </a:rPr>
              <a:t>PBOT-2:</a:t>
            </a:r>
            <a:r>
              <a:rPr lang="en" sz="1750">
                <a:solidFill>
                  <a:srgbClr val="000000"/>
                </a:solidFill>
              </a:rPr>
              <a:t> Received a </a:t>
            </a:r>
            <a:r>
              <a:rPr lang="en" sz="1750" b="1">
                <a:solidFill>
                  <a:srgbClr val="000000"/>
                </a:solidFill>
              </a:rPr>
              <a:t>federal bridge infrastructure program grant</a:t>
            </a:r>
            <a:r>
              <a:rPr lang="en" sz="1750">
                <a:solidFill>
                  <a:srgbClr val="000000"/>
                </a:solidFill>
              </a:rPr>
              <a:t> to replace the N Burgard Street Viaduct, ranks highest in seismic priority index; completing bridge replacement feasibility study for NE 33rd Ave Bridge </a:t>
            </a:r>
            <a:endParaRPr sz="1750">
              <a:solidFill>
                <a:srgbClr val="000000"/>
              </a:solidFill>
            </a:endParaRPr>
          </a:p>
          <a:p>
            <a:pPr marL="457200" lvl="0" indent="-339725" algn="l" rtl="0">
              <a:spcBef>
                <a:spcPts val="0"/>
              </a:spcBef>
              <a:spcAft>
                <a:spcPts val="0"/>
              </a:spcAft>
              <a:buClr>
                <a:schemeClr val="accent1"/>
              </a:buClr>
              <a:buSzPts val="1750"/>
              <a:buChar char="●"/>
            </a:pPr>
            <a:r>
              <a:rPr lang="en" sz="1750" b="1">
                <a:solidFill>
                  <a:schemeClr val="accent1"/>
                </a:solidFill>
              </a:rPr>
              <a:t>PPR-1:</a:t>
            </a:r>
            <a:r>
              <a:rPr lang="en" sz="1750">
                <a:solidFill>
                  <a:schemeClr val="accent1"/>
                </a:solidFill>
              </a:rPr>
              <a:t> </a:t>
            </a:r>
            <a:r>
              <a:rPr lang="en" sz="1750" b="1">
                <a:solidFill>
                  <a:schemeClr val="accent1"/>
                </a:solidFill>
              </a:rPr>
              <a:t>Improved awareness of natural hazards</a:t>
            </a:r>
            <a:r>
              <a:rPr lang="en" sz="1750">
                <a:solidFill>
                  <a:schemeClr val="accent1"/>
                </a:solidFill>
              </a:rPr>
              <a:t> and risks among staff</a:t>
            </a:r>
            <a:endParaRPr sz="1750">
              <a:solidFill>
                <a:schemeClr val="accent1"/>
              </a:solidFill>
            </a:endParaRPr>
          </a:p>
          <a:p>
            <a:pPr marL="457200" lvl="0" indent="0" algn="l" rtl="0">
              <a:spcBef>
                <a:spcPts val="1200"/>
              </a:spcBef>
              <a:spcAft>
                <a:spcPts val="0"/>
              </a:spcAft>
              <a:buNone/>
            </a:pPr>
            <a:endParaRPr sz="1750">
              <a:solidFill>
                <a:schemeClr val="accent1"/>
              </a:solidFill>
            </a:endParaRPr>
          </a:p>
          <a:p>
            <a:pPr marL="457200" lvl="0" indent="0" algn="l" rtl="0">
              <a:spcBef>
                <a:spcPts val="1200"/>
              </a:spcBef>
              <a:spcAft>
                <a:spcPts val="0"/>
              </a:spcAft>
              <a:buNone/>
            </a:pPr>
            <a:endParaRPr sz="1750">
              <a:solidFill>
                <a:schemeClr val="accent1"/>
              </a:solidFill>
            </a:endParaRPr>
          </a:p>
          <a:p>
            <a:pPr marL="457200" lvl="0" indent="0" algn="l" rtl="0">
              <a:spcBef>
                <a:spcPts val="0"/>
              </a:spcBef>
              <a:spcAft>
                <a:spcPts val="0"/>
              </a:spcAft>
              <a:buNone/>
            </a:pPr>
            <a:endParaRPr sz="1750">
              <a:solidFill>
                <a:srgbClr val="000000"/>
              </a:solidFill>
            </a:endParaRPr>
          </a:p>
          <a:p>
            <a:pPr marL="914400" lvl="0" indent="0" algn="l" rtl="0">
              <a:lnSpc>
                <a:spcPct val="115000"/>
              </a:lnSpc>
              <a:spcBef>
                <a:spcPts val="0"/>
              </a:spcBef>
              <a:spcAft>
                <a:spcPts val="1200"/>
              </a:spcAft>
              <a:buSzPts val="935"/>
              <a:buNone/>
            </a:pPr>
            <a:endParaRPr sz="2029">
              <a:solidFill>
                <a:schemeClr val="accent1"/>
              </a:solidFill>
            </a:endParaRPr>
          </a:p>
        </p:txBody>
      </p:sp>
      <p:sp>
        <p:nvSpPr>
          <p:cNvPr id="150" name="Google Shape;150;p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7</a:t>
            </a:fld>
            <a:r>
              <a:rPr lang="en"/>
              <a:t> of 8</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32"/>
          <p:cNvSpPr txBox="1">
            <a:spLocks noGrp="1"/>
          </p:cNvSpPr>
          <p:nvPr>
            <p:ph type="title"/>
          </p:nvPr>
        </p:nvSpPr>
        <p:spPr>
          <a:xfrm>
            <a:off x="301800" y="267950"/>
            <a:ext cx="8247000" cy="605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a:solidFill>
                  <a:schemeClr val="dk2"/>
                </a:solidFill>
              </a:rPr>
              <a:t>In Progress Actions</a:t>
            </a:r>
            <a:endParaRPr sz="3000" b="1">
              <a:solidFill>
                <a:schemeClr val="dk2"/>
              </a:solidFill>
            </a:endParaRPr>
          </a:p>
        </p:txBody>
      </p:sp>
      <p:sp>
        <p:nvSpPr>
          <p:cNvPr id="156" name="Google Shape;156;p32"/>
          <p:cNvSpPr txBox="1">
            <a:spLocks noGrp="1"/>
          </p:cNvSpPr>
          <p:nvPr>
            <p:ph type="body" idx="1"/>
          </p:nvPr>
        </p:nvSpPr>
        <p:spPr>
          <a:xfrm>
            <a:off x="311700" y="839575"/>
            <a:ext cx="8520600" cy="402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029" i="1">
                <a:solidFill>
                  <a:schemeClr val="accent1"/>
                </a:solidFill>
              </a:rPr>
              <a:t>What has been accomplished?</a:t>
            </a:r>
            <a:endParaRPr sz="1750">
              <a:solidFill>
                <a:srgbClr val="000000"/>
              </a:solidFill>
            </a:endParaRPr>
          </a:p>
          <a:p>
            <a:pPr marL="457200" lvl="0" indent="-339725" algn="l" rtl="0">
              <a:spcBef>
                <a:spcPts val="0"/>
              </a:spcBef>
              <a:spcAft>
                <a:spcPts val="0"/>
              </a:spcAft>
              <a:buClr>
                <a:srgbClr val="000000"/>
              </a:buClr>
              <a:buSzPts val="1750"/>
              <a:buChar char="●"/>
            </a:pPr>
            <a:r>
              <a:rPr lang="en" sz="1750" b="1">
                <a:solidFill>
                  <a:schemeClr val="accent1"/>
                </a:solidFill>
              </a:rPr>
              <a:t>PBEM-7:</a:t>
            </a:r>
            <a:r>
              <a:rPr lang="en" sz="1750">
                <a:solidFill>
                  <a:schemeClr val="accent1"/>
                </a:solidFill>
              </a:rPr>
              <a:t> </a:t>
            </a:r>
            <a:r>
              <a:rPr lang="en" sz="1750" b="1">
                <a:solidFill>
                  <a:schemeClr val="accent1"/>
                </a:solidFill>
              </a:rPr>
              <a:t>Signed a contract with AIM-4-Access </a:t>
            </a:r>
            <a:r>
              <a:rPr lang="en" sz="1750">
                <a:solidFill>
                  <a:schemeClr val="accent1"/>
                </a:solidFill>
              </a:rPr>
              <a:t>to support disability specific emergency preparedness materials and work in partnership with the disability community</a:t>
            </a:r>
            <a:endParaRPr sz="1750">
              <a:solidFill>
                <a:srgbClr val="000000"/>
              </a:solidFill>
            </a:endParaRPr>
          </a:p>
          <a:p>
            <a:pPr marL="457200" lvl="0" indent="-339725" algn="l" rtl="0">
              <a:spcBef>
                <a:spcPts val="0"/>
              </a:spcBef>
              <a:spcAft>
                <a:spcPts val="0"/>
              </a:spcAft>
              <a:buClr>
                <a:srgbClr val="000000"/>
              </a:buClr>
              <a:buSzPts val="1750"/>
              <a:buChar char="●"/>
            </a:pPr>
            <a:r>
              <a:rPr lang="en" sz="1750" b="1">
                <a:solidFill>
                  <a:srgbClr val="000000"/>
                </a:solidFill>
              </a:rPr>
              <a:t>PBEM-8:</a:t>
            </a:r>
            <a:r>
              <a:rPr lang="en" sz="1750">
                <a:solidFill>
                  <a:srgbClr val="000000"/>
                </a:solidFill>
              </a:rPr>
              <a:t> Provide response packs to NET volunteers who cannot afford it, cultivated a full spanish speaking NET team in partnership, continue to prioritize neighborhoods that have been underserved by government</a:t>
            </a:r>
            <a:endParaRPr sz="1750">
              <a:solidFill>
                <a:srgbClr val="000000"/>
              </a:solidFill>
            </a:endParaRPr>
          </a:p>
          <a:p>
            <a:pPr marL="457200" lvl="0" indent="-339725" algn="l" rtl="0">
              <a:spcBef>
                <a:spcPts val="0"/>
              </a:spcBef>
              <a:spcAft>
                <a:spcPts val="0"/>
              </a:spcAft>
              <a:buClr>
                <a:srgbClr val="000000"/>
              </a:buClr>
              <a:buSzPts val="1750"/>
              <a:buChar char="●"/>
            </a:pPr>
            <a:r>
              <a:rPr lang="en" sz="1750" b="1">
                <a:solidFill>
                  <a:srgbClr val="000000"/>
                </a:solidFill>
              </a:rPr>
              <a:t>PWB:</a:t>
            </a:r>
            <a:r>
              <a:rPr lang="en" sz="1750">
                <a:solidFill>
                  <a:srgbClr val="000000"/>
                </a:solidFill>
              </a:rPr>
              <a:t> Mitigation projects against extreme weather, wildfire, and earthquakes involving the Bull Run Dam are </a:t>
            </a:r>
            <a:r>
              <a:rPr lang="en" sz="1750" b="1">
                <a:solidFill>
                  <a:srgbClr val="000000"/>
                </a:solidFill>
              </a:rPr>
              <a:t>ongoing and efforts are underway</a:t>
            </a:r>
            <a:r>
              <a:rPr lang="en" sz="1750">
                <a:solidFill>
                  <a:srgbClr val="000000"/>
                </a:solidFill>
              </a:rPr>
              <a:t>. Most of these projects are in the initial stages of progress and planning. </a:t>
            </a:r>
            <a:endParaRPr sz="1750">
              <a:solidFill>
                <a:srgbClr val="000000"/>
              </a:solidFill>
            </a:endParaRPr>
          </a:p>
          <a:p>
            <a:pPr marL="457200" lvl="0" indent="0" algn="l" rtl="0">
              <a:spcBef>
                <a:spcPts val="0"/>
              </a:spcBef>
              <a:spcAft>
                <a:spcPts val="0"/>
              </a:spcAft>
              <a:buNone/>
            </a:pPr>
            <a:endParaRPr sz="1750">
              <a:solidFill>
                <a:srgbClr val="000000"/>
              </a:solidFill>
            </a:endParaRPr>
          </a:p>
          <a:p>
            <a:pPr marL="914400" lvl="0" indent="0" algn="l" rtl="0">
              <a:lnSpc>
                <a:spcPct val="115000"/>
              </a:lnSpc>
              <a:spcBef>
                <a:spcPts val="0"/>
              </a:spcBef>
              <a:spcAft>
                <a:spcPts val="1200"/>
              </a:spcAft>
              <a:buSzPts val="935"/>
              <a:buNone/>
            </a:pPr>
            <a:endParaRPr sz="2029">
              <a:solidFill>
                <a:schemeClr val="accent1"/>
              </a:solidFill>
            </a:endParaRPr>
          </a:p>
        </p:txBody>
      </p:sp>
      <p:sp>
        <p:nvSpPr>
          <p:cNvPr id="157" name="Google Shape;157;p3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8</a:t>
            </a:fld>
            <a:r>
              <a:rPr lang="en"/>
              <a:t> of 8</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3"/>
          <p:cNvSpPr txBox="1">
            <a:spLocks noGrp="1"/>
          </p:cNvSpPr>
          <p:nvPr>
            <p:ph type="title"/>
          </p:nvPr>
        </p:nvSpPr>
        <p:spPr>
          <a:xfrm>
            <a:off x="301800" y="267950"/>
            <a:ext cx="8247000" cy="605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a:solidFill>
                  <a:schemeClr val="dk2"/>
                </a:solidFill>
              </a:rPr>
              <a:t>In Progress Actions</a:t>
            </a:r>
            <a:endParaRPr sz="3000" b="1">
              <a:solidFill>
                <a:schemeClr val="dk2"/>
              </a:solidFill>
            </a:endParaRPr>
          </a:p>
        </p:txBody>
      </p:sp>
      <p:sp>
        <p:nvSpPr>
          <p:cNvPr id="163" name="Google Shape;163;p33"/>
          <p:cNvSpPr txBox="1">
            <a:spLocks noGrp="1"/>
          </p:cNvSpPr>
          <p:nvPr>
            <p:ph type="body" idx="1"/>
          </p:nvPr>
        </p:nvSpPr>
        <p:spPr>
          <a:xfrm>
            <a:off x="311700" y="839575"/>
            <a:ext cx="8520600" cy="402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029" i="1">
                <a:solidFill>
                  <a:schemeClr val="accent1"/>
                </a:solidFill>
              </a:rPr>
              <a:t>Obstacles or Barriers to Progress</a:t>
            </a:r>
            <a:endParaRPr sz="1750">
              <a:solidFill>
                <a:srgbClr val="000000"/>
              </a:solidFill>
            </a:endParaRPr>
          </a:p>
          <a:p>
            <a:pPr marL="457200" lvl="0" indent="-346075" algn="l" rtl="0">
              <a:spcBef>
                <a:spcPts val="0"/>
              </a:spcBef>
              <a:spcAft>
                <a:spcPts val="0"/>
              </a:spcAft>
              <a:buClr>
                <a:srgbClr val="000000"/>
              </a:buClr>
              <a:buSzPts val="1850"/>
              <a:buChar char="●"/>
            </a:pPr>
            <a:r>
              <a:rPr lang="en" sz="1850">
                <a:solidFill>
                  <a:schemeClr val="accent1"/>
                </a:solidFill>
              </a:rPr>
              <a:t>Need for more training and improved awareness of natural hazards and their risks.</a:t>
            </a:r>
          </a:p>
          <a:p>
            <a:pPr marL="457200" lvl="0" indent="-346075" algn="l" rtl="0">
              <a:spcBef>
                <a:spcPts val="0"/>
              </a:spcBef>
              <a:spcAft>
                <a:spcPts val="0"/>
              </a:spcAft>
              <a:buClr>
                <a:srgbClr val="000000"/>
              </a:buClr>
              <a:buSzPts val="1850"/>
              <a:buChar char="●"/>
            </a:pPr>
            <a:r>
              <a:rPr lang="en" sz="1850">
                <a:solidFill>
                  <a:schemeClr val="accent1"/>
                </a:solidFill>
              </a:rPr>
              <a:t>Inadequate funding </a:t>
            </a:r>
            <a:endParaRPr sz="1850">
              <a:solidFill>
                <a:schemeClr val="accent1"/>
              </a:solidFill>
            </a:endParaRPr>
          </a:p>
          <a:p>
            <a:pPr marL="457200" lvl="0" indent="-346075" algn="l" rtl="0">
              <a:spcBef>
                <a:spcPts val="0"/>
              </a:spcBef>
              <a:spcAft>
                <a:spcPts val="0"/>
              </a:spcAft>
              <a:buClr>
                <a:schemeClr val="accent1"/>
              </a:buClr>
              <a:buSzPts val="1850"/>
              <a:buChar char="●"/>
            </a:pPr>
            <a:r>
              <a:rPr lang="en" sz="1850">
                <a:solidFill>
                  <a:schemeClr val="accent1"/>
                </a:solidFill>
              </a:rPr>
              <a:t>Bureau capacity, lack of personnel</a:t>
            </a:r>
            <a:endParaRPr sz="1850">
              <a:solidFill>
                <a:schemeClr val="accent1"/>
              </a:solidFill>
            </a:endParaRPr>
          </a:p>
          <a:p>
            <a:pPr marL="457200" lvl="0" indent="-346075" algn="l" rtl="0">
              <a:spcBef>
                <a:spcPts val="0"/>
              </a:spcBef>
              <a:spcAft>
                <a:spcPts val="0"/>
              </a:spcAft>
              <a:buClr>
                <a:schemeClr val="accent1"/>
              </a:buClr>
              <a:buSzPts val="1850"/>
              <a:buChar char="●"/>
            </a:pPr>
            <a:r>
              <a:rPr lang="en" sz="1850">
                <a:solidFill>
                  <a:schemeClr val="accent1"/>
                </a:solidFill>
              </a:rPr>
              <a:t>Delays in the planning and design process</a:t>
            </a:r>
            <a:endParaRPr sz="1850">
              <a:solidFill>
                <a:schemeClr val="accent1"/>
              </a:solidFill>
            </a:endParaRPr>
          </a:p>
          <a:p>
            <a:pPr marL="457200" lvl="0" indent="-346075" algn="l" rtl="0">
              <a:spcBef>
                <a:spcPts val="0"/>
              </a:spcBef>
              <a:spcAft>
                <a:spcPts val="0"/>
              </a:spcAft>
              <a:buClr>
                <a:schemeClr val="accent1"/>
              </a:buClr>
              <a:buSzPts val="1850"/>
              <a:buChar char="●"/>
            </a:pPr>
            <a:r>
              <a:rPr lang="en" sz="1850">
                <a:solidFill>
                  <a:schemeClr val="accent1"/>
                </a:solidFill>
              </a:rPr>
              <a:t>Coordination with other bureaus, agencies, and community partners</a:t>
            </a:r>
            <a:endParaRPr sz="1850">
              <a:solidFill>
                <a:schemeClr val="accent1"/>
              </a:solidFill>
            </a:endParaRPr>
          </a:p>
          <a:p>
            <a:pPr marL="457200" lvl="0" indent="-346075" algn="l" rtl="0">
              <a:spcBef>
                <a:spcPts val="0"/>
              </a:spcBef>
              <a:spcAft>
                <a:spcPts val="0"/>
              </a:spcAft>
              <a:buClr>
                <a:schemeClr val="accent1"/>
              </a:buClr>
              <a:buSzPts val="1850"/>
              <a:buChar char="●"/>
            </a:pPr>
            <a:r>
              <a:rPr lang="en" sz="1850">
                <a:solidFill>
                  <a:schemeClr val="accent1"/>
                </a:solidFill>
              </a:rPr>
              <a:t>Lack of accurate/trusted information needed to pursue expensive projects</a:t>
            </a:r>
            <a:endParaRPr sz="1850">
              <a:solidFill>
                <a:schemeClr val="accent1"/>
              </a:solidFill>
            </a:endParaRPr>
          </a:p>
          <a:p>
            <a:pPr marL="457200" lvl="0" indent="-346075" algn="l" rtl="0">
              <a:spcBef>
                <a:spcPts val="0"/>
              </a:spcBef>
              <a:spcAft>
                <a:spcPts val="0"/>
              </a:spcAft>
              <a:buClr>
                <a:schemeClr val="accent1"/>
              </a:buClr>
              <a:buSzPts val="1850"/>
              <a:buChar char="●"/>
            </a:pPr>
            <a:r>
              <a:rPr lang="en" sz="1850">
                <a:solidFill>
                  <a:schemeClr val="accent1"/>
                </a:solidFill>
              </a:rPr>
              <a:t>COVID-19 and weather emergencies </a:t>
            </a:r>
            <a:endParaRPr sz="1850">
              <a:solidFill>
                <a:schemeClr val="accent1"/>
              </a:solidFill>
            </a:endParaRPr>
          </a:p>
          <a:p>
            <a:pPr marL="457200" lvl="0" indent="-346075" algn="l" rtl="0">
              <a:spcBef>
                <a:spcPts val="0"/>
              </a:spcBef>
              <a:spcAft>
                <a:spcPts val="0"/>
              </a:spcAft>
              <a:buClr>
                <a:schemeClr val="accent1"/>
              </a:buClr>
              <a:buSzPts val="1850"/>
              <a:buChar char="●"/>
            </a:pPr>
            <a:r>
              <a:rPr lang="en" sz="1850">
                <a:solidFill>
                  <a:schemeClr val="accent1"/>
                </a:solidFill>
              </a:rPr>
              <a:t>Safety concerns for field personnel</a:t>
            </a:r>
            <a:endParaRPr sz="1850">
              <a:solidFill>
                <a:schemeClr val="accent1"/>
              </a:solidFill>
            </a:endParaRPr>
          </a:p>
          <a:p>
            <a:pPr marL="457200" lvl="0" indent="-346075" algn="l" rtl="0">
              <a:spcBef>
                <a:spcPts val="0"/>
              </a:spcBef>
              <a:spcAft>
                <a:spcPts val="0"/>
              </a:spcAft>
              <a:buClr>
                <a:schemeClr val="accent1"/>
              </a:buClr>
              <a:buSzPts val="1850"/>
              <a:buChar char="●"/>
            </a:pPr>
            <a:r>
              <a:rPr lang="en" sz="1850">
                <a:solidFill>
                  <a:schemeClr val="accent1"/>
                </a:solidFill>
              </a:rPr>
              <a:t>Translation and Interpretation for non-english speaking communities </a:t>
            </a:r>
            <a:endParaRPr sz="1850">
              <a:solidFill>
                <a:schemeClr val="accent1"/>
              </a:solidFill>
            </a:endParaRPr>
          </a:p>
          <a:p>
            <a:pPr marL="914400" lvl="0" indent="0" algn="l" rtl="0">
              <a:lnSpc>
                <a:spcPct val="115000"/>
              </a:lnSpc>
              <a:spcBef>
                <a:spcPts val="0"/>
              </a:spcBef>
              <a:spcAft>
                <a:spcPts val="1200"/>
              </a:spcAft>
              <a:buSzPts val="935"/>
              <a:buNone/>
            </a:pPr>
            <a:endParaRPr sz="2029">
              <a:solidFill>
                <a:schemeClr val="accent1"/>
              </a:solidFill>
            </a:endParaRPr>
          </a:p>
        </p:txBody>
      </p:sp>
      <p:sp>
        <p:nvSpPr>
          <p:cNvPr id="164" name="Google Shape;164;p3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9</a:t>
            </a:fld>
            <a:r>
              <a:rPr lang="en"/>
              <a:t> of 8</a:t>
            </a:r>
            <a:endParaRPr/>
          </a:p>
        </p:txBody>
      </p:sp>
    </p:spTree>
  </p:cSld>
  <p:clrMapOvr>
    <a:masterClrMapping/>
  </p:clrMapOvr>
</p:sld>
</file>

<file path=ppt/theme/theme1.xml><?xml version="1.0" encoding="utf-8"?>
<a:theme xmlns:a="http://schemas.openxmlformats.org/drawingml/2006/main"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fada0c9-b20f-49a0-ba0f-9248539b87d0"/>
    <lcf76f155ced4ddcb4097134ff3c332f xmlns="1bdbdd24-27d7-4eda-8e03-a6a29ac0a83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D8590448C8B2F4DB999E6692D06EADA" ma:contentTypeVersion="14" ma:contentTypeDescription="Create a new document." ma:contentTypeScope="" ma:versionID="f9eab05570e0e787aa4e45a1ecac86cf">
  <xsd:schema xmlns:xsd="http://www.w3.org/2001/XMLSchema" xmlns:xs="http://www.w3.org/2001/XMLSchema" xmlns:p="http://schemas.microsoft.com/office/2006/metadata/properties" xmlns:ns2="1bdbdd24-27d7-4eda-8e03-a6a29ac0a83c" xmlns:ns3="4fada0c9-b20f-49a0-ba0f-9248539b87d0" targetNamespace="http://schemas.microsoft.com/office/2006/metadata/properties" ma:root="true" ma:fieldsID="1244590666e9aa58b2785b8c3a63f985" ns2:_="" ns3:_="">
    <xsd:import namespace="1bdbdd24-27d7-4eda-8e03-a6a29ac0a83c"/>
    <xsd:import namespace="4fada0c9-b20f-49a0-ba0f-9248539b87d0"/>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2:MediaLengthInSeconds"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dbdd24-27d7-4eda-8e03-a6a29ac0a8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5effce1-26ce-465d-98f3-ca32301bc2e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ada0c9-b20f-49a0-ba0f-9248539b87d0"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03275068-2e6e-4c37-9325-75d87db19a28}" ma:internalName="TaxCatchAll" ma:showField="CatchAllData" ma:web="4fada0c9-b20f-49a0-ba0f-9248539b87d0">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39A8A0-E8D6-43DB-9E4F-15364676B8AB}">
  <ds:schemaRefs>
    <ds:schemaRef ds:uri="http://purl.org/dc/elements/1.1/"/>
    <ds:schemaRef ds:uri="4fada0c9-b20f-49a0-ba0f-9248539b87d0"/>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http://purl.org/dc/dcmitype/"/>
    <ds:schemaRef ds:uri="http://schemas.microsoft.com/office/2006/metadata/properties"/>
    <ds:schemaRef ds:uri="1bdbdd24-27d7-4eda-8e03-a6a29ac0a83c"/>
    <ds:schemaRef ds:uri="http://www.w3.org/XML/1998/namespace"/>
  </ds:schemaRefs>
</ds:datastoreItem>
</file>

<file path=customXml/itemProps2.xml><?xml version="1.0" encoding="utf-8"?>
<ds:datastoreItem xmlns:ds="http://schemas.openxmlformats.org/officeDocument/2006/customXml" ds:itemID="{CA162B5C-6DE3-4EF4-99C0-51CB202A9180}">
  <ds:schemaRefs>
    <ds:schemaRef ds:uri="http://schemas.microsoft.com/sharepoint/v3/contenttype/forms"/>
  </ds:schemaRefs>
</ds:datastoreItem>
</file>

<file path=customXml/itemProps3.xml><?xml version="1.0" encoding="utf-8"?>
<ds:datastoreItem xmlns:ds="http://schemas.openxmlformats.org/officeDocument/2006/customXml" ds:itemID="{076996CD-6429-4CF2-A5EA-9CC3D87DDA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dbdd24-27d7-4eda-8e03-a6a29ac0a83c"/>
    <ds:schemaRef ds:uri="4fada0c9-b20f-49a0-ba0f-9248539b87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1625</Words>
  <Application>Microsoft Office PowerPoint</Application>
  <PresentationFormat>On-screen Show (16:9)</PresentationFormat>
  <Paragraphs>133</Paragraphs>
  <Slides>14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Proxima Nova</vt:lpstr>
      <vt:lpstr>Arial</vt:lpstr>
      <vt:lpstr>Open Sans</vt:lpstr>
      <vt:lpstr>Museo Sans 100</vt:lpstr>
      <vt:lpstr>Spearmint</vt:lpstr>
      <vt:lpstr>MAP Evaluation Results </vt:lpstr>
      <vt:lpstr>Community Rating System (CRS)</vt:lpstr>
      <vt:lpstr>Mitigation projects fall into the following categories: </vt:lpstr>
      <vt:lpstr>Breakdown of MAP Actions</vt:lpstr>
      <vt:lpstr>In Progress Actions</vt:lpstr>
      <vt:lpstr>In Progress Actions</vt:lpstr>
      <vt:lpstr>In Progress Actions</vt:lpstr>
      <vt:lpstr>In Progress Actions</vt:lpstr>
      <vt:lpstr>In Progress Actions</vt:lpstr>
      <vt:lpstr>In Progress Actions</vt:lpstr>
      <vt:lpstr>Completed Actions</vt:lpstr>
      <vt:lpstr>Stalled  Actions</vt:lpstr>
      <vt:lpstr>Not Started Actions/Need Significant Support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 Evaluation Results</dc:title>
  <dc:creator>Nerwal, Rachit</dc:creator>
  <cp:lastModifiedBy>Zarpak, Grace</cp:lastModifiedBy>
  <cp:revision>2</cp:revision>
  <dcterms:modified xsi:type="dcterms:W3CDTF">2023-10-17T21:36:24Z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0x010100ED8590448C8B2F4DB999E6692D06EADA</vt:lpwstr>
  </property>
</Properties>
</file>