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71" r:id="rId6"/>
    <p:sldId id="269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7" d="100"/>
          <a:sy n="97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70e0e34ca7451dc/Portland%20Project/Analysis/FDCRs/UOF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th_dgoawt1\Desktop\UOF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'[UOF Figures.xlsx]Sheet6'!$A$2:$A$8</c:f>
              <c:strCache>
                <c:ptCount val="7"/>
                <c:pt idx="0">
                  <c:v>5/20</c:v>
                </c:pt>
                <c:pt idx="1">
                  <c:v>6/20</c:v>
                </c:pt>
                <c:pt idx="2">
                  <c:v>7/20</c:v>
                </c:pt>
                <c:pt idx="3">
                  <c:v>8/20</c:v>
                </c:pt>
                <c:pt idx="4">
                  <c:v>9/20</c:v>
                </c:pt>
                <c:pt idx="5">
                  <c:v>10/20</c:v>
                </c:pt>
                <c:pt idx="6">
                  <c:v>11/20</c:v>
                </c:pt>
              </c:strCache>
            </c:strRef>
          </c:cat>
          <c:val>
            <c:numRef>
              <c:f>'[UOF Figures.xlsx]Sheet6'!$B$2:$B$8</c:f>
              <c:numCache>
                <c:formatCode>_(* #,##0_);_(* \(#,##0\);_(* "-"??_);_(@_)</c:formatCode>
                <c:ptCount val="7"/>
                <c:pt idx="0">
                  <c:v>674</c:v>
                </c:pt>
                <c:pt idx="1">
                  <c:v>1744</c:v>
                </c:pt>
                <c:pt idx="2">
                  <c:v>1026</c:v>
                </c:pt>
                <c:pt idx="3">
                  <c:v>2199</c:v>
                </c:pt>
                <c:pt idx="4">
                  <c:v>662</c:v>
                </c:pt>
                <c:pt idx="5">
                  <c:v>90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D-410A-9502-28C5B2FB6A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2759360"/>
        <c:axId val="1495088672"/>
      </c:barChart>
      <c:catAx>
        <c:axId val="1492759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Month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088672"/>
        <c:crosses val="autoZero"/>
        <c:auto val="1"/>
        <c:lblAlgn val="ctr"/>
        <c:lblOffset val="100"/>
        <c:noMultiLvlLbl val="0"/>
      </c:catAx>
      <c:valAx>
        <c:axId val="14950886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Estimated</a:t>
                </a:r>
                <a:r>
                  <a:rPr lang="en-US" baseline="0" dirty="0">
                    <a:solidFill>
                      <a:schemeClr val="tx1"/>
                    </a:solidFill>
                  </a:rPr>
                  <a:t> Uses of Force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275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Riot Control Agents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Sheet3!$A$2:$A$8</c:f>
              <c:strCache>
                <c:ptCount val="7"/>
                <c:pt idx="0">
                  <c:v>5/20</c:v>
                </c:pt>
                <c:pt idx="1">
                  <c:v>6/20</c:v>
                </c:pt>
                <c:pt idx="2">
                  <c:v>7/20</c:v>
                </c:pt>
                <c:pt idx="3">
                  <c:v>8/20</c:v>
                </c:pt>
                <c:pt idx="4">
                  <c:v>9/20</c:v>
                </c:pt>
                <c:pt idx="5">
                  <c:v>10/20</c:v>
                </c:pt>
                <c:pt idx="6">
                  <c:v>11/20</c:v>
                </c:pt>
              </c:strCache>
            </c:strRef>
          </c:cat>
          <c:val>
            <c:numRef>
              <c:f>Sheet3!$B$2:$B$8</c:f>
              <c:numCache>
                <c:formatCode>General</c:formatCode>
                <c:ptCount val="7"/>
                <c:pt idx="0">
                  <c:v>215</c:v>
                </c:pt>
                <c:pt idx="1">
                  <c:v>127</c:v>
                </c:pt>
                <c:pt idx="2">
                  <c:v>13</c:v>
                </c:pt>
                <c:pt idx="3">
                  <c:v>43</c:v>
                </c:pt>
                <c:pt idx="4">
                  <c:v>29</c:v>
                </c:pt>
                <c:pt idx="5">
                  <c:v>11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05-47BA-8013-A4EF78413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653056"/>
        <c:axId val="590653888"/>
      </c:barChart>
      <c:catAx>
        <c:axId val="590653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Month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653888"/>
        <c:crosses val="autoZero"/>
        <c:auto val="1"/>
        <c:lblAlgn val="ctr"/>
        <c:lblOffset val="100"/>
        <c:noMultiLvlLbl val="0"/>
      </c:catAx>
      <c:valAx>
        <c:axId val="5906538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RCAs</a:t>
                </a:r>
                <a:r>
                  <a:rPr lang="en-US" baseline="0" dirty="0">
                    <a:solidFill>
                      <a:schemeClr val="tx1"/>
                    </a:solidFill>
                  </a:rPr>
                  <a:t> Deployed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65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3C4B6-1782-2BDC-1751-69006097B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F4BEA-920D-9B21-8FA9-13293CFD8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20903-6738-7122-D1B8-2E2F8E71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83A8C-8E6A-860C-5CAF-46C5D1C6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A8967-44CA-45B3-3205-05D54D9C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0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09EF-45A8-8DE2-8C49-7D0D8C832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4AE94-1DB3-D525-8734-BE0E32CFC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5ED85-1089-65B6-A0BC-5AF782FE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16F6-CE18-E6F5-E22A-FE184AEB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50EAD-A917-BFA0-6D3E-916B9CB1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FCC73-861E-E16F-166A-097D8FBFE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DFFC7-1778-BE7B-0017-90918E4CA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A3012-26E6-10A7-E38B-8295F281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0A398-C371-96D0-9457-0FADEE1D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50CE-5CF8-E8E4-0E2D-5D6B4E1E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3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E8E7-A8AF-3DAA-17E3-AF1E4077B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16475-7117-602C-D8C5-EE113844C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07782-23DE-0221-A064-C76E22F0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E95AC-3EFA-F0C8-5D7A-4CE7F269C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73CA3-D771-CCDD-655F-09EA81DA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0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4C7E6-D412-F588-F255-95712FEC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E9551-D4F4-D290-3F20-6FA9A0405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07F41-5CB2-B9C8-683B-BBB8CCF77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FCE3E-D641-EBF3-F31C-5B52AB81F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1CD4A-62FD-FDE2-A62C-F31764CC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3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FC3A1-AE1F-80EA-DE88-BF46D306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ACB67-8974-1749-6B62-40DDFE0EE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A9C379-5F1A-DE30-8F89-62AF23F4E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CFB71-2046-D388-6054-2CF6F1FC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B46D8-7AA2-B7E5-0565-99574595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C9E3C-1521-0696-58CB-5F60477D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7680-6583-7DE4-90B9-135C9F09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18EEA-5DFA-6EB8-542B-921DFE612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6AA7A-4DE4-3885-94A0-E6B8ADEF6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BD4C4-2809-F748-251A-1FD8ADADC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653E7B-1668-A24E-FD4C-9C881498D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ECEE6-BFAE-2C93-7B3E-D9331F01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BEEE6-FB89-7E41-E4BD-F00E1FF3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CAD49A-FD62-5B7E-ED60-D6363E0B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7795-B48E-1136-DA67-9A1CF240D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64E2FC-B9D5-EF03-B62B-88F64A9B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48834-6098-C67B-326F-D695D963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59664-2A72-43C7-0AB9-6B9AE2E9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8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FFA4D-3F96-5015-7A92-82ADE942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1A6FEF-EB28-6A18-6D1C-45FEE536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22A72-8D3D-CF17-A220-C25AD2E4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B450-FB5E-B0CB-F1C6-D364E9C8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282D6-AA9B-6E9E-10D3-A0A938DCC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EF97F-DC6E-DC3E-24C7-B2AD384FA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CAE0D-B801-DA83-E0B4-1B85791C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29705-73E9-F86E-D759-FCD9FCF7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016AB-E4D7-F9A3-E190-38C8669E7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9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5955B-FB51-5FF1-95D6-168F4BDF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A89BB-98C1-1840-257F-763C5743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EFE9A-D600-EC29-1B25-C42B0B82C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00C45-0B92-5712-28D1-081FC828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29E49-632D-3262-D411-E73B39F2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293B3-6D84-261B-79C7-1EA749833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5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337E0-55DE-685D-88CD-AEB36152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981B6-73FD-8275-C239-93D6A32E1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39798-C758-3F59-C961-5D1E5AB82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8FC8-8EE2-46C2-9928-3DAEFC2C055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2BD81-AE90-36F2-EFD1-6D27873A8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FF7B-541C-F4F2-7137-D53F9E424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F117-DC2F-40C5-927C-24C70D396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0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9D3AE-4C8A-3BDA-0BFC-EF1F4C2466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>
            <a:normAutofit/>
          </a:bodyPr>
          <a:lstStyle/>
          <a:p>
            <a:pPr algn="l">
              <a:spcBef>
                <a:spcPts val="1800"/>
              </a:spcBef>
            </a:pPr>
            <a:r>
              <a:rPr lang="en-US" sz="3600" b="1" kern="1400" dirty="0">
                <a:solidFill>
                  <a:srgbClr val="000000"/>
                </a:solidFill>
                <a:effectLst/>
                <a:latin typeface="Garamond"/>
                <a:ea typeface="Yu Gothic Light"/>
                <a:cs typeface="Times New Roman"/>
              </a:rPr>
              <a:t>The Handling of the 2020 Protests and Riots in Portland, Oregon: An Independent Review</a:t>
            </a:r>
            <a:br>
              <a:rPr lang="en-US" sz="3600" b="1" kern="1400" dirty="0">
                <a:effectLst/>
                <a:latin typeface="Garamond"/>
                <a:ea typeface="Yu Gothic Light" panose="020B0300000000000000" pitchFamily="34" charset="-128"/>
                <a:cs typeface="Times New Roman" panose="02020603050405020304" pitchFamily="18" charset="0"/>
              </a:rPr>
            </a:br>
            <a:br>
              <a:rPr lang="en-US" sz="1200" b="1" kern="1400" dirty="0">
                <a:effectLst/>
                <a:latin typeface="Garamond"/>
                <a:ea typeface="Yu Gothic Light" panose="020B0300000000000000" pitchFamily="34" charset="-128"/>
                <a:cs typeface="Times New Roman" panose="02020603050405020304" pitchFamily="18" charset="0"/>
              </a:rPr>
            </a:br>
            <a:r>
              <a:rPr lang="en-US" sz="1400" kern="1400" dirty="0">
                <a:solidFill>
                  <a:srgbClr val="000000"/>
                </a:solidFill>
                <a:effectLst/>
                <a:latin typeface="Garamond"/>
                <a:ea typeface="Yu Gothic Light"/>
                <a:cs typeface="Times New Roman"/>
              </a:rPr>
              <a:t>August 23, 2023</a:t>
            </a:r>
            <a:endParaRPr lang="en-US" sz="9600" dirty="0">
              <a:latin typeface="Garamond"/>
              <a:ea typeface="Yu Gothic Light"/>
              <a:cs typeface="Times New Roman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BC0178-8202-F1B1-DA31-E63226CF5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pPr marL="0" marR="0" algn="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1400" dirty="0">
                <a:solidFill>
                  <a:srgbClr val="000000"/>
                </a:solidFill>
                <a:effectLst/>
                <a:latin typeface="Garamond"/>
                <a:ea typeface="Yu Gothic Light"/>
                <a:cs typeface="Times New Roman"/>
              </a:rPr>
              <a:t>Nicholas E. Mitchell, Principal</a:t>
            </a:r>
            <a:br>
              <a:rPr lang="en-US" sz="1400" b="1" kern="1400" dirty="0">
                <a:effectLst/>
                <a:latin typeface="Garamond"/>
                <a:ea typeface="Yu Gothic Light" panose="020B0300000000000000" pitchFamily="34" charset="-128"/>
                <a:cs typeface="Times New Roman" panose="02020603050405020304" pitchFamily="18" charset="0"/>
              </a:rPr>
            </a:br>
            <a:r>
              <a:rPr lang="en-US" sz="1400" b="1" kern="1400" dirty="0">
                <a:solidFill>
                  <a:srgbClr val="000000"/>
                </a:solidFill>
                <a:effectLst/>
                <a:latin typeface="Garamond"/>
                <a:ea typeface="Yu Gothic Light"/>
                <a:cs typeface="Times New Roman"/>
              </a:rPr>
              <a:t>Independent Monitor LLC</a:t>
            </a:r>
            <a:endParaRPr lang="en-US" sz="1400" kern="1400" dirty="0">
              <a:solidFill>
                <a:srgbClr val="000000"/>
              </a:solidFill>
              <a:effectLst/>
              <a:latin typeface="Garamond"/>
              <a:ea typeface="Yu Gothic Ligh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910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DC90-CFF2-0AC5-547A-267D9BDE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The First Amendment and Use of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4E2D6-C34E-5B87-B5DF-72077F9F6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PPB’s dispersal order warnings were often insufficient and not properly documented</a:t>
            </a:r>
          </a:p>
          <a:p>
            <a:r>
              <a:rPr lang="en-US" dirty="0">
                <a:latin typeface="Garamond"/>
              </a:rPr>
              <a:t>PPB failed to implement key internal controls on the force used by officers</a:t>
            </a:r>
          </a:p>
          <a:p>
            <a:pPr lvl="1"/>
            <a:r>
              <a:rPr lang="en-US" dirty="0">
                <a:latin typeface="Garamond"/>
              </a:rPr>
              <a:t>PPB’s tracking of less-lethal munitions was insufficient</a:t>
            </a:r>
          </a:p>
          <a:p>
            <a:pPr lvl="1"/>
            <a:r>
              <a:rPr lang="en-US" dirty="0">
                <a:latin typeface="Garamond"/>
              </a:rPr>
              <a:t>PPB’s force reporting and review practices during the Review Period were inconsistent with its policies</a:t>
            </a:r>
          </a:p>
        </p:txBody>
      </p:sp>
    </p:spTree>
    <p:extLst>
      <p:ext uri="{BB962C8B-B14F-4D97-AF65-F5344CB8AC3E}">
        <p14:creationId xmlns:p14="http://schemas.microsoft.com/office/powerpoint/2010/main" val="40168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4726-44C6-30AC-8AA6-435A04A5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The First Amendment and Use of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C7AB0-DC50-3343-73A1-76E50A6E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Key policy guidance authorizing certain types of force was inappropriate or imprecise</a:t>
            </a:r>
          </a:p>
          <a:p>
            <a:pPr lvl="1"/>
            <a:r>
              <a:rPr lang="en-US" dirty="0">
                <a:latin typeface="Garamond"/>
              </a:rPr>
              <a:t>PPB policy did not address dynamics, bull rushes, and baton pushes </a:t>
            </a:r>
          </a:p>
          <a:p>
            <a:pPr lvl="1"/>
            <a:r>
              <a:rPr lang="en-US" dirty="0">
                <a:latin typeface="Garamond"/>
              </a:rPr>
              <a:t>PPB’s threshold for use of area impact munitions, or rubber-ball grenades, was too low</a:t>
            </a:r>
          </a:p>
          <a:p>
            <a:pPr lvl="1"/>
            <a:r>
              <a:rPr lang="en-US" dirty="0">
                <a:latin typeface="Garamond"/>
              </a:rPr>
              <a:t>PPB directives authorized officers to use FN303 and 40mm projectiles to “avoid the use of a higher level of force”</a:t>
            </a:r>
          </a:p>
          <a:p>
            <a:pPr lvl="1"/>
            <a:r>
              <a:rPr lang="en-US" dirty="0">
                <a:latin typeface="Garamond"/>
              </a:rPr>
              <a:t>Officers were authorized to use OC spray when a person “indicate[d] the intent to engage in physical resistance”</a:t>
            </a:r>
          </a:p>
        </p:txBody>
      </p:sp>
    </p:spTree>
    <p:extLst>
      <p:ext uri="{BB962C8B-B14F-4D97-AF65-F5344CB8AC3E}">
        <p14:creationId xmlns:p14="http://schemas.microsoft.com/office/powerpoint/2010/main" val="351459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19F9C-B81C-F7F6-2C72-E6F865490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Garamond"/>
              </a:rPr>
              <a:t>The Effectiveness of PPB’s </a:t>
            </a:r>
            <a:br>
              <a:rPr lang="en-US" dirty="0">
                <a:latin typeface="Garamond"/>
              </a:rPr>
            </a:br>
            <a:r>
              <a:rPr lang="en-US" dirty="0">
                <a:latin typeface="Garamond"/>
              </a:rPr>
              <a:t>Public Order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81DF-B451-0036-BB10-FE6EDDD8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251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The City did not provide sufficient oversight of PPB’s public order training </a:t>
            </a:r>
          </a:p>
          <a:p>
            <a:r>
              <a:rPr lang="en-US" dirty="0">
                <a:latin typeface="Garamond"/>
              </a:rPr>
              <a:t>PPB provided insufficient guidance in RRT training about when force was authorized and prohibited</a:t>
            </a:r>
          </a:p>
          <a:p>
            <a:r>
              <a:rPr lang="en-US" dirty="0">
                <a:latin typeface="Garamond"/>
              </a:rPr>
              <a:t>PPB did not adequately train Mobile Field Forces officers</a:t>
            </a:r>
          </a:p>
          <a:p>
            <a:r>
              <a:rPr lang="en-US" dirty="0">
                <a:latin typeface="Garamond"/>
              </a:rPr>
              <a:t>PPB did not sufficiently address de-escalation and procedural justice in its training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AA133368-D78D-78EA-9B08-EB0B1F3D1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160" y="1690688"/>
            <a:ext cx="2834640" cy="438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30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AC056-4F5C-0058-A07B-F3EC1E129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BDC7-7035-FCB0-C83D-2713C908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/>
              </a:rPr>
              <a:t>The City must rebuild its mutual aid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/>
              </a:rPr>
              <a:t>PPB must dramatically reduce its reliance on crowd dispersals with RCAs, like CS gas, at public order events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/>
              </a:rPr>
              <a:t>PPB must strengthen and clarify its public order and use of force directives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/>
              </a:rPr>
              <a:t>The City must ensure that PPB directives related to internal controls during public order events are followed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/>
              </a:rPr>
              <a:t>The City must create a new specialized public order team consistent with emerging standards for advanced public order units</a:t>
            </a:r>
          </a:p>
        </p:txBody>
      </p:sp>
    </p:spTree>
    <p:extLst>
      <p:ext uri="{BB962C8B-B14F-4D97-AF65-F5344CB8AC3E}">
        <p14:creationId xmlns:p14="http://schemas.microsoft.com/office/powerpoint/2010/main" val="295818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AC056-4F5C-0058-A07B-F3EC1E129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BDC7-7035-FCB0-C83D-2713C908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Garamond"/>
              </a:rPr>
              <a:t>The new public order team must be rigorously scrutinized by PPB executives, overseen by Portland’s new oversight agency, and transparently introduced to the public 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Garamond"/>
              </a:rPr>
              <a:t>The City must continue to improve its public order training program consistent with recent National Tactical Officers Association standards 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Garamond"/>
              </a:rPr>
              <a:t>PPB policy should require chiefs to be engaged with and visible to officers in the field during public order deployments, when possible</a:t>
            </a:r>
          </a:p>
        </p:txBody>
      </p:sp>
    </p:spTree>
    <p:extLst>
      <p:ext uri="{BB962C8B-B14F-4D97-AF65-F5344CB8AC3E}">
        <p14:creationId xmlns:p14="http://schemas.microsoft.com/office/powerpoint/2010/main" val="216343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AC056-4F5C-0058-A07B-F3EC1E129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BDC7-7035-FCB0-C83D-2713C908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Garamond"/>
              </a:rPr>
              <a:t>PPB should prepare a deep bench of leaders to serve as incident commanders and operations section chiefs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Garamond"/>
              </a:rPr>
              <a:t>PPB should develop a pre-operational briefing checklist and hold supervisors accountable for providing comprehensive briefings to officers before public order deployments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Garamond"/>
              </a:rPr>
              <a:t>PPB should formalize the debriefing process for public order deployments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Garamond"/>
              </a:rPr>
              <a:t>The City should produce a detailed self-assessment in 180 days reflecting the steps it took to implement these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86389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94944-E128-8604-87F1-55EAD827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  <a:cs typeface="Calibri Light"/>
              </a:rPr>
              <a:t>Scope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31C8A-A0B4-1715-D9FF-7064025B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The effectiveness of PPB's crowd management training</a:t>
            </a:r>
          </a:p>
          <a:p>
            <a:r>
              <a:rPr lang="en-US" dirty="0">
                <a:latin typeface="Garamond"/>
              </a:rPr>
              <a:t>The City's response to the protests of 2020</a:t>
            </a:r>
          </a:p>
          <a:p>
            <a:r>
              <a:rPr lang="en-US" dirty="0">
                <a:latin typeface="Garamond"/>
              </a:rPr>
              <a:t>The effectiveness of the Incident Command System, including criteria for unlawful assemblies or riots, authorizing munitions, and communication</a:t>
            </a:r>
          </a:p>
          <a:p>
            <a:r>
              <a:rPr lang="en-US" dirty="0">
                <a:latin typeface="Garamond"/>
              </a:rPr>
              <a:t>Evaluating strategies used and not used</a:t>
            </a:r>
          </a:p>
          <a:p>
            <a:r>
              <a:rPr lang="en-US" dirty="0">
                <a:latin typeface="Garamond"/>
              </a:rPr>
              <a:t>Evaluating communication and leadership</a:t>
            </a:r>
          </a:p>
          <a:p>
            <a:r>
              <a:rPr lang="en-US" dirty="0">
                <a:latin typeface="Garamond"/>
              </a:rPr>
              <a:t>Other factors that impacted the City's response</a:t>
            </a:r>
          </a:p>
        </p:txBody>
      </p:sp>
    </p:spTree>
    <p:extLst>
      <p:ext uri="{BB962C8B-B14F-4D97-AF65-F5344CB8AC3E}">
        <p14:creationId xmlns:p14="http://schemas.microsoft.com/office/powerpoint/2010/main" val="41078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9564-343A-DA29-969A-3B5D1225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2686D-2E86-D2C0-894E-E8501305B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Reviewed PPB directives, standard operating procedures, and training materials</a:t>
            </a:r>
          </a:p>
          <a:p>
            <a:r>
              <a:rPr lang="en-US" dirty="0">
                <a:latin typeface="Garamond"/>
              </a:rPr>
              <a:t>Honed in on 43 operational periods and analyzed operational plans, activity logs, force reports, arrest records, and after-action reports </a:t>
            </a:r>
          </a:p>
          <a:p>
            <a:r>
              <a:rPr lang="en-US" dirty="0">
                <a:latin typeface="Garamond"/>
              </a:rPr>
              <a:t>Examined materials associated with administrative investigations into complaints about PPB officers</a:t>
            </a:r>
          </a:p>
          <a:p>
            <a:r>
              <a:rPr lang="en-US" dirty="0">
                <a:latin typeface="Garamond"/>
              </a:rPr>
              <a:t>Analyzed extensive video of PPB officer conduct </a:t>
            </a:r>
          </a:p>
          <a:p>
            <a:r>
              <a:rPr lang="en-US" dirty="0">
                <a:latin typeface="Garamond"/>
              </a:rPr>
              <a:t>Interviewed dozens of officers, command staff, community members, other Portland employees, elected officials, and regional partners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5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F8F5-D670-4A22-794A-B719176A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Key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C2AAA-32C8-96A0-9527-173C466E6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570"/>
            <a:ext cx="10515600" cy="46123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Protests in Portland from May 29 through mid-November </a:t>
            </a:r>
          </a:p>
          <a:p>
            <a:r>
              <a:rPr lang="en-US" dirty="0">
                <a:latin typeface="Garamond"/>
              </a:rPr>
              <a:t>Large, generally peaceful crowds during the day, smaller crowds at night, with some engaging in violence or destructive behavior </a:t>
            </a:r>
          </a:p>
          <a:p>
            <a:r>
              <a:rPr lang="en-US" dirty="0">
                <a:latin typeface="Garamond"/>
              </a:rPr>
              <a:t>The federal government sent more than 700 federal officers to Portland, which escalated street conflict</a:t>
            </a:r>
          </a:p>
          <a:p>
            <a:r>
              <a:rPr lang="en-US" dirty="0">
                <a:latin typeface="Garamond"/>
              </a:rPr>
              <a:t>Police response largely Rapid Response Team ("RRT") though also Mobile Field Forces ("MFF")</a:t>
            </a:r>
          </a:p>
          <a:p>
            <a:r>
              <a:rPr lang="en-US" dirty="0">
                <a:latin typeface="Garamond"/>
              </a:rPr>
              <a:t>More than 1,000 arrests, mostly for public order crimes</a:t>
            </a:r>
            <a:endParaRPr lang="en-US" dirty="0">
              <a:cs typeface="Calibri"/>
            </a:endParaRPr>
          </a:p>
          <a:p>
            <a:endParaRPr lang="en-US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57809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F8F5-D670-4A22-794A-B719176A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Key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C2AAA-32C8-96A0-9527-173C466E6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570"/>
            <a:ext cx="10515600" cy="46123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Protesters and officers experienced significant injuries</a:t>
            </a:r>
          </a:p>
          <a:p>
            <a:r>
              <a:rPr lang="en-US" dirty="0">
                <a:latin typeface="Garamond"/>
              </a:rPr>
              <a:t>More than $15 million damage to public and private property </a:t>
            </a:r>
            <a:endParaRPr lang="en-US" dirty="0"/>
          </a:p>
          <a:p>
            <a:r>
              <a:rPr lang="en-US" sz="2600" dirty="0">
                <a:latin typeface="Garamond"/>
              </a:rPr>
              <a:t>The City's response caused it to fall out of compliance with the DOJ consent decree</a:t>
            </a:r>
          </a:p>
          <a:p>
            <a:r>
              <a:rPr lang="en-US" sz="2600" dirty="0">
                <a:latin typeface="Garamond"/>
              </a:rPr>
              <a:t>In June 2021, the members of the RRT resigned en masse after a member was criminally charged</a:t>
            </a:r>
          </a:p>
          <a:p>
            <a:endParaRPr lang="en-US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52700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F8F5-D670-4A22-794A-B719176A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Key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C2AAA-32C8-96A0-9527-173C466E6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PPB documented more than 6,000 estimated uses of force </a:t>
            </a:r>
          </a:p>
          <a:p>
            <a:r>
              <a:rPr lang="en-US" dirty="0">
                <a:latin typeface="Garamond"/>
              </a:rPr>
              <a:t>Early uses of force led to restrictions imposed both by Mayor Wheeler and a federal judge</a:t>
            </a:r>
          </a:p>
          <a:p>
            <a:r>
              <a:rPr lang="en-US" dirty="0">
                <a:latin typeface="Garamond"/>
              </a:rPr>
              <a:t>Other restrictions limited cooperation within Portland municipal government and with federal agencies 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B7BAF96-E776-8E2B-7BEB-37C152A246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4695200"/>
              </p:ext>
            </p:extLst>
          </p:nvPr>
        </p:nvGraphicFramePr>
        <p:xfrm>
          <a:off x="6035323" y="1960828"/>
          <a:ext cx="5480755" cy="389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803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C907D-ABEA-7C3C-0A88-99B43D756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City Leadership and PPB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095A9-A878-249C-A1F4-AE6E4909C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latin typeface="Garamond"/>
              </a:rPr>
              <a:t>The City was not transparent with the public about its strategies, tactics, and munitions for public order policing, which set the stage for a loss of public trust</a:t>
            </a:r>
          </a:p>
          <a:p>
            <a:r>
              <a:rPr lang="en-US" dirty="0">
                <a:latin typeface="Garamond"/>
              </a:rPr>
              <a:t>There was insufficient internal oversight of RRT by PPB executives</a:t>
            </a:r>
          </a:p>
          <a:p>
            <a:r>
              <a:rPr lang="en-US" dirty="0">
                <a:latin typeface="Garamond"/>
              </a:rPr>
              <a:t>PPB executives did not visit the field or debrief with officers often enough in 2020</a:t>
            </a:r>
          </a:p>
          <a:p>
            <a:r>
              <a:rPr lang="en-US" dirty="0">
                <a:latin typeface="Garamond"/>
              </a:rPr>
              <a:t>PPB leaders did not consistently prime officers with the rules of engagement before deployments</a:t>
            </a:r>
          </a:p>
          <a:p>
            <a:r>
              <a:rPr lang="en-US" dirty="0">
                <a:latin typeface="Garamond"/>
              </a:rPr>
              <a:t>PPB leaders did not enforce consistent rules of engagement with protest crowds</a:t>
            </a:r>
          </a:p>
          <a:p>
            <a:r>
              <a:rPr lang="en-US" dirty="0">
                <a:latin typeface="Garamond"/>
              </a:rPr>
              <a:t>The City did not do enough to preserve its network of mutual aid partners, despite warnings that the network was in danger of failing</a:t>
            </a:r>
          </a:p>
        </p:txBody>
      </p:sp>
    </p:spTree>
    <p:extLst>
      <p:ext uri="{BB962C8B-B14F-4D97-AF65-F5344CB8AC3E}">
        <p14:creationId xmlns:p14="http://schemas.microsoft.com/office/powerpoint/2010/main" val="73073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AA0C5-6285-F4D2-3C06-BA143E7EA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Garamond"/>
              </a:rPr>
              <a:t>The First Amendment and Use of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8852-097B-981F-50E1-E3A28E361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Garamond"/>
              </a:rPr>
              <a:t>PPB relied too often upon civil disturbance declarations and riot control agents (“RCAs”)</a:t>
            </a:r>
          </a:p>
          <a:p>
            <a:r>
              <a:rPr lang="en-US" dirty="0">
                <a:latin typeface="Garamond"/>
              </a:rPr>
              <a:t>PPB would have been better able to reduce its use of RCAs with crowd observation tools and methods that were not available in 2020</a:t>
            </a:r>
          </a:p>
          <a:p>
            <a:pPr lvl="1"/>
            <a:r>
              <a:rPr lang="en-US" dirty="0">
                <a:latin typeface="Garamond"/>
              </a:rPr>
              <a:t>Portland’s downtown video blackout</a:t>
            </a:r>
          </a:p>
          <a:p>
            <a:pPr lvl="1"/>
            <a:r>
              <a:rPr lang="en-US" dirty="0">
                <a:latin typeface="Garamond"/>
              </a:rPr>
              <a:t>Lack of plainclothes officers making crowd observations – </a:t>
            </a:r>
            <a:r>
              <a:rPr lang="en-US" u="sng" dirty="0">
                <a:latin typeface="Garamond"/>
              </a:rPr>
              <a:t>need for stringent safeguards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C741090-CEE0-BBF0-673D-6C11D25794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1407502"/>
              </p:ext>
            </p:extLst>
          </p:nvPr>
        </p:nvGraphicFramePr>
        <p:xfrm>
          <a:off x="6324600" y="2172494"/>
          <a:ext cx="5029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33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DB2D-FFF7-3B22-F7D0-4AC55FE7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/>
              </a:rPr>
              <a:t>PPB’s Use of the Incident Command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0FC51-505C-A4D2-E7B3-31E3D3435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The National Incident Management System (“ICS”) provides a unified approach for government organizations to collaborate in responding to domestic incidents</a:t>
            </a:r>
          </a:p>
          <a:p>
            <a:r>
              <a:rPr lang="en-US" dirty="0">
                <a:latin typeface="Garamond"/>
              </a:rPr>
              <a:t>PPB benefited from significant in-house ICS expertise in running its command post, and the incident management team was structured according to ICS guidance </a:t>
            </a:r>
          </a:p>
          <a:p>
            <a:r>
              <a:rPr lang="en-US" dirty="0">
                <a:latin typeface="Garamond"/>
              </a:rPr>
              <a:t>PPB did not prepare a sufficient number of command personnel to handle a long-lasting civil disturbance</a:t>
            </a:r>
          </a:p>
          <a:p>
            <a:r>
              <a:rPr lang="en-US" dirty="0">
                <a:latin typeface="Garamond"/>
              </a:rPr>
              <a:t>The incident management team was not consistently effective as a learning organization throughout the Review Period</a:t>
            </a:r>
          </a:p>
        </p:txBody>
      </p:sp>
    </p:spTree>
    <p:extLst>
      <p:ext uri="{BB962C8B-B14F-4D97-AF65-F5344CB8AC3E}">
        <p14:creationId xmlns:p14="http://schemas.microsoft.com/office/powerpoint/2010/main" val="55728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1011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Office Theme</vt:lpstr>
      <vt:lpstr>The Handling of the 2020 Protests and Riots in Portland, Oregon: An Independent Review  August 23, 2023</vt:lpstr>
      <vt:lpstr>Scope of Work</vt:lpstr>
      <vt:lpstr>Methodology</vt:lpstr>
      <vt:lpstr>Key Facts</vt:lpstr>
      <vt:lpstr>Key Facts</vt:lpstr>
      <vt:lpstr>Key Facts</vt:lpstr>
      <vt:lpstr>City Leadership and PPB Command</vt:lpstr>
      <vt:lpstr>The First Amendment and Use of Force</vt:lpstr>
      <vt:lpstr>PPB’s Use of the Incident Command System</vt:lpstr>
      <vt:lpstr>The First Amendment and Use of Force</vt:lpstr>
      <vt:lpstr>The First Amendment and Use of Force</vt:lpstr>
      <vt:lpstr>The Effectiveness of PPB’s  Public Order Training</vt:lpstr>
      <vt:lpstr>Recommendations</vt:lpstr>
      <vt:lpstr>Recommendations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Handling of the 2020 Protests and Riots in Portland, Oregon: An Independent Review  August 23, 2023</dc:title>
  <dc:creator>Matthew Buttice Work</dc:creator>
  <cp:lastModifiedBy>Matthew Buttice Work</cp:lastModifiedBy>
  <cp:revision>173</cp:revision>
  <dcterms:created xsi:type="dcterms:W3CDTF">2023-08-16T13:29:50Z</dcterms:created>
  <dcterms:modified xsi:type="dcterms:W3CDTF">2023-08-23T23:48:59Z</dcterms:modified>
</cp:coreProperties>
</file>