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2" r:id="rId5"/>
    <p:sldMasterId id="2147483780" r:id="rId6"/>
  </p:sldMasterIdLst>
  <p:notesMasterIdLst>
    <p:notesMasterId r:id="rId12"/>
  </p:notesMasterIdLst>
  <p:sldIdLst>
    <p:sldId id="938" r:id="rId7"/>
    <p:sldId id="946" r:id="rId8"/>
    <p:sldId id="373" r:id="rId9"/>
    <p:sldId id="945" r:id="rId10"/>
    <p:sldId id="259" r:id="rId1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Anthony" initials="MA" lastIdx="2" clrIdx="0">
    <p:extLst>
      <p:ext uri="{19B8F6BF-5375-455C-9EA6-DF929625EA0E}">
        <p15:presenceInfo xmlns:p15="http://schemas.microsoft.com/office/powerpoint/2012/main" userId="S::Anthony.Martin@portlandoregon.gov::2d7f4e0e-cae6-4d1d-9fcd-65d63d2aa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D"/>
    <a:srgbClr val="4EBCC3"/>
    <a:srgbClr val="0033CC"/>
    <a:srgbClr val="0066FF"/>
    <a:srgbClr val="006325"/>
    <a:srgbClr val="DCF0C6"/>
    <a:srgbClr val="99CCFF"/>
    <a:srgbClr val="FF9999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75206" autoAdjust="0"/>
  </p:normalViewPr>
  <p:slideViewPr>
    <p:cSldViewPr snapToGrid="0">
      <p:cViewPr>
        <p:scale>
          <a:sx n="75" d="100"/>
          <a:sy n="75" d="100"/>
        </p:scale>
        <p:origin x="240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B79FD-6069-4865-A777-C18193FE6FF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BB95-AFE4-49F6-B727-B2EE3FC9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2BB95-AFE4-49F6-B727-B2EE3FC94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1377950"/>
            <a:ext cx="432435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69AC-F347-453F-9120-2C5C801EF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1377950"/>
            <a:ext cx="432435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69AC-F347-453F-9120-2C5C801EF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2BB95-AFE4-49F6-B727-B2EE3FC941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9F5A3-FCC0-D54A-8741-12E6A26C70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096000"/>
            <a:ext cx="2514600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MAPPS, COMMISSIONER</a:t>
            </a:r>
          </a:p>
          <a:p>
            <a:pPr algn="ctr">
              <a:defRPr/>
            </a:pPr>
            <a:r>
              <a:rPr lang="en-US" altLang="en-US"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JORDAN, DIRECTOR</a:t>
            </a:r>
          </a:p>
        </p:txBody>
      </p:sp>
    </p:spTree>
    <p:extLst>
      <p:ext uri="{BB962C8B-B14F-4D97-AF65-F5344CB8AC3E}">
        <p14:creationId xmlns:p14="http://schemas.microsoft.com/office/powerpoint/2010/main" val="42887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6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17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285D-ABD0-DB49-89C3-3202596FA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F49E9-E8E1-9546-9D7C-091F9843B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812CB-8C97-D842-A332-1CC993B5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4899A-FDAF-F840-A238-6C280759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A16F-557D-1E42-82E0-2916B02C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573F-2271-7642-AFDF-7A89483C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AE89-8BC0-384C-B170-FE822F50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A35E-F080-1F48-A029-186CB71E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177C-8E9D-2549-BA6A-BB1A46B5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EEE5-8F22-9C44-826E-F3ACF8DB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3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F4B0-5238-D64B-A8C9-B2A84AFE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AD61-93F4-9F4E-AF25-65FB7FD2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BA72-6DE1-6241-AB7E-1D3E2236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03CD5-13C9-E640-A5F9-F06A1226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B880-32FD-714E-9C58-B8A6D4A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7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95EA-20C2-3145-BFA1-89B61B2A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BE31-02ED-9F4A-ABAE-BAE5E4CD7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01637-43D5-3E42-B702-3F7E40836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3737D-1396-C04B-AF1A-094BE1BB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1BDCB-7136-2B4F-9099-BE3F87D0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2C39F-A9ED-9148-B46B-C8AF220D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6533-E189-9246-B24F-ACC96812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CB2F5-67F4-FF43-8954-4632B9E5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C2D55-A9B4-034C-ABAE-7C22F96A0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6EC16-0315-9240-8766-69D04BBC5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3F329-FC31-9D49-B8E3-A269B49ED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E61D3-E174-E64C-9A78-40B8871D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ED96C-CCBD-6C44-86EC-B83CE566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CE03F-14D9-7941-89CC-AD8C9BA6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0FB7-BA1A-0B4B-9C0E-6FF77914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AA032-2C9D-7C40-BC68-1DC39AF3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A2762-3622-EC41-B5D9-85204801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262D5-8BB3-8B4F-A55A-F82F08F8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79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C2EAB-0C26-8142-99FE-07C94140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69E0B-4E8B-8E42-A02F-DB1207AD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92178-E26F-1845-8F72-007DAE73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2D4B-7884-9A40-AA58-6105DD1E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88F07-C2C1-0F4D-AD98-F5724DAD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9EE99-3B0D-664C-9502-B82ED592E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350FF-8C5E-C94A-95DE-C4B8E52D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55C5C-EB29-8D47-A51B-161C224D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80DAD-D585-3C4F-997D-F3BA4F8B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1542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D082-98D1-7E4D-99DF-5F3554C1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7C192-F0B3-B549-808C-8F9BDA769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F8345-AAEF-6D48-8C0C-638F4D37B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87429-A60B-EE4D-AA4A-EB5124CC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A9278-7E9F-934A-A923-DEA1ECF2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DDA25-DB81-BF48-8754-FDB3A926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4D52-D83D-8D4F-9B5A-4700E356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9556C-D7EB-0940-A030-8BCC491CA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91BC-8432-404F-95C7-DFF7D0A2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B21C6-86FF-CC4B-9DEA-7CF368A2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864F4-FD4F-9A4D-B7C2-76E664DF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7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8D474-F7D1-1640-8E81-0A9016F10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30B97-AFAC-6641-9BE4-13364C74E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50911-A56D-A349-938E-338F895F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87A5-95E3-2A47-851D-3C0E7A2A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4947D-65D6-1C4D-8D19-8A4A01A1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4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89F5A3-FCC0-D54A-8741-12E6A26C70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096000"/>
            <a:ext cx="2514600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MAPPS, COMMISSIONER</a:t>
            </a:r>
          </a:p>
          <a:p>
            <a:pPr algn="ctr">
              <a:defRPr/>
            </a:pPr>
            <a:r>
              <a:rPr lang="en-US" altLang="en-US"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MICHAEL JORDAN, DIRECTOR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66800" y="1524000"/>
            <a:ext cx="7924800" cy="1600200"/>
          </a:xfrm>
        </p:spPr>
        <p:txBody>
          <a:bodyPr/>
          <a:lstStyle>
            <a:lvl1pPr algn="r">
              <a:defRPr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2860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68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965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87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8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366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4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8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914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654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444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867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9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1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731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17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7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25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99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2">
            <a:extLst>
              <a:ext uri="{FF2B5EF4-FFF2-40B4-BE49-F238E27FC236}">
                <a16:creationId xmlns:a16="http://schemas.microsoft.com/office/drawing/2014/main" id="{51B71475-7524-3442-83D9-48EF27C37E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835BBBDE-E223-D047-B631-3B8D4A2B8855}" type="slidenum">
              <a:rPr lang="en-US" altLang="en-US" sz="1000" b="1" smtClean="0">
                <a:solidFill>
                  <a:srgbClr val="004B8D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4B8D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Line 14">
            <a:extLst>
              <a:ext uri="{FF2B5EF4-FFF2-40B4-BE49-F238E27FC236}">
                <a16:creationId xmlns:a16="http://schemas.microsoft.com/office/drawing/2014/main" id="{02055AFB-C68F-3742-81B5-AD4F47B6325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914400"/>
            <a:ext cx="8229600" cy="0"/>
          </a:xfrm>
          <a:prstGeom prst="line">
            <a:avLst/>
          </a:prstGeom>
          <a:noFill/>
          <a:ln w="25400">
            <a:solidFill>
              <a:srgbClr val="004B8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5535E631-3C4C-C540-8318-31F512209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47305B30-6754-0C4E-BD9E-9A0B35D9C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4B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28C73-E4D9-6B49-B56A-4F5FB5D0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7DF3-B437-144F-BFF2-216F54921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7533C-1C8B-3943-AB0C-9E66D50A9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C6E0-D0DD-B646-9F2C-D568B95FADDB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7A79E-9021-A945-9DF4-E6E38CD21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DAA96-AC49-3E44-B77A-F61195517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0431-BF68-004E-BC1E-1C7B4785E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2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>
            <a:extLst>
              <a:ext uri="{FF2B5EF4-FFF2-40B4-BE49-F238E27FC236}">
                <a16:creationId xmlns:a16="http://schemas.microsoft.com/office/drawing/2014/main" id="{2683B3E4-74F4-8E41-8032-6E6EA1371A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28599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51B71475-7524-3442-83D9-48EF27C37E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835BBBDE-E223-D047-B631-3B8D4A2B8855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Line 14">
            <a:extLst>
              <a:ext uri="{FF2B5EF4-FFF2-40B4-BE49-F238E27FC236}">
                <a16:creationId xmlns:a16="http://schemas.microsoft.com/office/drawing/2014/main" id="{02055AFB-C68F-3742-81B5-AD4F47B6325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914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5535E631-3C4C-C540-8318-31F512209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47305B30-6754-0C4E-BD9E-9A0B35D9C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75109F-AF20-4B17-8575-7F4ACA0C9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r="34833"/>
          <a:stretch/>
        </p:blipFill>
        <p:spPr>
          <a:xfrm>
            <a:off x="1828800" y="5990441"/>
            <a:ext cx="1535730" cy="8080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C475A8-AE10-41BE-A103-2CBE5A6B25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8600" y="5913437"/>
            <a:ext cx="1394696" cy="808038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519A60A8-8A6E-4504-8041-6DB8CF5E3F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2724"/>
            <a:ext cx="9144000" cy="244475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9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rtland.gov/water/Macad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BC89060-29F5-A64A-967F-971304190A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76271" y="2081790"/>
            <a:ext cx="451811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400" b="1" dirty="0"/>
              <a:t>S Macadam Ave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53590BC-DDCF-AB4C-8001-AF667E4793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51911" y="3926870"/>
            <a:ext cx="3776088" cy="2126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en-US" altLang="en-US" sz="2800" b="1" dirty="0"/>
              <a:t>Ken Ackerman, P.E.</a:t>
            </a:r>
          </a:p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en-US" altLang="en-US" sz="2800" b="1" dirty="0"/>
              <a:t>Design Principal</a:t>
            </a:r>
            <a:endParaRPr lang="en-US" altLang="en-US" dirty="0"/>
          </a:p>
          <a:p>
            <a:pPr indent="-22860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indent="-22860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en-US" altLang="en-US" sz="2400" dirty="0"/>
              <a:t>August 2,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58D24-7B97-8F47-826C-C4FF63021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8" y="1500565"/>
            <a:ext cx="1969405" cy="248801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F577AF-E8B9-4F6F-943A-93F91219E676}"/>
              </a:ext>
            </a:extLst>
          </p:cNvPr>
          <p:cNvSpPr txBox="1"/>
          <p:nvPr/>
        </p:nvSpPr>
        <p:spPr>
          <a:xfrm>
            <a:off x="2166291" y="1320645"/>
            <a:ext cx="6657348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Approximately 2,250 miles of water main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Over </a:t>
            </a:r>
            <a:r>
              <a:rPr lang="en-US" sz="2400" b="1" dirty="0">
                <a:latin typeface="+mn-lt"/>
                <a:cs typeface="Arial"/>
              </a:rPr>
              <a:t>one million</a:t>
            </a:r>
            <a:r>
              <a:rPr lang="en-US" sz="2400" dirty="0">
                <a:latin typeface="+mn-lt"/>
                <a:cs typeface="Arial"/>
              </a:rPr>
              <a:t> linear feet of distribution pipe recommended for replacement by 2040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Main replacement goal of 50,000 ft/</a:t>
            </a:r>
            <a:r>
              <a:rPr lang="en-US" sz="2400" dirty="0" err="1">
                <a:latin typeface="+mn-lt"/>
                <a:cs typeface="Arial"/>
              </a:rPr>
              <a:t>yr</a:t>
            </a:r>
            <a:r>
              <a:rPr lang="en-US" sz="2400" dirty="0">
                <a:latin typeface="+mn-lt"/>
                <a:cs typeface="Arial"/>
              </a:rPr>
              <a:t>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Main replaced by crews and contract projects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Contractor Mains Projects will: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increase footage replaced to meet asset management goal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provide different size contract opportunities to the community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F322514-2F37-014E-8154-93D0AE2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Main Program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92FDEB-16D1-0544-8DA4-0212ADCE2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0" y="2650745"/>
            <a:ext cx="1219200" cy="154025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1C3AA9-B59C-2546-8EC5-7A31F99742E1}"/>
              </a:ext>
            </a:extLst>
          </p:cNvPr>
          <p:cNvCxnSpPr>
            <a:cxnSpLocks/>
          </p:cNvCxnSpPr>
          <p:nvPr/>
        </p:nvCxnSpPr>
        <p:spPr>
          <a:xfrm>
            <a:off x="2029209" y="1828800"/>
            <a:ext cx="0" cy="3200400"/>
          </a:xfrm>
          <a:prstGeom prst="line">
            <a:avLst/>
          </a:prstGeom>
          <a:ln w="12700">
            <a:solidFill>
              <a:srgbClr val="4EB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1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i="1" dirty="0"/>
              <a:t>this</a:t>
            </a:r>
            <a:r>
              <a:rPr lang="en-US" dirty="0"/>
              <a:t>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F3B1C-A01B-404C-853E-EC27B0C71E9F}"/>
              </a:ext>
            </a:extLst>
          </p:cNvPr>
          <p:cNvSpPr txBox="1"/>
          <p:nvPr/>
        </p:nvSpPr>
        <p:spPr>
          <a:xfrm>
            <a:off x="78485" y="1117967"/>
            <a:ext cx="5425530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Main is 130 years old and has been repaired 3 times in last 10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High consequence of failure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Project will: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Replace 1,000 feet of 24-inch cast iron main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Install 2 fire hydrants improving fire coverage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Some night work to limit traffic impacts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The new pipe will mitigate risk and help make sure water is safe and reliable for generations to come.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684E3-5646-DEF4-0B73-42708CCCA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35" y="1265411"/>
            <a:ext cx="3094526" cy="488650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897546-7AAC-093E-A4A2-63907F68754A}"/>
              </a:ext>
            </a:extLst>
          </p:cNvPr>
          <p:cNvCxnSpPr>
            <a:cxnSpLocks/>
          </p:cNvCxnSpPr>
          <p:nvPr/>
        </p:nvCxnSpPr>
        <p:spPr>
          <a:xfrm>
            <a:off x="6320901" y="4909351"/>
            <a:ext cx="417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92CEAA-9B5E-0C28-DE5C-7E6FECAA4A21}"/>
              </a:ext>
            </a:extLst>
          </p:cNvPr>
          <p:cNvCxnSpPr>
            <a:cxnSpLocks/>
          </p:cNvCxnSpPr>
          <p:nvPr/>
        </p:nvCxnSpPr>
        <p:spPr>
          <a:xfrm>
            <a:off x="6729274" y="4785064"/>
            <a:ext cx="8877" cy="204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F3B1C-A01B-404C-853E-EC27B0C71E9F}"/>
              </a:ext>
            </a:extLst>
          </p:cNvPr>
          <p:cNvSpPr txBox="1"/>
          <p:nvPr/>
        </p:nvSpPr>
        <p:spPr>
          <a:xfrm>
            <a:off x="130126" y="1530385"/>
            <a:ext cx="4903470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Began at project initiation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Established webpage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Sent mailers, notification letters and postcards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Published on social media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Arial"/>
              </a:rPr>
              <a:t>Distributed project flyer to business and community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+mn-lt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AE2C2-1022-8CBC-2C68-4B0FF7B37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333" y="1020931"/>
            <a:ext cx="1809021" cy="277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6EA68-C3FA-7013-7CDA-D659D0FE9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64" y="2409623"/>
            <a:ext cx="1599018" cy="2427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79259E-5193-B62B-F814-73D7903CB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024" y="3920902"/>
            <a:ext cx="1809021" cy="27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3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6" descr="15 Mt Hood through Ross Island Cottonwoods.jpg">
            <a:extLst>
              <a:ext uri="{FF2B5EF4-FFF2-40B4-BE49-F238E27FC236}">
                <a16:creationId xmlns:a16="http://schemas.microsoft.com/office/drawing/2014/main" id="{0125673D-6084-C44C-B5C9-7F9583073F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r="-20" b="31613"/>
          <a:stretch>
            <a:fillRect/>
          </a:stretch>
        </p:blipFill>
        <p:spPr bwMode="auto">
          <a:xfrm>
            <a:off x="0" y="0"/>
            <a:ext cx="9143999" cy="69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8">
            <a:extLst>
              <a:ext uri="{FF2B5EF4-FFF2-40B4-BE49-F238E27FC236}">
                <a16:creationId xmlns:a16="http://schemas.microsoft.com/office/drawing/2014/main" id="{DC02F011-0D96-EE46-BC58-3707421D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68093" cy="693191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5A95A-17D0-D14C-ACD8-33865D38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3939493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07D2AF-2393-402D-9856-323165F4C405}"/>
              </a:ext>
            </a:extLst>
          </p:cNvPr>
          <p:cNvSpPr txBox="1">
            <a:spLocks/>
          </p:cNvSpPr>
          <p:nvPr/>
        </p:nvSpPr>
        <p:spPr bwMode="auto">
          <a:xfrm>
            <a:off x="1" y="3429000"/>
            <a:ext cx="416809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4B8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/>
              <a:t>For more information, contact: </a:t>
            </a:r>
          </a:p>
          <a:p>
            <a:r>
              <a:rPr lang="en-US" sz="2400" b="1" dirty="0">
                <a:latin typeface="Verdana"/>
                <a:ea typeface="Verdana"/>
              </a:rPr>
              <a:t>Ken Ackerman</a:t>
            </a:r>
          </a:p>
          <a:p>
            <a:r>
              <a:rPr lang="en-US" sz="2400" dirty="0">
                <a:latin typeface="Verdana"/>
                <a:ea typeface="Verdana"/>
              </a:rPr>
              <a:t>503 865-6738</a:t>
            </a:r>
          </a:p>
          <a:p>
            <a:endParaRPr lang="en-US" sz="2400" dirty="0">
              <a:latin typeface="Verdana"/>
              <a:ea typeface="Verdana"/>
            </a:endParaRPr>
          </a:p>
          <a:p>
            <a:r>
              <a:rPr lang="en-US" sz="2800" dirty="0"/>
              <a:t>Website: </a:t>
            </a:r>
            <a:r>
              <a:rPr lang="en-US" sz="2000" dirty="0">
                <a:hlinkClick r:id="rId4" tooltip="https://www.portland.gov/water/macad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www.portland.gov/water/Macadam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S_PPTtemplate-Jan21  -  Compatibility Mode" id="{7FAB1D74-1F1F-E34D-952B-BBE4B3CFB132}" vid="{FDECDAD1-247E-3947-9080-019C6342488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S_PPTtemplate-Jan21  -  Compatibility Mode" id="{7FAB1D74-1F1F-E34D-952B-BBE4B3CFB132}" vid="{FDECDAD1-247E-3947-9080-019C6342488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714DA804EE349A10477159CF7D473" ma:contentTypeVersion="10" ma:contentTypeDescription="Create a new document." ma:contentTypeScope="" ma:versionID="87ad27c506c4877d25d4af7fd5700e5d">
  <xsd:schema xmlns:xsd="http://www.w3.org/2001/XMLSchema" xmlns:xs="http://www.w3.org/2001/XMLSchema" xmlns:p="http://schemas.microsoft.com/office/2006/metadata/properties" xmlns:ns3="ac884d79-ecc5-47cd-bced-c88497cf59ad" xmlns:ns4="21e7378e-9388-4539-8d85-7d6bb905fb27" targetNamespace="http://schemas.microsoft.com/office/2006/metadata/properties" ma:root="true" ma:fieldsID="0cf8a950545cf0147bf0bb1fada03381" ns3:_="" ns4:_="">
    <xsd:import namespace="ac884d79-ecc5-47cd-bced-c88497cf59ad"/>
    <xsd:import namespace="21e7378e-9388-4539-8d85-7d6bb905fb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84d79-ecc5-47cd-bced-c88497cf5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7378e-9388-4539-8d85-7d6bb905f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A8E382-6CD4-4CE9-AD80-805A287676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EB47B8-92EF-48BE-B8F9-CEE58D559754}">
  <ds:schemaRefs>
    <ds:schemaRef ds:uri="21e7378e-9388-4539-8d85-7d6bb905fb27"/>
    <ds:schemaRef ds:uri="ac884d79-ecc5-47cd-bced-c88497cf59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7EFFE6-69C8-4013-A7E0-E7297F88BF5E}">
  <ds:schemaRefs>
    <ds:schemaRef ds:uri="21e7378e-9388-4539-8d85-7d6bb905fb27"/>
    <ds:schemaRef ds:uri="ac884d79-ecc5-47cd-bced-c88497cf59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BES_PPTtemplate-Jan21</Template>
  <TotalTime>11424</TotalTime>
  <Words>192</Words>
  <Application>Microsoft Office PowerPoint</Application>
  <PresentationFormat>On-screen Show (4:3)</PresentationFormat>
  <Paragraphs>38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Default Design</vt:lpstr>
      <vt:lpstr>Custom Design</vt:lpstr>
      <vt:lpstr>1_Default Design</vt:lpstr>
      <vt:lpstr>S Macadam Ave</vt:lpstr>
      <vt:lpstr>Distribution Main Program</vt:lpstr>
      <vt:lpstr>Why this project</vt:lpstr>
      <vt:lpstr>Outreach</vt:lpstr>
      <vt:lpstr>Questions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Martin, Anthony</dc:creator>
  <cp:lastModifiedBy>Ackerman, Ken</cp:lastModifiedBy>
  <cp:revision>55</cp:revision>
  <dcterms:created xsi:type="dcterms:W3CDTF">2021-02-09T17:46:57Z</dcterms:created>
  <dcterms:modified xsi:type="dcterms:W3CDTF">2023-07-28T17:01:47Z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0x010100404714DA804EE349A10477159CF7D473</vt:lpwstr>
  </property>
</Properties>
</file>