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6"/>
  </p:notesMasterIdLst>
  <p:handoutMasterIdLst>
    <p:handoutMasterId r:id="rId17"/>
  </p:handoutMasterIdLst>
  <p:sldIdLst>
    <p:sldId id="256" r:id="rId5"/>
    <p:sldId id="656" r:id="rId6"/>
    <p:sldId id="650" r:id="rId7"/>
    <p:sldId id="659" r:id="rId8"/>
    <p:sldId id="658" r:id="rId9"/>
    <p:sldId id="657" r:id="rId10"/>
    <p:sldId id="668" r:id="rId11"/>
    <p:sldId id="425" r:id="rId12"/>
    <p:sldId id="667" r:id="rId13"/>
    <p:sldId id="663" r:id="rId14"/>
    <p:sldId id="259" r:id="rId15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83C03FD-9F96-438F-A85F-F824C2C8891B}" v="4" dt="2023-07-31T20:38:49.747"/>
    <p1510:client id="{9A08EA51-15B9-4056-8EC2-59A4E0507B57}" v="51" dt="2023-08-01T20:45:31.159"/>
    <p1510:client id="{BB90CE8F-63EC-409D-9C83-54C8AE1F96E8}" v="136" vWet="138" dt="2023-08-01T20:42:30.41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74150" autoAdjust="0"/>
  </p:normalViewPr>
  <p:slideViewPr>
    <p:cSldViewPr>
      <p:cViewPr varScale="1">
        <p:scale>
          <a:sx n="84" d="100"/>
          <a:sy n="84" d="100"/>
        </p:scale>
        <p:origin x="2700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71FC86E-4FE1-C549-9EAB-DD4369080A3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840AA15-2F21-C848-930A-7261CB00D23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3EEA77C6-20E8-9B4A-983C-EADD229EDC49}" type="datetimeFigureOut">
              <a:rPr lang="en-US"/>
              <a:pPr>
                <a:defRPr/>
              </a:pPr>
              <a:t>8/1/2023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730875-C25D-0845-A866-2A0F13E2FE5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F89B895-A53D-AB41-8C26-CF3520FE049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57C1A080-6461-454F-AA29-2037BB0B90C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41C4323-A307-D040-AE11-2590911E41D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7656293-508F-C94E-9F87-8DCEC68B25F6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FD4560B5-1573-764E-B61E-4BE7A445EC93}" type="datetimeFigureOut">
              <a:rPr lang="en-US"/>
              <a:pPr>
                <a:defRPr/>
              </a:pPr>
              <a:t>8/1/2023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EEEFAF87-E298-3C45-85F3-3A0E787554D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3062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2B0B4271-1FF9-0940-971E-342FF90CA2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8638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B801F2-C703-A747-8C29-945AC4D503D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EDE298-1547-564D-A3FC-808333C6081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905AC15E-4F66-5243-8CD5-C2176B4E776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Slide Image Placeholder 1">
            <a:extLst>
              <a:ext uri="{FF2B5EF4-FFF2-40B4-BE49-F238E27FC236}">
                <a16:creationId xmlns:a16="http://schemas.microsoft.com/office/drawing/2014/main" id="{3C1D3EF5-8ADE-DC4B-BA6E-E575B829DCF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6" name="Notes Placeholder 2">
            <a:extLst>
              <a:ext uri="{FF2B5EF4-FFF2-40B4-BE49-F238E27FC236}">
                <a16:creationId xmlns:a16="http://schemas.microsoft.com/office/drawing/2014/main" id="{AC91055E-1DD4-1141-9C7F-FCFFE8B1AD2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6147" name="Slide Number Placeholder 3">
            <a:extLst>
              <a:ext uri="{FF2B5EF4-FFF2-40B4-BE49-F238E27FC236}">
                <a16:creationId xmlns:a16="http://schemas.microsoft.com/office/drawing/2014/main" id="{51780078-8F50-2F40-8FAF-DC3E7DD447F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6F4DB3D4-8912-9C41-BD10-FEEF13C5CD9E}" type="slidenum">
              <a:rPr lang="en-US" altLang="en-US"/>
              <a:pPr/>
              <a:t>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>
            <a:extLst>
              <a:ext uri="{FF2B5EF4-FFF2-40B4-BE49-F238E27FC236}">
                <a16:creationId xmlns:a16="http://schemas.microsoft.com/office/drawing/2014/main" id="{8A0ED496-6A95-4297-AC82-0F0E9C0C233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5" name="Notes Placeholder 2">
            <a:extLst>
              <a:ext uri="{FF2B5EF4-FFF2-40B4-BE49-F238E27FC236}">
                <a16:creationId xmlns:a16="http://schemas.microsoft.com/office/drawing/2014/main" id="{418E7C5E-9933-4B49-A546-218CE88B8A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Calibri"/>
              <a:cs typeface="Calibri"/>
            </a:endParaRPr>
          </a:p>
        </p:txBody>
      </p:sp>
      <p:sp>
        <p:nvSpPr>
          <p:cNvPr id="13316" name="Slide Number Placeholder 3">
            <a:extLst>
              <a:ext uri="{FF2B5EF4-FFF2-40B4-BE49-F238E27FC236}">
                <a16:creationId xmlns:a16="http://schemas.microsoft.com/office/drawing/2014/main" id="{2C4AA776-6A92-4D86-B700-95B535EEF2A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5D2E083-47F9-4646-AF20-A80EF2FB5E06}" type="slidenum">
              <a:rPr lang="en-US" altLang="en-US"/>
              <a:pPr/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47156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>
            <a:extLst>
              <a:ext uri="{FF2B5EF4-FFF2-40B4-BE49-F238E27FC236}">
                <a16:creationId xmlns:a16="http://schemas.microsoft.com/office/drawing/2014/main" id="{BD540111-B703-4AB7-87DB-7AAA0FC9E0F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Notes Placeholder 2">
            <a:extLst>
              <a:ext uri="{FF2B5EF4-FFF2-40B4-BE49-F238E27FC236}">
                <a16:creationId xmlns:a16="http://schemas.microsoft.com/office/drawing/2014/main" id="{D9CBE690-F28D-43B5-B8F8-0BED91A944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9220" name="Slide Number Placeholder 3">
            <a:extLst>
              <a:ext uri="{FF2B5EF4-FFF2-40B4-BE49-F238E27FC236}">
                <a16:creationId xmlns:a16="http://schemas.microsoft.com/office/drawing/2014/main" id="{64550278-202B-4860-90CC-DF5D7E6F46F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F459060-8A3E-4ACB-B581-0B968C3B2C01}" type="slidenum">
              <a:rPr lang="en-US" altLang="en-US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665348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>
            <a:extLst>
              <a:ext uri="{FF2B5EF4-FFF2-40B4-BE49-F238E27FC236}">
                <a16:creationId xmlns:a16="http://schemas.microsoft.com/office/drawing/2014/main" id="{8A0ED496-6A95-4297-AC82-0F0E9C0C233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5" name="Notes Placeholder 2">
            <a:extLst>
              <a:ext uri="{FF2B5EF4-FFF2-40B4-BE49-F238E27FC236}">
                <a16:creationId xmlns:a16="http://schemas.microsoft.com/office/drawing/2014/main" id="{418E7C5E-9933-4B49-A546-218CE88B8A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Calibri"/>
              <a:cs typeface="Calibri"/>
            </a:endParaRPr>
          </a:p>
        </p:txBody>
      </p:sp>
      <p:sp>
        <p:nvSpPr>
          <p:cNvPr id="13316" name="Slide Number Placeholder 3">
            <a:extLst>
              <a:ext uri="{FF2B5EF4-FFF2-40B4-BE49-F238E27FC236}">
                <a16:creationId xmlns:a16="http://schemas.microsoft.com/office/drawing/2014/main" id="{2C4AA776-6A92-4D86-B700-95B535EEF2A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5D2E083-47F9-4646-AF20-A80EF2FB5E06}" type="slidenum">
              <a:rPr lang="en-US" altLang="en-US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90899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>
            <a:extLst>
              <a:ext uri="{FF2B5EF4-FFF2-40B4-BE49-F238E27FC236}">
                <a16:creationId xmlns:a16="http://schemas.microsoft.com/office/drawing/2014/main" id="{8A0ED496-6A95-4297-AC82-0F0E9C0C233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5" name="Notes Placeholder 2">
            <a:extLst>
              <a:ext uri="{FF2B5EF4-FFF2-40B4-BE49-F238E27FC236}">
                <a16:creationId xmlns:a16="http://schemas.microsoft.com/office/drawing/2014/main" id="{418E7C5E-9933-4B49-A546-218CE88B8A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Calibri"/>
              <a:cs typeface="Calibri"/>
            </a:endParaRPr>
          </a:p>
        </p:txBody>
      </p:sp>
      <p:sp>
        <p:nvSpPr>
          <p:cNvPr id="13316" name="Slide Number Placeholder 3">
            <a:extLst>
              <a:ext uri="{FF2B5EF4-FFF2-40B4-BE49-F238E27FC236}">
                <a16:creationId xmlns:a16="http://schemas.microsoft.com/office/drawing/2014/main" id="{2C4AA776-6A92-4D86-B700-95B535EEF2A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5D2E083-47F9-4646-AF20-A80EF2FB5E06}" type="slidenum">
              <a:rPr lang="en-US" altLang="en-US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51043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33EC05-9A6A-4CE5-ABC9-691A002EFB8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0049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>
            <a:extLst>
              <a:ext uri="{FF2B5EF4-FFF2-40B4-BE49-F238E27FC236}">
                <a16:creationId xmlns:a16="http://schemas.microsoft.com/office/drawing/2014/main" id="{BD540111-B703-4AB7-87DB-7AAA0FC9E0F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Notes Placeholder 2">
            <a:extLst>
              <a:ext uri="{FF2B5EF4-FFF2-40B4-BE49-F238E27FC236}">
                <a16:creationId xmlns:a16="http://schemas.microsoft.com/office/drawing/2014/main" id="{D9CBE690-F28D-43B5-B8F8-0BED91A944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9220" name="Slide Number Placeholder 3">
            <a:extLst>
              <a:ext uri="{FF2B5EF4-FFF2-40B4-BE49-F238E27FC236}">
                <a16:creationId xmlns:a16="http://schemas.microsoft.com/office/drawing/2014/main" id="{64550278-202B-4860-90CC-DF5D7E6F46F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F459060-8A3E-4ACB-B581-0B968C3B2C01}" type="slidenum">
              <a:rPr lang="en-US" altLang="en-US"/>
              <a:pPr/>
              <a:t>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>
            <a:extLst>
              <a:ext uri="{FF2B5EF4-FFF2-40B4-BE49-F238E27FC236}">
                <a16:creationId xmlns:a16="http://schemas.microsoft.com/office/drawing/2014/main" id="{8A0ED496-6A95-4297-AC82-0F0E9C0C233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5" name="Notes Placeholder 2">
            <a:extLst>
              <a:ext uri="{FF2B5EF4-FFF2-40B4-BE49-F238E27FC236}">
                <a16:creationId xmlns:a16="http://schemas.microsoft.com/office/drawing/2014/main" id="{418E7C5E-9933-4B49-A546-218CE88B8A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Calibri"/>
              <a:cs typeface="Calibri"/>
            </a:endParaRPr>
          </a:p>
        </p:txBody>
      </p:sp>
      <p:sp>
        <p:nvSpPr>
          <p:cNvPr id="13316" name="Slide Number Placeholder 3">
            <a:extLst>
              <a:ext uri="{FF2B5EF4-FFF2-40B4-BE49-F238E27FC236}">
                <a16:creationId xmlns:a16="http://schemas.microsoft.com/office/drawing/2014/main" id="{2C4AA776-6A92-4D86-B700-95B535EEF2A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5D2E083-47F9-4646-AF20-A80EF2FB5E06}" type="slidenum">
              <a:rPr lang="en-US" altLang="en-US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21967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>
            <a:extLst>
              <a:ext uri="{FF2B5EF4-FFF2-40B4-BE49-F238E27FC236}">
                <a16:creationId xmlns:a16="http://schemas.microsoft.com/office/drawing/2014/main" id="{8A0ED496-6A95-4297-AC82-0F0E9C0C233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5" name="Notes Placeholder 2">
            <a:extLst>
              <a:ext uri="{FF2B5EF4-FFF2-40B4-BE49-F238E27FC236}">
                <a16:creationId xmlns:a16="http://schemas.microsoft.com/office/drawing/2014/main" id="{418E7C5E-9933-4B49-A546-218CE88B8A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Calibri"/>
              <a:cs typeface="Calibri"/>
            </a:endParaRPr>
          </a:p>
        </p:txBody>
      </p:sp>
      <p:sp>
        <p:nvSpPr>
          <p:cNvPr id="13316" name="Slide Number Placeholder 3">
            <a:extLst>
              <a:ext uri="{FF2B5EF4-FFF2-40B4-BE49-F238E27FC236}">
                <a16:creationId xmlns:a16="http://schemas.microsoft.com/office/drawing/2014/main" id="{2C4AA776-6A92-4D86-B700-95B535EEF2A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5D2E083-47F9-4646-AF20-A80EF2FB5E06}" type="slidenum">
              <a:rPr lang="en-US" altLang="en-US"/>
              <a:pPr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031467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>
            <a:extLst>
              <a:ext uri="{FF2B5EF4-FFF2-40B4-BE49-F238E27FC236}">
                <a16:creationId xmlns:a16="http://schemas.microsoft.com/office/drawing/2014/main" id="{8A0ED496-6A95-4297-AC82-0F0E9C0C233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5" name="Notes Placeholder 2">
            <a:extLst>
              <a:ext uri="{FF2B5EF4-FFF2-40B4-BE49-F238E27FC236}">
                <a16:creationId xmlns:a16="http://schemas.microsoft.com/office/drawing/2014/main" id="{418E7C5E-9933-4B49-A546-218CE88B8A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Calibri"/>
              <a:cs typeface="Calibri"/>
            </a:endParaRPr>
          </a:p>
        </p:txBody>
      </p:sp>
      <p:sp>
        <p:nvSpPr>
          <p:cNvPr id="13316" name="Slide Number Placeholder 3">
            <a:extLst>
              <a:ext uri="{FF2B5EF4-FFF2-40B4-BE49-F238E27FC236}">
                <a16:creationId xmlns:a16="http://schemas.microsoft.com/office/drawing/2014/main" id="{2C4AA776-6A92-4D86-B700-95B535EEF2A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5D2E083-47F9-4646-AF20-A80EF2FB5E06}" type="slidenum">
              <a:rPr lang="en-US" altLang="en-US"/>
              <a:pPr/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52212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7" descr="BES-Green PPT COVER">
            <a:extLst>
              <a:ext uri="{FF2B5EF4-FFF2-40B4-BE49-F238E27FC236}">
                <a16:creationId xmlns:a16="http://schemas.microsoft.com/office/drawing/2014/main" id="{5738BF31-7153-594E-9559-497611D0F4DB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0" y="0"/>
            <a:ext cx="9232900" cy="69215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en-US"/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ctrTitle"/>
          </p:nvPr>
        </p:nvSpPr>
        <p:spPr>
          <a:xfrm>
            <a:off x="3962400" y="3429000"/>
            <a:ext cx="5029200" cy="1600200"/>
          </a:xfrm>
        </p:spPr>
        <p:txBody>
          <a:bodyPr/>
          <a:lstStyle>
            <a:lvl1pPr algn="r">
              <a:defRPr/>
            </a:lvl1pPr>
          </a:lstStyle>
          <a:p>
            <a:pPr lvl="0"/>
            <a:r>
              <a:rPr lang="en-US" altLang="en-US" noProof="0"/>
              <a:t>Click to edit Master title style</a:t>
            </a:r>
            <a:endParaRPr lang="en-US" altLang="en-US" noProof="0" dirty="0"/>
          </a:p>
        </p:txBody>
      </p:sp>
      <p:sp>
        <p:nvSpPr>
          <p:cNvPr id="3081" name="Rectangle 9"/>
          <p:cNvSpPr>
            <a:spLocks noGrp="1" noChangeArrowheads="1"/>
          </p:cNvSpPr>
          <p:nvPr>
            <p:ph type="subTitle" idx="1"/>
          </p:nvPr>
        </p:nvSpPr>
        <p:spPr>
          <a:xfrm>
            <a:off x="4038600" y="5105400"/>
            <a:ext cx="4953000" cy="1524000"/>
          </a:xfrm>
        </p:spPr>
        <p:txBody>
          <a:bodyPr/>
          <a:lstStyle>
            <a:lvl1pPr marL="0" indent="0" algn="r">
              <a:buFontTx/>
              <a:buNone/>
              <a:defRPr sz="2000"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5497858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08469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00800" y="304800"/>
            <a:ext cx="2057400" cy="5562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304800"/>
            <a:ext cx="6019800" cy="5562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715200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186457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745927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41438"/>
            <a:ext cx="4038600" cy="4525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341438"/>
            <a:ext cx="4038600" cy="4525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687709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182146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666298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14205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944744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57200"/>
            <a:ext cx="5846762" cy="530225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962400" y="1143000"/>
            <a:ext cx="45720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1143000"/>
            <a:ext cx="3523672" cy="3811588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342209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9">
            <a:extLst>
              <a:ext uri="{FF2B5EF4-FFF2-40B4-BE49-F238E27FC236}">
                <a16:creationId xmlns:a16="http://schemas.microsoft.com/office/drawing/2014/main" id="{C3E210D2-814B-4543-992C-08AAA6AB861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6248400"/>
            <a:ext cx="9144000" cy="6096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006325">
                  <a:alpha val="48000"/>
                </a:srgbClr>
              </a:gs>
            </a:gsLst>
            <a:lin ang="5400000" scaled="1"/>
          </a:gra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1027" name="Rectangle 9">
            <a:extLst>
              <a:ext uri="{FF2B5EF4-FFF2-40B4-BE49-F238E27FC236}">
                <a16:creationId xmlns:a16="http://schemas.microsoft.com/office/drawing/2014/main" id="{B4F3A74F-ABDE-D54D-B0C7-90D4880761E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9144000" cy="457200"/>
          </a:xfrm>
          <a:prstGeom prst="rect">
            <a:avLst/>
          </a:prstGeom>
          <a:gradFill rotWithShape="1">
            <a:gsLst>
              <a:gs pos="0">
                <a:srgbClr val="006325">
                  <a:alpha val="48000"/>
                </a:srgbClr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1028" name="Text Box 11">
            <a:extLst>
              <a:ext uri="{FF2B5EF4-FFF2-40B4-BE49-F238E27FC236}">
                <a16:creationId xmlns:a16="http://schemas.microsoft.com/office/drawing/2014/main" id="{CD526BC9-5630-424C-AF13-76C3EDBE36D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14400" y="6477000"/>
            <a:ext cx="7239000" cy="246221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n-US" sz="1000" b="1" dirty="0">
                <a:solidFill>
                  <a:srgbClr val="006325"/>
                </a:solidFill>
                <a:latin typeface="Calibri" panose="020F0502020204030204" pitchFamily="34" charset="0"/>
              </a:rPr>
              <a:t>Environmental Services   l    E07383 Springwater Wetlands</a:t>
            </a:r>
          </a:p>
        </p:txBody>
      </p:sp>
      <p:sp>
        <p:nvSpPr>
          <p:cNvPr id="1029" name="Text Box 12">
            <a:extLst>
              <a:ext uri="{FF2B5EF4-FFF2-40B4-BE49-F238E27FC236}">
                <a16:creationId xmlns:a16="http://schemas.microsoft.com/office/drawing/2014/main" id="{B065A66F-B5E2-174A-91A9-67B71899B89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077200" y="6477000"/>
            <a:ext cx="990600" cy="2444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fld id="{6BD502DD-0013-BB4A-837F-9F84A8DFB86C}" type="slidenum">
              <a:rPr lang="en-US" altLang="en-US" sz="1000" b="1" smtClean="0">
                <a:solidFill>
                  <a:srgbClr val="006325"/>
                </a:solidFill>
                <a:latin typeface="Calibri" panose="020F0502020204030204" pitchFamily="34" charset="0"/>
              </a:rPr>
              <a:pPr algn="r" eaLnBrk="1" hangingPunct="1">
                <a:spcBef>
                  <a:spcPct val="50000"/>
                </a:spcBef>
                <a:defRPr/>
              </a:pPr>
              <a:t>‹#›</a:t>
            </a:fld>
            <a:endParaRPr lang="en-US" altLang="en-US" sz="1000" b="1">
              <a:solidFill>
                <a:srgbClr val="006325"/>
              </a:solidFill>
              <a:latin typeface="Calibri" panose="020F0502020204030204" pitchFamily="34" charset="0"/>
            </a:endParaRPr>
          </a:p>
        </p:txBody>
      </p:sp>
      <p:pic>
        <p:nvPicPr>
          <p:cNvPr id="1030" name="Picture 13" descr="Heron">
            <a:extLst>
              <a:ext uri="{FF2B5EF4-FFF2-40B4-BE49-F238E27FC236}">
                <a16:creationId xmlns:a16="http://schemas.microsoft.com/office/drawing/2014/main" id="{CDA50E4B-9F7A-A14F-AE2B-2E2FE5CBB9B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5943600"/>
            <a:ext cx="70326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Line 14">
            <a:extLst>
              <a:ext uri="{FF2B5EF4-FFF2-40B4-BE49-F238E27FC236}">
                <a16:creationId xmlns:a16="http://schemas.microsoft.com/office/drawing/2014/main" id="{F9D095C7-F434-9B49-9B08-72D58DE30D63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304800" y="1066800"/>
            <a:ext cx="8229600" cy="0"/>
          </a:xfrm>
          <a:prstGeom prst="line">
            <a:avLst/>
          </a:prstGeom>
          <a:noFill/>
          <a:ln w="25400">
            <a:solidFill>
              <a:srgbClr val="00632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2" name="Rectangle 19">
            <a:extLst>
              <a:ext uri="{FF2B5EF4-FFF2-40B4-BE49-F238E27FC236}">
                <a16:creationId xmlns:a16="http://schemas.microsoft.com/office/drawing/2014/main" id="{08B230D0-37AC-C346-8607-E5CC70DE8CC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4572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33" name="Rectangle 20">
            <a:extLst>
              <a:ext uri="{FF2B5EF4-FFF2-40B4-BE49-F238E27FC236}">
                <a16:creationId xmlns:a16="http://schemas.microsoft.com/office/drawing/2014/main" id="{D70DE3CB-995B-3A4E-9A8A-C7194A3112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493838"/>
            <a:ext cx="8229600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 kern="1200">
          <a:solidFill>
            <a:srgbClr val="006325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6325"/>
          </a:solidFill>
          <a:latin typeface="Calibri" panose="020F0502020204030204" pitchFamily="34" charset="0"/>
          <a:cs typeface="Arial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6325"/>
          </a:solidFill>
          <a:latin typeface="Calibri" panose="020F0502020204030204" pitchFamily="34" charset="0"/>
          <a:cs typeface="Arial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6325"/>
          </a:solidFill>
          <a:latin typeface="Calibri" panose="020F0502020204030204" pitchFamily="34" charset="0"/>
          <a:cs typeface="Arial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6325"/>
          </a:solidFill>
          <a:latin typeface="Calibri" panose="020F0502020204030204" pitchFamily="34" charset="0"/>
          <a:cs typeface="Arial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6325"/>
          </a:solidFill>
          <a:latin typeface="Calibri" panose="020F0502020204030204" pitchFamily="34" charset="0"/>
          <a:cs typeface="Arial" panose="020B060402020202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6325"/>
          </a:solidFill>
          <a:latin typeface="Calibri" panose="020F0502020204030204" pitchFamily="34" charset="0"/>
          <a:cs typeface="Arial" panose="020B060402020202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6325"/>
          </a:solidFill>
          <a:latin typeface="Calibri" panose="020F0502020204030204" pitchFamily="34" charset="0"/>
          <a:cs typeface="Arial" panose="020B060402020202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6325"/>
          </a:solidFill>
          <a:latin typeface="Calibri" panose="020F050202020403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9">
            <a:extLst>
              <a:ext uri="{FF2B5EF4-FFF2-40B4-BE49-F238E27FC236}">
                <a16:creationId xmlns:a16="http://schemas.microsoft.com/office/drawing/2014/main" id="{B5487866-6972-0442-9DCC-976BE9ABD0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50" y="4763"/>
            <a:ext cx="9137650" cy="685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2" name="Rectangle 2">
            <a:extLst>
              <a:ext uri="{FF2B5EF4-FFF2-40B4-BE49-F238E27FC236}">
                <a16:creationId xmlns:a16="http://schemas.microsoft.com/office/drawing/2014/main" id="{80E6E66A-6EED-F740-83A0-14F665595D3E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-152400" y="1524000"/>
            <a:ext cx="8839200" cy="1470025"/>
          </a:xfrm>
        </p:spPr>
        <p:txBody>
          <a:bodyPr/>
          <a:lstStyle/>
          <a:p>
            <a:pPr eaLnBrk="1" hangingPunct="1"/>
            <a:r>
              <a:rPr lang="en-US" altLang="en-US" sz="3200" dirty="0">
                <a:solidFill>
                  <a:schemeClr val="tx1"/>
                </a:solidFill>
              </a:rPr>
              <a:t>Springwater Wetlands and Floodplain Ordinances</a:t>
            </a:r>
            <a:br>
              <a:rPr lang="en-US" altLang="en-US" sz="3200" dirty="0">
                <a:solidFill>
                  <a:schemeClr val="tx1"/>
                </a:solidFill>
              </a:rPr>
            </a:br>
            <a:r>
              <a:rPr lang="en-US" altLang="en-US" sz="2400" dirty="0">
                <a:solidFill>
                  <a:schemeClr val="tx1"/>
                </a:solidFill>
              </a:rPr>
              <a:t>E07383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6EE6D0B2-E7AA-AE4E-A15D-1014FD9769CB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-304800" y="2362200"/>
            <a:ext cx="8991600" cy="631825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en-US" sz="1800" dirty="0"/>
              <a:t>Tressie Word|   Project Manager   |   Bureau of Environmental Services</a:t>
            </a:r>
          </a:p>
          <a:p>
            <a:pPr>
              <a:spcBef>
                <a:spcPct val="0"/>
              </a:spcBef>
            </a:pPr>
            <a:r>
              <a:rPr lang="en-US" altLang="en-US" sz="1800" dirty="0"/>
              <a:t>Muriel </a:t>
            </a:r>
            <a:r>
              <a:rPr lang="en-US" altLang="en-US" sz="1800" dirty="0" err="1"/>
              <a:t>Gueissaz</a:t>
            </a:r>
            <a:r>
              <a:rPr lang="en-US" altLang="en-US" sz="1800" dirty="0"/>
              <a:t>-Teufel|   Engineering Manager                                                       </a:t>
            </a:r>
            <a:r>
              <a:rPr lang="en-US" altLang="en-US" sz="1400" dirty="0"/>
              <a:t>8/2/2023</a:t>
            </a:r>
            <a:endParaRPr lang="en-US" altLang="en-US" sz="1600" dirty="0"/>
          </a:p>
        </p:txBody>
      </p:sp>
      <p:sp>
        <p:nvSpPr>
          <p:cNvPr id="5124" name="TextBox 4">
            <a:extLst>
              <a:ext uri="{FF2B5EF4-FFF2-40B4-BE49-F238E27FC236}">
                <a16:creationId xmlns:a16="http://schemas.microsoft.com/office/drawing/2014/main" id="{C1E800EB-196D-B64F-9A48-08A9C481B2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6096000"/>
            <a:ext cx="2514600" cy="48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Mingus </a:t>
            </a:r>
            <a:r>
              <a:rPr lang="en-US" altLang="en-US" sz="12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Mapps</a:t>
            </a:r>
            <a:r>
              <a:rPr lang="en-US" altLang="en-US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Commissioner</a:t>
            </a:r>
          </a:p>
          <a:p>
            <a:pPr algn="ctr">
              <a:spcBef>
                <a:spcPts val="200"/>
              </a:spcBef>
            </a:pPr>
            <a:r>
              <a:rPr lang="en-US" altLang="en-US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Dawn Uchiyama, Director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>
            <a:extLst>
              <a:ext uri="{FF2B5EF4-FFF2-40B4-BE49-F238E27FC236}">
                <a16:creationId xmlns:a16="http://schemas.microsoft.com/office/drawing/2014/main" id="{E62E630F-B84D-4D61-AFB6-AB0F4333167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60759" y="3752849"/>
            <a:ext cx="2468166" cy="2452687"/>
          </a:xfrm>
        </p:spPr>
        <p:txBody>
          <a:bodyPr anchor="ctr">
            <a:normAutofit/>
          </a:bodyPr>
          <a:lstStyle/>
          <a:p>
            <a:r>
              <a:rPr lang="en-US" sz="3100" dirty="0">
                <a:latin typeface="Arial"/>
                <a:cs typeface="Arial"/>
              </a:rPr>
              <a:t>Project Schedule</a:t>
            </a:r>
            <a:endParaRPr lang="en-US" altLang="en-US" sz="3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6B7DF7F-48A3-7D7A-EB0A-CD39C35635A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20" y="10"/>
            <a:ext cx="9143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7207A353-9C47-481F-9AF1-803DE5A6AE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169181" y="3954018"/>
            <a:ext cx="5614060" cy="2452687"/>
          </a:xfrm>
        </p:spPr>
        <p:txBody>
          <a:bodyPr anchor="ctr">
            <a:normAutofit/>
          </a:bodyPr>
          <a:lstStyle/>
          <a:p>
            <a:pPr>
              <a:defRPr/>
            </a:pPr>
            <a:r>
              <a:rPr lang="en-US" altLang="en-US" sz="2000" b="1" dirty="0"/>
              <a:t>Advertise: August 2023</a:t>
            </a:r>
          </a:p>
          <a:p>
            <a:pPr>
              <a:defRPr/>
            </a:pPr>
            <a:r>
              <a:rPr lang="en-US" altLang="en-US" sz="2000" b="1" dirty="0"/>
              <a:t>FEMA Grant Decision Anticipated: January 2024</a:t>
            </a:r>
          </a:p>
          <a:p>
            <a:pPr>
              <a:defRPr/>
            </a:pPr>
            <a:r>
              <a:rPr lang="en-US" altLang="en-US" sz="2000" b="1" dirty="0"/>
              <a:t>Construction: March 2024</a:t>
            </a:r>
            <a:endParaRPr lang="en-US" altLang="en-US" sz="1600" dirty="0"/>
          </a:p>
          <a:p>
            <a:pPr marL="0" indent="0">
              <a:buNone/>
              <a:defRPr/>
            </a:pPr>
            <a:endParaRPr lang="en-US" altLang="en-US" sz="16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A31D40C-6950-5B64-709D-9E87230C78F5}"/>
              </a:ext>
            </a:extLst>
          </p:cNvPr>
          <p:cNvSpPr txBox="1"/>
          <p:nvPr/>
        </p:nvSpPr>
        <p:spPr>
          <a:xfrm>
            <a:off x="7481345" y="3298195"/>
            <a:ext cx="166263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/>
              <a:t>Source: zengerfarm.org</a:t>
            </a:r>
          </a:p>
        </p:txBody>
      </p:sp>
    </p:spTree>
    <p:extLst>
      <p:ext uri="{BB962C8B-B14F-4D97-AF65-F5344CB8AC3E}">
        <p14:creationId xmlns:p14="http://schemas.microsoft.com/office/powerpoint/2010/main" val="35459334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6" descr="15 Mt Hood through Ross Island Cottonwoods.jpg">
            <a:extLst>
              <a:ext uri="{FF2B5EF4-FFF2-40B4-BE49-F238E27FC236}">
                <a16:creationId xmlns:a16="http://schemas.microsoft.com/office/drawing/2014/main" id="{638C79E1-B218-4ADF-93CB-F2EF26DD686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0"/>
          <a:stretch>
            <a:fillRect/>
          </a:stretch>
        </p:blipFill>
        <p:spPr bwMode="auto">
          <a:xfrm>
            <a:off x="0" y="0"/>
            <a:ext cx="9144000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Rectangle 8">
            <a:extLst>
              <a:ext uri="{FF2B5EF4-FFF2-40B4-BE49-F238E27FC236}">
                <a16:creationId xmlns:a16="http://schemas.microsoft.com/office/drawing/2014/main" id="{52480CE9-887E-4EC3-9703-BCDDFEA0F4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0"/>
            <a:ext cx="3429000" cy="6934200"/>
          </a:xfrm>
          <a:prstGeom prst="rect">
            <a:avLst/>
          </a:prstGeom>
          <a:solidFill>
            <a:schemeClr val="bg1">
              <a:alpha val="74901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26628" name="Rectangle 2">
            <a:extLst>
              <a:ext uri="{FF2B5EF4-FFF2-40B4-BE49-F238E27FC236}">
                <a16:creationId xmlns:a16="http://schemas.microsoft.com/office/drawing/2014/main" id="{8EC1D4EC-1D28-41D9-A134-5932CEFA09E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90550" y="1295400"/>
            <a:ext cx="3276600" cy="1219200"/>
          </a:xfrm>
        </p:spPr>
        <p:txBody>
          <a:bodyPr/>
          <a:lstStyle/>
          <a:p>
            <a:pPr eaLnBrk="1" hangingPunct="1"/>
            <a:r>
              <a:rPr lang="en-US" altLang="en-US" sz="3200" dirty="0">
                <a:solidFill>
                  <a:schemeClr val="tx1"/>
                </a:solidFill>
              </a:rPr>
              <a:t>Questions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332DE7-C15C-6549-E54F-8C80C9457D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1000" y="1935332"/>
            <a:ext cx="3429000" cy="4922668"/>
          </a:xfrm>
        </p:spPr>
        <p:txBody>
          <a:bodyPr anchor="ctr">
            <a:normAutofit/>
          </a:bodyPr>
          <a:lstStyle/>
          <a:p>
            <a:pPr marL="0" indent="0">
              <a:buNone/>
              <a:defRPr/>
            </a:pPr>
            <a:endParaRPr lang="en-US" altLang="en-US" sz="1600" dirty="0"/>
          </a:p>
          <a:p>
            <a:pPr marL="0" indent="0">
              <a:buNone/>
              <a:defRPr/>
            </a:pPr>
            <a:endParaRPr lang="en-US" altLang="en-US" sz="1600" dirty="0"/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0059D857-EBC7-7093-96E9-ED8C87EB3E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4800600"/>
            <a:ext cx="327660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rgbClr val="006325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6325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6325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6325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6325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6325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6325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6325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6325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4400" dirty="0">
                <a:solidFill>
                  <a:schemeClr val="bg1"/>
                </a:solidFill>
              </a:rPr>
              <a:t>Thank you!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itle 1">
            <a:extLst>
              <a:ext uri="{FF2B5EF4-FFF2-40B4-BE49-F238E27FC236}">
                <a16:creationId xmlns:a16="http://schemas.microsoft.com/office/drawing/2014/main" id="{8249C60A-5B2C-449E-8E27-3B6B2547C4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60759" y="3752849"/>
            <a:ext cx="2468166" cy="2452687"/>
          </a:xfrm>
        </p:spPr>
        <p:txBody>
          <a:bodyPr anchor="ctr">
            <a:normAutofit/>
          </a:bodyPr>
          <a:lstStyle/>
          <a:p>
            <a:r>
              <a:rPr lang="en-US" altLang="en-US" sz="3100">
                <a:latin typeface="Arial" panose="020B0604020202020204" pitchFamily="34" charset="0"/>
                <a:cs typeface="Arial" panose="020B0604020202020204" pitchFamily="34" charset="0"/>
              </a:rPr>
              <a:t>Brief Summary</a:t>
            </a:r>
          </a:p>
        </p:txBody>
      </p:sp>
      <p:pic>
        <p:nvPicPr>
          <p:cNvPr id="3" name="Picture 2" descr="A frog on a person's hand&#10;&#10;Description automatically generated">
            <a:extLst>
              <a:ext uri="{FF2B5EF4-FFF2-40B4-BE49-F238E27FC236}">
                <a16:creationId xmlns:a16="http://schemas.microsoft.com/office/drawing/2014/main" id="{B542739E-FA22-46EE-BAD7-C6FC38FD0A9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9143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B60730AF-1584-47C7-859B-814E6C15E3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828925" y="3429000"/>
            <a:ext cx="6187483" cy="3078126"/>
          </a:xfrm>
        </p:spPr>
        <p:txBody>
          <a:bodyPr anchor="ctr">
            <a:normAutofit/>
          </a:bodyPr>
          <a:lstStyle/>
          <a:p>
            <a:pPr>
              <a:defRPr/>
            </a:pPr>
            <a:endParaRPr lang="en-US" altLang="en-US" sz="1600" dirty="0"/>
          </a:p>
          <a:p>
            <a:pPr>
              <a:defRPr/>
            </a:pPr>
            <a:r>
              <a:rPr lang="en-US" altLang="en-US" sz="1600" dirty="0"/>
              <a:t>Project Requirements</a:t>
            </a:r>
          </a:p>
          <a:p>
            <a:pPr>
              <a:defRPr/>
            </a:pPr>
            <a:r>
              <a:rPr lang="en-US" altLang="en-US" sz="1600" dirty="0"/>
              <a:t>Project Objectives</a:t>
            </a:r>
          </a:p>
          <a:p>
            <a:pPr>
              <a:defRPr/>
            </a:pPr>
            <a:r>
              <a:rPr lang="en-US" altLang="en-US" sz="1600" dirty="0"/>
              <a:t>Project Overview</a:t>
            </a:r>
          </a:p>
          <a:p>
            <a:pPr>
              <a:defRPr/>
            </a:pPr>
            <a:r>
              <a:rPr lang="en-US" altLang="en-US" sz="1600" dirty="0"/>
              <a:t>Project Budget</a:t>
            </a:r>
          </a:p>
          <a:p>
            <a:pPr lvl="1">
              <a:defRPr/>
            </a:pPr>
            <a:r>
              <a:rPr lang="en-US" altLang="en-US" sz="1400" dirty="0"/>
              <a:t>Grant </a:t>
            </a:r>
          </a:p>
          <a:p>
            <a:pPr lvl="1">
              <a:defRPr/>
            </a:pPr>
            <a:r>
              <a:rPr lang="en-US" altLang="en-US" sz="1400" dirty="0"/>
              <a:t>Design</a:t>
            </a:r>
          </a:p>
          <a:p>
            <a:pPr lvl="1">
              <a:defRPr/>
            </a:pPr>
            <a:r>
              <a:rPr lang="en-US" altLang="en-US" sz="1400" dirty="0"/>
              <a:t>Construction</a:t>
            </a:r>
          </a:p>
          <a:p>
            <a:pPr>
              <a:defRPr/>
            </a:pPr>
            <a:r>
              <a:rPr lang="en-US" altLang="en-US" sz="1600" dirty="0"/>
              <a:t>Project Schedule</a:t>
            </a:r>
          </a:p>
          <a:p>
            <a:pPr>
              <a:defRPr/>
            </a:pPr>
            <a:r>
              <a:rPr lang="en-US" altLang="en-US" sz="1600" dirty="0"/>
              <a:t>Discussion</a:t>
            </a:r>
          </a:p>
          <a:p>
            <a:pPr>
              <a:defRPr/>
            </a:pPr>
            <a:endParaRPr lang="en-US" altLang="en-US" sz="1600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195F050-5050-4AF6-8C60-25AD7B9DF693}"/>
              </a:ext>
            </a:extLst>
          </p:cNvPr>
          <p:cNvSpPr txBox="1">
            <a:spLocks/>
          </p:cNvSpPr>
          <p:nvPr/>
        </p:nvSpPr>
        <p:spPr bwMode="auto">
          <a:xfrm>
            <a:off x="1759130" y="2059870"/>
            <a:ext cx="1408855" cy="6094916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rtl="0" fontAlgn="base">
              <a:buNone/>
            </a:pPr>
            <a:endParaRPr lang="en-US" sz="1800" b="0" i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81612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20397A1E-F921-4FDF-B1CA-4E65C101EA1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4696"/>
          <a:stretch/>
        </p:blipFill>
        <p:spPr>
          <a:xfrm>
            <a:off x="2192818" y="3291947"/>
            <a:ext cx="7051766" cy="2076024"/>
          </a:xfrm>
          <a:prstGeom prst="rect">
            <a:avLst/>
          </a:prstGeom>
        </p:spPr>
      </p:pic>
      <p:sp>
        <p:nvSpPr>
          <p:cNvPr id="12290" name="Title 1">
            <a:extLst>
              <a:ext uri="{FF2B5EF4-FFF2-40B4-BE49-F238E27FC236}">
                <a16:creationId xmlns:a16="http://schemas.microsoft.com/office/drawing/2014/main" id="{E62E630F-B84D-4D61-AFB6-AB0F4333167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383059"/>
            <a:ext cx="8077200" cy="1143000"/>
          </a:xfrm>
        </p:spPr>
        <p:txBody>
          <a:bodyPr/>
          <a:lstStyle/>
          <a:p>
            <a:r>
              <a:rPr lang="en-US" sz="2800" dirty="0">
                <a:latin typeface="Arial"/>
                <a:cs typeface="Arial"/>
              </a:rPr>
              <a:t>Project Requirements</a:t>
            </a:r>
            <a:endParaRPr lang="en-US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7207A353-9C47-481F-9AF1-803DE5A6AE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8512" y="5465521"/>
            <a:ext cx="2449576" cy="400094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  <a:defRPr/>
            </a:pPr>
            <a:r>
              <a:rPr lang="en-US" altLang="en-US" sz="2400" dirty="0"/>
              <a:t>Contaminated, non-native fill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1355F3C6-69C6-4590-978F-C65357A0E5B0}"/>
              </a:ext>
            </a:extLst>
          </p:cNvPr>
          <p:cNvSpPr txBox="1">
            <a:spLocks/>
          </p:cNvSpPr>
          <p:nvPr/>
        </p:nvSpPr>
        <p:spPr bwMode="auto">
          <a:xfrm>
            <a:off x="6117663" y="5421363"/>
            <a:ext cx="2858686" cy="400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FontTx/>
              <a:buNone/>
              <a:defRPr/>
            </a:pPr>
            <a:r>
              <a:rPr lang="en-US" altLang="en-US" sz="2400" dirty="0"/>
              <a:t>Invasive plants in and around the wetlands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453D7851-555A-4611-B4D6-3A7E01AA553A}"/>
              </a:ext>
            </a:extLst>
          </p:cNvPr>
          <p:cNvSpPr txBox="1">
            <a:spLocks/>
          </p:cNvSpPr>
          <p:nvPr/>
        </p:nvSpPr>
        <p:spPr bwMode="auto">
          <a:xfrm>
            <a:off x="3048088" y="5421363"/>
            <a:ext cx="2858686" cy="400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FontTx/>
              <a:buNone/>
              <a:defRPr/>
            </a:pPr>
            <a:r>
              <a:rPr lang="en-US" altLang="en-US" sz="2400"/>
              <a:t>Limited access to nature and nearby centers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DD9B6EA-3DC3-4AD6-B4D4-F3D94F26D74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301224"/>
            <a:ext cx="3162093" cy="207602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7C25DAE-1CCD-9F9A-2BF7-F11D28B33A0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8876" y="1143000"/>
            <a:ext cx="3534903" cy="20760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4DAA0649-CD93-34C0-41A2-131530513146}"/>
              </a:ext>
            </a:extLst>
          </p:cNvPr>
          <p:cNvSpPr txBox="1">
            <a:spLocks/>
          </p:cNvSpPr>
          <p:nvPr/>
        </p:nvSpPr>
        <p:spPr bwMode="auto">
          <a:xfrm>
            <a:off x="7423583" y="1125965"/>
            <a:ext cx="2660465" cy="400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FontTx/>
              <a:buNone/>
              <a:defRPr/>
            </a:pPr>
            <a:r>
              <a:rPr lang="en-US" altLang="en-US" sz="2400" dirty="0"/>
              <a:t>Flooding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0B76201-B90D-439A-9032-D4780E06940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53494" y="1143000"/>
            <a:ext cx="3556275" cy="20760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424825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>
            <a:extLst>
              <a:ext uri="{FF2B5EF4-FFF2-40B4-BE49-F238E27FC236}">
                <a16:creationId xmlns:a16="http://schemas.microsoft.com/office/drawing/2014/main" id="{E62E630F-B84D-4D61-AFB6-AB0F4333167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383059"/>
            <a:ext cx="8077200" cy="1143000"/>
          </a:xfrm>
        </p:spPr>
        <p:txBody>
          <a:bodyPr/>
          <a:lstStyle/>
          <a:p>
            <a:r>
              <a:rPr lang="en-US" sz="2800" dirty="0">
                <a:latin typeface="Arial"/>
                <a:cs typeface="Arial"/>
              </a:rPr>
              <a:t>Project Requirements</a:t>
            </a:r>
            <a:endParaRPr lang="en-US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7207A353-9C47-481F-9AF1-803DE5A6AE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25662" y="1074202"/>
            <a:ext cx="8573784" cy="4859965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  <a:defRPr/>
            </a:pPr>
            <a:r>
              <a:rPr lang="en-US" altLang="en-US" sz="2400" b="1" dirty="0"/>
              <a:t>Flood Risk Reduction</a:t>
            </a:r>
          </a:p>
          <a:p>
            <a:pPr>
              <a:lnSpc>
                <a:spcPct val="90000"/>
              </a:lnSpc>
              <a:defRPr/>
            </a:pPr>
            <a:r>
              <a:rPr lang="en-US" altLang="en-US" sz="2400" dirty="0"/>
              <a:t>Johnson Creek Restoration Plan</a:t>
            </a:r>
            <a:endParaRPr lang="en-US" dirty="0"/>
          </a:p>
          <a:p>
            <a:pPr>
              <a:lnSpc>
                <a:spcPct val="90000"/>
              </a:lnSpc>
              <a:defRPr/>
            </a:pPr>
            <a:r>
              <a:rPr lang="en-US" altLang="en-US" sz="2400" dirty="0"/>
              <a:t>City of Portland 2021 Natural Hazard Mitigation Plan</a:t>
            </a:r>
          </a:p>
          <a:p>
            <a:pPr lvl="1">
              <a:lnSpc>
                <a:spcPct val="90000"/>
              </a:lnSpc>
              <a:defRPr/>
            </a:pPr>
            <a:r>
              <a:rPr lang="en-US" altLang="en-US" sz="2000" b="1" dirty="0"/>
              <a:t>$7.1M Federal Emergency Management Agency Grant (in-progress)</a:t>
            </a:r>
          </a:p>
          <a:p>
            <a:pPr>
              <a:lnSpc>
                <a:spcPct val="90000"/>
              </a:lnSpc>
              <a:defRPr/>
            </a:pPr>
            <a:r>
              <a:rPr lang="en-US" altLang="en-US" sz="2400" dirty="0"/>
              <a:t>Lents Collaborative Declaration of Cooperation</a:t>
            </a:r>
          </a:p>
          <a:p>
            <a:pPr marL="0" indent="0">
              <a:lnSpc>
                <a:spcPct val="90000"/>
              </a:lnSpc>
              <a:buNone/>
              <a:defRPr/>
            </a:pPr>
            <a:endParaRPr lang="en-US" altLang="en-US" sz="2400" dirty="0"/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en-US" altLang="en-US" sz="2400" b="1" dirty="0"/>
              <a:t>Neighborhood Connections</a:t>
            </a:r>
          </a:p>
          <a:p>
            <a:pPr>
              <a:lnSpc>
                <a:spcPct val="90000"/>
              </a:lnSpc>
              <a:defRPr/>
            </a:pPr>
            <a:r>
              <a:rPr lang="en-US" altLang="en-US" sz="2400" dirty="0"/>
              <a:t>2035 Comprehensive Plan​</a:t>
            </a:r>
          </a:p>
          <a:p>
            <a:pPr>
              <a:lnSpc>
                <a:spcPct val="90000"/>
              </a:lnSpc>
              <a:defRPr/>
            </a:pPr>
            <a:r>
              <a:rPr lang="en-US" altLang="en-US" sz="2400" dirty="0"/>
              <a:t>Transportation System Plan​</a:t>
            </a:r>
          </a:p>
          <a:p>
            <a:pPr>
              <a:lnSpc>
                <a:spcPct val="90000"/>
              </a:lnSpc>
              <a:defRPr/>
            </a:pPr>
            <a:r>
              <a:rPr lang="en-US" altLang="en-US" sz="2400" dirty="0"/>
              <a:t>Portland Bicycle Plan​</a:t>
            </a:r>
          </a:p>
          <a:p>
            <a:pPr>
              <a:lnSpc>
                <a:spcPct val="90000"/>
              </a:lnSpc>
              <a:defRPr/>
            </a:pPr>
            <a:r>
              <a:rPr lang="en-US" altLang="en-US" sz="2400" dirty="0"/>
              <a:t>Safe Routes to School​</a:t>
            </a:r>
          </a:p>
          <a:p>
            <a:pPr>
              <a:lnSpc>
                <a:spcPct val="90000"/>
              </a:lnSpc>
              <a:defRPr/>
            </a:pPr>
            <a:r>
              <a:rPr lang="en-US" altLang="en-US" sz="2400" dirty="0" err="1"/>
              <a:t>PedPDX</a:t>
            </a:r>
            <a:r>
              <a:rPr lang="en-US" altLang="en-US" sz="2400" dirty="0"/>
              <a:t> 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B100C515-FBEE-87FF-C031-0E65A00DE3C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433" b="361"/>
          <a:stretch/>
        </p:blipFill>
        <p:spPr>
          <a:xfrm>
            <a:off x="6005771" y="3145610"/>
            <a:ext cx="2990737" cy="36361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3CAEC3F-2CF5-75D2-3F80-7ED4BACF57E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07"/>
          <a:stretch/>
        </p:blipFill>
        <p:spPr>
          <a:xfrm>
            <a:off x="4319208" y="4267200"/>
            <a:ext cx="2843592" cy="36361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61534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2">
            <a:extLst>
              <a:ext uri="{FF2B5EF4-FFF2-40B4-BE49-F238E27FC236}">
                <a16:creationId xmlns:a16="http://schemas.microsoft.com/office/drawing/2014/main" id="{8F914D7F-BDBF-40B5-A9F4-9466F3FB985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9227" y="373312"/>
            <a:ext cx="8179506" cy="88173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Project Objectives</a:t>
            </a:r>
            <a:endParaRPr lang="en-US" alt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47DD6FB-357C-45F2-A59D-7F9134C71FD1}"/>
              </a:ext>
            </a:extLst>
          </p:cNvPr>
          <p:cNvSpPr txBox="1"/>
          <p:nvPr/>
        </p:nvSpPr>
        <p:spPr>
          <a:xfrm>
            <a:off x="6312249" y="1297649"/>
            <a:ext cx="28317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/>
              <a:t>Improve community access to nature</a:t>
            </a:r>
          </a:p>
          <a:p>
            <a:r>
              <a:rPr lang="en-US" b="1"/>
              <a:t>and nearby centers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E60D35B-0D1C-441A-9B04-6268A6A5FD07}"/>
              </a:ext>
            </a:extLst>
          </p:cNvPr>
          <p:cNvSpPr txBox="1"/>
          <p:nvPr/>
        </p:nvSpPr>
        <p:spPr>
          <a:xfrm>
            <a:off x="456422" y="1322589"/>
            <a:ext cx="2557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/>
              <a:t>Relieve local flooding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6CDDF63-48A9-4EE2-83C3-C2B12BE68FD4}"/>
              </a:ext>
            </a:extLst>
          </p:cNvPr>
          <p:cNvSpPr txBox="1"/>
          <p:nvPr/>
        </p:nvSpPr>
        <p:spPr>
          <a:xfrm>
            <a:off x="3538890" y="1343384"/>
            <a:ext cx="25571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Enhance habitat, water quality and watershed health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D18A716-2811-4475-8CFF-954B9D26FC25}"/>
              </a:ext>
            </a:extLst>
          </p:cNvPr>
          <p:cNvSpPr txBox="1"/>
          <p:nvPr/>
        </p:nvSpPr>
        <p:spPr>
          <a:xfrm>
            <a:off x="4868421" y="5255067"/>
            <a:ext cx="1249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chemeClr val="bg1"/>
                </a:solidFill>
              </a:rPr>
              <a:t>Emergent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100759B-0052-511E-AA88-7D4B9EC9466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9227" y="2125228"/>
            <a:ext cx="2677968" cy="36242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2" descr="Willow Flycatcher perches on a branch. Credit: Dave Menke, USFWS.">
            <a:extLst>
              <a:ext uri="{FF2B5EF4-FFF2-40B4-BE49-F238E27FC236}">
                <a16:creationId xmlns:a16="http://schemas.microsoft.com/office/drawing/2014/main" id="{48455354-E76A-2239-DB34-0982FAC4B2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59263" y="2337251"/>
            <a:ext cx="2404234" cy="18031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0FAA266-753B-FE5A-5F74-A4E3D3739B9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13248" y="4140426"/>
            <a:ext cx="2404233" cy="180317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C0F79E74-CA25-1144-1856-6A0D5FE4B4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565" t="5662" r="12956" b="12053"/>
          <a:stretch/>
        </p:blipFill>
        <p:spPr bwMode="auto">
          <a:xfrm>
            <a:off x="6439550" y="2565962"/>
            <a:ext cx="2445223" cy="304099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73021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itle 1">
            <a:extLst>
              <a:ext uri="{FF2B5EF4-FFF2-40B4-BE49-F238E27FC236}">
                <a16:creationId xmlns:a16="http://schemas.microsoft.com/office/drawing/2014/main" id="{8249C60A-5B2C-449E-8E27-3B6B2547C4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352297"/>
            <a:ext cx="8077200" cy="977900"/>
          </a:xfrm>
        </p:spPr>
        <p:txBody>
          <a:bodyPr/>
          <a:lstStyle/>
          <a:p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Project Overview</a:t>
            </a:r>
          </a:p>
        </p:txBody>
      </p:sp>
      <p:pic>
        <p:nvPicPr>
          <p:cNvPr id="3" name="Picture 2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54D11D6C-4988-42D2-6910-A68CBCA4F4F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2315"/>
          <a:stretch/>
        </p:blipFill>
        <p:spPr>
          <a:xfrm>
            <a:off x="0" y="925033"/>
            <a:ext cx="9144000" cy="588432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>
            <a:extLst>
              <a:ext uri="{FF2B5EF4-FFF2-40B4-BE49-F238E27FC236}">
                <a16:creationId xmlns:a16="http://schemas.microsoft.com/office/drawing/2014/main" id="{E62E630F-B84D-4D61-AFB6-AB0F4333167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383059"/>
            <a:ext cx="8077200" cy="1143000"/>
          </a:xfrm>
        </p:spPr>
        <p:txBody>
          <a:bodyPr/>
          <a:lstStyle/>
          <a:p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Project Overview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5020FE5-87FB-3BA0-766E-0EAF3B0B72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166018"/>
            <a:ext cx="8229600" cy="5082381"/>
          </a:xfrm>
        </p:spPr>
        <p:txBody>
          <a:bodyPr/>
          <a:lstStyle/>
          <a:p>
            <a:r>
              <a:rPr lang="en-US" dirty="0"/>
              <a:t>Lents and </a:t>
            </a:r>
            <a:r>
              <a:rPr lang="en-US" dirty="0" err="1"/>
              <a:t>Powellhurst</a:t>
            </a:r>
            <a:r>
              <a:rPr lang="en-US" dirty="0"/>
              <a:t>-Gilbert neighborhoods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High social vulnerability index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Racially and ethnically diverse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Large numbers of households</a:t>
            </a:r>
          </a:p>
          <a:p>
            <a:pPr lvl="2"/>
            <a:r>
              <a:rPr lang="en-US" dirty="0"/>
              <a:t>English not spoken as a first language</a:t>
            </a:r>
          </a:p>
          <a:p>
            <a:pPr lvl="2"/>
            <a:r>
              <a:rPr lang="en-US" dirty="0"/>
              <a:t>Low-income families</a:t>
            </a:r>
          </a:p>
          <a:p>
            <a:pPr lvl="2"/>
            <a:r>
              <a:rPr lang="en-US" dirty="0"/>
              <a:t>Children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Outreach focus</a:t>
            </a:r>
          </a:p>
          <a:p>
            <a:pPr lvl="2"/>
            <a:r>
              <a:rPr lang="en-US" dirty="0"/>
              <a:t>Multiple languages</a:t>
            </a:r>
          </a:p>
          <a:p>
            <a:pPr lvl="2"/>
            <a:r>
              <a:rPr lang="en-US" dirty="0"/>
              <a:t>Flood map changes </a:t>
            </a:r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3" name="Picture 2" descr="A picture containing grass, outdoor, sky, field&#10;&#10;Description automatically generated">
            <a:extLst>
              <a:ext uri="{FF2B5EF4-FFF2-40B4-BE49-F238E27FC236}">
                <a16:creationId xmlns:a16="http://schemas.microsoft.com/office/drawing/2014/main" id="{96928786-6380-437B-BFA5-B0F5ACD124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3886200"/>
            <a:ext cx="3657600" cy="2743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013047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>
            <a:extLst>
              <a:ext uri="{FF2B5EF4-FFF2-40B4-BE49-F238E27FC236}">
                <a16:creationId xmlns:a16="http://schemas.microsoft.com/office/drawing/2014/main" id="{E62E630F-B84D-4D61-AFB6-AB0F4333167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383059"/>
            <a:ext cx="8077200" cy="1143000"/>
          </a:xfrm>
        </p:spPr>
        <p:txBody>
          <a:bodyPr/>
          <a:lstStyle/>
          <a:p>
            <a:r>
              <a:rPr lang="en-US" altLang="en-US" sz="2800" dirty="0"/>
              <a:t>Project Overview</a:t>
            </a:r>
            <a:endParaRPr lang="en-US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7207A353-9C47-481F-9AF1-803DE5A6AE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85108" y="1106489"/>
            <a:ext cx="8573784" cy="417511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  <a:defRPr/>
            </a:pPr>
            <a:r>
              <a:rPr lang="en-US" altLang="en-US" sz="2400" dirty="0"/>
              <a:t>Existing and future local floods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9BFCFD92-A809-EE1B-B9B0-2F19FAEABD5B}"/>
              </a:ext>
            </a:extLst>
          </p:cNvPr>
          <p:cNvGrpSpPr/>
          <p:nvPr/>
        </p:nvGrpSpPr>
        <p:grpSpPr>
          <a:xfrm>
            <a:off x="228600" y="1910317"/>
            <a:ext cx="6049923" cy="4033283"/>
            <a:chOff x="285108" y="1605517"/>
            <a:chExt cx="6049923" cy="4033283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474D9F93-DA32-ABF1-DC46-8FF33D8E02DC}"/>
                </a:ext>
              </a:extLst>
            </p:cNvPr>
            <p:cNvGrpSpPr/>
            <p:nvPr/>
          </p:nvGrpSpPr>
          <p:grpSpPr>
            <a:xfrm>
              <a:off x="285108" y="1605517"/>
              <a:ext cx="6049923" cy="4033283"/>
              <a:chOff x="986603" y="1446131"/>
              <a:chExt cx="7536381" cy="5024255"/>
            </a:xfrm>
          </p:grpSpPr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9BDC7B34-D9FA-41C6-734C-28D7035349A8}"/>
                  </a:ext>
                </a:extLst>
              </p:cNvPr>
              <p:cNvSpPr/>
              <p:nvPr/>
            </p:nvSpPr>
            <p:spPr>
              <a:xfrm>
                <a:off x="1768411" y="1677226"/>
                <a:ext cx="557539" cy="319563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300" baseline="30000">
                    <a:solidFill>
                      <a:schemeClr val="tx1"/>
                    </a:solidFill>
                  </a:rPr>
                  <a:t>Future</a:t>
                </a:r>
              </a:p>
            </p:txBody>
          </p:sp>
          <p:pic>
            <p:nvPicPr>
              <p:cNvPr id="7" name="Picture 6" descr="Map&#10;&#10;Description automatically generated">
                <a:extLst>
                  <a:ext uri="{FF2B5EF4-FFF2-40B4-BE49-F238E27FC236}">
                    <a16:creationId xmlns:a16="http://schemas.microsoft.com/office/drawing/2014/main" id="{790C16F6-5405-4654-907D-4B36BA18632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86603" y="1446131"/>
                <a:ext cx="7536381" cy="5024255"/>
              </a:xfrm>
              <a:prstGeom prst="rect">
                <a:avLst/>
              </a:prstGeom>
            </p:spPr>
          </p:pic>
        </p:grp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DBCE5D74-96DC-2A8C-59E0-216E5922C04D}"/>
                </a:ext>
              </a:extLst>
            </p:cNvPr>
            <p:cNvSpPr/>
            <p:nvPr/>
          </p:nvSpPr>
          <p:spPr>
            <a:xfrm>
              <a:off x="437411" y="1764250"/>
              <a:ext cx="2317071" cy="5483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sz="1050">
                  <a:solidFill>
                    <a:schemeClr val="tx1"/>
                  </a:solidFill>
                </a:rPr>
                <a:t>Future Conditions 25-Year Event</a:t>
              </a:r>
            </a:p>
            <a:p>
              <a:pPr algn="r"/>
              <a:r>
                <a:rPr lang="en-US" sz="1050">
                  <a:solidFill>
                    <a:schemeClr val="tx1"/>
                  </a:solidFill>
                </a:rPr>
                <a:t>Existing Conditions 25-Year Event</a:t>
              </a:r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A7F05F2B-B4C8-A862-7381-FA735E8D9C3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94088" y="1838398"/>
              <a:ext cx="361950" cy="400050"/>
            </a:xfrm>
            <a:prstGeom prst="rect">
              <a:avLst/>
            </a:prstGeom>
          </p:spPr>
        </p:pic>
      </p:grp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1164EA9F-2EFD-27C8-FCF4-2BEFE4C77CA9}"/>
              </a:ext>
            </a:extLst>
          </p:cNvPr>
          <p:cNvSpPr txBox="1">
            <a:spLocks/>
          </p:cNvSpPr>
          <p:nvPr/>
        </p:nvSpPr>
        <p:spPr bwMode="auto">
          <a:xfrm>
            <a:off x="6335031" y="1571982"/>
            <a:ext cx="2656569" cy="4664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FontTx/>
              <a:buNone/>
              <a:defRPr/>
            </a:pPr>
            <a:r>
              <a:rPr lang="en-US" altLang="en-US" sz="2400" dirty="0"/>
              <a:t>Project hydraulics:</a:t>
            </a:r>
          </a:p>
          <a:p>
            <a:pPr>
              <a:lnSpc>
                <a:spcPct val="90000"/>
              </a:lnSpc>
              <a:defRPr/>
            </a:pPr>
            <a:r>
              <a:rPr lang="en-US" altLang="en-US" sz="2400" dirty="0"/>
              <a:t>Reduce flood risk in underserved communities</a:t>
            </a:r>
          </a:p>
          <a:p>
            <a:pPr lvl="1">
              <a:lnSpc>
                <a:spcPct val="90000"/>
              </a:lnSpc>
              <a:defRPr/>
            </a:pPr>
            <a:r>
              <a:rPr lang="en-US" altLang="en-US" sz="2000" dirty="0"/>
              <a:t>Climate change may increase flood frequency</a:t>
            </a:r>
          </a:p>
          <a:p>
            <a:pPr lvl="1">
              <a:lnSpc>
                <a:spcPct val="90000"/>
              </a:lnSpc>
              <a:defRPr/>
            </a:pPr>
            <a:r>
              <a:rPr lang="en-US" altLang="en-US" sz="2000" dirty="0"/>
              <a:t>Contains flood water on City property</a:t>
            </a:r>
          </a:p>
          <a:p>
            <a:pPr>
              <a:lnSpc>
                <a:spcPct val="90000"/>
              </a:lnSpc>
              <a:defRPr/>
            </a:pPr>
            <a:r>
              <a:rPr lang="en-US" altLang="en-US" sz="2400" dirty="0"/>
              <a:t>Expand wetlands</a:t>
            </a:r>
          </a:p>
          <a:p>
            <a:pPr>
              <a:lnSpc>
                <a:spcPct val="90000"/>
              </a:lnSpc>
              <a:defRPr/>
            </a:pPr>
            <a:r>
              <a:rPr lang="en-US" altLang="en-US" sz="2400" dirty="0"/>
              <a:t>Improve water quality</a:t>
            </a:r>
          </a:p>
          <a:p>
            <a:pPr>
              <a:lnSpc>
                <a:spcPct val="90000"/>
              </a:lnSpc>
              <a:defRPr/>
            </a:pP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937183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3A1AA8C-EDC4-1C41-CE44-AE8DB0AEB4A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16210" y="2721007"/>
            <a:ext cx="2520235" cy="194864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290" name="Title 1">
            <a:extLst>
              <a:ext uri="{FF2B5EF4-FFF2-40B4-BE49-F238E27FC236}">
                <a16:creationId xmlns:a16="http://schemas.microsoft.com/office/drawing/2014/main" id="{E62E630F-B84D-4D61-AFB6-AB0F4333167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383059"/>
            <a:ext cx="8077200" cy="1143000"/>
          </a:xfrm>
        </p:spPr>
        <p:txBody>
          <a:bodyPr/>
          <a:lstStyle/>
          <a:p>
            <a:r>
              <a:rPr lang="en-US" sz="2800" dirty="0">
                <a:latin typeface="Arial"/>
                <a:cs typeface="Arial"/>
              </a:rPr>
              <a:t>Project Budget - Ordinances</a:t>
            </a:r>
            <a:endParaRPr lang="en-US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7207A353-9C47-481F-9AF1-803DE5A6AE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9180" y="685800"/>
            <a:ext cx="8573784" cy="4859965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  <a:defRPr/>
            </a:pPr>
            <a:endParaRPr lang="en-US" altLang="en-US" sz="2400" b="1" dirty="0"/>
          </a:p>
          <a:p>
            <a:pPr>
              <a:lnSpc>
                <a:spcPct val="90000"/>
              </a:lnSpc>
              <a:defRPr/>
            </a:pPr>
            <a:r>
              <a:rPr lang="en-US" altLang="en-US" sz="2400" b="1" dirty="0"/>
              <a:t>Grant: Increase potential FEMA award to $7.1M</a:t>
            </a:r>
          </a:p>
          <a:p>
            <a:pPr marL="800100" lvl="1" indent="-342900">
              <a:lnSpc>
                <a:spcPct val="90000"/>
              </a:lnSpc>
              <a:spcBef>
                <a:spcPct val="0"/>
              </a:spcBef>
              <a:buFont typeface="Wingdings" panose="05000000000000000000" pitchFamily="2" charset="2"/>
              <a:buChar char="§"/>
              <a:defRPr/>
            </a:pPr>
            <a:r>
              <a:rPr lang="en-US" altLang="en-US" sz="2000" dirty="0"/>
              <a:t>Federal cost share increased from 75% to 90%</a:t>
            </a:r>
          </a:p>
          <a:p>
            <a:pPr marL="800100" lvl="1" indent="-342900">
              <a:lnSpc>
                <a:spcPct val="90000"/>
              </a:lnSpc>
              <a:spcBef>
                <a:spcPct val="0"/>
              </a:spcBef>
              <a:buFont typeface="Wingdings" panose="05000000000000000000" pitchFamily="2" charset="2"/>
              <a:buChar char="§"/>
              <a:defRPr/>
            </a:pPr>
            <a:r>
              <a:rPr lang="en-US" altLang="en-US" sz="2000" dirty="0"/>
              <a:t>Approval at second reading last week</a:t>
            </a:r>
          </a:p>
          <a:p>
            <a:pPr marL="457200" lvl="1" indent="0">
              <a:lnSpc>
                <a:spcPct val="90000"/>
              </a:lnSpc>
              <a:spcBef>
                <a:spcPct val="0"/>
              </a:spcBef>
              <a:buNone/>
              <a:defRPr/>
            </a:pPr>
            <a:endParaRPr lang="en-US" altLang="en-US" sz="2000" dirty="0"/>
          </a:p>
          <a:p>
            <a:pPr>
              <a:lnSpc>
                <a:spcPct val="90000"/>
              </a:lnSpc>
              <a:defRPr/>
            </a:pPr>
            <a:r>
              <a:rPr lang="en-US" altLang="en-US" sz="2400" b="1" dirty="0"/>
              <a:t>Construction: $6,028,000 Special Prequal Invitation to Bid</a:t>
            </a:r>
          </a:p>
          <a:p>
            <a:pPr marL="800100" lvl="1" indent="-342900">
              <a:lnSpc>
                <a:spcPct val="90000"/>
              </a:lnSpc>
              <a:spcBef>
                <a:spcPct val="0"/>
              </a:spcBef>
              <a:buFont typeface="Wingdings" panose="05000000000000000000" pitchFamily="2" charset="2"/>
              <a:buChar char="§"/>
              <a:defRPr/>
            </a:pPr>
            <a:r>
              <a:rPr lang="en-US" altLang="en-US" sz="2000" dirty="0"/>
              <a:t>Wetland restoration: 30 acres</a:t>
            </a:r>
          </a:p>
          <a:p>
            <a:pPr marL="800100" lvl="1" indent="-342900">
              <a:lnSpc>
                <a:spcPct val="90000"/>
              </a:lnSpc>
              <a:spcBef>
                <a:spcPct val="0"/>
              </a:spcBef>
              <a:buFont typeface="Wingdings" panose="05000000000000000000" pitchFamily="2" charset="2"/>
              <a:buChar char="§"/>
              <a:defRPr/>
            </a:pPr>
            <a:r>
              <a:rPr lang="en-US" altLang="en-US" sz="2000" dirty="0"/>
              <a:t>Handling and disposal of contaminated soil: 12K CY</a:t>
            </a:r>
          </a:p>
          <a:p>
            <a:pPr marL="800100" lvl="1" indent="-342900">
              <a:lnSpc>
                <a:spcPct val="90000"/>
              </a:lnSpc>
              <a:spcBef>
                <a:spcPct val="0"/>
              </a:spcBef>
              <a:buFont typeface="Wingdings" panose="05000000000000000000" pitchFamily="2" charset="2"/>
              <a:buChar char="§"/>
              <a:defRPr/>
            </a:pPr>
            <a:r>
              <a:rPr lang="en-US" altLang="en-US" sz="2000" dirty="0"/>
              <a:t>Bike and pedestrian trail: 500 FT</a:t>
            </a:r>
          </a:p>
          <a:p>
            <a:pPr marL="800100" lvl="1" indent="-342900">
              <a:lnSpc>
                <a:spcPct val="90000"/>
              </a:lnSpc>
              <a:spcBef>
                <a:spcPct val="0"/>
              </a:spcBef>
              <a:buFont typeface="Wingdings" panose="05000000000000000000" pitchFamily="2" charset="2"/>
              <a:buChar char="§"/>
              <a:defRPr/>
            </a:pPr>
            <a:r>
              <a:rPr lang="en-US" altLang="en-US" sz="2000" dirty="0"/>
              <a:t>Educational areas with WPA features: 4 EA</a:t>
            </a:r>
            <a:endParaRPr lang="en-US" altLang="en-US" sz="2000" b="1" dirty="0"/>
          </a:p>
          <a:p>
            <a:pPr marL="0" indent="0">
              <a:lnSpc>
                <a:spcPct val="90000"/>
              </a:lnSpc>
              <a:buNone/>
              <a:defRPr/>
            </a:pPr>
            <a:endParaRPr lang="en-US" altLang="en-US" sz="2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B25302D-85BD-13E9-63E5-4A8B716C2A33}"/>
              </a:ext>
            </a:extLst>
          </p:cNvPr>
          <p:cNvSpPr txBox="1"/>
          <p:nvPr/>
        </p:nvSpPr>
        <p:spPr>
          <a:xfrm>
            <a:off x="107555" y="4055817"/>
            <a:ext cx="8735170" cy="21421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400" b="1" dirty="0">
                <a:latin typeface="+mn-lt"/>
                <a:cs typeface="+mn-cs"/>
              </a:rPr>
              <a:t>Design: Add $206K to contract, $1.44M total,</a:t>
            </a:r>
          </a:p>
          <a:p>
            <a:pPr>
              <a:lnSpc>
                <a:spcPct val="90000"/>
              </a:lnSpc>
              <a:defRPr/>
            </a:pPr>
            <a:r>
              <a:rPr lang="en-US" altLang="en-US" sz="2400" b="1" dirty="0">
                <a:latin typeface="+mn-lt"/>
                <a:cs typeface="+mn-cs"/>
              </a:rPr>
              <a:t>                    44% increase, 24.78% DMWESB</a:t>
            </a:r>
          </a:p>
          <a:p>
            <a:pPr marL="800100" lvl="1" indent="-342900">
              <a:lnSpc>
                <a:spcPct val="90000"/>
              </a:lnSpc>
              <a:buFont typeface="Wingdings" panose="05000000000000000000" pitchFamily="2" charset="2"/>
              <a:buChar char="§"/>
              <a:defRPr/>
            </a:pPr>
            <a:r>
              <a:rPr lang="en-US" altLang="en-US" sz="2000" dirty="0">
                <a:latin typeface="+mn-lt"/>
                <a:cs typeface="+mn-cs"/>
              </a:rPr>
              <a:t>Include newly acquired low-lying property to maximize flood benefit</a:t>
            </a:r>
          </a:p>
          <a:p>
            <a:pPr marL="800100" lvl="1" indent="-342900">
              <a:lnSpc>
                <a:spcPct val="90000"/>
              </a:lnSpc>
              <a:buFont typeface="Wingdings" panose="05000000000000000000" pitchFamily="2" charset="2"/>
              <a:buChar char="§"/>
              <a:defRPr/>
            </a:pPr>
            <a:r>
              <a:rPr lang="en-US" altLang="en-US" sz="2000" dirty="0">
                <a:latin typeface="+mn-lt"/>
                <a:cs typeface="+mn-cs"/>
              </a:rPr>
              <a:t>Extend permit support </a:t>
            </a:r>
          </a:p>
          <a:p>
            <a:pPr marL="800100" lvl="1" indent="-342900">
              <a:lnSpc>
                <a:spcPct val="90000"/>
              </a:lnSpc>
              <a:buFont typeface="Wingdings" panose="05000000000000000000" pitchFamily="2" charset="2"/>
              <a:buChar char="§"/>
              <a:defRPr/>
            </a:pPr>
            <a:r>
              <a:rPr lang="en-US" altLang="en-US" sz="2000" dirty="0">
                <a:latin typeface="+mn-lt"/>
                <a:cs typeface="+mn-cs"/>
              </a:rPr>
              <a:t>Add community outreach regarding flood map changes</a:t>
            </a:r>
          </a:p>
          <a:p>
            <a:pPr marL="800100" lvl="1" indent="-342900">
              <a:lnSpc>
                <a:spcPct val="90000"/>
              </a:lnSpc>
              <a:buFont typeface="Wingdings" panose="05000000000000000000" pitchFamily="2" charset="2"/>
              <a:buChar char="§"/>
              <a:defRPr/>
            </a:pPr>
            <a:r>
              <a:rPr lang="en-US" altLang="en-US" sz="2000" dirty="0">
                <a:latin typeface="+mn-lt"/>
                <a:cs typeface="+mn-cs"/>
              </a:rPr>
              <a:t>Incorporate cost escalation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8013731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Calibri"/>
        <a:ea typeface=""/>
        <a:cs typeface="Arial"/>
      </a:majorFont>
      <a:minorFont>
        <a:latin typeface="Calibri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  -  Compatibility Mode" id="{BD7AF294-D565-E548-A9E7-DE7EE6B5768F}" vid="{C8AED70B-AAF8-1D4D-8D55-F0E57B54C36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e67ad9a-d3e4-41b2-80d0-fcef8c3d6cd6" xsi:nil="true"/>
    <lcf76f155ced4ddcb4097134ff3c332f xmlns="d4b0760f-b0a0-474d-bf73-5b905ed74462">
      <Terms xmlns="http://schemas.microsoft.com/office/infopath/2007/PartnerControls"/>
    </lcf76f155ced4ddcb4097134ff3c332f>
    <SharedWithUsers xmlns="2e67ad9a-d3e4-41b2-80d0-fcef8c3d6cd6">
      <UserInfo>
        <DisplayName>Abrams, Aaron</DisplayName>
        <AccountId>89</AccountId>
        <AccountType/>
      </UserInfo>
      <UserInfo>
        <DisplayName>Gueissaz-Teufel, Muriel</DisplayName>
        <AccountId>69</AccountId>
        <AccountType/>
      </UserInfo>
      <UserInfo>
        <DisplayName>Huntington, Lisa</DisplayName>
        <AccountId>19</AccountId>
        <AccountType/>
      </UserInfo>
      <UserInfo>
        <DisplayName>Dulken, Diane</DisplayName>
        <AccountId>118</AccountId>
        <AccountType/>
      </UserInfo>
      <UserInfo>
        <DisplayName>Callahan, Megan</DisplayName>
        <AccountId>99</AccountId>
        <AccountType/>
      </UserInfo>
      <UserInfo>
        <DisplayName>Devlin, Jennifer</DisplayName>
        <AccountId>36</AccountId>
        <AccountType/>
      </UserInfo>
      <UserInfo>
        <DisplayName>Geller, Roger</DisplayName>
        <AccountId>109</AccountId>
        <AccountType/>
      </UserInfo>
      <UserInfo>
        <DisplayName>Word, Tressie</DisplayName>
        <AccountId>10</AccountId>
        <AccountType/>
      </UserInfo>
    </SharedWithUs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043414DA485DC428E2B1AADCB5A694B" ma:contentTypeVersion="13" ma:contentTypeDescription="Create a new document." ma:contentTypeScope="" ma:versionID="8134a3fbc3944a95c5c4b059b5d425a3">
  <xsd:schema xmlns:xsd="http://www.w3.org/2001/XMLSchema" xmlns:xs="http://www.w3.org/2001/XMLSchema" xmlns:p="http://schemas.microsoft.com/office/2006/metadata/properties" xmlns:ns2="d4b0760f-b0a0-474d-bf73-5b905ed74462" xmlns:ns3="2e67ad9a-d3e4-41b2-80d0-fcef8c3d6cd6" targetNamespace="http://schemas.microsoft.com/office/2006/metadata/properties" ma:root="true" ma:fieldsID="5384981f8ee8b485a05e2617d53ac989" ns2:_="" ns3:_="">
    <xsd:import namespace="d4b0760f-b0a0-474d-bf73-5b905ed74462"/>
    <xsd:import namespace="2e67ad9a-d3e4-41b2-80d0-fcef8c3d6cd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4b0760f-b0a0-474d-bf73-5b905ed7446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55effce1-26ce-465d-98f3-ca32301bc2e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e67ad9a-d3e4-41b2-80d0-fcef8c3d6cd6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8" nillable="true" ma:displayName="Taxonomy Catch All Column" ma:hidden="true" ma:list="{7ee3c2f0-9c09-4f68-9eb0-e637237906b6}" ma:internalName="TaxCatchAll" ma:showField="CatchAllData" ma:web="2e67ad9a-d3e4-41b2-80d0-fcef8c3d6cd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516686C-D285-49BF-92A5-C35E46191D19}">
  <ds:schemaRefs>
    <ds:schemaRef ds:uri="http://schemas.microsoft.com/office/infopath/2007/PartnerControls"/>
    <ds:schemaRef ds:uri="http://purl.org/dc/terms/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d4b0760f-b0a0-474d-bf73-5b905ed74462"/>
    <ds:schemaRef ds:uri="2e67ad9a-d3e4-41b2-80d0-fcef8c3d6cd6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77B785C8-6553-4AEF-942A-469439643CF1}">
  <ds:schemaRefs>
    <ds:schemaRef ds:uri="2e67ad9a-d3e4-41b2-80d0-fcef8c3d6cd6"/>
    <ds:schemaRef ds:uri="d4b0760f-b0a0-474d-bf73-5b905ed7446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1757D7C4-238B-469B-9657-5616E1C003F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BES City Council Presentation Template</Template>
  <TotalTime>859</TotalTime>
  <Words>366</Words>
  <Application>Microsoft Office PowerPoint</Application>
  <PresentationFormat>On-screen Show (4:3)</PresentationFormat>
  <Paragraphs>99</Paragraphs>
  <Slides>11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Wingdings</vt:lpstr>
      <vt:lpstr>Default Design</vt:lpstr>
      <vt:lpstr>Springwater Wetlands and Floodplain Ordinances E07383</vt:lpstr>
      <vt:lpstr>Brief Summary</vt:lpstr>
      <vt:lpstr>Project Requirements</vt:lpstr>
      <vt:lpstr>Project Requirements</vt:lpstr>
      <vt:lpstr>Project Objectives</vt:lpstr>
      <vt:lpstr>Project Overview</vt:lpstr>
      <vt:lpstr>Project Overview</vt:lpstr>
      <vt:lpstr>Project Overview</vt:lpstr>
      <vt:lpstr>Project Budget - Ordinances</vt:lpstr>
      <vt:lpstr>Project Schedule</vt:lpstr>
      <vt:lpstr>Questions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(BES Project Number)</dc:title>
  <dc:creator>Word, Tressie</dc:creator>
  <cp:lastModifiedBy>Word, Tressie</cp:lastModifiedBy>
  <cp:revision>55</cp:revision>
  <cp:lastPrinted>2014-10-01T21:25:08Z</cp:lastPrinted>
  <dcterms:created xsi:type="dcterms:W3CDTF">2023-07-17T20:10:24Z</dcterms:created>
  <dcterms:modified xsi:type="dcterms:W3CDTF">2023-08-01T21:27:32Z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0x010100B043414DA485DC428E2B1AADCB5A694B</vt:lpwstr>
  </property>
  <property fmtid="{D5CDD505-2E9C-101B-9397-08002B2CF9AE}" pid="3" name="MediaServiceImageTags">
    <vt:lpwstr/>
  </property>
</Properties>
</file>