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656" r:id="rId6"/>
    <p:sldId id="650" r:id="rId7"/>
    <p:sldId id="658" r:id="rId8"/>
    <p:sldId id="657" r:id="rId9"/>
    <p:sldId id="425" r:id="rId10"/>
    <p:sldId id="667" r:id="rId11"/>
    <p:sldId id="663" r:id="rId12"/>
    <p:sldId id="668" r:id="rId13"/>
    <p:sldId id="259" r:id="rId1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902042-47CA-46D9-88DA-97DB92B63720}" v="1" dt="2023-07-17T23:33:27.107"/>
    <p1510:client id="{BF937072-93E1-3DCE-349C-FF16432682D1}" v="111" dt="2023-07-18T00:00:30.090"/>
    <p1510:client id="{C5C9047A-34D0-4341-94B1-5D36BC31B166}" v="2344" dt="2023-07-18T20:45:24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7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1FC86E-4FE1-C549-9EAB-DD4369080A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0AA15-2F21-C848-930A-7261CB00D2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EA77C6-20E8-9B4A-983C-EADD229EDC49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30875-C25D-0845-A866-2A0F13E2FE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9B895-A53D-AB41-8C26-CF3520FE04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7C1A080-6461-454F-AA29-2037BB0B9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1C4323-A307-D040-AE11-2590911E41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56293-508F-C94E-9F87-8DCEC68B25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4560B5-1573-764E-B61E-4BE7A445EC93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EEFAF87-E298-3C45-85F3-3A0E787554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3062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B0B4271-1FF9-0940-971E-342FF90CA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8638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801F2-C703-A747-8C29-945AC4D503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DE298-1547-564D-A3FC-808333C608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05AC15E-4F66-5243-8CD5-C2176B4E7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>
            <a:extLst>
              <a:ext uri="{FF2B5EF4-FFF2-40B4-BE49-F238E27FC236}">
                <a16:creationId xmlns:a16="http://schemas.microsoft.com/office/drawing/2014/main" id="{3C1D3EF5-8ADE-DC4B-BA6E-E575B829DC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Notes Placeholder 2">
            <a:extLst>
              <a:ext uri="{FF2B5EF4-FFF2-40B4-BE49-F238E27FC236}">
                <a16:creationId xmlns:a16="http://schemas.microsoft.com/office/drawing/2014/main" id="{AC91055E-1DD4-1141-9C7F-FCFFE8B1AD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51780078-8F50-2F40-8FAF-DC3E7DD44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4DB3D4-8912-9C41-BD10-FEEF13C5CD9E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D540111-B703-4AB7-87DB-7AAA0FC9E0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9CBE690-F28D-43B5-B8F8-0BED91A94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64550278-202B-4860-90CC-DF5D7E6F4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459060-8A3E-4ACB-B581-0B968C3B2C01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534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A0ED496-6A95-4297-AC82-0F0E9C0C2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18E7C5E-9933-4B49-A546-218CE88B8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endParaRPr lang="en-US" altLang="en-US" dirty="0">
              <a:latin typeface="Calibri"/>
              <a:cs typeface="Calibri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C4AA776-6A92-4D86-B700-95B535EEF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D2E083-47F9-4646-AF20-A80EF2FB5E06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08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3EC05-9A6A-4CE5-ABC9-691A002EFB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04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D540111-B703-4AB7-87DB-7AAA0FC9E0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9CBE690-F28D-43B5-B8F8-0BED91A94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64550278-202B-4860-90CC-DF5D7E6F4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459060-8A3E-4ACB-B581-0B968C3B2C01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A0ED496-6A95-4297-AC82-0F0E9C0C2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18E7C5E-9933-4B49-A546-218CE88B8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US" altLang="en-US" dirty="0">
              <a:latin typeface="Calibri"/>
              <a:cs typeface="Calibri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C4AA776-6A92-4D86-B700-95B535EEF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D2E083-47F9-4646-AF20-A80EF2FB5E06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146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A0ED496-6A95-4297-AC82-0F0E9C0C2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18E7C5E-9933-4B49-A546-218CE88B8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/>
              <a:cs typeface="Calibri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C4AA776-6A92-4D86-B700-95B535EEF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D2E083-47F9-4646-AF20-A80EF2FB5E06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221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A0ED496-6A95-4297-AC82-0F0E9C0C2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18E7C5E-9933-4B49-A546-218CE88B8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/>
              <a:cs typeface="Calibri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C4AA776-6A92-4D86-B700-95B535EEF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D2E083-47F9-4646-AF20-A80EF2FB5E06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715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5AC15E-4F66-5243-8CD5-C2176B4E776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63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7" descr="BES-Green PPT COVER">
            <a:extLst>
              <a:ext uri="{FF2B5EF4-FFF2-40B4-BE49-F238E27FC236}">
                <a16:creationId xmlns:a16="http://schemas.microsoft.com/office/drawing/2014/main" id="{5738BF31-7153-594E-9559-497611D0F4D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0" y="0"/>
            <a:ext cx="9232900" cy="6921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62400" y="3429000"/>
            <a:ext cx="5029200" cy="16002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5105400"/>
            <a:ext cx="4953000" cy="1524000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978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84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3048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152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864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59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77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821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62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42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47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5846762" cy="5302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1143000"/>
            <a:ext cx="4572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3523672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22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C3E210D2-814B-4543-992C-08AAA6AB86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6325">
                  <a:alpha val="48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7" name="Rectangle 9">
            <a:extLst>
              <a:ext uri="{FF2B5EF4-FFF2-40B4-BE49-F238E27FC236}">
                <a16:creationId xmlns:a16="http://schemas.microsoft.com/office/drawing/2014/main" id="{B4F3A74F-ABDE-D54D-B0C7-90D4880761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006325">
                  <a:alpha val="48000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8" name="Text Box 11">
            <a:extLst>
              <a:ext uri="{FF2B5EF4-FFF2-40B4-BE49-F238E27FC236}">
                <a16:creationId xmlns:a16="http://schemas.microsoft.com/office/drawing/2014/main" id="{CD526BC9-5630-424C-AF13-76C3EDBE36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4400" y="6477000"/>
            <a:ext cx="7239000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325"/>
                </a:solidFill>
                <a:latin typeface="Calibri" panose="020F0502020204030204" pitchFamily="34" charset="0"/>
              </a:rPr>
              <a:t>Environmental Services   l    E07383 Springwater Wetlands</a:t>
            </a:r>
          </a:p>
        </p:txBody>
      </p:sp>
      <p:sp>
        <p:nvSpPr>
          <p:cNvPr id="1029" name="Text Box 12">
            <a:extLst>
              <a:ext uri="{FF2B5EF4-FFF2-40B4-BE49-F238E27FC236}">
                <a16:creationId xmlns:a16="http://schemas.microsoft.com/office/drawing/2014/main" id="{B065A66F-B5E2-174A-91A9-67B71899B8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6477000"/>
            <a:ext cx="990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6BD502DD-0013-BB4A-837F-9F84A8DFB86C}" type="slidenum">
              <a:rPr lang="en-US" altLang="en-US" sz="1000" b="1" smtClean="0">
                <a:solidFill>
                  <a:srgbClr val="006325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325"/>
              </a:solidFill>
              <a:latin typeface="Calibri" panose="020F0502020204030204" pitchFamily="34" charset="0"/>
            </a:endParaRPr>
          </a:p>
        </p:txBody>
      </p:sp>
      <p:pic>
        <p:nvPicPr>
          <p:cNvPr id="1030" name="Picture 13" descr="Heron">
            <a:extLst>
              <a:ext uri="{FF2B5EF4-FFF2-40B4-BE49-F238E27FC236}">
                <a16:creationId xmlns:a16="http://schemas.microsoft.com/office/drawing/2014/main" id="{CDA50E4B-9F7A-A14F-AE2B-2E2FE5CBB9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703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4">
            <a:extLst>
              <a:ext uri="{FF2B5EF4-FFF2-40B4-BE49-F238E27FC236}">
                <a16:creationId xmlns:a16="http://schemas.microsoft.com/office/drawing/2014/main" id="{F9D095C7-F434-9B49-9B08-72D58DE30D6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4800" y="1066800"/>
            <a:ext cx="8229600" cy="0"/>
          </a:xfrm>
          <a:prstGeom prst="line">
            <a:avLst/>
          </a:prstGeom>
          <a:noFill/>
          <a:ln w="25400">
            <a:solidFill>
              <a:srgbClr val="00632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Rectangle 19">
            <a:extLst>
              <a:ext uri="{FF2B5EF4-FFF2-40B4-BE49-F238E27FC236}">
                <a16:creationId xmlns:a16="http://schemas.microsoft.com/office/drawing/2014/main" id="{08B230D0-37AC-C346-8607-E5CC70DE8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20">
            <a:extLst>
              <a:ext uri="{FF2B5EF4-FFF2-40B4-BE49-F238E27FC236}">
                <a16:creationId xmlns:a16="http://schemas.microsoft.com/office/drawing/2014/main" id="{D70DE3CB-995B-3A4E-9A8A-C7194A311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938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632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9">
            <a:extLst>
              <a:ext uri="{FF2B5EF4-FFF2-40B4-BE49-F238E27FC236}">
                <a16:creationId xmlns:a16="http://schemas.microsoft.com/office/drawing/2014/main" id="{B5487866-6972-0442-9DCC-976BE9ABD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63"/>
            <a:ext cx="91376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80E6E66A-6EED-F740-83A0-14F665595D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52400" y="1524000"/>
            <a:ext cx="8839200" cy="1470025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chemeClr val="tx1"/>
                </a:solidFill>
              </a:rPr>
              <a:t>Springwater Wetlands Restoration Grant</a:t>
            </a:r>
            <a:br>
              <a:rPr lang="en-US" altLang="en-US" sz="3200">
                <a:solidFill>
                  <a:schemeClr val="tx1"/>
                </a:solidFill>
              </a:rPr>
            </a:br>
            <a:r>
              <a:rPr lang="en-US" altLang="en-US" sz="2400">
                <a:solidFill>
                  <a:schemeClr val="tx1"/>
                </a:solidFill>
              </a:rPr>
              <a:t>E07383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EE6D0B2-E7AA-AE4E-A15D-1014FD9769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304800" y="2362200"/>
            <a:ext cx="8991600" cy="6318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/>
              <a:t>Muriel Gueissaz-Teufel | Engineering Manager |   Bureau of Environmental Services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/>
              <a:t>7/19/2023</a:t>
            </a:r>
            <a:endParaRPr lang="en-US" altLang="en-US" sz="1600"/>
          </a:p>
        </p:txBody>
      </p:sp>
      <p:sp>
        <p:nvSpPr>
          <p:cNvPr id="5124" name="TextBox 4">
            <a:extLst>
              <a:ext uri="{FF2B5EF4-FFF2-40B4-BE49-F238E27FC236}">
                <a16:creationId xmlns:a16="http://schemas.microsoft.com/office/drawing/2014/main" id="{C1E800EB-196D-B64F-9A48-08A9C481B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0"/>
            <a:ext cx="2514600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Mingus </a:t>
            </a:r>
            <a:r>
              <a:rPr lang="en-US" altLang="en-US" sz="12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Mapps</a:t>
            </a:r>
            <a:r>
              <a:rPr lang="en-US" alt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Commissioner</a:t>
            </a:r>
          </a:p>
          <a:p>
            <a:pPr algn="ctr">
              <a:spcBef>
                <a:spcPts val="200"/>
              </a:spcBef>
            </a:pPr>
            <a:r>
              <a:rPr lang="en-US" alt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Dawn Uchiyama, Director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15 Mt Hood through Ross Island Cottonwoods.jpg">
            <a:extLst>
              <a:ext uri="{FF2B5EF4-FFF2-40B4-BE49-F238E27FC236}">
                <a16:creationId xmlns:a16="http://schemas.microsoft.com/office/drawing/2014/main" id="{638C79E1-B218-4ADF-93CB-F2EF26DD68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8">
            <a:extLst>
              <a:ext uri="{FF2B5EF4-FFF2-40B4-BE49-F238E27FC236}">
                <a16:creationId xmlns:a16="http://schemas.microsoft.com/office/drawing/2014/main" id="{52480CE9-887E-4EC3-9703-BCDDFEA0F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3429000" cy="69342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8EC1D4EC-1D28-41D9-A134-5932CEFA0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0550" y="1295400"/>
            <a:ext cx="3276600" cy="12192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chemeClr val="tx1"/>
                </a:solidFill>
              </a:rPr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32DE7-C15C-6549-E54F-8C80C9457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935332"/>
            <a:ext cx="3429000" cy="4922668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endParaRPr lang="en-US" altLang="en-US" sz="1600"/>
          </a:p>
          <a:p>
            <a:pPr marL="0" indent="0">
              <a:buNone/>
              <a:defRPr/>
            </a:pPr>
            <a:endParaRPr lang="en-US" altLang="en-US" sz="16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059D857-EBC7-7093-96E9-ED8C87EB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800600"/>
            <a:ext cx="3276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632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chemeClr val="bg1"/>
                </a:solidFill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>
            <a:extLst>
              <a:ext uri="{FF2B5EF4-FFF2-40B4-BE49-F238E27FC236}">
                <a16:creationId xmlns:a16="http://schemas.microsoft.com/office/drawing/2014/main" id="{8249C60A-5B2C-449E-8E27-3B6B2547C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altLang="en-US" sz="3100">
                <a:latin typeface="Arial" panose="020B0604020202020204" pitchFamily="34" charset="0"/>
                <a:cs typeface="Arial" panose="020B0604020202020204" pitchFamily="34" charset="0"/>
              </a:rPr>
              <a:t>Brief Summary</a:t>
            </a:r>
          </a:p>
        </p:txBody>
      </p:sp>
      <p:pic>
        <p:nvPicPr>
          <p:cNvPr id="3" name="Picture 2" descr="A frog on a person's hand&#10;&#10;Description automatically generated">
            <a:extLst>
              <a:ext uri="{FF2B5EF4-FFF2-40B4-BE49-F238E27FC236}">
                <a16:creationId xmlns:a16="http://schemas.microsoft.com/office/drawing/2014/main" id="{B542739E-FA22-46EE-BAD7-C6FC38FD0A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" b="38998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60730AF-1584-47C7-859B-814E6C15E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8925" y="3429000"/>
            <a:ext cx="6187483" cy="3078126"/>
          </a:xfrm>
        </p:spPr>
        <p:txBody>
          <a:bodyPr anchor="ctr">
            <a:normAutofit/>
          </a:bodyPr>
          <a:lstStyle/>
          <a:p>
            <a:pPr>
              <a:defRPr/>
            </a:pPr>
            <a:endParaRPr lang="en-US" altLang="en-US" sz="1600"/>
          </a:p>
          <a:p>
            <a:pPr>
              <a:defRPr/>
            </a:pPr>
            <a:r>
              <a:rPr lang="en-US" altLang="en-US" sz="1600"/>
              <a:t>Project Requirements</a:t>
            </a:r>
          </a:p>
          <a:p>
            <a:pPr>
              <a:defRPr/>
            </a:pPr>
            <a:r>
              <a:rPr lang="en-US" altLang="en-US" sz="1600"/>
              <a:t>Project Objectives</a:t>
            </a:r>
          </a:p>
          <a:p>
            <a:pPr>
              <a:defRPr/>
            </a:pPr>
            <a:r>
              <a:rPr lang="en-US" altLang="en-US" sz="1600"/>
              <a:t>Project Overview</a:t>
            </a:r>
          </a:p>
          <a:p>
            <a:pPr>
              <a:defRPr/>
            </a:pPr>
            <a:r>
              <a:rPr lang="en-US" altLang="en-US" sz="1600"/>
              <a:t>Project Grant Budget </a:t>
            </a:r>
          </a:p>
          <a:p>
            <a:pPr>
              <a:defRPr/>
            </a:pPr>
            <a:r>
              <a:rPr lang="en-US" altLang="en-US" sz="1600"/>
              <a:t>Project Schedule</a:t>
            </a:r>
          </a:p>
          <a:p>
            <a:pPr>
              <a:defRPr/>
            </a:pPr>
            <a:r>
              <a:rPr lang="en-US" altLang="en-US" sz="1600"/>
              <a:t>Discussion</a:t>
            </a:r>
          </a:p>
          <a:p>
            <a:pPr>
              <a:defRPr/>
            </a:pPr>
            <a:endParaRPr lang="en-US" altLang="en-US"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95F050-5050-4AF6-8C60-25AD7B9DF693}"/>
              </a:ext>
            </a:extLst>
          </p:cNvPr>
          <p:cNvSpPr txBox="1">
            <a:spLocks/>
          </p:cNvSpPr>
          <p:nvPr/>
        </p:nvSpPr>
        <p:spPr bwMode="auto">
          <a:xfrm>
            <a:off x="1759130" y="2059870"/>
            <a:ext cx="1408855" cy="60949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 fontAlgn="base">
              <a:buNone/>
            </a:pPr>
            <a:endParaRPr lang="en-US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61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0397A1E-F921-4FDF-B1CA-4E65C101EA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881" t="9777" r="32762" b="20407"/>
          <a:stretch/>
        </p:blipFill>
        <p:spPr>
          <a:xfrm>
            <a:off x="2192818" y="3291947"/>
            <a:ext cx="7051766" cy="2076024"/>
          </a:xfrm>
          <a:prstGeom prst="rect">
            <a:avLst/>
          </a:prstGeom>
        </p:spPr>
      </p:pic>
      <p:sp>
        <p:nvSpPr>
          <p:cNvPr id="12290" name="Title 1">
            <a:extLst>
              <a:ext uri="{FF2B5EF4-FFF2-40B4-BE49-F238E27FC236}">
                <a16:creationId xmlns:a16="http://schemas.microsoft.com/office/drawing/2014/main" id="{E62E630F-B84D-4D61-AFB6-AB0F43331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3059"/>
            <a:ext cx="8077200" cy="1143000"/>
          </a:xfrm>
        </p:spPr>
        <p:txBody>
          <a:bodyPr/>
          <a:lstStyle/>
          <a:p>
            <a:r>
              <a:rPr lang="en-US" sz="2800">
                <a:latin typeface="Arial"/>
                <a:cs typeface="Arial"/>
              </a:rPr>
              <a:t>Project Requirements</a:t>
            </a: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207A353-9C47-481F-9AF1-803DE5A6A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512" y="5465521"/>
            <a:ext cx="2449576" cy="40009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400"/>
              <a:t>Contaminated, non-native fill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55F3C6-69C6-4590-978F-C65357A0E5B0}"/>
              </a:ext>
            </a:extLst>
          </p:cNvPr>
          <p:cNvSpPr txBox="1">
            <a:spLocks/>
          </p:cNvSpPr>
          <p:nvPr/>
        </p:nvSpPr>
        <p:spPr bwMode="auto">
          <a:xfrm>
            <a:off x="6117663" y="5421363"/>
            <a:ext cx="2858686" cy="40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400"/>
              <a:t>Invasive Plants in and around the wetlands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53D7851-555A-4611-B4D6-3A7E01AA553A}"/>
              </a:ext>
            </a:extLst>
          </p:cNvPr>
          <p:cNvSpPr txBox="1">
            <a:spLocks/>
          </p:cNvSpPr>
          <p:nvPr/>
        </p:nvSpPr>
        <p:spPr bwMode="auto">
          <a:xfrm>
            <a:off x="3048088" y="5421363"/>
            <a:ext cx="2858686" cy="40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400"/>
              <a:t>Limited access to nature and nearby centers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D9B6EA-3DC3-4AD6-B4D4-F3D94F26D7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52" b="21494"/>
          <a:stretch/>
        </p:blipFill>
        <p:spPr>
          <a:xfrm>
            <a:off x="0" y="3301224"/>
            <a:ext cx="3162093" cy="20760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C25DAE-1CCD-9F9A-2BF7-F11D28B33A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694"/>
          <a:stretch/>
        </p:blipFill>
        <p:spPr>
          <a:xfrm>
            <a:off x="318876" y="1143000"/>
            <a:ext cx="3534903" cy="2076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AA0649-CD93-34C0-41A2-131530513146}"/>
              </a:ext>
            </a:extLst>
          </p:cNvPr>
          <p:cNvSpPr txBox="1">
            <a:spLocks/>
          </p:cNvSpPr>
          <p:nvPr/>
        </p:nvSpPr>
        <p:spPr bwMode="auto">
          <a:xfrm>
            <a:off x="7423583" y="1125965"/>
            <a:ext cx="2660465" cy="40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400"/>
              <a:t>Flooding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B76201-B90D-439A-9032-D4780E0694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8" r="1" b="2875"/>
          <a:stretch/>
        </p:blipFill>
        <p:spPr>
          <a:xfrm>
            <a:off x="3853494" y="1143000"/>
            <a:ext cx="3556275" cy="2076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248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>
            <a:extLst>
              <a:ext uri="{FF2B5EF4-FFF2-40B4-BE49-F238E27FC236}">
                <a16:creationId xmlns:a16="http://schemas.microsoft.com/office/drawing/2014/main" id="{8F914D7F-BDBF-40B5-A9F4-9466F3FB9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27" y="373312"/>
            <a:ext cx="8179506" cy="88173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Project Objectives</a:t>
            </a:r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7DD6FB-357C-45F2-A59D-7F9134C71FD1}"/>
              </a:ext>
            </a:extLst>
          </p:cNvPr>
          <p:cNvSpPr txBox="1"/>
          <p:nvPr/>
        </p:nvSpPr>
        <p:spPr>
          <a:xfrm>
            <a:off x="6312249" y="1297649"/>
            <a:ext cx="2831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Improve community access to nature</a:t>
            </a:r>
          </a:p>
          <a:p>
            <a:r>
              <a:rPr lang="en-US" b="1"/>
              <a:t>and nearby centers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60D35B-0D1C-441A-9B04-6268A6A5FD07}"/>
              </a:ext>
            </a:extLst>
          </p:cNvPr>
          <p:cNvSpPr txBox="1"/>
          <p:nvPr/>
        </p:nvSpPr>
        <p:spPr>
          <a:xfrm>
            <a:off x="456422" y="1322589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Relieve local flooding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CDDF63-48A9-4EE2-83C3-C2B12BE68FD4}"/>
              </a:ext>
            </a:extLst>
          </p:cNvPr>
          <p:cNvSpPr txBox="1"/>
          <p:nvPr/>
        </p:nvSpPr>
        <p:spPr>
          <a:xfrm>
            <a:off x="3346349" y="1343384"/>
            <a:ext cx="255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Enhance habitat and watershed health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18A716-2811-4475-8CFF-954B9D26FC25}"/>
              </a:ext>
            </a:extLst>
          </p:cNvPr>
          <p:cNvSpPr txBox="1"/>
          <p:nvPr/>
        </p:nvSpPr>
        <p:spPr>
          <a:xfrm>
            <a:off x="4868421" y="5255067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Emergent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00759B-0052-511E-AA88-7D4B9EC946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82"/>
          <a:stretch/>
        </p:blipFill>
        <p:spPr>
          <a:xfrm>
            <a:off x="259227" y="2125228"/>
            <a:ext cx="2677968" cy="3624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Willow Flycatcher perches on a branch. Credit: Dave Menke, USFWS.">
            <a:extLst>
              <a:ext uri="{FF2B5EF4-FFF2-40B4-BE49-F238E27FC236}">
                <a16:creationId xmlns:a16="http://schemas.microsoft.com/office/drawing/2014/main" id="{48455354-E76A-2239-DB34-0982FAC4B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9263" y="2125228"/>
            <a:ext cx="2404234" cy="1803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FAA266-753B-FE5A-5F74-A4E3D3739B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248" y="3928403"/>
            <a:ext cx="2404233" cy="1803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0F79E74-CA25-1144-1856-6A0D5FE4B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65" t="5662" r="12956" b="12053"/>
          <a:stretch/>
        </p:blipFill>
        <p:spPr bwMode="auto">
          <a:xfrm>
            <a:off x="6439550" y="2565962"/>
            <a:ext cx="2445223" cy="3040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30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>
            <a:extLst>
              <a:ext uri="{FF2B5EF4-FFF2-40B4-BE49-F238E27FC236}">
                <a16:creationId xmlns:a16="http://schemas.microsoft.com/office/drawing/2014/main" id="{8249C60A-5B2C-449E-8E27-3B6B2547C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52297"/>
            <a:ext cx="8077200" cy="977900"/>
          </a:xfrm>
        </p:spPr>
        <p:txBody>
          <a:bodyPr/>
          <a:lstStyle/>
          <a:p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Project Overview</a:t>
            </a:r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4D11D6C-4988-42D2-6910-A68CBCA4F4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5"/>
          <a:stretch/>
        </p:blipFill>
        <p:spPr>
          <a:xfrm>
            <a:off x="0" y="925033"/>
            <a:ext cx="9144000" cy="58843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62E630F-B84D-4D61-AFB6-AB0F43331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3059"/>
            <a:ext cx="8077200" cy="1143000"/>
          </a:xfrm>
        </p:spPr>
        <p:txBody>
          <a:bodyPr/>
          <a:lstStyle/>
          <a:p>
            <a:r>
              <a:rPr lang="en-US" altLang="en-US" sz="2800"/>
              <a:t>Project Overview</a:t>
            </a: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207A353-9C47-481F-9AF1-803DE5A6A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108" y="1058133"/>
            <a:ext cx="8573784" cy="417511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400"/>
              <a:t>Existing and future local floods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4D9F93-DA32-ABF1-DC46-8FF33D8E02DC}"/>
              </a:ext>
            </a:extLst>
          </p:cNvPr>
          <p:cNvGrpSpPr/>
          <p:nvPr/>
        </p:nvGrpSpPr>
        <p:grpSpPr>
          <a:xfrm>
            <a:off x="1045965" y="1450686"/>
            <a:ext cx="7536381" cy="5024255"/>
            <a:chOff x="986603" y="1446131"/>
            <a:chExt cx="7536381" cy="502425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BDC7B34-D9FA-41C6-734C-28D7035349A8}"/>
                </a:ext>
              </a:extLst>
            </p:cNvPr>
            <p:cNvSpPr/>
            <p:nvPr/>
          </p:nvSpPr>
          <p:spPr>
            <a:xfrm>
              <a:off x="1768411" y="1677226"/>
              <a:ext cx="557539" cy="3195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aseline="30000">
                  <a:solidFill>
                    <a:schemeClr val="tx1"/>
                  </a:solidFill>
                </a:rPr>
                <a:t>Future</a:t>
              </a:r>
            </a:p>
          </p:txBody>
        </p:sp>
        <p:pic>
          <p:nvPicPr>
            <p:cNvPr id="7" name="Picture 6" descr="Map&#10;&#10;Description automatically generated">
              <a:extLst>
                <a:ext uri="{FF2B5EF4-FFF2-40B4-BE49-F238E27FC236}">
                  <a16:creationId xmlns:a16="http://schemas.microsoft.com/office/drawing/2014/main" id="{790C16F6-5405-4654-907D-4B36BA186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603" y="1446131"/>
              <a:ext cx="7536381" cy="5024255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BCE5D74-96DC-2A8C-59E0-216E5922C04D}"/>
              </a:ext>
            </a:extLst>
          </p:cNvPr>
          <p:cNvSpPr/>
          <p:nvPr/>
        </p:nvSpPr>
        <p:spPr>
          <a:xfrm>
            <a:off x="1233997" y="1605517"/>
            <a:ext cx="2317071" cy="548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50">
                <a:solidFill>
                  <a:schemeClr val="tx1"/>
                </a:solidFill>
              </a:rPr>
              <a:t>Future Conditions 25-Year Event</a:t>
            </a:r>
          </a:p>
          <a:p>
            <a:pPr algn="r"/>
            <a:r>
              <a:rPr lang="en-US" sz="1050">
                <a:solidFill>
                  <a:schemeClr val="tx1"/>
                </a:solidFill>
              </a:rPr>
              <a:t>Existing Conditions 25-Year Event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F05F2B-B4C8-A862-7381-FA735E8D9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1677226"/>
            <a:ext cx="3619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A1AA8C-EDC4-1C41-CE44-AE8DB0AEB4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04" t="21325" r="24447" b="7755"/>
          <a:stretch/>
        </p:blipFill>
        <p:spPr>
          <a:xfrm>
            <a:off x="1981200" y="2667000"/>
            <a:ext cx="4800600" cy="3711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0" name="Title 1">
            <a:extLst>
              <a:ext uri="{FF2B5EF4-FFF2-40B4-BE49-F238E27FC236}">
                <a16:creationId xmlns:a16="http://schemas.microsoft.com/office/drawing/2014/main" id="{E62E630F-B84D-4D61-AFB6-AB0F43331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3059"/>
            <a:ext cx="8077200" cy="1143000"/>
          </a:xfrm>
        </p:spPr>
        <p:txBody>
          <a:bodyPr/>
          <a:lstStyle/>
          <a:p>
            <a:r>
              <a:rPr lang="en-US" sz="2800">
                <a:latin typeface="Arial"/>
                <a:cs typeface="Arial"/>
              </a:rPr>
              <a:t>Project Grant Budget</a:t>
            </a: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207A353-9C47-481F-9AF1-803DE5A6A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180" y="685800"/>
            <a:ext cx="8573784" cy="485996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400" b="1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400" b="1"/>
              <a:t>Increase potential Federal Emergency Management Agency Hazard Mitigation Grant Program award to $7.1M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/>
              <a:t>Council already authorized up to $5.6M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/>
              <a:t>Federal cost share increased from 75% to 90%</a:t>
            </a:r>
          </a:p>
          <a:p>
            <a:pPr marL="1200150" lvl="2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/>
              <a:t>Per the March 2022 Consolidated Appropriations Act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 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2000"/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US" altLang="en-US" sz="2000"/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31801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62E630F-B84D-4D61-AFB6-AB0F43331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>
                <a:latin typeface="Arial"/>
                <a:cs typeface="Arial"/>
              </a:rPr>
              <a:t>Project Schedule</a:t>
            </a:r>
            <a:endParaRPr lang="en-US" altLang="en-US" sz="3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7DF7F-48A3-7D7A-EB0A-CD39C35635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5" r="5269" b="-2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207A353-9C47-481F-9AF1-803DE5A6A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9181" y="3954018"/>
            <a:ext cx="5614060" cy="2452687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sz="2000" b="1"/>
              <a:t>Advertise: August 2023</a:t>
            </a:r>
          </a:p>
          <a:p>
            <a:pPr>
              <a:defRPr/>
            </a:pPr>
            <a:r>
              <a:rPr lang="en-US" altLang="en-US" sz="2000" b="1"/>
              <a:t>FEMA Grant Decision Anticipated: January 2024</a:t>
            </a:r>
          </a:p>
          <a:p>
            <a:pPr>
              <a:defRPr/>
            </a:pPr>
            <a:r>
              <a:rPr lang="en-US" altLang="en-US" sz="2000" b="1"/>
              <a:t>Construction: March 2024</a:t>
            </a:r>
            <a:endParaRPr lang="en-US" altLang="en-US" sz="1600"/>
          </a:p>
          <a:p>
            <a:pPr marL="0" indent="0">
              <a:buNone/>
              <a:defRPr/>
            </a:pPr>
            <a:endParaRPr lang="en-US" altLang="en-US" sz="1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31D40C-6950-5B64-709D-9E87230C78F5}"/>
              </a:ext>
            </a:extLst>
          </p:cNvPr>
          <p:cNvSpPr txBox="1"/>
          <p:nvPr/>
        </p:nvSpPr>
        <p:spPr>
          <a:xfrm>
            <a:off x="7481345" y="3298195"/>
            <a:ext cx="16626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Source: zengerfarm.org</a:t>
            </a:r>
          </a:p>
        </p:txBody>
      </p:sp>
    </p:spTree>
    <p:extLst>
      <p:ext uri="{BB962C8B-B14F-4D97-AF65-F5344CB8AC3E}">
        <p14:creationId xmlns:p14="http://schemas.microsoft.com/office/powerpoint/2010/main" val="354593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43062-0CBD-3256-8B2C-129B2BE94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Council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B7C6F-DC49-E110-932A-ECEB78FF3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Professional Services Amendment</a:t>
            </a:r>
          </a:p>
          <a:p>
            <a:r>
              <a:rPr lang="en-US" dirty="0"/>
              <a:t>Authorization for competitive solicitation for construction</a:t>
            </a:r>
          </a:p>
        </p:txBody>
      </p:sp>
    </p:spTree>
    <p:extLst>
      <p:ext uri="{BB962C8B-B14F-4D97-AF65-F5344CB8AC3E}">
        <p14:creationId xmlns:p14="http://schemas.microsoft.com/office/powerpoint/2010/main" val="151756127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  -  Compatibility Mode" id="{BD7AF294-D565-E548-A9E7-DE7EE6B5768F}" vid="{C8AED70B-AAF8-1D4D-8D55-F0E57B54C3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67ad9a-d3e4-41b2-80d0-fcef8c3d6cd6" xsi:nil="true"/>
    <lcf76f155ced4ddcb4097134ff3c332f xmlns="d4b0760f-b0a0-474d-bf73-5b905ed74462">
      <Terms xmlns="http://schemas.microsoft.com/office/infopath/2007/PartnerControls"/>
    </lcf76f155ced4ddcb4097134ff3c332f>
    <SharedWithUsers xmlns="2e67ad9a-d3e4-41b2-80d0-fcef8c3d6cd6">
      <UserInfo>
        <DisplayName>Tucker, Casey</DisplayName>
        <AccountId>232</AccountId>
        <AccountType/>
      </UserInfo>
      <UserInfo>
        <DisplayName>Gueissaz-Teufel, Muriel</DisplayName>
        <AccountId>69</AccountId>
        <AccountType/>
      </UserInfo>
      <UserInfo>
        <DisplayName>Weatherly, Rachel</DisplayName>
        <AccountId>240</AccountId>
        <AccountType/>
      </UserInfo>
      <UserInfo>
        <DisplayName>Diaz Calvo, Cinthia</DisplayName>
        <AccountId>247</AccountId>
        <AccountType/>
      </UserInfo>
      <UserInfo>
        <DisplayName>Word, Tressie</DisplayName>
        <AccountId>10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43414DA485DC428E2B1AADCB5A694B" ma:contentTypeVersion="12" ma:contentTypeDescription="Create a new document." ma:contentTypeScope="" ma:versionID="d236af5ea13a5957cabda6f47d3d2eea">
  <xsd:schema xmlns:xsd="http://www.w3.org/2001/XMLSchema" xmlns:xs="http://www.w3.org/2001/XMLSchema" xmlns:p="http://schemas.microsoft.com/office/2006/metadata/properties" xmlns:ns2="d4b0760f-b0a0-474d-bf73-5b905ed74462" xmlns:ns3="2e67ad9a-d3e4-41b2-80d0-fcef8c3d6cd6" targetNamespace="http://schemas.microsoft.com/office/2006/metadata/properties" ma:root="true" ma:fieldsID="d37ae2df22ca6a225c39f0753c6934cf" ns2:_="" ns3:_="">
    <xsd:import namespace="d4b0760f-b0a0-474d-bf73-5b905ed74462"/>
    <xsd:import namespace="2e67ad9a-d3e4-41b2-80d0-fcef8c3d6c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0760f-b0a0-474d-bf73-5b905ed744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5effce1-26ce-465d-98f3-ca32301bc2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7ad9a-d3e4-41b2-80d0-fcef8c3d6c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ee3c2f0-9c09-4f68-9eb0-e637237906b6}" ma:internalName="TaxCatchAll" ma:showField="CatchAllData" ma:web="2e67ad9a-d3e4-41b2-80d0-fcef8c3d6c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861179-58A4-459C-B64B-1F3B592E5D16}">
  <ds:schemaRefs>
    <ds:schemaRef ds:uri="2e67ad9a-d3e4-41b2-80d0-fcef8c3d6cd6"/>
    <ds:schemaRef ds:uri="d4b0760f-b0a0-474d-bf73-5b905ed7446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56D5FFC-8E6B-4C5B-9C9F-EDDB029D05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0FD286-1206-4E75-8075-FCD45DE03D5D}">
  <ds:schemaRefs>
    <ds:schemaRef ds:uri="2e67ad9a-d3e4-41b2-80d0-fcef8c3d6cd6"/>
    <ds:schemaRef ds:uri="d4b0760f-b0a0-474d-bf73-5b905ed744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BES City Council Presentation Template</Template>
  <TotalTime>0</TotalTime>
  <Words>186</Words>
  <Application>Microsoft Office PowerPoint</Application>
  <PresentationFormat>On-screen Show (4:3)</PresentationFormat>
  <Paragraphs>57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Default Design</vt:lpstr>
      <vt:lpstr>Springwater Wetlands Restoration Grant E07383</vt:lpstr>
      <vt:lpstr>Brief Summary</vt:lpstr>
      <vt:lpstr>Project Requirements</vt:lpstr>
      <vt:lpstr>Project Objectives</vt:lpstr>
      <vt:lpstr>Project Overview</vt:lpstr>
      <vt:lpstr>Project Overview</vt:lpstr>
      <vt:lpstr>Project Grant Budget</vt:lpstr>
      <vt:lpstr>Project Schedule</vt:lpstr>
      <vt:lpstr>Upcoming Council Actions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(BES Project Number)</dc:title>
  <dc:creator>Word, Tressie</dc:creator>
  <cp:lastModifiedBy>Gueissaz-Teufel, Muriel</cp:lastModifiedBy>
  <cp:revision>3</cp:revision>
  <cp:lastPrinted>2014-10-01T21:25:08Z</cp:lastPrinted>
  <dcterms:created xsi:type="dcterms:W3CDTF">2023-07-17T20:10:24Z</dcterms:created>
  <dcterms:modified xsi:type="dcterms:W3CDTF">2023-07-18T22:42:30Z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0x010100B043414DA485DC428E2B1AADCB5A694B</vt:lpwstr>
  </property>
  <property fmtid="{D5CDD505-2E9C-101B-9397-08002B2CF9AE}" pid="3" name="MediaServiceImageTags">
    <vt:lpwstr/>
  </property>
</Properties>
</file>