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  <p:sldMasterId id="2147483685" r:id="rId5"/>
    <p:sldMasterId id="2147483695" r:id="rId6"/>
    <p:sldMasterId id="2147483707" r:id="rId7"/>
  </p:sldMasterIdLst>
  <p:notesMasterIdLst>
    <p:notesMasterId r:id="rId25"/>
  </p:notesMasterIdLst>
  <p:sldIdLst>
    <p:sldId id="3461" r:id="rId8"/>
    <p:sldId id="5332" r:id="rId9"/>
    <p:sldId id="5308" r:id="rId10"/>
    <p:sldId id="5229" r:id="rId11"/>
    <p:sldId id="5313" r:id="rId12"/>
    <p:sldId id="5340" r:id="rId13"/>
    <p:sldId id="5289" r:id="rId14"/>
    <p:sldId id="5325" r:id="rId15"/>
    <p:sldId id="5328" r:id="rId16"/>
    <p:sldId id="5344" r:id="rId17"/>
    <p:sldId id="5307" r:id="rId18"/>
    <p:sldId id="5306" r:id="rId19"/>
    <p:sldId id="5315" r:id="rId20"/>
    <p:sldId id="5336" r:id="rId21"/>
    <p:sldId id="5335" r:id="rId22"/>
    <p:sldId id="5339" r:id="rId23"/>
    <p:sldId id="5334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14FBD89-377C-468B-9696-B34E9B800011}">
          <p14:sldIdLst>
            <p14:sldId id="3461"/>
            <p14:sldId id="5332"/>
            <p14:sldId id="5308"/>
            <p14:sldId id="5229"/>
            <p14:sldId id="5313"/>
            <p14:sldId id="5340"/>
            <p14:sldId id="5289"/>
            <p14:sldId id="5325"/>
            <p14:sldId id="5328"/>
            <p14:sldId id="5344"/>
            <p14:sldId id="5307"/>
            <p14:sldId id="5306"/>
            <p14:sldId id="5315"/>
            <p14:sldId id="5336"/>
            <p14:sldId id="5335"/>
            <p14:sldId id="5339"/>
            <p14:sldId id="5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529C03-1661-0CAF-0DFC-E51394E8B4FA}" name="Campbell, Edward" initials="CE" userId="S::Edward.Campbell@portlandoregon.gov::78842037-1472-4510-8894-15ecd9257ade" providerId="AD"/>
  <p188:author id="{73FDC408-4628-BF84-D8A4-69E3E28B5C41}" name="Ben McGeachy" initials="BM" userId="S::Ben.McGeachy@mwhconstructors.com::23938ca6-c5f1-4587-9699-ae0d1399e313" providerId="AD"/>
  <p188:author id="{F4ACD70A-9FAB-7FCE-1A6F-14726B14FEB5}" name="Peters, David" initials="PD" userId="S::David.Peters@portlandoregon.gov::d887fc25-b092-4c0e-a700-fdb69148c77c" providerId="AD"/>
  <p188:author id="{0D26921D-64B1-BA0F-6246-30FE9B092E38}" name="Kyle Sandera" initials="KS" userId="S::ksandera@BrwnCald.com::301ab6c5-69af-440e-ad0f-71b549d34235" providerId="AD"/>
  <p188:author id="{4AC0E927-6BB5-17A2-E14B-EB41793EB06E}" name="Jon Holland" initials="JH" userId="S::JRHolland@BrwnCald.com::6c14744e-74ac-418f-8a0d-ee66aa04cc87" providerId="AD"/>
  <p188:author id="{EA826E41-34DA-21AA-269A-519748068340}" name="Cheek, Michelle" initials="CM" userId="S::Michelle.Cheek@portlandoregon.gov::026f3415-1ac1-4e17-ad2b-6c8107fd06e7" providerId="AD"/>
  <p188:author id="{CADC7650-6A76-3293-43D0-5A9A28A722FB}" name="Inman, Jodie" initials="IJ" userId="S::jodie.inman_portlandoregon.gov#ext#@pwbpm.onmicrosoft.com::25462d7e-53c9-44e7-a7f6-df7b77bb50ae" providerId="AD"/>
  <p188:author id="{FB08A15D-2C18-260E-DECE-04F652662EE5}" name="Campbell, Edward" initials="CE" userId="S::edward.campbell_portlandoregon.gov#ext#@pwbpm.onmicrosoft.com::da77e227-0f46-408a-bdc7-e9198a47c5e6" providerId="AD"/>
  <p188:author id="{F8E8D397-8FF8-3038-3DB1-9CEC3D69F1F0}" name="Graham, Mark" initials="GM" userId="S::mark.graham@stantec.com::8dde6c6f-9f96-4bd8-911c-fa2cfb0a8611" providerId="AD"/>
  <p188:author id="{93D61899-86B9-0BE7-CCC7-6FC6ED7F3B72}" name="Oswald, Bonita" initials="OB" userId="S::Bonita.Oswald@portlandoregon.gov::efb5601b-f16e-4462-8748-c28bdbbef923" providerId="AD"/>
  <p188:author id="{098D9DA2-08B0-CB9B-234C-2985045F3C2A}" name="Inman, Jodie" initials="IJ" userId="S::Jodie.Inman@portlandoregon.gov::9012a82f-b51b-4a8d-a8d4-ffdc0235efce" providerId="AD"/>
  <p188:author id="{E9B796AB-07C0-95C0-6A25-39034B41B7C7}" name="Aubrie Koenig" initials="AK" userId="S::aubriekoenig@barneyandworth.com::e8b39328-2dfe-4f59-a108-f6ae036522bb" providerId="AD"/>
  <p188:author id="{1970A3AD-F014-DAA0-0FD8-C78D4B9738FE}" name="Huynh, Cecelia" initials="HC" userId="S::cecelia.huynh_portlandoregon.gov#ext#@pwbpm.onmicrosoft.com::92395a05-3ad2-402d-9271-3f7ae3bf5fa3" providerId="AD"/>
  <p188:author id="{7BFE72B5-848E-2113-706F-B8C19F3E3B9B}" name="Graham, Mark" initials="GM" userId="S::mark.graham_stantec.com#ext#@pwbpm.onmicrosoft.com::8fc1ba3b-0345-4923-a145-1590faed37e8" providerId="AD"/>
  <p188:author id="{5A3954E7-5B07-C594-5B9F-BDC6A4419BB7}" name="Peters, David" initials="PD" userId="S::david.peters_portlandoregon.gov#ext#@pwbpm.onmicrosoft.com::a7e3c239-93de-4d89-970e-5b6ea1f0812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man, Jodie" initials="IJ" lastIdx="55" clrIdx="0">
    <p:extLst>
      <p:ext uri="{19B8F6BF-5375-455C-9EA6-DF929625EA0E}">
        <p15:presenceInfo xmlns:p15="http://schemas.microsoft.com/office/powerpoint/2012/main" userId="S::Jodie.Inman@portlandoregon.gov::9012a82f-b51b-4a8d-a8d4-ffdc0235efce" providerId="AD"/>
      </p:ext>
    </p:extLst>
  </p:cmAuthor>
  <p:cmAuthor id="2" name="Oswald, Bonita" initials="OB" lastIdx="17" clrIdx="1">
    <p:extLst>
      <p:ext uri="{19B8F6BF-5375-455C-9EA6-DF929625EA0E}">
        <p15:presenceInfo xmlns:p15="http://schemas.microsoft.com/office/powerpoint/2012/main" userId="S::Bonita.Oswald@portlandoregon.gov::efb5601b-f16e-4462-8748-c28bdbbef923" providerId="AD"/>
      </p:ext>
    </p:extLst>
  </p:cmAuthor>
  <p:cmAuthor id="3" name="Peters, David" initials="PD" lastIdx="19" clrIdx="2">
    <p:extLst>
      <p:ext uri="{19B8F6BF-5375-455C-9EA6-DF929625EA0E}">
        <p15:presenceInfo xmlns:p15="http://schemas.microsoft.com/office/powerpoint/2012/main" userId="S::david.peters_portlandoregon.gov#ext#@pwbpm.onmicrosoft.com::a7e3c239-93de-4d89-970e-5b6ea1f08127" providerId="AD"/>
      </p:ext>
    </p:extLst>
  </p:cmAuthor>
  <p:cmAuthor id="4" name="Aubrie Koenig" initials="AK" lastIdx="8" clrIdx="3">
    <p:extLst>
      <p:ext uri="{19B8F6BF-5375-455C-9EA6-DF929625EA0E}">
        <p15:presenceInfo xmlns:p15="http://schemas.microsoft.com/office/powerpoint/2012/main" userId="S::aubriekoenig@barneyandworth.com::e8b39328-2dfe-4f59-a108-f6ae036522bb" providerId="AD"/>
      </p:ext>
    </p:extLst>
  </p:cmAuthor>
  <p:cmAuthor id="5" name="Cheek, Michelle" initials="CM" lastIdx="10" clrIdx="4">
    <p:extLst>
      <p:ext uri="{19B8F6BF-5375-455C-9EA6-DF929625EA0E}">
        <p15:presenceInfo xmlns:p15="http://schemas.microsoft.com/office/powerpoint/2012/main" userId="S::Michelle.Cheek@portlandoregon.gov::026f3415-1ac1-4e17-ad2b-6c8107fd06e7" providerId="AD"/>
      </p:ext>
    </p:extLst>
  </p:cmAuthor>
  <p:cmAuthor id="6" name="Inman, Jodie" initials="IJ [2]" lastIdx="7" clrIdx="5">
    <p:extLst>
      <p:ext uri="{19B8F6BF-5375-455C-9EA6-DF929625EA0E}">
        <p15:presenceInfo xmlns:p15="http://schemas.microsoft.com/office/powerpoint/2012/main" userId="S::jodie.inman_portlandoregon.gov#ext#@pwbpm.onmicrosoft.com::25462d7e-53c9-44e7-a7f6-df7b77bb50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F8C"/>
    <a:srgbClr val="9999FF"/>
    <a:srgbClr val="CC9900"/>
    <a:srgbClr val="FFFF00"/>
    <a:srgbClr val="FFFF99"/>
    <a:srgbClr val="18BDDE"/>
    <a:srgbClr val="06748A"/>
    <a:srgbClr val="055159"/>
    <a:srgbClr val="37B0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391" autoAdjust="0"/>
  </p:normalViewPr>
  <p:slideViewPr>
    <p:cSldViewPr snapToGrid="0">
      <p:cViewPr varScale="1">
        <p:scale>
          <a:sx n="58" d="100"/>
          <a:sy n="58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Cost Increase</c:v>
                </c:pt>
              </c:strCache>
            </c:strRef>
          </c:tx>
          <c:dPt>
            <c:idx val="0"/>
            <c:bubble3D val="0"/>
            <c:spPr>
              <a:solidFill>
                <a:srgbClr val="29899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A4-4A10-B7DF-48F6CF420194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A4-4A10-B7DF-48F6CF420194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A4-4A10-B7DF-48F6CF420194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A4-4A10-B7DF-48F6CF420194}"/>
              </c:ext>
            </c:extLst>
          </c:dPt>
          <c:cat>
            <c:strRef>
              <c:f>Sheet1!$A$2:$A$5</c:f>
              <c:strCache>
                <c:ptCount val="4"/>
                <c:pt idx="0">
                  <c:v>Escalation</c:v>
                </c:pt>
                <c:pt idx="1">
                  <c:v>Limited market</c:v>
                </c:pt>
                <c:pt idx="2">
                  <c:v>Schedule compression</c:v>
                </c:pt>
                <c:pt idx="3">
                  <c:v>Design progression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15</c:v>
                </c:pt>
                <c:pt idx="2">
                  <c:v>12.5</c:v>
                </c:pt>
                <c:pt idx="3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A4-4A10-B7DF-48F6CF420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EF04BB1-093D-403A-B8A1-26EE4FECA9D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EDEA36-67F4-45CC-B194-E8F006F9C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5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1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7759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11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124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12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179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20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12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7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15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4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6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76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105D6D01-B75C-420B-9D16-EAF448CFD4B0}" type="slidenum">
              <a:rPr lang="en-US" sz="1100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4</a:t>
            </a:fld>
            <a:endParaRPr lang="en-US" sz="11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989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5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36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4206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 sz="130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7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939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DEA36-67F4-45CC-B194-E8F006F9CB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19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CFD3E66-379D-4E08-BE3D-95FF93308A2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416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33FxMuqtgo&amp;feature=youtu.b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BLogo_CitySeal_RGB.png">
            <a:extLst>
              <a:ext uri="{FF2B5EF4-FFF2-40B4-BE49-F238E27FC236}">
                <a16:creationId xmlns:a16="http://schemas.microsoft.com/office/drawing/2014/main" id="{1180EB33-F8D8-40A5-A355-E587E399F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3969" b="-3969"/>
          <a:stretch/>
        </p:blipFill>
        <p:spPr>
          <a:xfrm>
            <a:off x="5713361" y="5920606"/>
            <a:ext cx="2446454" cy="72980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10E6AA8-C3FE-40C3-8733-D5BB091E54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61" y="315674"/>
            <a:ext cx="3867658" cy="70812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5FC01E-04C9-4DA3-99F8-633269FEBD85}"/>
              </a:ext>
            </a:extLst>
          </p:cNvPr>
          <p:cNvCxnSpPr>
            <a:cxnSpLocks/>
          </p:cNvCxnSpPr>
          <p:nvPr userDrawn="1"/>
        </p:nvCxnSpPr>
        <p:spPr>
          <a:xfrm>
            <a:off x="5713362" y="3607381"/>
            <a:ext cx="6890275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B275A4E-C8EC-4E49-8282-4D0DD08DDE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3361" y="3719512"/>
            <a:ext cx="5866107" cy="498475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accent4"/>
                </a:solidFill>
                <a:latin typeface="+mn-lt"/>
              </a:defRPr>
            </a:lvl1pPr>
            <a:lvl2pPr>
              <a:defRPr sz="2800">
                <a:solidFill>
                  <a:schemeClr val="accent4"/>
                </a:solidFill>
              </a:defRPr>
            </a:lvl2pPr>
            <a:lvl3pPr>
              <a:defRPr sz="2800">
                <a:solidFill>
                  <a:schemeClr val="accent4"/>
                </a:solidFill>
              </a:defRPr>
            </a:lvl3pPr>
            <a:lvl4pPr>
              <a:defRPr sz="2800">
                <a:solidFill>
                  <a:schemeClr val="accent4"/>
                </a:solidFill>
              </a:defRPr>
            </a:lvl4pPr>
            <a:lvl5pPr>
              <a:defRPr sz="2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A21E22-1E30-4B53-9CCA-13E56611B9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3413" y="4354102"/>
            <a:ext cx="5866055" cy="2635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accent4"/>
                </a:solidFill>
              </a:defRPr>
            </a:lvl2pPr>
            <a:lvl3pPr>
              <a:defRPr sz="1800">
                <a:solidFill>
                  <a:schemeClr val="accent4"/>
                </a:solidFill>
              </a:defRPr>
            </a:lvl3pPr>
            <a:lvl4pPr>
              <a:defRPr sz="1800">
                <a:solidFill>
                  <a:schemeClr val="accent4"/>
                </a:solidFill>
              </a:defRPr>
            </a:lvl4pPr>
            <a:lvl5pPr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938B4F2-A35D-43C9-B4B3-7EAC6A85E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413" y="2985506"/>
            <a:ext cx="5866055" cy="530225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b="1">
                <a:latin typeface="Myriad Pro" panose="020B0503030403020204" pitchFamily="34" charset="0"/>
              </a:defRPr>
            </a:lvl2pPr>
            <a:lvl3pPr marL="914400" indent="0">
              <a:buNone/>
              <a:defRPr b="1">
                <a:latin typeface="Myriad Pro" panose="020B0503030403020204" pitchFamily="34" charset="0"/>
              </a:defRPr>
            </a:lvl3pPr>
            <a:lvl4pPr marL="1371600" indent="0">
              <a:buNone/>
              <a:defRPr b="1">
                <a:latin typeface="Myriad Pro" panose="020B0503030403020204" pitchFamily="34" charset="0"/>
              </a:defRPr>
            </a:lvl4pPr>
            <a:lvl5pPr marL="1828800" indent="0">
              <a:buNone/>
              <a:defRPr b="1"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5CD711-C837-48E3-B15B-1E8A95830BE7}"/>
              </a:ext>
            </a:extLst>
          </p:cNvPr>
          <p:cNvSpPr txBox="1"/>
          <p:nvPr userDrawn="1"/>
        </p:nvSpPr>
        <p:spPr>
          <a:xfrm>
            <a:off x="5713362" y="2569210"/>
            <a:ext cx="5521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1" i="0" u="none" strike="noStrike" kern="1200" cap="none" spc="30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PORTLAND WATER BUREAU</a:t>
            </a:r>
            <a:endParaRPr lang="en-US" sz="1600">
              <a:latin typeface="+mn-lt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8DAA325-7326-471C-AFAF-E2D4D57223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784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60431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22E-E3C6-4C9C-BC36-BFCE233C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A99F-8850-4E48-BDB0-A18FCBB3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FCE-BC48-4F16-8156-40E5B186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6EF9-800E-437D-AA4C-6CF7A7B0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6BAF-54BC-4C80-833B-A20A0A61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A4AE9-BABB-488B-997A-9AAC51954E46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16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B5C-9FE3-4D8D-8C2D-F5FE1E48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8EB3-228B-40E6-A5D7-B00C85AA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515" y="1825625"/>
            <a:ext cx="54422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60C37-39B9-4E31-B590-845672F2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262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AA85-25BD-4478-B66B-0333515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0073" y="6356350"/>
            <a:ext cx="2743200" cy="365125"/>
          </a:xfrm>
        </p:spPr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4288-21CE-421B-88F5-BBB2E9B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DB77-5884-46D9-B73C-551DF26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D0DC7-004A-4D5E-84E3-D1D17344F590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552-25F2-4C75-BFF1-E874241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65125"/>
            <a:ext cx="10996868" cy="1325563"/>
          </a:xfrm>
        </p:spPr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AF6E-B0BC-4AC2-BEA7-9C3B9F33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1681163"/>
            <a:ext cx="53879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F7A4-2958-41C0-9ED2-1D622EA7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8" y="2505075"/>
            <a:ext cx="538797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E5FFE-FDB4-4A45-ABBC-4C0A7F862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342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C0E25-0BE8-4A24-A241-76AC037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3426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99EA0-65CE-47FA-A09D-7895254E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90A19-F0CE-4232-8B25-ADD28307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92F83-004F-41A0-98AF-1CA05F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8E026-652A-4D3B-98F8-B3776FBB772C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5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0F1D-C687-4DAB-A10A-C1630FF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E5FF0-EB1A-483E-AE83-A5CCAD85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96950-400E-45E4-8C7C-0E76E14C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DEEE7-5B71-4222-8ADF-2F8D90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9D707-711E-4476-8306-F7BD585AEA8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12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42029D-C1D0-49C0-B6A2-B1208A84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21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4589463"/>
            <a:ext cx="1099686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D023-3527-405B-B47B-0A72114D6D32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61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22E-E3C6-4C9C-BC36-BFCE233C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A99F-8850-4E48-BDB0-A18FCBB3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FCE-BC48-4F16-8156-40E5B186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6EF9-800E-437D-AA4C-6CF7A7B0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6BAF-54BC-4C80-833B-A20A0A61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A4AE9-BABB-488B-997A-9AAC51954E46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80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B5C-9FE3-4D8D-8C2D-F5FE1E48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8EB3-228B-40E6-A5D7-B00C85AA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515" y="1825625"/>
            <a:ext cx="54422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60C37-39B9-4E31-B590-845672F2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422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AA85-25BD-4478-B66B-0333515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4288-21CE-421B-88F5-BBB2E9B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DB77-5884-46D9-B73C-551DF26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D0DC7-004A-4D5E-84E3-D1D17344F590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24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552-25F2-4C75-BFF1-E874241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65125"/>
            <a:ext cx="10996868" cy="1325563"/>
          </a:xfrm>
        </p:spPr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AF6E-B0BC-4AC2-BEA7-9C3B9F33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1681163"/>
            <a:ext cx="53879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F7A4-2958-41C0-9ED2-1D622EA7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8" y="2505075"/>
            <a:ext cx="538797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E5FFE-FDB4-4A45-ABBC-4C0A7F862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342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C0E25-0BE8-4A24-A241-76AC037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3426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99EA0-65CE-47FA-A09D-7895254E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90A19-F0CE-4232-8B25-ADD28307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92F83-004F-41A0-98AF-1CA05F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8E026-652A-4D3B-98F8-B3776FBB772C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03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0F1D-C687-4DAB-A10A-C1630FF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E5FF0-EB1A-483E-AE83-A5CCAD85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96950-400E-45E4-8C7C-0E76E14C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DEEE7-5B71-4222-8ADF-2F8D90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9D707-711E-4476-8306-F7BD585AEA8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2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42029D-C1D0-49C0-B6A2-B1208A84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42029D-C1D0-49C0-B6A2-B1208A84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23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7" y="4589463"/>
            <a:ext cx="109968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D023-3527-405B-B47B-0A72114D6D32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50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22E-E3C6-4C9C-BC36-BFCE233C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A99F-8850-4E48-BDB0-A18FCBB3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FCE-BC48-4F16-8156-40E5B186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6EF9-800E-437D-AA4C-6CF7A7B0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6BAF-54BC-4C80-833B-A20A0A61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A4AE9-BABB-488B-997A-9AAC51954E46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4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B5C-9FE3-4D8D-8C2D-F5FE1E48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8EB3-228B-40E6-A5D7-B00C85AA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8" y="1825625"/>
            <a:ext cx="541020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60C37-39B9-4E31-B590-845672F2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262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AA85-25BD-4478-B66B-0333515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4288-21CE-421B-88F5-BBB2E9B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DB77-5884-46D9-B73C-551DF26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D0DC7-004A-4D5E-84E3-D1D17344F590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0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552-25F2-4C75-BFF1-E874241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55600"/>
            <a:ext cx="10996868" cy="1325563"/>
          </a:xfrm>
        </p:spPr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AF6E-B0BC-4AC2-BEA7-9C3B9F33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422" y="1681163"/>
            <a:ext cx="53911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F7A4-2958-41C0-9ED2-1D622EA7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422" y="2505075"/>
            <a:ext cx="539115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E5FFE-FDB4-4A45-ABBC-4C0A7F862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342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C0E25-0BE8-4A24-A241-76AC037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3426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99EA0-65CE-47FA-A09D-7895254E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90A19-F0CE-4232-8B25-ADD28307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92F83-004F-41A0-98AF-1CA05F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8E026-652A-4D3B-98F8-B3776FBB772C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10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0F1D-C687-4DAB-A10A-C1630FF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Cond" panose="020B0503030403020204" pitchFamily="34" charset="0"/>
              </a:defRPr>
            </a:lvl1pPr>
          </a:lstStyle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E5FF0-EB1A-483E-AE83-A5CCAD85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96950-400E-45E4-8C7C-0E76E14C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DEEE7-5B71-4222-8ADF-2F8D90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9D707-711E-4476-8306-F7BD585AEA8B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03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70637" y="5647304"/>
            <a:ext cx="8744927" cy="670081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rgbClr val="002060"/>
                </a:solidFill>
                <a:latin typeface="Myriad Pro SemiCond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DF01C15-5845-4005-8A2B-F1128BB83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7466" b="-3937"/>
          <a:stretch/>
        </p:blipFill>
        <p:spPr>
          <a:xfrm>
            <a:off x="535943" y="5436318"/>
            <a:ext cx="1867015" cy="109205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3C0BC7-2930-4C95-9674-01E1808ADF4E}"/>
              </a:ext>
            </a:extLst>
          </p:cNvPr>
          <p:cNvCxnSpPr>
            <a:cxnSpLocks/>
          </p:cNvCxnSpPr>
          <p:nvPr userDrawn="1"/>
        </p:nvCxnSpPr>
        <p:spPr>
          <a:xfrm>
            <a:off x="-1" y="5025239"/>
            <a:ext cx="12192000" cy="1"/>
          </a:xfrm>
          <a:prstGeom prst="line">
            <a:avLst/>
          </a:prstGeom>
          <a:ln w="31750">
            <a:solidFill>
              <a:srgbClr val="2545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B3B15D-2941-4211-B05E-FA9E6C2CD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26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97689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0673" y="5497521"/>
            <a:ext cx="4765383" cy="740360"/>
          </a:xfrm>
        </p:spPr>
        <p:txBody>
          <a:bodyPr>
            <a:noAutofit/>
          </a:bodyPr>
          <a:lstStyle>
            <a:lvl1pPr marL="0" indent="0" algn="r">
              <a:buNone/>
              <a:defRPr sz="4800" b="0">
                <a:solidFill>
                  <a:schemeClr val="accent4"/>
                </a:solidFill>
                <a:latin typeface="Myriad Pro SemiCond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3C0BC7-2930-4C95-9674-01E1808ADF4E}"/>
              </a:ext>
            </a:extLst>
          </p:cNvPr>
          <p:cNvCxnSpPr>
            <a:cxnSpLocks/>
          </p:cNvCxnSpPr>
          <p:nvPr userDrawn="1"/>
        </p:nvCxnSpPr>
        <p:spPr>
          <a:xfrm>
            <a:off x="-1" y="5025239"/>
            <a:ext cx="12192000" cy="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B3B15D-2941-4211-B05E-FA9E6C2CD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26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pic>
        <p:nvPicPr>
          <p:cNvPr id="13" name="Picture 12" descr="WBLogo_CitySeal_RGB.png">
            <a:extLst>
              <a:ext uri="{FF2B5EF4-FFF2-40B4-BE49-F238E27FC236}">
                <a16:creationId xmlns:a16="http://schemas.microsoft.com/office/drawing/2014/main" id="{609E6CC6-74ED-4A8F-9E79-F2F70EEA4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31780" b="-605"/>
          <a:stretch/>
        </p:blipFill>
        <p:spPr>
          <a:xfrm>
            <a:off x="511882" y="5267983"/>
            <a:ext cx="1573770" cy="692334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7DA35DC6-3579-4BE6-B8F8-8509284F21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39" y="5294762"/>
            <a:ext cx="3910352" cy="7159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2F87FB-3EA3-4AD1-9CBF-29307E1CD080}"/>
              </a:ext>
            </a:extLst>
          </p:cNvPr>
          <p:cNvSpPr txBox="1"/>
          <p:nvPr userDrawn="1"/>
        </p:nvSpPr>
        <p:spPr>
          <a:xfrm>
            <a:off x="398245" y="6147263"/>
            <a:ext cx="54310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545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Learn More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545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portland.gov/bullrunprojects</a:t>
            </a:r>
          </a:p>
        </p:txBody>
      </p:sp>
    </p:spTree>
    <p:extLst>
      <p:ext uri="{BB962C8B-B14F-4D97-AF65-F5344CB8AC3E}">
        <p14:creationId xmlns:p14="http://schemas.microsoft.com/office/powerpoint/2010/main" val="440621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C4C58-7298-46C3-8F06-CC538E20C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8FE4DF-9EC8-404B-8DB5-13349D8E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5B6D-ADD6-4273-814A-160B3874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10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7" y="4589463"/>
            <a:ext cx="109968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D023-3527-405B-B47B-0A72114D6D32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19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4589463"/>
            <a:ext cx="1099686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9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852E-DF0B-47AC-A8A2-A7FAACB4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3AD0D-85A6-4E89-A03E-D054C0E20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B023-A27A-4813-92FC-FEE068785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F3FEF-88E5-4BC0-91CA-3FB0E7C3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6E1D8-B2DE-4E07-BFEA-DB49781E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56E26-84A6-4805-B1F0-9ABAE8BA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43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7DE88-E55A-4F69-933C-3DE51DB3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00D994-ADF2-4C4A-875B-2F9383C7C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21A8B-0A7E-43BC-9F63-B2AE30E10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990E2-722D-4249-9C23-013BF6DF9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AD8DF-425D-4CE7-806F-41A766596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F5767-C453-4D63-80F5-4A6513291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0963E-0A71-4380-909A-563706028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F297C-BFAF-4317-939F-7DD453AE5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E042D-BB9A-422B-80F9-9E36F2E8B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B1B3-C53D-46DE-8541-41969CEE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98587-0A0B-40AE-A68A-67351374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1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5050E3-AA78-4B36-B155-5C4A95E3B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EF35F-6678-486D-AEE4-20A34F00A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78DA7-5927-434B-AA37-4C0E3298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55AC9-3455-4DDE-ABD0-F90FCACF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8234C-8458-4F6E-B40A-429C178F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46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-45720"/>
            <a:ext cx="12192000" cy="6857999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066800" y="2438400"/>
            <a:ext cx="10210277" cy="1828800"/>
          </a:xfrm>
        </p:spPr>
        <p:txBody>
          <a:bodyPr lIns="0" rIns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DBC9352-027B-4AD2-A433-09D91CED11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52140" y="4381499"/>
            <a:ext cx="10224937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FE9E2-A3FE-4764-8178-BB9205BD39D3}"/>
              </a:ext>
            </a:extLst>
          </p:cNvPr>
          <p:cNvSpPr/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 Run Treatment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13C5C-90F7-4E1D-BA32-DF6BD92E6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0" y="760978"/>
            <a:ext cx="3194351" cy="12639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0F388C6-11BB-47F8-827E-2C7F7F54BA05}"/>
              </a:ext>
            </a:extLst>
          </p:cNvPr>
          <p:cNvGrpSpPr/>
          <p:nvPr userDrawn="1"/>
        </p:nvGrpSpPr>
        <p:grpSpPr>
          <a:xfrm>
            <a:off x="0" y="5943600"/>
            <a:ext cx="12191999" cy="552540"/>
            <a:chOff x="0" y="5943601"/>
            <a:chExt cx="12191999" cy="5525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A7057E-06B7-414B-A4B1-471225719A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1" y="5943601"/>
              <a:ext cx="1000071" cy="5525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80C9FE-2D79-486D-9D15-7FA0D386FA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6190" y="5943601"/>
              <a:ext cx="10045809" cy="5525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FC6647-5B2F-4530-BED2-6832FDA4F2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943601"/>
              <a:ext cx="987482" cy="552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70115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0" y="1600200"/>
            <a:ext cx="11379200" cy="4800600"/>
          </a:xfrm>
        </p:spPr>
        <p:txBody>
          <a:bodyPr lIns="0" tIns="0">
            <a:normAutofit/>
          </a:bodyPr>
          <a:lstStyle>
            <a:lvl1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06400" y="457200"/>
            <a:ext cx="113792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2968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5504" y="3413480"/>
            <a:ext cx="32512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8505504" y="6018342"/>
            <a:ext cx="32512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0" y="1589314"/>
            <a:ext cx="7721600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8505373" y="1600003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8505373" y="4198968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635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47360" cy="4800600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23725" y="1600200"/>
            <a:ext cx="5547360" cy="4800601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0660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399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7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226628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6226628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143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22E-E3C6-4C9C-BC36-BFCE233C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A99F-8850-4E48-BDB0-A18FCBB3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FCE-BC48-4F16-8156-40E5B186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6EF9-800E-437D-AA4C-6CF7A7B0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6BAF-54BC-4C80-833B-A20A0A61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A4AE9-BABB-488B-997A-9AAC51954E46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5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3D5E-B9C8-40F3-9FB7-E61F272C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00A52-1666-454D-817B-99783AB07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2C1ED-8321-4A4B-974D-91126912F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47800"/>
            <a:ext cx="11364913" cy="914400"/>
          </a:xfrm>
        </p:spPr>
        <p:txBody>
          <a:bodyPr/>
          <a:lstStyle>
            <a:lvl1pPr>
              <a:defRPr/>
            </a:lvl1pPr>
            <a:lvl2pPr marL="250825" indent="0">
              <a:buNone/>
              <a:defRPr/>
            </a:lvl2pPr>
          </a:lstStyle>
          <a:p>
            <a:pPr lvl="0"/>
            <a:r>
              <a:rPr lang="en-US"/>
              <a:t>Table Introduction</a:t>
            </a:r>
          </a:p>
        </p:txBody>
      </p:sp>
    </p:spTree>
    <p:extLst>
      <p:ext uri="{BB962C8B-B14F-4D97-AF65-F5344CB8AC3E}">
        <p14:creationId xmlns:p14="http://schemas.microsoft.com/office/powerpoint/2010/main" val="55197247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3540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1465271-34DC-4932-9D71-188ABC8F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3564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hite Bottom Page with Text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3201" y="6073776"/>
            <a:ext cx="859367" cy="6445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sx="106000" sy="106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501" tIns="52250" rIns="104501" bIns="52250" anchor="ctr"/>
          <a:lstStyle/>
          <a:p>
            <a:pPr algn="ctr">
              <a:defRPr/>
            </a:pPr>
            <a:endParaRPr lang="en-US" sz="150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6019800"/>
            <a:ext cx="8636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501" tIns="52250" rIns="104501" bIns="52250" anchor="ctr"/>
          <a:lstStyle/>
          <a:p>
            <a:pPr algn="ctr">
              <a:defRPr/>
            </a:pPr>
            <a:endParaRPr lang="en-US" sz="150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9917" y="6021388"/>
            <a:ext cx="863600" cy="704850"/>
            <a:chOff x="1828800" y="4876800"/>
            <a:chExt cx="647700" cy="704850"/>
          </a:xfrm>
        </p:grpSpPr>
        <p:sp>
          <p:nvSpPr>
            <p:cNvPr id="8" name="Oval 7"/>
            <p:cNvSpPr/>
            <p:nvPr userDrawn="1"/>
          </p:nvSpPr>
          <p:spPr>
            <a:xfrm>
              <a:off x="1828800" y="4930775"/>
              <a:ext cx="644525" cy="6445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6000" sy="106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/>
            </a:p>
          </p:txBody>
        </p:sp>
        <p:pic>
          <p:nvPicPr>
            <p:cNvPr id="9" name="Picture 10"/>
            <p:cNvPicPr>
              <a:picLocks noChangeAspect="1" noChangeArrowheads="1"/>
            </p:cNvPicPr>
            <p:nvPr userDrawn="1"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4876800"/>
              <a:ext cx="647700" cy="70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Oval 9"/>
          <p:cNvSpPr/>
          <p:nvPr/>
        </p:nvSpPr>
        <p:spPr>
          <a:xfrm>
            <a:off x="11635317" y="6478588"/>
            <a:ext cx="304800" cy="228600"/>
          </a:xfrm>
          <a:prstGeom prst="ellipse">
            <a:avLst/>
          </a:prstGeom>
          <a:solidFill>
            <a:srgbClr val="0F75B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501" tIns="52250" rIns="104501" bIns="52250"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3" name="TextBox 12"/>
          <p:cNvSpPr txBox="1"/>
          <p:nvPr/>
        </p:nvSpPr>
        <p:spPr>
          <a:xfrm>
            <a:off x="11599447" y="6477000"/>
            <a:ext cx="361725" cy="259409"/>
          </a:xfrm>
          <a:prstGeom prst="rect">
            <a:avLst/>
          </a:prstGeom>
          <a:noFill/>
        </p:spPr>
        <p:txBody>
          <a:bodyPr wrap="none" lIns="104501" tIns="52250" rIns="104501" bIns="52250">
            <a:spAutoFit/>
          </a:bodyPr>
          <a:lstStyle/>
          <a:p>
            <a:pPr algn="ctr">
              <a:defRPr/>
            </a:pPr>
            <a:fld id="{0C7204AA-66B6-4EB5-9423-7AFD941712B8}" type="slidenum">
              <a:rPr lang="en-US" sz="100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3200" y="1752600"/>
            <a:ext cx="11684000" cy="41148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7BAD88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1143000"/>
          </a:xfrm>
          <a:prstGeom prst="rect">
            <a:avLst/>
          </a:prstGeom>
        </p:spPr>
        <p:txBody>
          <a:bodyPr/>
          <a:lstStyle>
            <a:lvl1pPr algn="l">
              <a:defRPr sz="408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047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-45720"/>
            <a:ext cx="12192000" cy="6857999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066800" y="2438400"/>
            <a:ext cx="10210277" cy="1828800"/>
          </a:xfrm>
        </p:spPr>
        <p:txBody>
          <a:bodyPr lIns="0" rIns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DBC9352-027B-4AD2-A433-09D91CED11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52144" y="4381499"/>
            <a:ext cx="10224937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FE9E2-A3FE-4764-8178-BB9205BD39D3}"/>
              </a:ext>
            </a:extLst>
          </p:cNvPr>
          <p:cNvSpPr/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CEDBE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 Run Treatment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13C5C-90F7-4E1D-BA32-DF6BD92E6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5" y="760978"/>
            <a:ext cx="3194351" cy="1263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80C9FE-2D79-486D-9D15-7FA0D386FA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5943600"/>
            <a:ext cx="12191999" cy="55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8489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0" y="1600200"/>
            <a:ext cx="11379200" cy="4800600"/>
          </a:xfrm>
        </p:spPr>
        <p:txBody>
          <a:bodyPr lIns="0" tIns="0">
            <a:normAutofit/>
          </a:bodyPr>
          <a:lstStyle>
            <a:lvl1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06404" y="457200"/>
            <a:ext cx="113792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6905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5504" y="3413481"/>
            <a:ext cx="32512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8505504" y="6018348"/>
            <a:ext cx="32512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0" y="1589314"/>
            <a:ext cx="7721600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31849" indent="-228594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1709" indent="-169858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8505373" y="1600003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8505373" y="4198968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3423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47360" cy="4800600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23725" y="1600206"/>
            <a:ext cx="5547360" cy="4800601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834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399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-206370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47" indent="-169858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55" indent="-176209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14" indent="-169858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7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226628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6226628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-206370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47" indent="-169858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55" indent="-176209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14" indent="-169858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8868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3D5E-B9C8-40F3-9FB7-E61F272C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00A52-1666-454D-817B-99783AB07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2C1ED-8321-4A4B-974D-91126912F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4" y="1447800"/>
            <a:ext cx="11364913" cy="914400"/>
          </a:xfrm>
        </p:spPr>
        <p:txBody>
          <a:bodyPr/>
          <a:lstStyle>
            <a:lvl1pPr>
              <a:defRPr/>
            </a:lvl1pPr>
            <a:lvl2pPr marL="250819" indent="0">
              <a:buNone/>
              <a:defRPr/>
            </a:lvl2pPr>
          </a:lstStyle>
          <a:p>
            <a:pPr lvl="0"/>
            <a:r>
              <a:rPr lang="en-US"/>
              <a:t>Table Introduction</a:t>
            </a:r>
          </a:p>
        </p:txBody>
      </p:sp>
    </p:spTree>
    <p:extLst>
      <p:ext uri="{BB962C8B-B14F-4D97-AF65-F5344CB8AC3E}">
        <p14:creationId xmlns:p14="http://schemas.microsoft.com/office/powerpoint/2010/main" val="19184266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B5C-9FE3-4D8D-8C2D-F5FE1E48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8EB3-228B-40E6-A5D7-B00C85AA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515" y="1825625"/>
            <a:ext cx="54422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60C37-39B9-4E31-B590-845672F2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262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AA85-25BD-4478-B66B-0333515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54288-21CE-421B-88F5-BBB2E9B6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5DB77-5884-46D9-B73C-551DF26E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172C49-80B1-4F24-832C-9B6EED8ADC3D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79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9090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0B7A2F-3257-4060-AE64-2DFFAAC9F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5" y="261500"/>
            <a:ext cx="3194351" cy="1263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5731B7-A557-4A51-B102-A52F9B1D0EDD}"/>
              </a:ext>
            </a:extLst>
          </p:cNvPr>
          <p:cNvSpPr/>
          <p:nvPr userDrawn="1"/>
        </p:nvSpPr>
        <p:spPr bwMode="auto">
          <a:xfrm>
            <a:off x="1447800" y="184158"/>
            <a:ext cx="76200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3C6B1-8F2C-4881-AD1A-8739225A9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/>
          <a:stretch/>
        </p:blipFill>
        <p:spPr>
          <a:xfrm>
            <a:off x="0" y="4060195"/>
            <a:ext cx="12192000" cy="455041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FEAD286-82AA-4E56-9249-8DC81F6242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1752601"/>
            <a:ext cx="11125200" cy="405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Bull Run Treatment Program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060C79-BFFE-4E25-8305-392AD66F9F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400" y="3505201"/>
            <a:ext cx="11125200" cy="304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 | Year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A9A4B1-AAFC-4B54-B0EA-E0FA13762F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2400" y="2189784"/>
            <a:ext cx="11125200" cy="1163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</p:spTree>
    <p:extLst>
      <p:ext uri="{BB962C8B-B14F-4D97-AF65-F5344CB8AC3E}">
        <p14:creationId xmlns:p14="http://schemas.microsoft.com/office/powerpoint/2010/main" val="4011563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1465271-34DC-4932-9D71-188ABC8F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C128B-8814-42BB-B2EB-E065A63FD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3" y="419962"/>
            <a:ext cx="2793863" cy="1105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EE548-D136-4026-AE79-8D5204D62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/>
          <a:stretch/>
        </p:blipFill>
        <p:spPr>
          <a:xfrm>
            <a:off x="0" y="4060195"/>
            <a:ext cx="12192000" cy="455041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C302B7-81B6-47DC-8E8F-C147718A83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1752601"/>
            <a:ext cx="11125200" cy="405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Bull Run Treatment Program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73EEBAF-7F99-49A6-9501-363D5EE23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400" y="3505201"/>
            <a:ext cx="11125200" cy="304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 | Year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085C139-7BB4-4B80-8DB8-F95D963DDD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189784"/>
            <a:ext cx="11125200" cy="1163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2D073D2D-40EB-48EA-8805-C67FE3FCF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-1988" b="-3937"/>
          <a:stretch/>
        </p:blipFill>
        <p:spPr>
          <a:xfrm>
            <a:off x="3542439" y="463809"/>
            <a:ext cx="5852826" cy="10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532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1465271-34DC-4932-9D71-188ABC8F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C128B-8814-42BB-B2EB-E065A63FD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4" y="346822"/>
            <a:ext cx="2298656" cy="909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EE548-D136-4026-AE79-8D5204D62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/>
          <a:stretch/>
        </p:blipFill>
        <p:spPr>
          <a:xfrm>
            <a:off x="0" y="4060195"/>
            <a:ext cx="12192000" cy="455041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C302B7-81B6-47DC-8E8F-C147718A83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1752601"/>
            <a:ext cx="11125200" cy="405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Bull Run Treatment Program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73EEBAF-7F99-49A6-9501-363D5EE23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400" y="3505201"/>
            <a:ext cx="11125200" cy="304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 | Year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085C139-7BB4-4B80-8DB8-F95D963DDD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189784"/>
            <a:ext cx="11125200" cy="1163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2D073D2D-40EB-48EA-8805-C67FE3FCF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-1988" b="-3937"/>
          <a:stretch/>
        </p:blipFill>
        <p:spPr>
          <a:xfrm>
            <a:off x="3044908" y="389046"/>
            <a:ext cx="4815430" cy="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650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1465271-34DC-4932-9D71-188ABC8FD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5146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white">
          <a:xfrm>
            <a:off x="0" y="0"/>
            <a:ext cx="12192000" cy="6857999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066800" y="2438400"/>
            <a:ext cx="10210277" cy="1828800"/>
          </a:xfrm>
        </p:spPr>
        <p:txBody>
          <a:bodyPr lIns="0" rIns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DBC9352-027B-4AD2-A433-09D91CED11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52140" y="4381499"/>
            <a:ext cx="10224937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FE9E2-A3FE-4764-8178-BB9205BD39D3}"/>
              </a:ext>
            </a:extLst>
          </p:cNvPr>
          <p:cNvSpPr/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Bull Run Treatment Program</a:t>
            </a:r>
          </a:p>
        </p:txBody>
      </p:sp>
    </p:spTree>
    <p:extLst>
      <p:ext uri="{BB962C8B-B14F-4D97-AF65-F5344CB8AC3E}">
        <p14:creationId xmlns:p14="http://schemas.microsoft.com/office/powerpoint/2010/main" val="236993087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0" y="1600200"/>
            <a:ext cx="11379200" cy="4800600"/>
          </a:xfrm>
        </p:spPr>
        <p:txBody>
          <a:bodyPr lIns="0" tIns="0">
            <a:normAutofit/>
          </a:bodyPr>
          <a:lstStyle>
            <a:lvl1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06400" y="457200"/>
            <a:ext cx="113792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893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5504" y="3413480"/>
            <a:ext cx="32512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8505504" y="6018342"/>
            <a:ext cx="32512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0" y="1589314"/>
            <a:ext cx="7721600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8505373" y="1600003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8505373" y="4198968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385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47360" cy="4800600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23725" y="1600200"/>
            <a:ext cx="5547360" cy="4800601"/>
          </a:xfrm>
        </p:spPr>
        <p:txBody>
          <a:bodyPr tIns="0" bIns="0">
            <a:normAutofit/>
          </a:bodyPr>
          <a:lstStyle>
            <a:lvl1pPr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8645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399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7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226628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6226628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3192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9552-25F2-4C75-BFF1-E874241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65125"/>
            <a:ext cx="10972802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AF6E-B0BC-4AC2-BEA7-9C3B9F33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1681163"/>
            <a:ext cx="53879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F7A4-2958-41C0-9ED2-1D622EA7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8" y="2505075"/>
            <a:ext cx="538797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E5FFE-FDB4-4A45-ABBC-4C0A7F862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4102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C0E25-0BE8-4A24-A241-76AC037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99EA0-65CE-47FA-A09D-7895254E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90A19-F0CE-4232-8B25-ADD28307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92F83-004F-41A0-98AF-1CA05F54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CCFDAE-9679-4C78-B551-69FB81FB278F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857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3D5E-B9C8-40F3-9FB7-E61F272C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00A52-1666-454D-817B-99783AB07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2C1ED-8321-4A4B-974D-91126912F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47800"/>
            <a:ext cx="11364913" cy="914400"/>
          </a:xfrm>
        </p:spPr>
        <p:txBody>
          <a:bodyPr/>
          <a:lstStyle>
            <a:lvl1pPr>
              <a:defRPr/>
            </a:lvl1pPr>
            <a:lvl2pPr marL="250825" indent="0">
              <a:buNone/>
              <a:defRPr/>
            </a:lvl2pPr>
          </a:lstStyle>
          <a:p>
            <a:pPr lvl="0"/>
            <a:r>
              <a:rPr lang="en-US"/>
              <a:t>Table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57418701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026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848600" y="1524000"/>
            <a:ext cx="3238500" cy="8001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4000">
                <a:solidFill>
                  <a:srgbClr val="ED7000"/>
                </a:solidFill>
                <a:latin typeface="+mj-lt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848600" y="2590800"/>
            <a:ext cx="3238500" cy="2819400"/>
          </a:xfrm>
        </p:spPr>
        <p:txBody>
          <a:bodyPr lIns="0" tIns="0" rIns="0" bIns="0">
            <a:noAutofit/>
          </a:bodyPr>
          <a:lstStyle>
            <a:lvl1pPr marL="400050" indent="-400050">
              <a:buFont typeface="+mj-lt"/>
              <a:buAutoNum type="arabicPeriod"/>
              <a:defRPr sz="2000"/>
            </a:lvl1pPr>
          </a:lstStyle>
          <a:p>
            <a:pPr lvl="0"/>
            <a:r>
              <a:rPr lang="en-US"/>
              <a:t>Section title one basic charts and graphs</a:t>
            </a:r>
          </a:p>
          <a:p>
            <a:pPr lvl="0"/>
            <a:r>
              <a:rPr lang="en-US"/>
              <a:t>Section title two bullet points and images</a:t>
            </a:r>
          </a:p>
          <a:p>
            <a:pPr lvl="0"/>
            <a:r>
              <a:rPr lang="en-US"/>
              <a:t>Section title three</a:t>
            </a:r>
          </a:p>
          <a:p>
            <a:pPr lvl="0"/>
            <a:r>
              <a:rPr lang="en-US"/>
              <a:t>Section title four</a:t>
            </a:r>
          </a:p>
          <a:p>
            <a:pPr lvl="0"/>
            <a:r>
              <a:rPr lang="en-US"/>
              <a:t>Section title five</a:t>
            </a:r>
          </a:p>
        </p:txBody>
      </p:sp>
    </p:spTree>
    <p:extLst>
      <p:ext uri="{BB962C8B-B14F-4D97-AF65-F5344CB8AC3E}">
        <p14:creationId xmlns:p14="http://schemas.microsoft.com/office/powerpoint/2010/main" val="1080444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24600" y="533400"/>
            <a:ext cx="54864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447800"/>
            <a:ext cx="548640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21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Short description. We want the audience to watch/listen to you, not read the screen.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686758"/>
            <a:ext cx="5486400" cy="5486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56374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0B7A2F-3257-4060-AE64-2DFFAAC9F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1500"/>
            <a:ext cx="3194351" cy="1263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5731B7-A557-4A51-B102-A52F9B1D0EDD}"/>
              </a:ext>
            </a:extLst>
          </p:cNvPr>
          <p:cNvSpPr/>
          <p:nvPr userDrawn="1"/>
        </p:nvSpPr>
        <p:spPr bwMode="auto">
          <a:xfrm>
            <a:off x="1447800" y="184152"/>
            <a:ext cx="76200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3C6B1-8F2C-4881-AD1A-8739225A90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3" b="38982"/>
          <a:stretch/>
        </p:blipFill>
        <p:spPr>
          <a:xfrm>
            <a:off x="0" y="4060189"/>
            <a:ext cx="12192000" cy="279781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FEAD286-82AA-4E56-9249-8DC81F6242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1752600"/>
            <a:ext cx="11125200" cy="405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Bull Run Treatment Program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060C79-BFFE-4E25-8305-392AD66F9F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400" y="3505201"/>
            <a:ext cx="11125200" cy="3048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 | Year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A9A4B1-AAFC-4B54-B0EA-E0FA13762F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2400" y="2189778"/>
            <a:ext cx="11125200" cy="11630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</p:spTree>
    <p:extLst>
      <p:ext uri="{BB962C8B-B14F-4D97-AF65-F5344CB8AC3E}">
        <p14:creationId xmlns:p14="http://schemas.microsoft.com/office/powerpoint/2010/main" val="251968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32868E-1B36-4CEF-A1F8-1260209BD51F}"/>
              </a:ext>
            </a:extLst>
          </p:cNvPr>
          <p:cNvCxnSpPr>
            <a:cxnSpLocks/>
          </p:cNvCxnSpPr>
          <p:nvPr userDrawn="1"/>
        </p:nvCxnSpPr>
        <p:spPr>
          <a:xfrm>
            <a:off x="0" y="1110337"/>
            <a:ext cx="11353800" cy="0"/>
          </a:xfrm>
          <a:prstGeom prst="line">
            <a:avLst/>
          </a:prstGeom>
          <a:ln>
            <a:solidFill>
              <a:srgbClr val="ED7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D067625-C511-4D87-A17D-7DFF5D167FE4}"/>
              </a:ext>
            </a:extLst>
          </p:cNvPr>
          <p:cNvSpPr/>
          <p:nvPr userDrawn="1"/>
        </p:nvSpPr>
        <p:spPr>
          <a:xfrm>
            <a:off x="9076405" y="4687"/>
            <a:ext cx="3115595" cy="6858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E64E6-EF08-46A8-85AE-3A4A71A2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8236617" cy="12669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B11CF-831E-447F-B987-2874EEC10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745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3B9B4-0420-498A-A5E1-476A1AF27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84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F6E07-391A-4696-B224-56E964ECD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white">
          <a:xfrm>
            <a:off x="9575178" y="1500745"/>
            <a:ext cx="2422191" cy="221437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812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F48AF-E095-47D4-9976-0E9B194E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D2C2-C33C-4737-BEF5-967B5C6E63BF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C8288-8C1F-4090-A9D6-857A55A2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F30E3-C4ED-4EAA-8258-E465E96C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D8C81-CC94-40AF-8339-741B2416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4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0F1D-C687-4DAB-A10A-C1630FF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E5FF0-EB1A-483E-AE83-A5CCAD85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96950-400E-45E4-8C7C-0E76E14C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DEEE7-5B71-4222-8ADF-2F8D90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DE489-3E71-4A9F-B3F9-F9D42DE49A60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9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AEE8-A844-4635-B598-BF74A374E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80C2-0DD0-4856-BC0C-A4BC3D05D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9B32-DB3B-47B0-A761-67A50A2C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24D7-4D45-49C6-B7CD-BF57E76C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0BE-5B07-4A50-A776-7FF5D6FC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42029D-C1D0-49C0-B6A2-B1208A84B4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116C-B878-458E-BEAF-7F9B2D2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709738"/>
            <a:ext cx="1099686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D5897-8FE3-4C11-8B04-FBA17DCE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7" y="4589463"/>
            <a:ext cx="109968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3CFA-AC16-468F-8EE7-41EDEA41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B139-AC4F-4017-987B-34DB0423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9398-FD26-4E2A-908F-252BE730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6D023-3527-405B-B47B-0A72114D6D32}"/>
              </a:ext>
            </a:extLst>
          </p:cNvPr>
          <p:cNvSpPr/>
          <p:nvPr userDrawn="1"/>
        </p:nvSpPr>
        <p:spPr>
          <a:xfrm>
            <a:off x="0" y="0"/>
            <a:ext cx="12192000" cy="230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4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A9C47-F5EA-4659-8AAD-B608A230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" y="365125"/>
            <a:ext cx="11020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FDBF4-C5D0-433A-89EC-8753B4C5E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516" y="1825625"/>
            <a:ext cx="110209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A91DA-40CB-4893-9B54-02C9C270A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C1AF0-21E4-4011-8D52-BDA5A2215857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988D5-EDEB-4F87-AC43-1B9BC808A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934A3-E95A-4E88-83E2-32CDCBE41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326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2029D-C1D0-49C0-B6A2-B1208A84B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8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675" r:id="rId2"/>
    <p:sldLayoutId id="2147483683" r:id="rId3"/>
    <p:sldLayoutId id="2147483721" r:id="rId4"/>
    <p:sldLayoutId id="2147483722" r:id="rId5"/>
    <p:sldLayoutId id="2147483723" r:id="rId6"/>
    <p:sldLayoutId id="2147483724" r:id="rId7"/>
    <p:sldLayoutId id="2147483676" r:id="rId8"/>
    <p:sldLayoutId id="2147483682" r:id="rId9"/>
    <p:sldLayoutId id="2147483662" r:id="rId10"/>
    <p:sldLayoutId id="2147483663" r:id="rId11"/>
    <p:sldLayoutId id="2147483664" r:id="rId12"/>
    <p:sldLayoutId id="2147483665" r:id="rId13"/>
    <p:sldLayoutId id="2147483677" r:id="rId14"/>
    <p:sldLayoutId id="2147483681" r:id="rId15"/>
    <p:sldLayoutId id="2147483667" r:id="rId16"/>
    <p:sldLayoutId id="2147483668" r:id="rId17"/>
    <p:sldLayoutId id="2147483669" r:id="rId18"/>
    <p:sldLayoutId id="2147483670" r:id="rId19"/>
    <p:sldLayoutId id="2147483678" r:id="rId20"/>
    <p:sldLayoutId id="2147483680" r:id="rId21"/>
    <p:sldLayoutId id="2147483671" r:id="rId22"/>
    <p:sldLayoutId id="2147483672" r:id="rId23"/>
    <p:sldLayoutId id="2147483673" r:id="rId24"/>
    <p:sldLayoutId id="2147483674" r:id="rId25"/>
    <p:sldLayoutId id="2147483661" r:id="rId26"/>
    <p:sldLayoutId id="2147483666" r:id="rId27"/>
    <p:sldLayoutId id="2147483725" r:id="rId28"/>
    <p:sldLayoutId id="2147483684" r:id="rId29"/>
    <p:sldLayoutId id="2147483679" r:id="rId30"/>
    <p:sldLayoutId id="2147483726" r:id="rId31"/>
    <p:sldLayoutId id="2147483727" r:id="rId32"/>
    <p:sldLayoutId id="2147483728" r:id="rId33"/>
    <p:sldLayoutId id="214748372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11364685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372DFFE2-E839-4801-AC51-499832B8A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553200"/>
            <a:ext cx="8077200" cy="21203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8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ransition/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515938" indent="-265113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tabLst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2pPr>
      <a:lvl3pPr marL="744538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3pPr>
      <a:lvl4pPr marL="973138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4pPr>
      <a:lvl5pPr marL="1143000" indent="-169863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67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pos="740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11364685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pPr defTabSz="914377"/>
            <a:fld id="{83D12EE2-0A52-405F-9235-0A5D75AB581D}" type="slidenum">
              <a:rPr lang="en-US" smtClean="0"/>
              <a:pPr defTabSz="914377"/>
              <a:t>‹#›</a:t>
            </a:fld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372DFFE2-E839-4801-AC51-499832B8A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553200"/>
            <a:ext cx="8077200" cy="21203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3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/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18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377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56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7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594" indent="-228594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515926" indent="-265107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tabLst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2pPr>
      <a:lvl3pPr marL="744520" indent="-228594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3pPr>
      <a:lvl4pPr marL="973114" indent="-228594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4pPr>
      <a:lvl5pPr marL="1142971" indent="-169858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34" indent="-22542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22" indent="-22542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11" indent="-22542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799" indent="-22542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320">
          <p15:clr>
            <a:srgbClr val="F26B43"/>
          </p15:clr>
        </p15:guide>
        <p15:guide id="4" pos="896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pos="987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11364685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9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ransition/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515938" indent="-265113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tabLst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2pPr>
      <a:lvl3pPr marL="744538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3pPr>
      <a:lvl4pPr marL="973138" indent="-22860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</a:defRPr>
      </a:lvl4pPr>
      <a:lvl5pPr marL="1143000" indent="-169863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67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pos="74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C91A8-68F6-438E-8E39-6C5EAFE055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3361" y="3719512"/>
            <a:ext cx="6273252" cy="4984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/>
              <a:t>City Council 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492C73-5BA6-4F9D-9AE1-BF7964EFEE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3413" y="4782727"/>
            <a:ext cx="5866055" cy="2635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June 28, 2023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C59947-03AA-4DEA-B499-5B083178C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/>
              <a:t>Bull Run Treatment Projects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885E6C9-FA0C-E0B8-5329-93199F319E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D689AE8-810A-4572-A995-8AE6B7147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3823" r="49246" b="3823"/>
          <a:stretch/>
        </p:blipFill>
        <p:spPr>
          <a:xfrm>
            <a:off x="-79236" y="0"/>
            <a:ext cx="5525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48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C9136-B627-72A8-956A-6F0B779F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2" y="321993"/>
            <a:ext cx="11020925" cy="8654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Centering water rate affordability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49B38-C4FF-4502-9F6B-E92A1C54A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719" y="63419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F1621E-B725-FA5C-8002-B7CEF6C28F7B}"/>
              </a:ext>
            </a:extLst>
          </p:cNvPr>
          <p:cNvSpPr txBox="1">
            <a:spLocks/>
          </p:cNvSpPr>
          <p:nvPr/>
        </p:nvSpPr>
        <p:spPr>
          <a:xfrm>
            <a:off x="158678" y="1793631"/>
            <a:ext cx="6459975" cy="47406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Maintaining current forecasted rates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sz="2000" dirty="0"/>
              <a:t>Applying for second WIFIA Loan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49% WIFIA - $172 M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Defer payment until projected rates are lower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Reviewing Capital Improvement Plan</a:t>
            </a:r>
            <a:r>
              <a:rPr lang="en-US" dirty="0"/>
              <a:t> 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Deferring projects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Slowing Seismic Implementation Plan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Maintaining core asset work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Less able to fund emergency or new interagency projects, federal mandates (FERC), or react to failure increases of an asset class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2D81A-2BB6-28A1-51FB-2C082576C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2" t="16582" b="4078"/>
          <a:stretch/>
        </p:blipFill>
        <p:spPr>
          <a:xfrm>
            <a:off x="7111452" y="1492900"/>
            <a:ext cx="4452534" cy="256266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F87C2F-2B6D-1345-0DE1-B7A6EE06FC26}"/>
              </a:ext>
            </a:extLst>
          </p:cNvPr>
          <p:cNvSpPr txBox="1">
            <a:spLocks/>
          </p:cNvSpPr>
          <p:nvPr/>
        </p:nvSpPr>
        <p:spPr>
          <a:xfrm>
            <a:off x="6961855" y="4360984"/>
            <a:ext cx="4796412" cy="1979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400" b="1" dirty="0"/>
              <a:t>Financial assistance programs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A dedicated financial assistance service team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Discounts available for customers in a variety of financial situations</a:t>
            </a:r>
          </a:p>
        </p:txBody>
      </p:sp>
    </p:spTree>
    <p:extLst>
      <p:ext uri="{BB962C8B-B14F-4D97-AF65-F5344CB8AC3E}">
        <p14:creationId xmlns:p14="http://schemas.microsoft.com/office/powerpoint/2010/main" val="248415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016AD2-8FA6-2E4C-5101-78ECC66E69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2874"/>
              </p:ext>
            </p:extLst>
          </p:nvPr>
        </p:nvGraphicFramePr>
        <p:xfrm>
          <a:off x="301924" y="1351471"/>
          <a:ext cx="11531223" cy="5008892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865147">
                  <a:extLst>
                    <a:ext uri="{9D8B030D-6E8A-4147-A177-3AD203B41FA5}">
                      <a16:colId xmlns:a16="http://schemas.microsoft.com/office/drawing/2014/main" val="2559613464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4229717512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1485331535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2408964650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379472056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2765518426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416148566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1419336875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115789372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812947955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3697577478"/>
                    </a:ext>
                  </a:extLst>
                </a:gridCol>
                <a:gridCol w="722173">
                  <a:extLst>
                    <a:ext uri="{9D8B030D-6E8A-4147-A177-3AD203B41FA5}">
                      <a16:colId xmlns:a16="http://schemas.microsoft.com/office/drawing/2014/main" val="1045989841"/>
                    </a:ext>
                  </a:extLst>
                </a:gridCol>
              </a:tblGrid>
              <a:tr h="377382">
                <a:tc>
                  <a:txBody>
                    <a:bodyPr/>
                    <a:lstStyle/>
                    <a:p>
                      <a:endParaRPr lang="en-US" sz="1800" b="1">
                        <a:latin typeface="Myriad Pro SemiExt" panose="020B0505030403020204"/>
                      </a:endParaRPr>
                    </a:p>
                  </a:txBody>
                  <a:tcPr marL="102923" marR="102923" marT="51462" marB="51462" anchor="ctr"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latin typeface="Myriad Pro SemiExt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latin typeface="Myriad Pro SemiExt"/>
                        </a:rPr>
                        <a:t>2028</a:t>
                      </a: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089148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1800" b="0" i="0">
                          <a:solidFill>
                            <a:schemeClr val="tx1"/>
                          </a:solidFill>
                          <a:latin typeface="Myriad Pro"/>
                        </a:rPr>
                        <a:t>Compliance agreement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750712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25457F"/>
                          </a:solidFill>
                          <a:latin typeface="Myriad Pro"/>
                          <a:ea typeface="+mn-ea"/>
                          <a:cs typeface="+mn-cs"/>
                        </a:rPr>
                        <a:t>Facility planning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039864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>
                          <a:solidFill>
                            <a:schemeClr val="tx1"/>
                          </a:solidFill>
                          <a:latin typeface="Myriad Pro"/>
                        </a:rPr>
                        <a:t>Pilot study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717974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009491"/>
                          </a:solidFill>
                          <a:latin typeface="Myriad Pro"/>
                          <a:ea typeface="+mn-ea"/>
                          <a:cs typeface="+mn-cs"/>
                        </a:rPr>
                        <a:t>Pipeline planning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highlight>
                          <a:srgbClr val="2683C6"/>
                        </a:highlight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highlight>
                          <a:srgbClr val="2683C6"/>
                        </a:highlight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Myriad Pro SemiExt" panose="020B0505030403020204"/>
                        <a:cs typeface="Myanmar Text"/>
                      </a:endParaRP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988502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25457F"/>
                          </a:solidFill>
                          <a:latin typeface="Myriad Pro"/>
                          <a:ea typeface="+mn-ea"/>
                          <a:cs typeface="+mn-cs"/>
                        </a:rPr>
                        <a:t>Facility design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091455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indent="0"/>
                      <a:r>
                        <a:rPr lang="en-US" sz="1800" b="0" i="0" kern="120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Construction plans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763401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009491"/>
                          </a:solidFill>
                          <a:latin typeface="Myriad Pro"/>
                          <a:ea typeface="+mn-ea"/>
                          <a:cs typeface="+mn-cs"/>
                        </a:rPr>
                        <a:t>Pipeline design</a:t>
                      </a:r>
                      <a:endParaRPr lang="en-US" sz="2000" b="1" kern="1200" noProof="0">
                        <a:solidFill>
                          <a:srgbClr val="009491"/>
                        </a:solidFill>
                        <a:latin typeface="Myriad Pro"/>
                        <a:ea typeface="+mn-ea"/>
                        <a:cs typeface="+mn-cs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Myriad Pro SemiExt" panose="020B0505030403020204"/>
                        <a:cs typeface="Myanmar Text"/>
                      </a:endParaRP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402545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25457F"/>
                          </a:solidFill>
                          <a:latin typeface="Myriad Pro"/>
                          <a:ea typeface="+mn-ea"/>
                          <a:cs typeface="+mn-cs"/>
                        </a:rPr>
                        <a:t>Facility construction</a:t>
                      </a:r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102931" marR="102931" marT="51466" marB="51466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57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/>
                    </a:p>
                  </a:txBody>
                  <a:tcPr marL="102930" marR="102930" marT="51466" marB="51466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254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617148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2000" b="1" kern="1200">
                          <a:solidFill>
                            <a:srgbClr val="009491"/>
                          </a:solidFill>
                          <a:latin typeface="Myriad Pro"/>
                          <a:ea typeface="+mn-ea"/>
                          <a:cs typeface="+mn-cs"/>
                        </a:rPr>
                        <a:t>Pipeline construction</a:t>
                      </a: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9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Myriad Pro SemiExt" panose="020B0505030403020204"/>
                        <a:cs typeface="Myanmar Text"/>
                      </a:endParaRP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>
                      <a:solidFill>
                        <a:schemeClr val="bg1">
                          <a:lumMod val="8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0094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505776"/>
                  </a:ext>
                </a:extLst>
              </a:tr>
              <a:tr h="463151">
                <a:tc>
                  <a:txBody>
                    <a:bodyPr/>
                    <a:lstStyle/>
                    <a:p>
                      <a:pPr marL="0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0" i="0">
                          <a:solidFill>
                            <a:schemeClr val="tx1"/>
                          </a:solidFill>
                          <a:latin typeface="Myriad Pro"/>
                        </a:rPr>
                        <a:t>Filtered Bull Run water</a:t>
                      </a:r>
                      <a:endParaRPr lang="en-US" sz="1800" b="0" i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latin typeface="Myriad Pro SemiExt" panose="020B0505030403020204"/>
                        <a:cs typeface="Myanmar Text" panose="020B0502040204020203" pitchFamily="34" charset="0"/>
                      </a:endParaRPr>
                    </a:p>
                  </a:txBody>
                  <a:tcPr marL="102923" marR="102923" marT="51462" marB="51462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>
                        <a:latin typeface="Myriad Pro SemiExt" panose="020B0505030403020204"/>
                        <a:cs typeface="Myanmar Text"/>
                      </a:endParaRPr>
                    </a:p>
                  </a:txBody>
                  <a:tcPr marL="102923" marR="102923" marT="51461" marB="51461">
                    <a:lnL w="6350">
                      <a:solidFill>
                        <a:schemeClr val="bg1">
                          <a:lumMod val="85000"/>
                        </a:schemeClr>
                      </a:solidFill>
                    </a:lnL>
                    <a:lnR w="6350">
                      <a:solidFill>
                        <a:schemeClr val="bg1">
                          <a:lumMod val="85000"/>
                        </a:schemeClr>
                      </a:solidFill>
                    </a:lnR>
                    <a:lnT w="6350">
                      <a:solidFill>
                        <a:schemeClr val="bg1">
                          <a:lumMod val="85000"/>
                        </a:schemeClr>
                      </a:solidFill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119090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29D9AED-EC19-6322-61AC-45021DE04D6D}"/>
              </a:ext>
            </a:extLst>
          </p:cNvPr>
          <p:cNvGrpSpPr/>
          <p:nvPr/>
        </p:nvGrpSpPr>
        <p:grpSpPr>
          <a:xfrm>
            <a:off x="3284423" y="1792565"/>
            <a:ext cx="387427" cy="425282"/>
            <a:chOff x="3043283" y="1547205"/>
            <a:chExt cx="325922" cy="365199"/>
          </a:xfrm>
        </p:grpSpPr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3A8FD25A-AA58-527A-C892-1666A4F55CA9}"/>
                </a:ext>
              </a:extLst>
            </p:cNvPr>
            <p:cNvSpPr/>
            <p:nvPr/>
          </p:nvSpPr>
          <p:spPr bwMode="auto">
            <a:xfrm>
              <a:off x="3106428" y="1547205"/>
              <a:ext cx="199622" cy="180304"/>
            </a:xfrm>
            <a:prstGeom prst="diamond">
              <a:avLst/>
            </a:prstGeom>
            <a:solidFill>
              <a:srgbClr val="25457F"/>
            </a:solidFill>
            <a:ln w="28575" cap="flat" cmpd="sng" algn="ctr">
              <a:solidFill>
                <a:srgbClr val="2545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0F3647-3929-167B-B226-E9477B48BE9D}"/>
                </a:ext>
              </a:extLst>
            </p:cNvPr>
            <p:cNvSpPr txBox="1"/>
            <p:nvPr/>
          </p:nvSpPr>
          <p:spPr>
            <a:xfrm>
              <a:off x="3043283" y="1696960"/>
              <a:ext cx="32592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Dec.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29BB0D-5C85-ECB3-6627-1A6AB43098CB}"/>
              </a:ext>
            </a:extLst>
          </p:cNvPr>
          <p:cNvGrpSpPr/>
          <p:nvPr/>
        </p:nvGrpSpPr>
        <p:grpSpPr>
          <a:xfrm>
            <a:off x="5451283" y="2706091"/>
            <a:ext cx="394135" cy="412275"/>
            <a:chOff x="5385132" y="2677290"/>
            <a:chExt cx="331565" cy="354029"/>
          </a:xfrm>
        </p:grpSpPr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160105B6-2218-E07A-108F-D81DB785D981}"/>
                </a:ext>
              </a:extLst>
            </p:cNvPr>
            <p:cNvSpPr/>
            <p:nvPr/>
          </p:nvSpPr>
          <p:spPr bwMode="auto">
            <a:xfrm>
              <a:off x="5451098" y="2677290"/>
              <a:ext cx="199622" cy="180304"/>
            </a:xfrm>
            <a:prstGeom prst="diamond">
              <a:avLst/>
            </a:prstGeom>
            <a:solidFill>
              <a:srgbClr val="25457F"/>
            </a:solidFill>
            <a:ln w="28575" cap="flat" cmpd="sng" algn="ctr">
              <a:solidFill>
                <a:srgbClr val="2545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5E95AB-BBFA-2C6A-2192-6CDE52C69257}"/>
                </a:ext>
              </a:extLst>
            </p:cNvPr>
            <p:cNvSpPr txBox="1"/>
            <p:nvPr/>
          </p:nvSpPr>
          <p:spPr>
            <a:xfrm>
              <a:off x="5385132" y="2815875"/>
              <a:ext cx="33156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Nov.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942BF-93D1-5FEB-F059-BAA39CC4DEE6}"/>
              </a:ext>
            </a:extLst>
          </p:cNvPr>
          <p:cNvGrpSpPr/>
          <p:nvPr/>
        </p:nvGrpSpPr>
        <p:grpSpPr>
          <a:xfrm>
            <a:off x="6896823" y="4078922"/>
            <a:ext cx="359302" cy="425282"/>
            <a:chOff x="7066464" y="3376712"/>
            <a:chExt cx="302262" cy="365199"/>
          </a:xfrm>
        </p:grpSpPr>
        <p:sp>
          <p:nvSpPr>
            <p:cNvPr id="12" name="Diamond 11">
              <a:extLst>
                <a:ext uri="{FF2B5EF4-FFF2-40B4-BE49-F238E27FC236}">
                  <a16:creationId xmlns:a16="http://schemas.microsoft.com/office/drawing/2014/main" id="{675E5381-9AEE-9C26-9D72-164F186FE8F3}"/>
                </a:ext>
              </a:extLst>
            </p:cNvPr>
            <p:cNvSpPr/>
            <p:nvPr/>
          </p:nvSpPr>
          <p:spPr bwMode="auto">
            <a:xfrm>
              <a:off x="7117778" y="3376712"/>
              <a:ext cx="199622" cy="180304"/>
            </a:xfrm>
            <a:prstGeom prst="diamond">
              <a:avLst/>
            </a:prstGeom>
            <a:solidFill>
              <a:srgbClr val="25457F"/>
            </a:solidFill>
            <a:ln w="28575" cap="flat" cmpd="sng" algn="ctr">
              <a:solidFill>
                <a:srgbClr val="2545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0E823C-BB9B-3549-C971-B496DACEB8ED}"/>
                </a:ext>
              </a:extLst>
            </p:cNvPr>
            <p:cNvSpPr txBox="1"/>
            <p:nvPr/>
          </p:nvSpPr>
          <p:spPr>
            <a:xfrm>
              <a:off x="7066464" y="3526467"/>
              <a:ext cx="30226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Oct.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72854B-E6E8-814A-44DE-AD48B60FDC4F}"/>
              </a:ext>
            </a:extLst>
          </p:cNvPr>
          <p:cNvGrpSpPr/>
          <p:nvPr/>
        </p:nvGrpSpPr>
        <p:grpSpPr>
          <a:xfrm>
            <a:off x="10491258" y="5929876"/>
            <a:ext cx="373482" cy="415140"/>
            <a:chOff x="11254884" y="4501322"/>
            <a:chExt cx="314189" cy="356490"/>
          </a:xfrm>
        </p:grpSpPr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1773EBEB-547B-85E4-2B7F-440713F8FCFE}"/>
                </a:ext>
              </a:extLst>
            </p:cNvPr>
            <p:cNvSpPr/>
            <p:nvPr/>
          </p:nvSpPr>
          <p:spPr bwMode="auto">
            <a:xfrm>
              <a:off x="11312162" y="4501322"/>
              <a:ext cx="199622" cy="180304"/>
            </a:xfrm>
            <a:prstGeom prst="diamond">
              <a:avLst/>
            </a:prstGeom>
            <a:solidFill>
              <a:srgbClr val="25457F"/>
            </a:solidFill>
            <a:ln w="28575" cap="flat" cmpd="sng" algn="ctr">
              <a:solidFill>
                <a:srgbClr val="2545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E2EAAB-757E-F290-78DD-96DE9CEBC6E4}"/>
                </a:ext>
              </a:extLst>
            </p:cNvPr>
            <p:cNvSpPr txBox="1"/>
            <p:nvPr/>
          </p:nvSpPr>
          <p:spPr>
            <a:xfrm>
              <a:off x="11254884" y="4642368"/>
              <a:ext cx="31418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Sep.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707873D-2A10-866B-D74C-F803F7F2D06F}"/>
              </a:ext>
            </a:extLst>
          </p:cNvPr>
          <p:cNvSpPr/>
          <p:nvPr/>
        </p:nvSpPr>
        <p:spPr bwMode="auto">
          <a:xfrm>
            <a:off x="7448142" y="1327273"/>
            <a:ext cx="708092" cy="5007780"/>
          </a:xfrm>
          <a:prstGeom prst="roundRect">
            <a:avLst>
              <a:gd name="adj" fmla="val 8560"/>
            </a:avLst>
          </a:prstGeom>
          <a:noFill/>
          <a:ln w="28575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67B84-A3E1-713A-E9F9-154B53634724}"/>
              </a:ext>
            </a:extLst>
          </p:cNvPr>
          <p:cNvSpPr txBox="1"/>
          <p:nvPr/>
        </p:nvSpPr>
        <p:spPr>
          <a:xfrm>
            <a:off x="8153145" y="6419486"/>
            <a:ext cx="1605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545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Filtration facility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15BE7B-1D01-1693-8FAD-5DDC1CBAC0E7}"/>
              </a:ext>
            </a:extLst>
          </p:cNvPr>
          <p:cNvSpPr/>
          <p:nvPr/>
        </p:nvSpPr>
        <p:spPr bwMode="auto">
          <a:xfrm>
            <a:off x="7857409" y="6475866"/>
            <a:ext cx="267813" cy="256573"/>
          </a:xfrm>
          <a:prstGeom prst="rect">
            <a:avLst/>
          </a:prstGeom>
          <a:solidFill>
            <a:srgbClr val="2545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C91764-B64A-C589-805F-AA59640E1CC8}"/>
              </a:ext>
            </a:extLst>
          </p:cNvPr>
          <p:cNvSpPr txBox="1"/>
          <p:nvPr/>
        </p:nvSpPr>
        <p:spPr>
          <a:xfrm>
            <a:off x="10334659" y="6419486"/>
            <a:ext cx="1109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94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Pipelines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8FDA45-10E8-FB5F-8CE8-74378ABAA773}"/>
              </a:ext>
            </a:extLst>
          </p:cNvPr>
          <p:cNvSpPr/>
          <p:nvPr/>
        </p:nvSpPr>
        <p:spPr bwMode="auto">
          <a:xfrm>
            <a:off x="10038923" y="6475866"/>
            <a:ext cx="267813" cy="256573"/>
          </a:xfrm>
          <a:prstGeom prst="rect">
            <a:avLst/>
          </a:prstGeom>
          <a:solidFill>
            <a:srgbClr val="00949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15295-1328-06DC-68F5-B1401F6847E8}"/>
              </a:ext>
            </a:extLst>
          </p:cNvPr>
          <p:cNvSpPr txBox="1"/>
          <p:nvPr/>
        </p:nvSpPr>
        <p:spPr>
          <a:xfrm>
            <a:off x="4250625" y="6435387"/>
            <a:ext cx="3126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Oregon Health Authority deadline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CEE6A6-F0EF-5D3D-38DB-87A3974BBDD6}"/>
              </a:ext>
            </a:extLst>
          </p:cNvPr>
          <p:cNvSpPr/>
          <p:nvPr/>
        </p:nvSpPr>
        <p:spPr bwMode="auto">
          <a:xfrm rot="2668511">
            <a:off x="3860229" y="6460006"/>
            <a:ext cx="267813" cy="256573"/>
          </a:xfrm>
          <a:prstGeom prst="rect">
            <a:avLst/>
          </a:prstGeom>
          <a:solidFill>
            <a:srgbClr val="2545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D91252-19DC-D54E-DA75-13EA0FBF3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45" y="365125"/>
            <a:ext cx="11572594" cy="1009261"/>
          </a:xfrm>
        </p:spPr>
        <p:txBody>
          <a:bodyPr/>
          <a:lstStyle/>
          <a:p>
            <a:r>
              <a:rPr lang="en-US" sz="4400">
                <a:latin typeface="Myriad Pro" panose="020B0503030403020204" pitchFamily="34" charset="0"/>
              </a:rPr>
              <a:t>Bull Run Filtration critical path to compliance</a:t>
            </a:r>
            <a:endParaRPr lang="en-US"/>
          </a:p>
        </p:txBody>
      </p:sp>
      <p:sp>
        <p:nvSpPr>
          <p:cNvPr id="2" name="Star: 10 Points 1">
            <a:extLst>
              <a:ext uri="{FF2B5EF4-FFF2-40B4-BE49-F238E27FC236}">
                <a16:creationId xmlns:a16="http://schemas.microsoft.com/office/drawing/2014/main" id="{C2586233-CF36-57FA-9E72-FD1AF9AEECB7}"/>
              </a:ext>
            </a:extLst>
          </p:cNvPr>
          <p:cNvSpPr/>
          <p:nvPr/>
        </p:nvSpPr>
        <p:spPr>
          <a:xfrm>
            <a:off x="7547592" y="5105400"/>
            <a:ext cx="509191" cy="508000"/>
          </a:xfrm>
          <a:prstGeom prst="star10">
            <a:avLst>
              <a:gd name="adj" fmla="val 30033"/>
              <a:gd name="hf" fmla="val 10514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D1B25912-3DB4-3DD4-40E5-044627355195}"/>
              </a:ext>
            </a:extLst>
          </p:cNvPr>
          <p:cNvSpPr/>
          <p:nvPr/>
        </p:nvSpPr>
        <p:spPr>
          <a:xfrm>
            <a:off x="8394700" y="3225800"/>
            <a:ext cx="3612899" cy="853122"/>
          </a:xfrm>
          <a:prstGeom prst="wedgeRectCallout">
            <a:avLst>
              <a:gd name="adj1" fmla="val -62664"/>
              <a:gd name="adj2" fmla="val 1830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Early works GMP 1 authorization request</a:t>
            </a:r>
          </a:p>
        </p:txBody>
      </p:sp>
    </p:spTree>
    <p:extLst>
      <p:ext uri="{BB962C8B-B14F-4D97-AF65-F5344CB8AC3E}">
        <p14:creationId xmlns:p14="http://schemas.microsoft.com/office/powerpoint/2010/main" val="314615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C5D1AF-2044-4F91-8DF2-9D4C5B3C2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" y="365125"/>
            <a:ext cx="11351604" cy="1339940"/>
          </a:xfrm>
        </p:spPr>
        <p:txBody>
          <a:bodyPr>
            <a:normAutofit/>
          </a:bodyPr>
          <a:lstStyle/>
          <a:p>
            <a:r>
              <a:rPr lang="en-US" sz="4000"/>
              <a:t>Multi-step land use permitting process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CD42B-23BF-4FB2-BF70-78E3C5A77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875" y="3103404"/>
            <a:ext cx="5216034" cy="352392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Type III conditional use review </a:t>
            </a:r>
            <a:endParaRPr lang="en-US" sz="200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Over 25 individual land use and permit applications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Over 2,700 pages of applications, narratives and supporting documentation</a:t>
            </a:r>
          </a:p>
          <a:p>
            <a:pPr>
              <a:buFont typeface="Arial,Sans-Serif"/>
              <a:buChar char="•"/>
            </a:pPr>
            <a:r>
              <a:rPr lang="en-US" sz="2000">
                <a:latin typeface="Myriad Pro"/>
                <a:cs typeface="Calibri"/>
              </a:rPr>
              <a:t>Public hearing scheduled for June 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57385-D078-410F-BE46-DAB33A7B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49AC32E2-F146-4E30-8FCC-92F629CBB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" y="1923473"/>
            <a:ext cx="3392983" cy="977227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ACA5FA-BB56-EC01-EE22-58A6929BBFBE}"/>
              </a:ext>
            </a:extLst>
          </p:cNvPr>
          <p:cNvSpPr txBox="1">
            <a:spLocks/>
          </p:cNvSpPr>
          <p:nvPr/>
        </p:nvSpPr>
        <p:spPr>
          <a:xfrm>
            <a:off x="6397924" y="3103404"/>
            <a:ext cx="5120233" cy="3248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Required for secondary access</a:t>
            </a:r>
          </a:p>
          <a:p>
            <a:pPr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Currently in review</a:t>
            </a:r>
          </a:p>
          <a:p>
            <a:pPr>
              <a:buFont typeface="Arial"/>
              <a:buChar char="•"/>
            </a:pPr>
            <a:r>
              <a:rPr lang="en-US" sz="2000">
                <a:latin typeface="Myriad Pro"/>
                <a:cs typeface="Calibri"/>
              </a:rPr>
              <a:t>Preliminary process direction expected June 30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F64FE9-3B11-2212-B16E-C2D187092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37" y="2044071"/>
            <a:ext cx="4150432" cy="7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42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77FCA1-5C26-C20E-CF40-6BB7FCED3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91" y="315148"/>
            <a:ext cx="11020925" cy="1325563"/>
          </a:xfrm>
        </p:spPr>
        <p:txBody>
          <a:bodyPr>
            <a:normAutofit/>
          </a:bodyPr>
          <a:lstStyle/>
          <a:p>
            <a:r>
              <a:rPr lang="en-US" sz="4000"/>
              <a:t>Equity contracting and workforce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5CC857E-EFB0-EA5E-A714-CC7C5E18972E}"/>
              </a:ext>
            </a:extLst>
          </p:cNvPr>
          <p:cNvSpPr txBox="1">
            <a:spLocks/>
          </p:cNvSpPr>
          <p:nvPr/>
        </p:nvSpPr>
        <p:spPr>
          <a:xfrm>
            <a:off x="7528562" y="1825625"/>
            <a:ext cx="4343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" name="Picture 1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9F2F4289-DA2F-53DE-19D3-C2DA44EA9F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0" t="18408" r="2043" b="10815"/>
          <a:stretch/>
        </p:blipFill>
        <p:spPr>
          <a:xfrm>
            <a:off x="6988151" y="4232045"/>
            <a:ext cx="4965889" cy="2339994"/>
          </a:xfrm>
          <a:prstGeom prst="rect">
            <a:avLst/>
          </a:prstGeom>
        </p:spPr>
      </p:pic>
      <p:pic>
        <p:nvPicPr>
          <p:cNvPr id="5" name="Picture 4" descr="A person giving a presentation to an audience&#10;&#10;Description automatically generated">
            <a:extLst>
              <a:ext uri="{FF2B5EF4-FFF2-40B4-BE49-F238E27FC236}">
                <a16:creationId xmlns:a16="http://schemas.microsoft.com/office/drawing/2014/main" id="{7DC699FF-ECB8-241D-7EAA-FCD21EF12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32595" r="354" b="10287"/>
          <a:stretch/>
        </p:blipFill>
        <p:spPr>
          <a:xfrm>
            <a:off x="6988151" y="1641330"/>
            <a:ext cx="4965889" cy="2430378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7489E6C-59FE-848C-B7B6-6295F8B01B3C}"/>
              </a:ext>
            </a:extLst>
          </p:cNvPr>
          <p:cNvSpPr txBox="1">
            <a:spLocks/>
          </p:cNvSpPr>
          <p:nvPr/>
        </p:nvSpPr>
        <p:spPr>
          <a:xfrm>
            <a:off x="6187844" y="7150320"/>
            <a:ext cx="6556937" cy="2790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E6CD430-B8D9-D6E9-3CD0-AB6FD99EB203}"/>
              </a:ext>
            </a:extLst>
          </p:cNvPr>
          <p:cNvSpPr txBox="1">
            <a:spLocks/>
          </p:cNvSpPr>
          <p:nvPr/>
        </p:nvSpPr>
        <p:spPr>
          <a:xfrm>
            <a:off x="124733" y="1446834"/>
            <a:ext cx="6770871" cy="52357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Partnership</a:t>
            </a:r>
          </a:p>
          <a:p>
            <a:pPr lvl="1"/>
            <a:r>
              <a:rPr lang="en-US" sz="2200"/>
              <a:t>City Procurement Office, Project Team, and the contracting community working together</a:t>
            </a:r>
          </a:p>
          <a:p>
            <a:pPr lvl="1"/>
            <a:r>
              <a:rPr lang="en-US" sz="2200"/>
              <a:t>Commitment to maximizing participation</a:t>
            </a:r>
          </a:p>
          <a:p>
            <a:r>
              <a:rPr lang="en-US"/>
              <a:t>Preparing the community</a:t>
            </a:r>
          </a:p>
          <a:p>
            <a:pPr lvl="1"/>
            <a:r>
              <a:rPr lang="en-US" sz="2200"/>
              <a:t>Engagement over the last year</a:t>
            </a:r>
          </a:p>
          <a:p>
            <a:pPr lvl="1"/>
            <a:r>
              <a:rPr lang="en-US" sz="2200"/>
              <a:t>Presentations at over 16 organizations for both workforce and contracting </a:t>
            </a:r>
          </a:p>
          <a:p>
            <a:r>
              <a:rPr lang="en-US"/>
              <a:t>Workforce </a:t>
            </a:r>
            <a:endParaRPr lang="en-US">
              <a:cs typeface="Arial"/>
            </a:endParaRPr>
          </a:p>
          <a:p>
            <a:pPr lvl="1"/>
            <a:r>
              <a:rPr lang="en-US" sz="2200"/>
              <a:t>Largest project yet to implement the new Regional Workforce Equity Agreement</a:t>
            </a:r>
          </a:p>
          <a:p>
            <a:pPr lvl="1"/>
            <a:r>
              <a:rPr lang="en-US" sz="2200"/>
              <a:t>Goals for apprenticeship and Safe from Hate workplace</a:t>
            </a:r>
          </a:p>
          <a:p>
            <a:pPr lvl="1"/>
            <a:endParaRPr lang="en-US">
              <a:solidFill>
                <a:srgbClr val="000000"/>
              </a:solidFill>
              <a:latin typeface="Myriad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742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5D6D8-0F74-77D7-E816-624BE72F6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15" y="1528646"/>
            <a:ext cx="4691171" cy="1338478"/>
          </a:xfrm>
        </p:spPr>
        <p:txBody>
          <a:bodyPr>
            <a:noAutofit/>
          </a:bodyPr>
          <a:lstStyle/>
          <a:p>
            <a:r>
              <a:rPr lang="en-US" sz="3600"/>
              <a:t>Building vital infrastructure that will serve local industry and businesses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275D5-BE03-99C3-E31C-3AE02F0AA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64" y="3721550"/>
            <a:ext cx="4677245" cy="14349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/>
              <a:t>4,700</a:t>
            </a:r>
            <a:r>
              <a:rPr lang="en-US" sz="2000"/>
              <a:t> construction jobs + </a:t>
            </a:r>
            <a:br>
              <a:rPr lang="en-US" sz="2000"/>
            </a:br>
            <a:r>
              <a:rPr lang="en-US" sz="2000" b="1"/>
              <a:t>25% </a:t>
            </a:r>
            <a:r>
              <a:rPr lang="en-US" sz="2000"/>
              <a:t>hard construction costs </a:t>
            </a:r>
            <a:br>
              <a:rPr lang="en-US" sz="2000"/>
            </a:br>
            <a:r>
              <a:rPr lang="en-US" sz="2000"/>
              <a:t>to equity contractors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000" b="1"/>
              <a:t>$1.59B </a:t>
            </a:r>
            <a:r>
              <a:rPr lang="en-US" sz="2000"/>
              <a:t>economic activity through construction + </a:t>
            </a:r>
            <a:br>
              <a:rPr lang="en-US" sz="2000"/>
            </a:br>
            <a:r>
              <a:rPr lang="en-US" sz="2000" b="1"/>
              <a:t>$14.9M </a:t>
            </a:r>
            <a:r>
              <a:rPr lang="en-US" sz="2000"/>
              <a:t>annually when complete </a:t>
            </a:r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C2F2346-B5B7-597B-5166-37A848FBF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2" t="-10" r="15917" b="12289"/>
          <a:stretch/>
        </p:blipFill>
        <p:spPr>
          <a:xfrm>
            <a:off x="5035098" y="471727"/>
            <a:ext cx="1877333" cy="1877333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A0F22-1CF1-28D7-2B6E-0A49FCB032CA}"/>
              </a:ext>
            </a:extLst>
          </p:cNvPr>
          <p:cNvSpPr txBox="1"/>
          <p:nvPr/>
        </p:nvSpPr>
        <p:spPr>
          <a:xfrm>
            <a:off x="7343359" y="4293784"/>
            <a:ext cx="4564653" cy="192360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00"/>
              <a:t>“One of the things that’s really beneficial is having assurance from the City that an item such as </a:t>
            </a:r>
            <a:r>
              <a:rPr lang="en-US" sz="1700" i="1"/>
              <a:t>Cryptosporidium </a:t>
            </a:r>
            <a:r>
              <a:rPr lang="en-US" sz="1700"/>
              <a:t>is not in the water. This will help us ensure that the care we provide our patients does not inadvertently cause them any harm.”  -- Darcey Ayala, Oregon Health &amp; Science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F964F-D2D7-83B4-BA53-942BAC5F9BE7}"/>
              </a:ext>
            </a:extLst>
          </p:cNvPr>
          <p:cNvSpPr txBox="1"/>
          <p:nvPr/>
        </p:nvSpPr>
        <p:spPr>
          <a:xfrm>
            <a:off x="7049617" y="615428"/>
            <a:ext cx="4935553" cy="140038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00"/>
              <a:t>“[These projects] pay well and give people economic independence. If you have that experience, that gives you an opportunity to start your own company and hire other people and grow.” -- Andre Baugh, principal at Group AGB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D9DC29-1302-1BC6-B809-A592999E4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4733"/>
          <a:stretch/>
        </p:blipFill>
        <p:spPr bwMode="auto">
          <a:xfrm>
            <a:off x="5408909" y="4464570"/>
            <a:ext cx="1930402" cy="19304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5167F9-2F4B-33CA-1690-91F5A03A05B0}"/>
              </a:ext>
            </a:extLst>
          </p:cNvPr>
          <p:cNvSpPr txBox="1"/>
          <p:nvPr/>
        </p:nvSpPr>
        <p:spPr>
          <a:xfrm>
            <a:off x="7693899" y="2423013"/>
            <a:ext cx="3923616" cy="140038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00"/>
              <a:t>“For us water is super important. We use water in everything we do. Put it simple… without water we couldn’t have a business.”  -- Fernando Rodriguez, Fernando’s Alegria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715E85-0410-11B5-B25D-79C7D66C6E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93" r="6793"/>
          <a:stretch/>
        </p:blipFill>
        <p:spPr>
          <a:xfrm>
            <a:off x="5813530" y="2418468"/>
            <a:ext cx="1877338" cy="18773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1509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3E380-3886-4620-8DDC-9F54412F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29" y="365125"/>
            <a:ext cx="11020925" cy="1325563"/>
          </a:xfrm>
        </p:spPr>
        <p:txBody>
          <a:bodyPr/>
          <a:lstStyle/>
          <a:p>
            <a:r>
              <a:rPr lang="en-US"/>
              <a:t>Council Actions – Reports to Council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ED842-8530-4BD6-8010-9CE8A64BC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1717556"/>
            <a:ext cx="10608733" cy="35481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en-US" sz="2400">
                <a:latin typeface="Myriad Pro"/>
                <a:ea typeface="Calibri"/>
                <a:cs typeface="Calibri"/>
              </a:rPr>
              <a:t>561: Accept the Bull Run Treatment Projects 2023 Annual Report (Report)</a:t>
            </a:r>
            <a:endParaRPr lang="en-US" sz="2400">
              <a:latin typeface="Myriad Pro"/>
            </a:endParaRP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57200" algn="l"/>
              </a:tabLst>
            </a:pPr>
            <a:r>
              <a:rPr lang="en-US" sz="2000">
                <a:latin typeface="Myriad Pro"/>
                <a:ea typeface="Calibri"/>
                <a:cs typeface="Calibri"/>
              </a:rPr>
              <a:t>Annual update on the status of the Bull Run Treatment Projects </a:t>
            </a:r>
            <a:r>
              <a:rPr lang="en-US" sz="2000" i="1">
                <a:latin typeface="Myriad Pro"/>
                <a:ea typeface="Calibri"/>
                <a:cs typeface="Calibri"/>
              </a:rPr>
              <a:t>(no Council action required)</a:t>
            </a:r>
            <a:endParaRPr lang="en-US">
              <a:latin typeface="Myriad Pro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endParaRPr lang="en-US" sz="2400">
              <a:latin typeface="Myriad Pro"/>
              <a:ea typeface="Times New Roman" panose="02020603050405020304" pitchFamily="18" charset="0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en-US" sz="2400">
                <a:latin typeface="Myriad Pro"/>
                <a:ea typeface="Times New Roman" panose="02020603050405020304" pitchFamily="18" charset="0"/>
                <a:cs typeface="Calibri"/>
              </a:rPr>
              <a:t>562: Extend the Contract with Brown</a:t>
            </a:r>
            <a:r>
              <a:rPr lang="en-US" sz="2400">
                <a:effectLst/>
                <a:latin typeface="Myriad Pro"/>
                <a:ea typeface="Times New Roman" panose="02020603050405020304" pitchFamily="18" charset="0"/>
                <a:cs typeface="Calibri"/>
              </a:rPr>
              <a:t> and Caldwell</a:t>
            </a:r>
            <a:r>
              <a:rPr lang="en-US" sz="2400">
                <a:latin typeface="Myriad Pro"/>
                <a:ea typeface="Times New Roman" panose="02020603050405020304" pitchFamily="18" charset="0"/>
                <a:cs typeface="Calibri"/>
              </a:rPr>
              <a:t> for Program Management and Support Services for the Bull Run Filtration Projects (Report) 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tabLst>
                <a:tab pos="457200" algn="l"/>
              </a:tabLst>
            </a:pPr>
            <a:r>
              <a:rPr lang="en-US" sz="2000" u="sng">
                <a:latin typeface="Myriad Pro"/>
                <a:ea typeface="Calibri"/>
                <a:cs typeface="Calibri"/>
              </a:rPr>
              <a:t>No-cost </a:t>
            </a:r>
            <a:r>
              <a:rPr lang="en-US" sz="2000">
                <a:latin typeface="Myriad Pro"/>
                <a:ea typeface="Calibri"/>
                <a:cs typeface="Calibri"/>
              </a:rPr>
              <a:t>extension to duration due to City 5-yr original contract length requirement </a:t>
            </a:r>
            <a:r>
              <a:rPr lang="en-US" sz="2000" i="1">
                <a:latin typeface="Myriad Pro"/>
                <a:ea typeface="Calibri"/>
                <a:cs typeface="Calibri"/>
              </a:rPr>
              <a:t>(Council vote to accept the report)</a:t>
            </a:r>
            <a:endParaRPr lang="en-US" sz="2000" i="1">
              <a:effectLst/>
              <a:latin typeface="Myriad Pro"/>
              <a:ea typeface="Calibri" panose="020F0502020204030204" pitchFamily="34" charset="0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457200" algn="l"/>
              </a:tabLst>
            </a:pPr>
            <a:endParaRPr lang="en-US" sz="2400">
              <a:latin typeface="Calibri"/>
              <a:ea typeface="Times New Roman" panose="0202060305040502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033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3E380-3886-4620-8DDC-9F54412F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29" y="365125"/>
            <a:ext cx="11524132" cy="1311186"/>
          </a:xfrm>
        </p:spPr>
        <p:txBody>
          <a:bodyPr>
            <a:normAutofit/>
          </a:bodyPr>
          <a:lstStyle/>
          <a:p>
            <a:r>
              <a:rPr lang="en-US" sz="4200"/>
              <a:t>Council Actions – Guaranteed Maximum Prices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6BD494-93FA-CFE9-4AD8-DA8A1BFB2CA0}"/>
              </a:ext>
            </a:extLst>
          </p:cNvPr>
          <p:cNvGrpSpPr/>
          <p:nvPr/>
        </p:nvGrpSpPr>
        <p:grpSpPr>
          <a:xfrm>
            <a:off x="222687" y="3196054"/>
            <a:ext cx="11567495" cy="3177249"/>
            <a:chOff x="162950" y="2148990"/>
            <a:chExt cx="11263103" cy="137030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85AFD91-2048-172E-5794-1869569E9B0B}"/>
                </a:ext>
              </a:extLst>
            </p:cNvPr>
            <p:cNvSpPr/>
            <p:nvPr/>
          </p:nvSpPr>
          <p:spPr>
            <a:xfrm>
              <a:off x="162950" y="2148990"/>
              <a:ext cx="11263103" cy="7980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033E7E-11CC-38E0-EC2B-27224F9EC56A}"/>
                </a:ext>
              </a:extLst>
            </p:cNvPr>
            <p:cNvSpPr txBox="1"/>
            <p:nvPr/>
          </p:nvSpPr>
          <p:spPr>
            <a:xfrm>
              <a:off x="5796965" y="3188124"/>
              <a:ext cx="3167910" cy="3311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57B3E5"/>
                  </a:solidFill>
                  <a:latin typeface="Ink Free" panose="03080402000500000000" pitchFamily="66" charset="0"/>
                </a:defRPr>
              </a:lvl1pPr>
            </a:lstStyle>
            <a:p>
              <a:r>
                <a:rPr lang="en-US" sz="2200">
                  <a:solidFill>
                    <a:schemeClr val="accent2"/>
                  </a:solidFill>
                  <a:latin typeface="Ink Free"/>
                </a:rPr>
                <a:t>Key to staying on track and managing costs</a:t>
              </a: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D673A71-59BC-2018-9D0D-D47B3157E077}"/>
                </a:ext>
              </a:extLst>
            </p:cNvPr>
            <p:cNvSpPr/>
            <p:nvPr/>
          </p:nvSpPr>
          <p:spPr>
            <a:xfrm rot="300000" flipV="1">
              <a:off x="7554601" y="2719328"/>
              <a:ext cx="2573335" cy="662020"/>
            </a:xfrm>
            <a:prstGeom prst="arc">
              <a:avLst>
                <a:gd name="adj1" fmla="val 17509325"/>
                <a:gd name="adj2" fmla="val 290833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ED842-8530-4BD6-8010-9CE8A64BC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1678197"/>
            <a:ext cx="11058437" cy="366651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>
                <a:latin typeface="Myriad Pro"/>
                <a:cs typeface="Calibri"/>
              </a:rPr>
              <a:t>563  Authorize the Bull Run Filtration Facility Project construction in two phases with two guaranteed maximum prices and update estimated total cost of construction to $1,069,000,000 (Ordinance)</a:t>
            </a:r>
            <a:endParaRPr lang="en-US" sz="2000">
              <a:latin typeface="Myriad Pro"/>
              <a:ea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>
                <a:latin typeface="Myriad Pro"/>
                <a:cs typeface="Calibri"/>
              </a:rPr>
              <a:t>564  Authorize the Bull Run Filtration Pipelines Project construction in two phases with two guaranteed maximum prices and update estimated total cost of construction to $404,000,000 (Ordinance)</a:t>
            </a:r>
            <a:endParaRPr lang="en-US" sz="2000">
              <a:latin typeface="Myriad Pro"/>
              <a:ea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 b="1">
                <a:latin typeface="Myriad Pro"/>
                <a:cs typeface="Calibri"/>
              </a:rPr>
              <a:t>565</a:t>
            </a:r>
            <a:r>
              <a:rPr lang="en-US" sz="2000">
                <a:latin typeface="Myriad Pro"/>
                <a:cs typeface="Calibri"/>
              </a:rPr>
              <a:t>  Accept Guaranteed Maximum Price of $286,245,376 from MWH-Kiewit JV for construction of the first phase of the Bull Run Filtration Facility Project (Procurement Report - 00001428) (Report)</a:t>
            </a:r>
            <a:endParaRPr lang="en-US" sz="2000">
              <a:latin typeface="Myriad Pro"/>
              <a:ea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</a:pPr>
            <a:r>
              <a:rPr lang="en-US" sz="2000" b="1">
                <a:latin typeface="Myriad Pro"/>
                <a:cs typeface="Calibri"/>
              </a:rPr>
              <a:t>566</a:t>
            </a:r>
            <a:r>
              <a:rPr lang="en-US" sz="2000">
                <a:latin typeface="Myriad Pro"/>
                <a:cs typeface="Calibri"/>
              </a:rPr>
              <a:t>  Accept Guaranteed Maximum Price of $51,792,077 from Bull Run Conveyance Partners for construction of the first phase of the Bull Run Filtration Pipelines Project (Procurement Report - RFP 00001634) (Report)</a:t>
            </a:r>
            <a:endParaRPr lang="en-US" sz="20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2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6545C6CE-5907-AF54-43D6-7ADBDCF5E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" t="4115" r="567" b="6215"/>
          <a:stretch/>
        </p:blipFill>
        <p:spPr>
          <a:xfrm>
            <a:off x="0" y="1329"/>
            <a:ext cx="12166607" cy="50091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57752A-C5DB-4A0A-9D71-019CB8A38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4776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3E380-3886-4620-8DDC-9F54412F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ED842-8530-4BD6-8010-9CE8A64BC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748" y="1935766"/>
            <a:ext cx="5265081" cy="39998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en-US"/>
              <a:t>Intro and background</a:t>
            </a:r>
          </a:p>
          <a:p>
            <a:pPr marL="514350" indent="-514350">
              <a:buAutoNum type="arabicPeriod"/>
            </a:pPr>
            <a:r>
              <a:rPr lang="en-US"/>
              <a:t>Cost and how to address</a:t>
            </a:r>
          </a:p>
          <a:p>
            <a:pPr marL="514350" indent="-514350">
              <a:buAutoNum type="arabicPeriod"/>
            </a:pPr>
            <a:r>
              <a:rPr lang="en-US"/>
              <a:t>Moving into construction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/>
              <a:t>Six Council Items 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Content Placeholder 10" descr="A picture containing person, beverage&#10;&#10;Description automatically generated">
            <a:extLst>
              <a:ext uri="{FF2B5EF4-FFF2-40B4-BE49-F238E27FC236}">
                <a16:creationId xmlns:a16="http://schemas.microsoft.com/office/drawing/2014/main" id="{86B11E82-901D-4418-AA1E-C9820FA1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51" y="1889125"/>
            <a:ext cx="5608668" cy="40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0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396D7-AF73-44FC-B6CC-3932778D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8922" y="1807709"/>
            <a:ext cx="5607723" cy="44883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135 </a:t>
            </a:r>
            <a:r>
              <a:rPr lang="en-US" err="1"/>
              <a:t>mgd</a:t>
            </a:r>
            <a:r>
              <a:rPr lang="en-US"/>
              <a:t> conventional filtration facility</a:t>
            </a:r>
          </a:p>
          <a:p>
            <a:r>
              <a:rPr lang="en-US"/>
              <a:t>Met 2nd compliance deadline for Oregon Health Authority</a:t>
            </a:r>
          </a:p>
          <a:p>
            <a:r>
              <a:rPr lang="en-US" sz="2800"/>
              <a:t>Completed 100 percent design</a:t>
            </a:r>
          </a:p>
          <a:p>
            <a:r>
              <a:rPr lang="en-US"/>
              <a:t>Land Use submitted to both Clackamas and Multnomah County</a:t>
            </a:r>
            <a:endParaRPr lang="en-US" sz="2800"/>
          </a:p>
        </p:txBody>
      </p:sp>
      <p:pic>
        <p:nvPicPr>
          <p:cNvPr id="6" name="Picture 7" descr="Logo&#10;&#10;Description automatically generated">
            <a:extLst>
              <a:ext uri="{FF2B5EF4-FFF2-40B4-BE49-F238E27FC236}">
                <a16:creationId xmlns:a16="http://schemas.microsoft.com/office/drawing/2014/main" id="{2BEA6A91-3AB6-3667-9A78-F8AF81974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16" y="561976"/>
            <a:ext cx="4065974" cy="824532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45B3711B-AFA4-7314-1CA9-94B7F5EE2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t="7800" r="21364" b="3764"/>
          <a:stretch/>
        </p:blipFill>
        <p:spPr>
          <a:xfrm>
            <a:off x="251816" y="1479055"/>
            <a:ext cx="5844184" cy="5145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19059F-A40B-7DD3-3BE3-757FAE01E57F}"/>
              </a:ext>
            </a:extLst>
          </p:cNvPr>
          <p:cNvSpPr txBox="1"/>
          <p:nvPr/>
        </p:nvSpPr>
        <p:spPr>
          <a:xfrm>
            <a:off x="251816" y="6010854"/>
            <a:ext cx="5034579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wrap="square" lIns="274320" tIns="45720" rIns="91440" bIns="45720" rtlCol="0" anchor="t">
            <a:spAutoFit/>
          </a:bodyPr>
          <a:lstStyle/>
          <a:p>
            <a:r>
              <a:rPr lang="en-US" b="1"/>
              <a:t>Facility looking southeast from main entry</a:t>
            </a:r>
          </a:p>
        </p:txBody>
      </p:sp>
      <p:pic>
        <p:nvPicPr>
          <p:cNvPr id="2" name="Picture 5" descr="Logo&#10;&#10;Description automatically generated">
            <a:extLst>
              <a:ext uri="{FF2B5EF4-FFF2-40B4-BE49-F238E27FC236}">
                <a16:creationId xmlns:a16="http://schemas.microsoft.com/office/drawing/2014/main" id="{6A0C0B37-1EAB-0A22-4A93-9582E31F9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945" y="561976"/>
            <a:ext cx="4383190" cy="827920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C5E7797-10FC-EABB-7199-82B857B891E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6"/>
          <a:srcRect l="1618" r="12327" b="1099"/>
          <a:stretch/>
        </p:blipFill>
        <p:spPr>
          <a:xfrm>
            <a:off x="6314945" y="1479055"/>
            <a:ext cx="5625239" cy="514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96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C560C03-AC14-BDA3-16B6-F47D0B644640}"/>
              </a:ext>
            </a:extLst>
          </p:cNvPr>
          <p:cNvSpPr/>
          <p:nvPr/>
        </p:nvSpPr>
        <p:spPr>
          <a:xfrm>
            <a:off x="6204857" y="2966356"/>
            <a:ext cx="2000249" cy="15648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E7D6C361-A55E-AB2A-0B41-2486470F3443}"/>
              </a:ext>
            </a:extLst>
          </p:cNvPr>
          <p:cNvSpPr/>
          <p:nvPr/>
        </p:nvSpPr>
        <p:spPr>
          <a:xfrm>
            <a:off x="163284" y="2163535"/>
            <a:ext cx="12028713" cy="70757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0C27B-5201-4A3F-BA34-E2A07004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" y="365125"/>
            <a:ext cx="11020925" cy="936137"/>
          </a:xfrm>
        </p:spPr>
        <p:txBody>
          <a:bodyPr>
            <a:normAutofit/>
          </a:bodyPr>
          <a:lstStyle/>
          <a:p>
            <a:r>
              <a:rPr lang="en-US" sz="4000"/>
              <a:t>Brief History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18C70C-4EF8-5342-DBE6-C518E8447787}"/>
              </a:ext>
            </a:extLst>
          </p:cNvPr>
          <p:cNvGrpSpPr/>
          <p:nvPr/>
        </p:nvGrpSpPr>
        <p:grpSpPr>
          <a:xfrm>
            <a:off x="-6397" y="1602046"/>
            <a:ext cx="2039969" cy="3348887"/>
            <a:chOff x="347389" y="1955831"/>
            <a:chExt cx="2039969" cy="3275381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819CA0B-8CC1-CB4A-1FCB-E74F5D5ECB33}"/>
                </a:ext>
              </a:extLst>
            </p:cNvPr>
            <p:cNvSpPr/>
            <p:nvPr/>
          </p:nvSpPr>
          <p:spPr>
            <a:xfrm>
              <a:off x="646816" y="1955831"/>
              <a:ext cx="1305045" cy="525576"/>
            </a:xfrm>
            <a:custGeom>
              <a:avLst/>
              <a:gdLst>
                <a:gd name="connsiteX0" fmla="*/ 0 w 1305045"/>
                <a:gd name="connsiteY0" fmla="*/ 0 h 525576"/>
                <a:gd name="connsiteX1" fmla="*/ 1305045 w 1305045"/>
                <a:gd name="connsiteY1" fmla="*/ 0 h 525576"/>
                <a:gd name="connsiteX2" fmla="*/ 1305045 w 1305045"/>
                <a:gd name="connsiteY2" fmla="*/ 525576 h 525576"/>
                <a:gd name="connsiteX3" fmla="*/ 0 w 1305045"/>
                <a:gd name="connsiteY3" fmla="*/ 525576 h 525576"/>
                <a:gd name="connsiteX4" fmla="*/ 0 w 1305045"/>
                <a:gd name="connsiteY4" fmla="*/ 0 h 52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045" h="525576">
                  <a:moveTo>
                    <a:pt x="0" y="0"/>
                  </a:moveTo>
                  <a:lnTo>
                    <a:pt x="1305045" y="0"/>
                  </a:lnTo>
                  <a:lnTo>
                    <a:pt x="1305045" y="525576"/>
                  </a:lnTo>
                  <a:lnTo>
                    <a:pt x="0" y="5255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20904" rIns="120904" bIns="120904" numCol="1" spcCol="1270" anchor="b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2006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DF6BC98-0287-C404-F6E7-A7BAFF040BB2}"/>
                </a:ext>
              </a:extLst>
            </p:cNvPr>
            <p:cNvSpPr/>
            <p:nvPr/>
          </p:nvSpPr>
          <p:spPr>
            <a:xfrm>
              <a:off x="1341305" y="2725339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9E124EDE-C467-8C2C-0E2A-28594ED69F1C}"/>
                </a:ext>
              </a:extLst>
            </p:cNvPr>
            <p:cNvSpPr txBox="1"/>
            <p:nvPr/>
          </p:nvSpPr>
          <p:spPr>
            <a:xfrm>
              <a:off x="347389" y="3154166"/>
              <a:ext cx="2039969" cy="207704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kern="0">
                  <a:latin typeface="Calibri"/>
                  <a:cs typeface="Calibri"/>
                </a:rPr>
                <a:t>EPA passes regulation to protect against </a:t>
              </a:r>
              <a:r>
                <a:rPr lang="en-US" altLang="en-US" i="1" kern="0">
                  <a:latin typeface="Calibri"/>
                  <a:cs typeface="Calibri"/>
                </a:rPr>
                <a:t>crypto</a:t>
              </a:r>
              <a:r>
                <a:rPr lang="en-US" altLang="en-US" kern="0">
                  <a:latin typeface="Calibri"/>
                  <a:cs typeface="Calibri"/>
                </a:rPr>
                <a:t>, because it is so resistant to chlorine</a:t>
              </a:r>
            </a:p>
            <a:p>
              <a:endParaRPr lang="en-US" sz="240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533763C-7348-B0B3-364A-7F2BEB9F4855}"/>
                </a:ext>
              </a:extLst>
            </p:cNvPr>
            <p:cNvCxnSpPr/>
            <p:nvPr/>
          </p:nvCxnSpPr>
          <p:spPr>
            <a:xfrm>
              <a:off x="1435409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439BFC-DB53-7E61-DB4A-3907EFCE9EAF}"/>
              </a:ext>
            </a:extLst>
          </p:cNvPr>
          <p:cNvGrpSpPr/>
          <p:nvPr/>
        </p:nvGrpSpPr>
        <p:grpSpPr>
          <a:xfrm>
            <a:off x="1935453" y="1683688"/>
            <a:ext cx="2146817" cy="3626505"/>
            <a:chOff x="2928773" y="2078295"/>
            <a:chExt cx="2146817" cy="3626505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E4D41B6-3FC6-A877-0EA1-B801596BFFD0}"/>
                </a:ext>
              </a:extLst>
            </p:cNvPr>
            <p:cNvSpPr/>
            <p:nvPr/>
          </p:nvSpPr>
          <p:spPr>
            <a:xfrm>
              <a:off x="3281623" y="2078295"/>
              <a:ext cx="1305045" cy="525576"/>
            </a:xfrm>
            <a:custGeom>
              <a:avLst/>
              <a:gdLst>
                <a:gd name="connsiteX0" fmla="*/ 0 w 1305045"/>
                <a:gd name="connsiteY0" fmla="*/ 0 h 525576"/>
                <a:gd name="connsiteX1" fmla="*/ 1305045 w 1305045"/>
                <a:gd name="connsiteY1" fmla="*/ 0 h 525576"/>
                <a:gd name="connsiteX2" fmla="*/ 1305045 w 1305045"/>
                <a:gd name="connsiteY2" fmla="*/ 525576 h 525576"/>
                <a:gd name="connsiteX3" fmla="*/ 0 w 1305045"/>
                <a:gd name="connsiteY3" fmla="*/ 525576 h 525576"/>
                <a:gd name="connsiteX4" fmla="*/ 0 w 1305045"/>
                <a:gd name="connsiteY4" fmla="*/ 0 h 52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045" h="525576">
                  <a:moveTo>
                    <a:pt x="0" y="0"/>
                  </a:moveTo>
                  <a:lnTo>
                    <a:pt x="1305045" y="0"/>
                  </a:lnTo>
                  <a:lnTo>
                    <a:pt x="1305045" y="525576"/>
                  </a:lnTo>
                  <a:lnTo>
                    <a:pt x="0" y="5255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20904" rIns="120904" bIns="120904" numCol="1" spcCol="1270" anchor="b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2009 - 2016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F26D773-6B07-B473-DFC8-56C011B83D1C}"/>
                </a:ext>
              </a:extLst>
            </p:cNvPr>
            <p:cNvSpPr/>
            <p:nvPr/>
          </p:nvSpPr>
          <p:spPr>
            <a:xfrm>
              <a:off x="3908077" y="2793375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A63D07BD-F1EA-46A1-4562-D685BA25020D}"/>
                </a:ext>
              </a:extLst>
            </p:cNvPr>
            <p:cNvSpPr txBox="1"/>
            <p:nvPr/>
          </p:nvSpPr>
          <p:spPr>
            <a:xfrm>
              <a:off x="2928773" y="3304143"/>
              <a:ext cx="2146817" cy="240065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kern="0">
                  <a:latin typeface="Calibri"/>
                  <a:cs typeface="Calibri"/>
                </a:rPr>
                <a:t>Portland develops unique compliance approach to regulations - program is successful for 5 years</a:t>
              </a:r>
            </a:p>
            <a:p>
              <a:endParaRPr lang="en-US" sz="240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E1796AD-2E00-E140-3AA7-BA13826B25D6}"/>
                </a:ext>
              </a:extLst>
            </p:cNvPr>
            <p:cNvCxnSpPr/>
            <p:nvPr/>
          </p:nvCxnSpPr>
          <p:spPr>
            <a:xfrm>
              <a:off x="4002181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2EC171C-75A9-31CB-06E1-0DDC271EE1E9}"/>
              </a:ext>
            </a:extLst>
          </p:cNvPr>
          <p:cNvGrpSpPr/>
          <p:nvPr/>
        </p:nvGrpSpPr>
        <p:grpSpPr>
          <a:xfrm>
            <a:off x="10947947" y="2398767"/>
            <a:ext cx="188208" cy="511337"/>
            <a:chOff x="1341305" y="2725339"/>
            <a:chExt cx="188208" cy="51133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651A0E-D18C-2825-6A2B-580FAA61193A}"/>
                </a:ext>
              </a:extLst>
            </p:cNvPr>
            <p:cNvSpPr/>
            <p:nvPr/>
          </p:nvSpPr>
          <p:spPr>
            <a:xfrm>
              <a:off x="1341305" y="2725339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8D99320-9AE7-04EC-D725-CB0BC74A72E5}"/>
                </a:ext>
              </a:extLst>
            </p:cNvPr>
            <p:cNvCxnSpPr/>
            <p:nvPr/>
          </p:nvCxnSpPr>
          <p:spPr>
            <a:xfrm>
              <a:off x="1435409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43FCE-FD20-A1E7-9F34-0A50953A03CC}"/>
              </a:ext>
            </a:extLst>
          </p:cNvPr>
          <p:cNvGrpSpPr/>
          <p:nvPr/>
        </p:nvGrpSpPr>
        <p:grpSpPr>
          <a:xfrm>
            <a:off x="7078540" y="2398767"/>
            <a:ext cx="188208" cy="511337"/>
            <a:chOff x="4084970" y="2725339"/>
            <a:chExt cx="188208" cy="51133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63EE4A0-D943-C53F-6264-86943EFE2F27}"/>
                </a:ext>
              </a:extLst>
            </p:cNvPr>
            <p:cNvSpPr/>
            <p:nvPr/>
          </p:nvSpPr>
          <p:spPr>
            <a:xfrm>
              <a:off x="4084970" y="2725339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BEB892A-D1A9-A290-C5DC-AD35148A944F}"/>
                </a:ext>
              </a:extLst>
            </p:cNvPr>
            <p:cNvCxnSpPr/>
            <p:nvPr/>
          </p:nvCxnSpPr>
          <p:spPr>
            <a:xfrm>
              <a:off x="4179074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15">
            <a:extLst>
              <a:ext uri="{FF2B5EF4-FFF2-40B4-BE49-F238E27FC236}">
                <a16:creationId xmlns:a16="http://schemas.microsoft.com/office/drawing/2014/main" id="{926DB904-D16C-DC1E-B918-F7988DF7C9E6}"/>
              </a:ext>
            </a:extLst>
          </p:cNvPr>
          <p:cNvSpPr txBox="1"/>
          <p:nvPr/>
        </p:nvSpPr>
        <p:spPr>
          <a:xfrm>
            <a:off x="6219466" y="3032410"/>
            <a:ext cx="2000825" cy="13521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000" b="1" kern="0">
                <a:solidFill>
                  <a:srgbClr val="C00000"/>
                </a:solidFill>
                <a:latin typeface="Calibri"/>
                <a:cs typeface="Calibri"/>
              </a:rPr>
              <a:t> Portland City Council passes resolution to build filtration</a:t>
            </a:r>
            <a:endParaRPr lang="en-US" sz="2000" b="1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D7039CE-A7FB-5ADB-E288-57E237A9CEA6}"/>
              </a:ext>
            </a:extLst>
          </p:cNvPr>
          <p:cNvSpPr/>
          <p:nvPr/>
        </p:nvSpPr>
        <p:spPr>
          <a:xfrm>
            <a:off x="6482830" y="1618372"/>
            <a:ext cx="1305045" cy="525576"/>
          </a:xfrm>
          <a:custGeom>
            <a:avLst/>
            <a:gdLst>
              <a:gd name="connsiteX0" fmla="*/ 0 w 1305045"/>
              <a:gd name="connsiteY0" fmla="*/ 0 h 525576"/>
              <a:gd name="connsiteX1" fmla="*/ 1305045 w 1305045"/>
              <a:gd name="connsiteY1" fmla="*/ 0 h 525576"/>
              <a:gd name="connsiteX2" fmla="*/ 1305045 w 1305045"/>
              <a:gd name="connsiteY2" fmla="*/ 525576 h 525576"/>
              <a:gd name="connsiteX3" fmla="*/ 0 w 1305045"/>
              <a:gd name="connsiteY3" fmla="*/ 525576 h 525576"/>
              <a:gd name="connsiteX4" fmla="*/ 0 w 1305045"/>
              <a:gd name="connsiteY4" fmla="*/ 0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45" h="525576">
                <a:moveTo>
                  <a:pt x="0" y="0"/>
                </a:moveTo>
                <a:lnTo>
                  <a:pt x="1305045" y="0"/>
                </a:lnTo>
                <a:lnTo>
                  <a:pt x="1305045" y="525576"/>
                </a:lnTo>
                <a:lnTo>
                  <a:pt x="0" y="5255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/>
              <a:t>August 2017</a:t>
            </a:r>
            <a:endParaRPr lang="en-US" sz="2400" b="1" kern="1200"/>
          </a:p>
        </p:txBody>
      </p:sp>
      <p:sp>
        <p:nvSpPr>
          <p:cNvPr id="90" name="TextBox 15">
            <a:extLst>
              <a:ext uri="{FF2B5EF4-FFF2-40B4-BE49-F238E27FC236}">
                <a16:creationId xmlns:a16="http://schemas.microsoft.com/office/drawing/2014/main" id="{689BB349-F95C-0D4F-5D16-C6DFCB28554E}"/>
              </a:ext>
            </a:extLst>
          </p:cNvPr>
          <p:cNvSpPr txBox="1"/>
          <p:nvPr/>
        </p:nvSpPr>
        <p:spPr>
          <a:xfrm>
            <a:off x="8082617" y="2993899"/>
            <a:ext cx="1997230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kern="0">
                <a:latin typeface="Calibri"/>
                <a:cs typeface="Calibri"/>
              </a:rPr>
              <a:t>Bilateral Compliance Agreement signed with Oregon Health Authority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C685F3-612D-5B3F-D741-2854E5347E0C}"/>
              </a:ext>
            </a:extLst>
          </p:cNvPr>
          <p:cNvSpPr/>
          <p:nvPr/>
        </p:nvSpPr>
        <p:spPr>
          <a:xfrm>
            <a:off x="4387331" y="1607486"/>
            <a:ext cx="1495544" cy="536461"/>
          </a:xfrm>
          <a:custGeom>
            <a:avLst/>
            <a:gdLst>
              <a:gd name="connsiteX0" fmla="*/ 0 w 1305045"/>
              <a:gd name="connsiteY0" fmla="*/ 0 h 525576"/>
              <a:gd name="connsiteX1" fmla="*/ 1305045 w 1305045"/>
              <a:gd name="connsiteY1" fmla="*/ 0 h 525576"/>
              <a:gd name="connsiteX2" fmla="*/ 1305045 w 1305045"/>
              <a:gd name="connsiteY2" fmla="*/ 525576 h 525576"/>
              <a:gd name="connsiteX3" fmla="*/ 0 w 1305045"/>
              <a:gd name="connsiteY3" fmla="*/ 525576 h 525576"/>
              <a:gd name="connsiteX4" fmla="*/ 0 w 1305045"/>
              <a:gd name="connsiteY4" fmla="*/ 0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45" h="525576">
                <a:moveTo>
                  <a:pt x="0" y="0"/>
                </a:moveTo>
                <a:lnTo>
                  <a:pt x="1305045" y="0"/>
                </a:lnTo>
                <a:lnTo>
                  <a:pt x="1305045" y="525576"/>
                </a:lnTo>
                <a:lnTo>
                  <a:pt x="0" y="5255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/>
              <a:t>January 2017</a:t>
            </a:r>
            <a:endParaRPr lang="en-US" sz="2400" b="1" kern="1200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9DE665C2-BB4F-C126-4FEA-D6732720C862}"/>
              </a:ext>
            </a:extLst>
          </p:cNvPr>
          <p:cNvSpPr txBox="1"/>
          <p:nvPr/>
        </p:nvSpPr>
        <p:spPr>
          <a:xfrm>
            <a:off x="4150152" y="2871434"/>
            <a:ext cx="2065266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0">
                <a:latin typeface="Calibri"/>
                <a:cs typeface="Calibri"/>
              </a:rPr>
              <a:t>Low level detections show </a:t>
            </a:r>
            <a:endParaRPr lang="en-US">
              <a:latin typeface="Myriad Pro"/>
              <a:cs typeface="Calibri"/>
            </a:endParaRPr>
          </a:p>
          <a:p>
            <a:pPr algn="ctr"/>
            <a:r>
              <a:rPr lang="en-US" i="1" kern="0">
                <a:latin typeface="Calibri"/>
                <a:cs typeface="Calibri"/>
              </a:rPr>
              <a:t>Cryptosporidium</a:t>
            </a:r>
            <a:r>
              <a:rPr lang="en-US" kern="0">
                <a:latin typeface="Calibri"/>
                <a:cs typeface="Calibri"/>
              </a:rPr>
              <a:t> is present in the watershed at levels sufficient to require treatment 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58280C-3D96-9A83-68A9-D91979DB3307}"/>
              </a:ext>
            </a:extLst>
          </p:cNvPr>
          <p:cNvGrpSpPr/>
          <p:nvPr/>
        </p:nvGrpSpPr>
        <p:grpSpPr>
          <a:xfrm>
            <a:off x="5096877" y="2398767"/>
            <a:ext cx="188208" cy="511337"/>
            <a:chOff x="1341305" y="2725339"/>
            <a:chExt cx="188208" cy="511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3CCDD7-1314-D553-C479-B55C211F3C65}"/>
                </a:ext>
              </a:extLst>
            </p:cNvPr>
            <p:cNvSpPr/>
            <p:nvPr/>
          </p:nvSpPr>
          <p:spPr>
            <a:xfrm>
              <a:off x="1341305" y="2725339"/>
              <a:ext cx="188208" cy="1882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2821B51-B302-F633-D3D0-435313F4B80E}"/>
                </a:ext>
              </a:extLst>
            </p:cNvPr>
            <p:cNvCxnSpPr>
              <a:cxnSpLocks/>
            </p:cNvCxnSpPr>
            <p:nvPr/>
          </p:nvCxnSpPr>
          <p:spPr>
            <a:xfrm>
              <a:off x="1435409" y="2992360"/>
              <a:ext cx="0" cy="244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71D29F0-D10C-65BA-46A4-723084B10CDC}"/>
              </a:ext>
            </a:extLst>
          </p:cNvPr>
          <p:cNvSpPr/>
          <p:nvPr/>
        </p:nvSpPr>
        <p:spPr>
          <a:xfrm>
            <a:off x="8142900" y="1618370"/>
            <a:ext cx="1726865" cy="525576"/>
          </a:xfrm>
          <a:custGeom>
            <a:avLst/>
            <a:gdLst>
              <a:gd name="connsiteX0" fmla="*/ 0 w 1305045"/>
              <a:gd name="connsiteY0" fmla="*/ 0 h 525576"/>
              <a:gd name="connsiteX1" fmla="*/ 1305045 w 1305045"/>
              <a:gd name="connsiteY1" fmla="*/ 0 h 525576"/>
              <a:gd name="connsiteX2" fmla="*/ 1305045 w 1305045"/>
              <a:gd name="connsiteY2" fmla="*/ 525576 h 525576"/>
              <a:gd name="connsiteX3" fmla="*/ 0 w 1305045"/>
              <a:gd name="connsiteY3" fmla="*/ 525576 h 525576"/>
              <a:gd name="connsiteX4" fmla="*/ 0 w 1305045"/>
              <a:gd name="connsiteY4" fmla="*/ 0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45" h="525576">
                <a:moveTo>
                  <a:pt x="0" y="0"/>
                </a:moveTo>
                <a:lnTo>
                  <a:pt x="1305045" y="0"/>
                </a:lnTo>
                <a:lnTo>
                  <a:pt x="1305045" y="525576"/>
                </a:lnTo>
                <a:lnTo>
                  <a:pt x="0" y="5255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/>
              <a:t>December 2017</a:t>
            </a:r>
            <a:endParaRPr lang="en-US" sz="2400" b="1" kern="12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C220F7-0633-346F-5FB6-16503D969429}"/>
              </a:ext>
            </a:extLst>
          </p:cNvPr>
          <p:cNvCxnSpPr>
            <a:cxnSpLocks/>
          </p:cNvCxnSpPr>
          <p:nvPr/>
        </p:nvCxnSpPr>
        <p:spPr>
          <a:xfrm>
            <a:off x="9003701" y="2722938"/>
            <a:ext cx="0" cy="244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0E106D8-6585-9DF6-8D19-AB016EB6D138}"/>
              </a:ext>
            </a:extLst>
          </p:cNvPr>
          <p:cNvSpPr/>
          <p:nvPr/>
        </p:nvSpPr>
        <p:spPr>
          <a:xfrm>
            <a:off x="8841562" y="2401488"/>
            <a:ext cx="188208" cy="18820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A936C12-4FB5-D60D-7EB3-3722CC085B7D}"/>
              </a:ext>
            </a:extLst>
          </p:cNvPr>
          <p:cNvSpPr/>
          <p:nvPr/>
        </p:nvSpPr>
        <p:spPr>
          <a:xfrm>
            <a:off x="10129543" y="1604763"/>
            <a:ext cx="1726865" cy="525576"/>
          </a:xfrm>
          <a:custGeom>
            <a:avLst/>
            <a:gdLst>
              <a:gd name="connsiteX0" fmla="*/ 0 w 1305045"/>
              <a:gd name="connsiteY0" fmla="*/ 0 h 525576"/>
              <a:gd name="connsiteX1" fmla="*/ 1305045 w 1305045"/>
              <a:gd name="connsiteY1" fmla="*/ 0 h 525576"/>
              <a:gd name="connsiteX2" fmla="*/ 1305045 w 1305045"/>
              <a:gd name="connsiteY2" fmla="*/ 525576 h 525576"/>
              <a:gd name="connsiteX3" fmla="*/ 0 w 1305045"/>
              <a:gd name="connsiteY3" fmla="*/ 525576 h 525576"/>
              <a:gd name="connsiteX4" fmla="*/ 0 w 1305045"/>
              <a:gd name="connsiteY4" fmla="*/ 0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045" h="525576">
                <a:moveTo>
                  <a:pt x="0" y="0"/>
                </a:moveTo>
                <a:lnTo>
                  <a:pt x="1305045" y="0"/>
                </a:lnTo>
                <a:lnTo>
                  <a:pt x="1305045" y="525576"/>
                </a:lnTo>
                <a:lnTo>
                  <a:pt x="0" y="5255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/>
              <a:t>February  2023</a:t>
            </a:r>
            <a:endParaRPr lang="en-US" sz="2400" b="1" kern="1200"/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7C0CD2D2-B176-D720-C9C5-250554B8173A}"/>
              </a:ext>
            </a:extLst>
          </p:cNvPr>
          <p:cNvSpPr txBox="1"/>
          <p:nvPr/>
        </p:nvSpPr>
        <p:spPr>
          <a:xfrm>
            <a:off x="10082866" y="2966683"/>
            <a:ext cx="199723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kern="0">
                <a:latin typeface="Calibri"/>
                <a:cs typeface="Calibri"/>
              </a:rPr>
              <a:t>Increased </a:t>
            </a:r>
            <a:r>
              <a:rPr lang="en-US" altLang="en-US" i="1" kern="0">
                <a:latin typeface="Calibri"/>
                <a:cs typeface="Calibri"/>
              </a:rPr>
              <a:t>crypto</a:t>
            </a:r>
            <a:r>
              <a:rPr lang="en-US" altLang="en-US" kern="0">
                <a:latin typeface="Calibri"/>
                <a:cs typeface="Calibri"/>
              </a:rPr>
              <a:t> detections prompt schedule compliance letter from Oregon Health Authority</a:t>
            </a:r>
          </a:p>
        </p:txBody>
      </p:sp>
      <p:pic>
        <p:nvPicPr>
          <p:cNvPr id="35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4D830037-D2D8-2D87-8FAA-5A2332DC7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1" t="47580" r="10182" b="43396"/>
          <a:stretch/>
        </p:blipFill>
        <p:spPr>
          <a:xfrm>
            <a:off x="3898163" y="5587481"/>
            <a:ext cx="6153004" cy="8738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0F3BAB49-277E-3D2C-CDCC-A56EF808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1205">
            <a:off x="10175741" y="4746485"/>
            <a:ext cx="1584253" cy="20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C5D1AF-2044-4F91-8DF2-9D4C5B3C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Resiliency &amp; Benefit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CD42B-23BF-4FB2-BF70-78E3C5A77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219" y="1756678"/>
            <a:ext cx="5682335" cy="47314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latin typeface="Myriad Pro"/>
                <a:cs typeface="Arial"/>
              </a:rPr>
              <a:t>Helps adapt to climate change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Fires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Algal blooms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Turbidity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latin typeface="Myriad Pro"/>
                <a:cs typeface="Arial"/>
              </a:rPr>
              <a:t>Seismically resilient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Earthquakes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latin typeface="Myriad Pro"/>
                <a:cs typeface="Arial"/>
              </a:rPr>
              <a:t>Emerging contaminants</a:t>
            </a:r>
          </a:p>
          <a:p>
            <a:pPr lvl="1"/>
            <a:r>
              <a:rPr lang="en-US" sz="2000" dirty="0">
                <a:latin typeface="Myriad Pro"/>
                <a:cs typeface="Arial"/>
              </a:rPr>
              <a:t>Aging infrastructure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latin typeface="Myriad Pro"/>
                <a:cs typeface="Arial"/>
              </a:rPr>
              <a:t>Replacing poor condition conduits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2400" dirty="0">
                <a:latin typeface="Myriad Pro"/>
                <a:cs typeface="Arial"/>
              </a:rPr>
              <a:t>Resiliency for most vulnerable</a:t>
            </a:r>
            <a:endParaRPr lang="en-US" dirty="0">
              <a:latin typeface="Myriad Pro"/>
            </a:endParaRPr>
          </a:p>
          <a:p>
            <a:pPr lvl="1"/>
            <a:endParaRPr lang="en-US" sz="2000"/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57385-D078-410F-BE46-DAB33A7B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33" name="Picture 32" descr="A sunset in the background&#10;&#10;Description automatically generated">
            <a:extLst>
              <a:ext uri="{FF2B5EF4-FFF2-40B4-BE49-F238E27FC236}">
                <a16:creationId xmlns:a16="http://schemas.microsoft.com/office/drawing/2014/main" id="{6E82CD96-4F1B-7F83-CE52-E7981B6FF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t="29525" r="6186" b="18326"/>
          <a:stretch/>
        </p:blipFill>
        <p:spPr>
          <a:xfrm>
            <a:off x="7259029" y="786609"/>
            <a:ext cx="3845857" cy="1521835"/>
          </a:xfrm>
          <a:prstGeom prst="rect">
            <a:avLst/>
          </a:prstGeom>
        </p:spPr>
      </p:pic>
      <p:pic>
        <p:nvPicPr>
          <p:cNvPr id="35" name="Content Placeholder 5" descr="A picture containing person, outdoor, man, standing&#10;&#10;Description automatically generated">
            <a:extLst>
              <a:ext uri="{FF2B5EF4-FFF2-40B4-BE49-F238E27FC236}">
                <a16:creationId xmlns:a16="http://schemas.microsoft.com/office/drawing/2014/main" id="{46B9A172-EA33-BF1B-DD07-4FB9F6194C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19251" r="14195" b="40136"/>
          <a:stretch/>
        </p:blipFill>
        <p:spPr bwMode="auto">
          <a:xfrm>
            <a:off x="7259028" y="2516339"/>
            <a:ext cx="3845858" cy="152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9BEBA-98B0-4221-2E1C-A560398FBC59}"/>
              </a:ext>
            </a:extLst>
          </p:cNvPr>
          <p:cNvSpPr txBox="1"/>
          <p:nvPr/>
        </p:nvSpPr>
        <p:spPr>
          <a:xfrm>
            <a:off x="9286335" y="1902580"/>
            <a:ext cx="190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Eagle Creek Fire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0955B96-BF00-573C-BE0C-E487ABB70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71" r="19800" b="51347"/>
          <a:stretch/>
        </p:blipFill>
        <p:spPr>
          <a:xfrm>
            <a:off x="7259106" y="4238660"/>
            <a:ext cx="3838801" cy="1201038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C50933-E0EA-1B12-B6CA-37D20D1221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121"/>
          <a:stretch/>
        </p:blipFill>
        <p:spPr>
          <a:xfrm>
            <a:off x="7206148" y="5448237"/>
            <a:ext cx="4025706" cy="1098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9F7A4E-5B19-E017-1826-40DBCEB51CB5}"/>
              </a:ext>
            </a:extLst>
          </p:cNvPr>
          <p:cNvSpPr txBox="1"/>
          <p:nvPr/>
        </p:nvSpPr>
        <p:spPr>
          <a:xfrm>
            <a:off x="7201617" y="3642240"/>
            <a:ext cx="22816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Salem Algal Toxins</a:t>
            </a:r>
            <a:endParaRPr lang="en-US">
              <a:solidFill>
                <a:schemeClr val="bg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246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F18001-867E-15B1-B48C-23AA2AECF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-2986" r="31" b="8879"/>
          <a:stretch/>
        </p:blipFill>
        <p:spPr bwMode="auto">
          <a:xfrm>
            <a:off x="9049271" y="3664193"/>
            <a:ext cx="2288593" cy="26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71C9136-B627-72A8-956A-6F0B779F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2" y="321993"/>
            <a:ext cx="11020925" cy="8654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Funding support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49B38-C4FF-4502-9F6B-E92A1C54A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719" y="63419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719574-425D-0626-392B-B9DE5266F8CE}"/>
              </a:ext>
            </a:extLst>
          </p:cNvPr>
          <p:cNvSpPr txBox="1">
            <a:spLocks/>
          </p:cNvSpPr>
          <p:nvPr/>
        </p:nvSpPr>
        <p:spPr>
          <a:xfrm>
            <a:off x="312132" y="1191859"/>
            <a:ext cx="7355803" cy="55646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/>
              <a:t>EPA WIFIA Loan</a:t>
            </a:r>
          </a:p>
          <a:p>
            <a:pPr lvl="1">
              <a:lnSpc>
                <a:spcPct val="110000"/>
              </a:lnSpc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Saves ratepayers $247M</a:t>
            </a:r>
          </a:p>
          <a:p>
            <a:pPr lvl="1">
              <a:lnSpc>
                <a:spcPct val="110000"/>
              </a:lnSpc>
            </a:pPr>
            <a:r>
              <a:rPr lang="en-US" sz="2000"/>
              <a:t>Championed by Senator Merkley for projects of this scale</a:t>
            </a:r>
          </a:p>
          <a:p>
            <a:pPr lvl="1">
              <a:lnSpc>
                <a:spcPct val="110000"/>
              </a:lnSpc>
            </a:pPr>
            <a:r>
              <a:rPr lang="en-US" sz="2000"/>
              <a:t>Largest WIFIA loan to date</a:t>
            </a:r>
          </a:p>
          <a:p>
            <a:pPr lvl="1">
              <a:lnSpc>
                <a:spcPct val="110000"/>
              </a:lnSpc>
            </a:pPr>
            <a:r>
              <a:rPr lang="en-US" sz="2000"/>
              <a:t>WIFIA has invited application for 2nd loan</a:t>
            </a:r>
          </a:p>
          <a:p>
            <a:pPr>
              <a:lnSpc>
                <a:spcPct val="110000"/>
              </a:lnSpc>
            </a:pPr>
            <a:r>
              <a:rPr lang="en-US" sz="2000"/>
              <a:t>Anticipating over $500,000 in Energy Trust of Oregon incentives </a:t>
            </a:r>
          </a:p>
          <a:p>
            <a:pPr>
              <a:lnSpc>
                <a:spcPct val="110000"/>
              </a:lnSpc>
            </a:pPr>
            <a:r>
              <a:rPr lang="en-US" sz="2000"/>
              <a:t>Going forward</a:t>
            </a:r>
          </a:p>
          <a:p>
            <a:pPr lvl="1">
              <a:lnSpc>
                <a:spcPct val="110000"/>
              </a:lnSpc>
            </a:pPr>
            <a:r>
              <a:rPr lang="en-US" sz="2000" b="1"/>
              <a:t>Hiring consultant </a:t>
            </a:r>
            <a:r>
              <a:rPr lang="en-US" sz="2000"/>
              <a:t>to seek non-rate revenues with private, federal, and state funding opportunities</a:t>
            </a:r>
          </a:p>
          <a:p>
            <a:pPr lvl="1">
              <a:lnSpc>
                <a:spcPct val="110000"/>
              </a:lnSpc>
            </a:pPr>
            <a:r>
              <a:rPr lang="en-US" sz="2000" b="1"/>
              <a:t>Continuing collaborations</a:t>
            </a:r>
            <a:r>
              <a:rPr lang="en-US" sz="2000"/>
              <a:t> with federal, state, and local governments to secure additional resources in consultation with the Office of Government Relations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F2BA6-D51D-E34E-1036-93C697D2E88A}"/>
              </a:ext>
            </a:extLst>
          </p:cNvPr>
          <p:cNvSpPr txBox="1"/>
          <p:nvPr/>
        </p:nvSpPr>
        <p:spPr>
          <a:xfrm>
            <a:off x="8468867" y="2662713"/>
            <a:ext cx="3602428" cy="7232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4ACB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yriad Pro"/>
              </a:rPr>
              <a:t>Very low 1.89% interest rate</a:t>
            </a:r>
            <a:endParaRPr lang="en-US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yriad Pro"/>
              <a:cs typeface="Calibri"/>
            </a:endParaRPr>
          </a:p>
          <a:p>
            <a:pPr marL="285750" indent="-285750">
              <a:spcBef>
                <a:spcPts val="600"/>
              </a:spcBef>
              <a:buClr>
                <a:srgbClr val="84ACB6"/>
              </a:buClr>
              <a:buFont typeface="Arial" panose="020B0604020202020204" pitchFamily="34" charset="0"/>
              <a:buChar char="•"/>
              <a:defRPr/>
            </a:pPr>
            <a:r>
              <a:rPr lang="en-US">
                <a:latin typeface="Myriad Pro"/>
              </a:rPr>
              <a:t>Flexible repayment</a:t>
            </a:r>
            <a:endParaRPr lang="en-US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yriad Pro"/>
              <a:ea typeface="Calibri" panose="020F0502020204030204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6E2F24-5511-BFAC-C77E-A74E894C4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763" y="609551"/>
            <a:ext cx="1648743" cy="725745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F8ACEF-0F4A-09E2-E40F-61A37D5BF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25" y="1478659"/>
            <a:ext cx="2069387" cy="9019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DCD913-1F2A-229E-9AE1-7C170D3F3654}"/>
              </a:ext>
            </a:extLst>
          </p:cNvPr>
          <p:cNvSpPr/>
          <p:nvPr/>
        </p:nvSpPr>
        <p:spPr>
          <a:xfrm>
            <a:off x="8433265" y="505277"/>
            <a:ext cx="3642602" cy="3007428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93F5F1-0160-222A-952D-2DACDEE06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9271" y="6063471"/>
            <a:ext cx="2281742" cy="63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6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3D68B51-75AF-4C08-B886-DE7B44784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508873"/>
              </p:ext>
            </p:extLst>
          </p:nvPr>
        </p:nvGraphicFramePr>
        <p:xfrm>
          <a:off x="325173" y="2072779"/>
          <a:ext cx="11604795" cy="40608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25017">
                  <a:extLst>
                    <a:ext uri="{9D8B030D-6E8A-4147-A177-3AD203B41FA5}">
                      <a16:colId xmlns:a16="http://schemas.microsoft.com/office/drawing/2014/main" val="1149602009"/>
                    </a:ext>
                  </a:extLst>
                </a:gridCol>
                <a:gridCol w="2688566">
                  <a:extLst>
                    <a:ext uri="{9D8B030D-6E8A-4147-A177-3AD203B41FA5}">
                      <a16:colId xmlns:a16="http://schemas.microsoft.com/office/drawing/2014/main" val="1572642864"/>
                    </a:ext>
                  </a:extLst>
                </a:gridCol>
                <a:gridCol w="2472905">
                  <a:extLst>
                    <a:ext uri="{9D8B030D-6E8A-4147-A177-3AD203B41FA5}">
                      <a16:colId xmlns:a16="http://schemas.microsoft.com/office/drawing/2014/main" val="4064832402"/>
                    </a:ext>
                  </a:extLst>
                </a:gridCol>
                <a:gridCol w="2518307">
                  <a:extLst>
                    <a:ext uri="{9D8B030D-6E8A-4147-A177-3AD203B41FA5}">
                      <a16:colId xmlns:a16="http://schemas.microsoft.com/office/drawing/2014/main" val="41626428"/>
                    </a:ext>
                  </a:extLst>
                </a:gridCol>
              </a:tblGrid>
              <a:tr h="88929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​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WIFIA Application​ </a:t>
                      </a:r>
                      <a:br>
                        <a:rPr lang="en-US" sz="2400">
                          <a:effectLst/>
                        </a:rPr>
                      </a:br>
                      <a:r>
                        <a:rPr lang="en-US" sz="2400">
                          <a:effectLst/>
                        </a:rPr>
                        <a:t>&amp; Funding Plan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2022 Estimated</a:t>
                      </a:r>
                    </a:p>
                    <a:p>
                      <a:pPr algn="ctr" fontAlgn="base"/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</a:rPr>
                        <a:t>Costs 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Current Estimated</a:t>
                      </a:r>
                    </a:p>
                    <a:p>
                      <a:pPr algn="ctr" fontAlgn="base"/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</a:rPr>
                        <a:t>Costs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1608356451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111125" indent="0" algn="l" fontAlgn="base"/>
                      <a:r>
                        <a:rPr lang="en-US" sz="2000">
                          <a:effectLst/>
                        </a:rPr>
                        <a:t>Capital Costs​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>
                          <a:effectLst/>
                        </a:rPr>
                        <a:t>$967M 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$1,249M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$1,578M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209282629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111125" indent="0" algn="l" fontAlgn="base"/>
                      <a:r>
                        <a:rPr lang="en-US" sz="2000">
                          <a:effectLst/>
                        </a:rPr>
                        <a:t>Other WIFIA-eligible Costs </a:t>
                      </a:r>
                      <a:br>
                        <a:rPr lang="en-US" sz="2000">
                          <a:effectLst/>
                        </a:rPr>
                      </a:br>
                      <a:r>
                        <a:rPr lang="en-US" sz="2000">
                          <a:effectLst/>
                        </a:rPr>
                        <a:t>(financing costs, overhead, and interest)​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>
                          <a:effectLst/>
                        </a:rPr>
                        <a:t>$106M 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$106M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$106M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3626468320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111125" indent="0" algn="l" fontAlgn="base"/>
                      <a:r>
                        <a:rPr lang="en-US" sz="2000">
                          <a:effectLst/>
                        </a:rPr>
                        <a:t>Available Contingency​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>
                          <a:effectLst/>
                        </a:rPr>
                        <a:t>$410M ​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$128M ​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$150M ​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509097521"/>
                  </a:ext>
                </a:extLst>
              </a:tr>
              <a:tr h="653142">
                <a:tc>
                  <a:txBody>
                    <a:bodyPr/>
                    <a:lstStyle/>
                    <a:p>
                      <a:pPr marL="111125" indent="0" algn="l" fontAlgn="base"/>
                      <a:r>
                        <a:rPr lang="en-US" sz="2400" b="1">
                          <a:effectLst/>
                        </a:rPr>
                        <a:t>TOTAL PROGRAM FUNDING</a:t>
                      </a:r>
                      <a:endParaRPr lang="en-US" sz="24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1">
                          <a:effectLst/>
                        </a:rPr>
                        <a:t>$1,483M </a:t>
                      </a:r>
                      <a:r>
                        <a:rPr lang="en-US" sz="2400" b="1">
                          <a:effectLst/>
                        </a:rPr>
                        <a:t>​</a:t>
                      </a:r>
                      <a:endParaRPr lang="en-US" sz="24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$1,483M</a:t>
                      </a:r>
                    </a:p>
                  </a:txBody>
                  <a:tcPr marL="44859" marR="44859" marT="22430" marB="22430" anchor="ctr"/>
                </a:tc>
                <a:tc>
                  <a:txBody>
                    <a:bodyPr/>
                    <a:lstStyle/>
                    <a:p>
                      <a:pPr marL="0" lvl="1" algn="ctr" defTabSz="914400" rtl="0" eaLnBrk="1" fontAlgn="base" latinLnBrk="0" hangingPunct="1"/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$1,834M</a:t>
                      </a:r>
                    </a:p>
                  </a:txBody>
                  <a:tcPr marL="44859" marR="44859" marT="22430" marB="22430" anchor="ctr"/>
                </a:tc>
                <a:extLst>
                  <a:ext uri="{0D108BD9-81ED-4DB2-BD59-A6C34878D82A}">
                    <a16:rowId xmlns:a16="http://schemas.microsoft.com/office/drawing/2014/main" val="2781408196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24FC7B22-068C-497F-B26E-8F346DFE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latin typeface="+mn-lt"/>
              </a:rPr>
              <a:t>Current estimated program costs</a:t>
            </a:r>
          </a:p>
        </p:txBody>
      </p:sp>
    </p:spTree>
    <p:extLst>
      <p:ext uri="{BB962C8B-B14F-4D97-AF65-F5344CB8AC3E}">
        <p14:creationId xmlns:p14="http://schemas.microsoft.com/office/powerpoint/2010/main" val="24281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34F3-8290-A2A5-FE11-1E6EF009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" y="365125"/>
            <a:ext cx="11020925" cy="1012599"/>
          </a:xfrm>
        </p:spPr>
        <p:txBody>
          <a:bodyPr/>
          <a:lstStyle/>
          <a:p>
            <a:r>
              <a:rPr lang="en-US"/>
              <a:t>Key drivers for increase in estimated costs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F709F1-7C7A-01D2-4955-D7511A166C29}"/>
              </a:ext>
            </a:extLst>
          </p:cNvPr>
          <p:cNvGrpSpPr/>
          <p:nvPr/>
        </p:nvGrpSpPr>
        <p:grpSpPr>
          <a:xfrm>
            <a:off x="-1019047" y="1514039"/>
            <a:ext cx="7743596" cy="4978836"/>
            <a:chOff x="2713759" y="1514039"/>
            <a:chExt cx="7743596" cy="4978836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3F83C70A-C90C-8683-3285-9B131D1A655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48054652"/>
                </p:ext>
              </p:extLst>
            </p:nvPr>
          </p:nvGraphicFramePr>
          <p:xfrm>
            <a:off x="2713759" y="1514039"/>
            <a:ext cx="7743596" cy="49788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4AC35E-5FBC-7402-40D0-60BD1E3965FF}"/>
                </a:ext>
              </a:extLst>
            </p:cNvPr>
            <p:cNvSpPr txBox="1"/>
            <p:nvPr/>
          </p:nvSpPr>
          <p:spPr>
            <a:xfrm>
              <a:off x="6808442" y="3269173"/>
              <a:ext cx="184490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High e</a:t>
              </a:r>
              <a:r>
                <a:rPr lang="en-US" sz="2000">
                  <a:solidFill>
                    <a:schemeClr val="bg1"/>
                  </a:solidFill>
                  <a:ea typeface="+mn-ea"/>
                  <a:cs typeface="+mn-cs"/>
                </a:rPr>
                <a:t>scalation in construction economy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A18526-746B-23BE-716E-BEA25B491B6C}"/>
                </a:ext>
              </a:extLst>
            </p:cNvPr>
            <p:cNvSpPr txBox="1"/>
            <p:nvPr/>
          </p:nvSpPr>
          <p:spPr>
            <a:xfrm>
              <a:off x="4928336" y="2038769"/>
              <a:ext cx="1933476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+mn-ea"/>
                  <a:cs typeface="+mn-cs"/>
                </a:rPr>
                <a:t>Design </a:t>
              </a:r>
              <a:r>
                <a:rPr lang="en-US" sz="2000">
                  <a:solidFill>
                    <a:schemeClr val="bg1"/>
                  </a:solidFill>
                </a:rPr>
                <a:t>progression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31F0B7-833B-50D2-B112-21D66EE09DD4}"/>
                </a:ext>
              </a:extLst>
            </p:cNvPr>
            <p:cNvSpPr txBox="1"/>
            <p:nvPr/>
          </p:nvSpPr>
          <p:spPr>
            <a:xfrm>
              <a:off x="4237578" y="3078673"/>
              <a:ext cx="1774202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+mn-ea"/>
                  <a:cs typeface="+mn-cs"/>
                </a:rPr>
                <a:t>Schedule compression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B5D18C-9857-252B-BA21-A4892A300049}"/>
                </a:ext>
              </a:extLst>
            </p:cNvPr>
            <p:cNvSpPr txBox="1"/>
            <p:nvPr/>
          </p:nvSpPr>
          <p:spPr>
            <a:xfrm>
              <a:off x="4285203" y="4073103"/>
              <a:ext cx="1774202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+mn-ea"/>
                  <a:cs typeface="+mn-cs"/>
                </a:rPr>
                <a:t>Limited market and competition</a:t>
              </a:r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CEEA71-F910-ED89-4ED8-9F6B7B9B46F9}"/>
              </a:ext>
            </a:extLst>
          </p:cNvPr>
          <p:cNvSpPr txBox="1"/>
          <p:nvPr/>
        </p:nvSpPr>
        <p:spPr>
          <a:xfrm>
            <a:off x="6538476" y="2484884"/>
            <a:ext cx="4719111" cy="8389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New 60 MGD water treatment plant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Calibri"/>
                <a:ea typeface="Calibri" panose="020F0502020204030204" pitchFamily="34" charset="0"/>
                <a:cs typeface="Times New Roman"/>
              </a:rPr>
              <a:t>46%</a:t>
            </a:r>
            <a:r>
              <a:rPr lang="en-US" sz="2000">
                <a:latin typeface="Calibri"/>
                <a:ea typeface="Calibri" panose="020F0502020204030204" pitchFamily="34" charset="0"/>
                <a:cs typeface="Times New Roman"/>
              </a:rPr>
              <a:t> cost increase in 2 months</a:t>
            </a:r>
            <a:endParaRPr lang="en-US" sz="20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6" name="Picture 2" descr="wws-our-reliable-water-future">
            <a:extLst>
              <a:ext uri="{FF2B5EF4-FFF2-40B4-BE49-F238E27FC236}">
                <a16:creationId xmlns:a16="http://schemas.microsoft.com/office/drawing/2014/main" id="{E1A8CBB5-18C5-9B3D-6138-C2022A85F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75" y="1786492"/>
            <a:ext cx="3250980" cy="6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EACBED-7013-F108-136B-3ADEEBC2D932}"/>
              </a:ext>
            </a:extLst>
          </p:cNvPr>
          <p:cNvSpPr/>
          <p:nvPr/>
        </p:nvSpPr>
        <p:spPr>
          <a:xfrm>
            <a:off x="6591301" y="1169953"/>
            <a:ext cx="4971313" cy="2229348"/>
          </a:xfrm>
          <a:prstGeom prst="rect">
            <a:avLst/>
          </a:prstGeom>
          <a:noFill/>
          <a:ln>
            <a:solidFill>
              <a:srgbClr val="0674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B0606A-60A3-10AC-D824-A3DD53C10BD2}"/>
              </a:ext>
            </a:extLst>
          </p:cNvPr>
          <p:cNvSpPr txBox="1"/>
          <p:nvPr/>
        </p:nvSpPr>
        <p:spPr>
          <a:xfrm>
            <a:off x="6212034" y="1165399"/>
            <a:ext cx="3395757" cy="4791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latin typeface="Calibri"/>
                <a:ea typeface="Calibri" panose="020F0502020204030204" pitchFamily="34" charset="0"/>
                <a:cs typeface="Times New Roman"/>
              </a:rPr>
              <a:t>Regional Case Study</a:t>
            </a:r>
          </a:p>
        </p:txBody>
      </p:sp>
      <p:pic>
        <p:nvPicPr>
          <p:cNvPr id="1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45D0DF3-ED60-1789-BD0A-24F8EDFF0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565" y="3548561"/>
            <a:ext cx="5474641" cy="31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0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C9136-B627-72A8-956A-6F0B779F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2" y="321993"/>
            <a:ext cx="11020925" cy="11099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Rate Forecast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49B38-C4FF-4502-9F6B-E92A1C54A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455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12EE2-0A52-405F-9235-0A5D75AB58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B7B7A9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B7B7A9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6" name="Picture 4" descr="Graphical user interface, website">
            <a:extLst>
              <a:ext uri="{FF2B5EF4-FFF2-40B4-BE49-F238E27FC236}">
                <a16:creationId xmlns:a16="http://schemas.microsoft.com/office/drawing/2014/main" id="{DCE57B9F-3ACE-A7B5-1136-EF8051844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59" y="1273925"/>
            <a:ext cx="10320682" cy="50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0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ull Run Treatment Program">
      <a:dk1>
        <a:sysClr val="windowText" lastClr="000000"/>
      </a:dk1>
      <a:lt1>
        <a:sysClr val="window" lastClr="FFFFFF"/>
      </a:lt1>
      <a:dk2>
        <a:srgbClr val="002856"/>
      </a:dk2>
      <a:lt2>
        <a:srgbClr val="E7E6E6"/>
      </a:lt2>
      <a:accent1>
        <a:srgbClr val="6CC5E9"/>
      </a:accent1>
      <a:accent2>
        <a:srgbClr val="FF8F1C"/>
      </a:accent2>
      <a:accent3>
        <a:srgbClr val="009491"/>
      </a:accent3>
      <a:accent4>
        <a:srgbClr val="37B0C9"/>
      </a:accent4>
      <a:accent5>
        <a:srgbClr val="76BD22"/>
      </a:accent5>
      <a:accent6>
        <a:srgbClr val="A5A5A5"/>
      </a:accent6>
      <a:hlink>
        <a:srgbClr val="002856"/>
      </a:hlink>
      <a:folHlink>
        <a:srgbClr val="002856"/>
      </a:folHlink>
    </a:clrScheme>
    <a:fontScheme name="Bull Run Treatment Program">
      <a:majorFont>
        <a:latin typeface="Myriad Pro Light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WB Blu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4_PWB Blu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3_PWB Blu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_template.potx" id="{5BC14771-73DD-46B9-937F-AD3B9C963DBF}" vid="{629AFFB0-29F4-4094-9BD7-973DEAF0700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F91E7AD461E8488C97074A09F3CA70" ma:contentTypeVersion="45" ma:contentTypeDescription="Create a new document." ma:contentTypeScope="" ma:versionID="18dd963d12697fb531166b9d24f645fe">
  <xsd:schema xmlns:xsd="http://www.w3.org/2001/XMLSchema" xmlns:xs="http://www.w3.org/2001/XMLSchema" xmlns:p="http://schemas.microsoft.com/office/2006/metadata/properties" xmlns:ns1="http://schemas.microsoft.com/sharepoint/v3" xmlns:ns2="bdc6406b-a16c-4791-a2df-f9df3254c2f2" xmlns:ns3="ed383ef8-cc39-4fd2-8e26-4f359f17b8f4" targetNamespace="http://schemas.microsoft.com/office/2006/metadata/properties" ma:root="true" ma:fieldsID="d02e10c4e280c8a29b704e8c1cbfd22d" ns1:_="" ns2:_="" ns3:_="">
    <xsd:import namespace="http://schemas.microsoft.com/sharepoint/v3"/>
    <xsd:import namespace="bdc6406b-a16c-4791-a2df-f9df3254c2f2"/>
    <xsd:import namespace="ed383ef8-cc39-4fd2-8e26-4f359f17b8f4"/>
    <xsd:element name="properties">
      <xsd:complexType>
        <xsd:sequence>
          <xsd:element name="documentManagement">
            <xsd:complexType>
              <xsd:all>
                <xsd:element ref="ns2:DeliverableStatus" minOccurs="0"/>
                <xsd:element ref="ns2:SubmitReview" minOccurs="0"/>
                <xsd:element ref="ns2:PrimaryReviewers" minOccurs="0"/>
                <xsd:element ref="ns2:ReviewerNotes" minOccurs="0"/>
                <xsd:element ref="ns2:ReviewOption" minOccurs="0"/>
                <xsd:element ref="ns2:Reviewers" minOccurs="0"/>
                <xsd:element ref="ns2:ProcessStatu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_Flow_SignoffStatus" minOccurs="0"/>
                <xsd:element ref="ns2:ReviewStatus0" minOccurs="0"/>
                <xsd:element ref="ns2:QMItemLookup" minOccurs="0"/>
                <xsd:element ref="ns2:ReviewHistory" minOccurs="0"/>
                <xsd:element ref="ns2:ReviewsCompleted" minOccurs="0"/>
                <xsd:element ref="ns2:DeliverableLaunch" minOccurs="0"/>
                <xsd:element ref="ns2:LastReviewDate" minOccurs="0"/>
                <xsd:element ref="ns2:LinktoReview" minOccurs="0"/>
                <xsd:element ref="ns1:_ip_UnifiedCompliancePolicyProperties" minOccurs="0"/>
                <xsd:element ref="ns1:_ip_UnifiedCompliancePolicyUIAction" minOccurs="0"/>
                <xsd:element ref="ns2:WBS" minOccurs="0"/>
                <xsd:element ref="ns2:DocumentStatus" minOccurs="0"/>
                <xsd:element ref="ns2:DocumentType" minOccurs="0"/>
                <xsd:element ref="ns2:OriginalAuthor" minOccurs="0"/>
                <xsd:element ref="ns2:EnterpriseKeywords" minOccurs="0"/>
                <xsd:element ref="ns2:DataDate" minOccurs="0"/>
                <xsd:element ref="ns2:OtherReviewers" minOccurs="0"/>
                <xsd:element ref="ns2:NextReviewDueDate" minOccurs="0"/>
                <xsd:element ref="ns2:WorkflowProces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6406b-a16c-4791-a2df-f9df3254c2f2" elementFormDefault="qualified">
    <xsd:import namespace="http://schemas.microsoft.com/office/2006/documentManagement/types"/>
    <xsd:import namespace="http://schemas.microsoft.com/office/infopath/2007/PartnerControls"/>
    <xsd:element name="DeliverableStatus" ma:index="2" nillable="true" ma:displayName="Deliverable Status" ma:default="Draft not submitted" ma:format="Dropdown" ma:internalName="DeliverableStatus">
      <xsd:simpleType>
        <xsd:restriction base="dms:Choice">
          <xsd:enumeration value="Draft not submitted"/>
          <xsd:enumeration value="Draft"/>
          <xsd:enumeration value="Second Draft"/>
          <xsd:enumeration value="Final Draft"/>
          <xsd:enumeration value="Final"/>
        </xsd:restriction>
      </xsd:simpleType>
    </xsd:element>
    <xsd:element name="SubmitReview" ma:index="3" nillable="true" ma:displayName="Submit for Review" ma:default="0" ma:internalName="SubmitReview">
      <xsd:simpleType>
        <xsd:restriction base="dms:Boolean"/>
      </xsd:simpleType>
    </xsd:element>
    <xsd:element name="PrimaryReviewers" ma:index="4" nillable="true" ma:displayName="Primary Reviewers" ma:list="UserInfo" ma:SearchPeopleOnly="false" ma:SharePointGroup="0" ma:internalName="PrimaryReview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viewerNotes" ma:index="5" nillable="true" ma:displayName="Reviewer Notes" ma:internalName="ReviewerNotes">
      <xsd:simpleType>
        <xsd:restriction base="dms:Note"/>
      </xsd:simpleType>
    </xsd:element>
    <xsd:element name="ReviewOption" ma:index="6" nillable="true" ma:displayName="Review Option" ma:internalName="ReviewOption">
      <xsd:simpleType>
        <xsd:restriction base="dms:Text">
          <xsd:maxLength value="255"/>
        </xsd:restriction>
      </xsd:simpleType>
    </xsd:element>
    <xsd:element name="Reviewers" ma:index="7" nillable="true" ma:displayName="Reviewers" ma:list="UserInfo" ma:SearchPeopleOnly="false" ma:SharePointGroup="0" ma:internalName="Review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cessStatus" ma:index="8" nillable="true" ma:displayName="Review Status" ma:default="Not Submitted" ma:format="Dropdown" ma:indexed="true" ma:internalName="ProcessStatus">
      <xsd:simpleType>
        <xsd:restriction base="dms:Choice">
          <xsd:enumeration value="Not Submitted"/>
          <xsd:enumeration value="Primary Reviewer"/>
          <xsd:enumeration value="Secondary Reviewer"/>
          <xsd:enumeration value="Completed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7" nillable="true" ma:displayName="Sign-off status" ma:internalName="Sign_x002d_off_x0020_status">
      <xsd:simpleType>
        <xsd:restriction base="dms:Text"/>
      </xsd:simpleType>
    </xsd:element>
    <xsd:element name="ReviewStatus0" ma:index="28" nillable="true" ma:displayName="ReviewStatus" ma:format="Dropdown" ma:indexed="true" ma:internalName="ReviewStatus0">
      <xsd:simpleType>
        <xsd:restriction base="dms:Choice">
          <xsd:enumeration value="Initial"/>
          <xsd:enumeration value="Primary Reviewers"/>
          <xsd:enumeration value="Reviewers"/>
          <xsd:enumeration value="Completed"/>
        </xsd:restriction>
      </xsd:simpleType>
    </xsd:element>
    <xsd:element name="QMItemLookup" ma:index="29" nillable="true" ma:displayName="QMItemLookup" ma:internalName="QMItemLookup">
      <xsd:simpleType>
        <xsd:restriction base="dms:Number"/>
      </xsd:simpleType>
    </xsd:element>
    <xsd:element name="ReviewHistory" ma:index="30" nillable="true" ma:displayName="Review History" ma:internalName="ReviewHistory">
      <xsd:simpleType>
        <xsd:restriction base="dms:Note"/>
      </xsd:simpleType>
    </xsd:element>
    <xsd:element name="ReviewsCompleted" ma:index="31" nillable="true" ma:displayName="ReviewsCompleted" ma:internalName="ReviewsCompleted">
      <xsd:simpleType>
        <xsd:restriction base="dms:Text">
          <xsd:maxLength value="255"/>
        </xsd:restriction>
      </xsd:simpleType>
    </xsd:element>
    <xsd:element name="DeliverableLaunch" ma:index="32" nillable="true" ma:displayName="Deliverable Review" ma:default="Link" ma:internalName="DeliverableLaunch">
      <xsd:simpleType>
        <xsd:restriction base="dms:Text">
          <xsd:maxLength value="255"/>
        </xsd:restriction>
      </xsd:simpleType>
    </xsd:element>
    <xsd:element name="LastReviewDate" ma:index="33" nillable="true" ma:displayName="Last Review Date" ma:format="DateOnly" ma:internalName="LastReviewDate">
      <xsd:simpleType>
        <xsd:restriction base="dms:DateTime"/>
      </xsd:simpleType>
    </xsd:element>
    <xsd:element name="LinktoReview" ma:index="34" nillable="true" ma:displayName="Link to Review" ma:internalName="LinktoReview">
      <xsd:simpleType>
        <xsd:restriction base="dms:Text">
          <xsd:maxLength value="255"/>
        </xsd:restriction>
      </xsd:simpleType>
    </xsd:element>
    <xsd:element name="WBS" ma:index="37" nillable="true" ma:displayName="WBS" ma:internalName="WBS">
      <xsd:simpleType>
        <xsd:restriction base="dms:Text">
          <xsd:maxLength value="255"/>
        </xsd:restriction>
      </xsd:simpleType>
    </xsd:element>
    <xsd:element name="DocumentStatus" ma:index="38" nillable="true" ma:displayName="DocumentStatus" ma:format="Dropdown" ma:internalName="DocumentStatus">
      <xsd:simpleType>
        <xsd:restriction base="dms:Choice">
          <xsd:enumeration value="Working"/>
          <xsd:enumeration value="Draft"/>
          <xsd:enumeration value="Under Review"/>
          <xsd:enumeration value="Reviewed"/>
          <xsd:enumeration value="Final"/>
          <xsd:enumeration value="Published"/>
          <xsd:enumeration value="Expired"/>
          <xsd:enumeration value="Archived"/>
          <xsd:enumeration value="Not Applicable"/>
        </xsd:restriction>
      </xsd:simpleType>
    </xsd:element>
    <xsd:element name="DocumentType" ma:index="39" nillable="true" ma:displayName="DocumentType" ma:format="Dropdown" ma:internalName="DocumentType">
      <xsd:simpleType>
        <xsd:restriction base="dms:Choice">
          <xsd:enumeration value="Agenda"/>
          <xsd:enumeration value="Audio"/>
          <xsd:enumeration value="Calculation"/>
          <xsd:enumeration value="Checklist"/>
          <xsd:enumeration value="Contract"/>
          <xsd:enumeration value="Drawing"/>
          <xsd:enumeration value="Email"/>
          <xsd:enumeration value="Fact Sheet"/>
          <xsd:enumeration value="Folder"/>
          <xsd:enumeration value="Form"/>
          <xsd:enumeration value="Graphic"/>
          <xsd:enumeration value="Guide or Guideline"/>
          <xsd:enumeration value="Letter"/>
          <xsd:enumeration value="Link"/>
          <xsd:enumeration value="Meeting Minutes"/>
          <xsd:enumeration value="Memorandum"/>
          <xsd:enumeration value="Other"/>
          <xsd:enumeration value="Photograph"/>
          <xsd:enumeration value="Plan"/>
          <xsd:enumeration value="Presentation"/>
          <xsd:enumeration value="Report"/>
          <xsd:enumeration value="Request for Information"/>
          <xsd:enumeration value="Schedule"/>
          <xsd:enumeration value="Sign-In"/>
          <xsd:enumeration value="Spatial Data"/>
          <xsd:enumeration value="Specification"/>
          <xsd:enumeration value="Talking Points"/>
          <xsd:enumeration value="Technical Memorandum"/>
          <xsd:enumeration value="Template"/>
          <xsd:enumeration value="Transmittal"/>
          <xsd:enumeration value="Video"/>
        </xsd:restriction>
      </xsd:simpleType>
    </xsd:element>
    <xsd:element name="OriginalAuthor" ma:index="40" nillable="true" ma:displayName="OriginalAuthor" ma:internalName="OriginalAuthor">
      <xsd:simpleType>
        <xsd:restriction base="dms:Text">
          <xsd:maxLength value="255"/>
        </xsd:restriction>
      </xsd:simpleType>
    </xsd:element>
    <xsd:element name="EnterpriseKeywords" ma:index="41" nillable="true" ma:displayName="EnterpriseKeywords" ma:internalName="EnterpriseKeywords">
      <xsd:simpleType>
        <xsd:restriction base="dms:Text">
          <xsd:maxLength value="255"/>
        </xsd:restriction>
      </xsd:simpleType>
    </xsd:element>
    <xsd:element name="DataDate" ma:index="42" nillable="true" ma:displayName="DataDate" ma:internalName="DataDate">
      <xsd:simpleType>
        <xsd:restriction base="dms:Text">
          <xsd:maxLength value="255"/>
        </xsd:restriction>
      </xsd:simpleType>
    </xsd:element>
    <xsd:element name="OtherReviewers" ma:index="43" nillable="true" ma:displayName="Other Reviewers" ma:list="UserInfo" ma:SearchPeopleOnly="false" ma:SharePointGroup="0" ma:internalName="OtherReview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extReviewDueDate" ma:index="44" nillable="true" ma:displayName="Next Review Due Date" ma:format="DateOnly" ma:internalName="NextReviewDueDate">
      <xsd:simpleType>
        <xsd:restriction base="dms:DateTime"/>
      </xsd:simpleType>
    </xsd:element>
    <xsd:element name="WorkflowProcess" ma:index="45" nillable="true" ma:displayName="WorkflowProcess" ma:default="Initial" ma:internalName="WorkflowProcess">
      <xsd:simpleType>
        <xsd:restriction base="dms:Text">
          <xsd:maxLength value="255"/>
        </xsd:restriction>
      </xsd:simpleType>
    </xsd:element>
    <xsd:element name="MediaLengthInSeconds" ma:index="4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8" nillable="true" ma:taxonomy="true" ma:internalName="lcf76f155ced4ddcb4097134ff3c332f" ma:taxonomyFieldName="MediaServiceImageTags" ma:displayName="Image Tags" ma:readOnly="false" ma:fieldId="{5cf76f15-5ced-4ddc-b409-7134ff3c332f}" ma:taxonomyMulti="true" ma:sspId="b02cbeba-604b-48d5-8db5-ce7d6cfada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383ef8-cc39-4fd2-8e26-4f359f17b8f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9" nillable="true" ma:displayName="Taxonomy Catch All Column" ma:hidden="true" ma:list="{39b952f9-7681-49e1-8960-c6295887bd0c}" ma:internalName="TaxCatchAll" ma:showField="CatchAllData" ma:web="ed383ef8-cc39-4fd2-8e26-4f359f17b8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liverableStatus xmlns="bdc6406b-a16c-4791-a2df-f9df3254c2f2">Draft not submitted</DeliverableStatus>
    <PrimaryReviewers xmlns="bdc6406b-a16c-4791-a2df-f9df3254c2f2">
      <UserInfo>
        <DisplayName/>
        <AccountId xsi:nil="true"/>
        <AccountType/>
      </UserInfo>
    </PrimaryReviewers>
    <ReviewHistory xmlns="bdc6406b-a16c-4791-a2df-f9df3254c2f2" xsi:nil="true"/>
    <_ip_UnifiedCompliancePolicyUIAction xmlns="http://schemas.microsoft.com/sharepoint/v3" xsi:nil="true"/>
    <OriginalAuthor xmlns="bdc6406b-a16c-4791-a2df-f9df3254c2f2" xsi:nil="true"/>
    <QMItemLookup xmlns="bdc6406b-a16c-4791-a2df-f9df3254c2f2" xsi:nil="true"/>
    <ReviewStatus0 xmlns="bdc6406b-a16c-4791-a2df-f9df3254c2f2" xsi:nil="true"/>
    <NextReviewDueDate xmlns="bdc6406b-a16c-4791-a2df-f9df3254c2f2" xsi:nil="true"/>
    <ReviewerNotes xmlns="bdc6406b-a16c-4791-a2df-f9df3254c2f2" xsi:nil="true"/>
    <ReviewsCompleted xmlns="bdc6406b-a16c-4791-a2df-f9df3254c2f2" xsi:nil="true"/>
    <DocumentType xmlns="bdc6406b-a16c-4791-a2df-f9df3254c2f2" xsi:nil="true"/>
    <_ip_UnifiedCompliancePolicyProperties xmlns="http://schemas.microsoft.com/sharepoint/v3" xsi:nil="true"/>
    <DocumentStatus xmlns="bdc6406b-a16c-4791-a2df-f9df3254c2f2" xsi:nil="true"/>
    <EnterpriseKeywords xmlns="bdc6406b-a16c-4791-a2df-f9df3254c2f2" xsi:nil="true"/>
    <_Flow_SignoffStatus xmlns="bdc6406b-a16c-4791-a2df-f9df3254c2f2" xsi:nil="true"/>
    <LastReviewDate xmlns="bdc6406b-a16c-4791-a2df-f9df3254c2f2" xsi:nil="true"/>
    <ReviewOption xmlns="bdc6406b-a16c-4791-a2df-f9df3254c2f2" xsi:nil="true"/>
    <DeliverableLaunch xmlns="bdc6406b-a16c-4791-a2df-f9df3254c2f2">Link</DeliverableLaunch>
    <DataDate xmlns="bdc6406b-a16c-4791-a2df-f9df3254c2f2" xsi:nil="true"/>
    <OtherReviewers xmlns="bdc6406b-a16c-4791-a2df-f9df3254c2f2">
      <UserInfo>
        <DisplayName/>
        <AccountId xsi:nil="true"/>
        <AccountType/>
      </UserInfo>
    </OtherReviewers>
    <SubmitReview xmlns="bdc6406b-a16c-4791-a2df-f9df3254c2f2">false</SubmitReview>
    <WorkflowProcess xmlns="bdc6406b-a16c-4791-a2df-f9df3254c2f2">Initial</WorkflowProcess>
    <WBS xmlns="bdc6406b-a16c-4791-a2df-f9df3254c2f2" xsi:nil="true"/>
    <Reviewers xmlns="bdc6406b-a16c-4791-a2df-f9df3254c2f2">
      <UserInfo>
        <DisplayName/>
        <AccountId xsi:nil="true"/>
        <AccountType/>
      </UserInfo>
    </Reviewers>
    <LinktoReview xmlns="bdc6406b-a16c-4791-a2df-f9df3254c2f2" xsi:nil="true"/>
    <ProcessStatus xmlns="bdc6406b-a16c-4791-a2df-f9df3254c2f2">Not Submitted</ProcessStatus>
    <lcf76f155ced4ddcb4097134ff3c332f xmlns="bdc6406b-a16c-4791-a2df-f9df3254c2f2">
      <Terms xmlns="http://schemas.microsoft.com/office/infopath/2007/PartnerControls"/>
    </lcf76f155ced4ddcb4097134ff3c332f>
    <TaxCatchAll xmlns="ed383ef8-cc39-4fd2-8e26-4f359f17b8f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E15D80-877F-4F67-A2CB-515C995EA827}">
  <ds:schemaRefs>
    <ds:schemaRef ds:uri="bdc6406b-a16c-4791-a2df-f9df3254c2f2"/>
    <ds:schemaRef ds:uri="ed383ef8-cc39-4fd2-8e26-4f359f17b8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D7325AB-070B-4B89-9812-3F489ECBBFB8}">
  <ds:schemaRefs>
    <ds:schemaRef ds:uri="bdc6406b-a16c-4791-a2df-f9df3254c2f2"/>
    <ds:schemaRef ds:uri="ed383ef8-cc39-4fd2-8e26-4f359f17b8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1ACE98-1510-4BD8-8CC8-8B262621A1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1044</Words>
  <Application>Microsoft Office PowerPoint</Application>
  <PresentationFormat>Widescreen</PresentationFormat>
  <Paragraphs>187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Arial,Sans-Serif</vt:lpstr>
      <vt:lpstr>Calibri</vt:lpstr>
      <vt:lpstr>Century Gothic</vt:lpstr>
      <vt:lpstr>Franklin Gothic Book</vt:lpstr>
      <vt:lpstr>Ink Free</vt:lpstr>
      <vt:lpstr>Myriad Pro</vt:lpstr>
      <vt:lpstr>Myriad Pro SemiCond</vt:lpstr>
      <vt:lpstr>Myriad Pro SemiExt</vt:lpstr>
      <vt:lpstr>Verdana</vt:lpstr>
      <vt:lpstr>Wingdings</vt:lpstr>
      <vt:lpstr>Office Theme</vt:lpstr>
      <vt:lpstr>1_PWB Blue</vt:lpstr>
      <vt:lpstr>4_PWB Blue</vt:lpstr>
      <vt:lpstr>3_PWB Blue</vt:lpstr>
      <vt:lpstr>PowerPoint Presentation</vt:lpstr>
      <vt:lpstr>Agenda</vt:lpstr>
      <vt:lpstr>PowerPoint Presentation</vt:lpstr>
      <vt:lpstr>Brief History</vt:lpstr>
      <vt:lpstr>Resiliency &amp; Benefit</vt:lpstr>
      <vt:lpstr>Funding support</vt:lpstr>
      <vt:lpstr>Current estimated program costs</vt:lpstr>
      <vt:lpstr>Key drivers for increase in estimated costs</vt:lpstr>
      <vt:lpstr>Rate Forecast</vt:lpstr>
      <vt:lpstr>Centering water rate affordability</vt:lpstr>
      <vt:lpstr>Bull Run Filtration critical path to compliance</vt:lpstr>
      <vt:lpstr>Multi-step land use permitting process</vt:lpstr>
      <vt:lpstr>Equity contracting and workforce</vt:lpstr>
      <vt:lpstr>Building vital infrastructure that will serve local industry and businesses</vt:lpstr>
      <vt:lpstr>Council Actions – Reports to Council</vt:lpstr>
      <vt:lpstr>Council Actions – Guaranteed Maximum Prices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Aubrie Koenig</dc:creator>
  <cp:lastModifiedBy>McClymont, Keelan</cp:lastModifiedBy>
  <cp:revision>9</cp:revision>
  <cp:lastPrinted>2023-06-27T16:23:00Z</cp:lastPrinted>
  <dcterms:created xsi:type="dcterms:W3CDTF">2022-01-15T01:59:42Z</dcterms:created>
  <dcterms:modified xsi:type="dcterms:W3CDTF">2023-06-27T20:57:55Z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0x010100D6F91E7AD461E8488C97074A09F3CA70</vt:lpwstr>
  </property>
  <property fmtid="{D5CDD505-2E9C-101B-9397-08002B2CF9AE}" pid="3" name="MediaServiceImageTags">
    <vt:lpwstr/>
  </property>
  <property fmtid="{D5CDD505-2E9C-101B-9397-08002B2CF9AE}" pid="4" name="MSIP_Label_ae29e37d-a8a4-4222-a804-8a2bb3536c03_ActionId">
    <vt:lpwstr>2f3ca4db-70ab-4396-970e-45984da115bb</vt:lpwstr>
  </property>
  <property fmtid="{D5CDD505-2E9C-101B-9397-08002B2CF9AE}" pid="5" name="MSIP_Label_ae29e37d-a8a4-4222-a804-8a2bb3536c03_ContentBits">
    <vt:lpwstr>0</vt:lpwstr>
  </property>
  <property fmtid="{D5CDD505-2E9C-101B-9397-08002B2CF9AE}" pid="6" name="MSIP_Label_ae29e37d-a8a4-4222-a804-8a2bb3536c03_SiteId">
    <vt:lpwstr>cb2bab3d-7d90-44ea-9e31-531011b1213d</vt:lpwstr>
  </property>
  <property fmtid="{D5CDD505-2E9C-101B-9397-08002B2CF9AE}" pid="7" name="MSIP_Label_ae29e37d-a8a4-4222-a804-8a2bb3536c03_Method">
    <vt:lpwstr>Standard</vt:lpwstr>
  </property>
  <property fmtid="{D5CDD505-2E9C-101B-9397-08002B2CF9AE}" pid="8" name="MSIP_Label_ae29e37d-a8a4-4222-a804-8a2bb3536c03_Enabled">
    <vt:lpwstr>true</vt:lpwstr>
  </property>
  <property fmtid="{D5CDD505-2E9C-101B-9397-08002B2CF9AE}" pid="9" name="MSIP_Label_ae29e37d-a8a4-4222-a804-8a2bb3536c03_Name">
    <vt:lpwstr>General (Default)</vt:lpwstr>
  </property>
  <property fmtid="{D5CDD505-2E9C-101B-9397-08002B2CF9AE}" pid="10" name="MSIP_Label_ae29e37d-a8a4-4222-a804-8a2bb3536c03_SetDate">
    <vt:lpwstr>2023-02-24T18:03:09Z</vt:lpwstr>
  </property>
</Properties>
</file>