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502" r:id="rId3"/>
    <p:sldId id="508" r:id="rId4"/>
    <p:sldId id="509" r:id="rId5"/>
    <p:sldId id="501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jaso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D7D761"/>
    <a:srgbClr val="C0C672"/>
    <a:srgbClr val="C0C0C0"/>
    <a:srgbClr val="1C1C1C"/>
    <a:srgbClr val="7FAC00"/>
    <a:srgbClr val="99CC00"/>
    <a:srgbClr val="85B400"/>
    <a:srgbClr val="DDFF7D"/>
    <a:srgbClr val="6082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89006" autoAdjust="0"/>
  </p:normalViewPr>
  <p:slideViewPr>
    <p:cSldViewPr snapToGrid="0" showGuides="1">
      <p:cViewPr varScale="1">
        <p:scale>
          <a:sx n="88" d="100"/>
          <a:sy n="88" d="100"/>
        </p:scale>
        <p:origin x="11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>
        <p:scale>
          <a:sx n="130" d="100"/>
          <a:sy n="130" d="100"/>
        </p:scale>
        <p:origin x="2004" y="-12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563B9D4C-C08C-4D26-9536-6B3319FE8D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34458A16-B8DA-44CD-BBFF-BD9B9CB272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9620" name="Rectangle 4">
            <a:extLst>
              <a:ext uri="{FF2B5EF4-FFF2-40B4-BE49-F238E27FC236}">
                <a16:creationId xmlns:a16="http://schemas.microsoft.com/office/drawing/2014/main" id="{072D3229-D2BC-41C4-B1D2-E3458C5F8F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9621" name="Rectangle 5">
            <a:extLst>
              <a:ext uri="{FF2B5EF4-FFF2-40B4-BE49-F238E27FC236}">
                <a16:creationId xmlns:a16="http://schemas.microsoft.com/office/drawing/2014/main" id="{8391897F-B834-4982-BF46-AE0C5A26B15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7AD67E-6AEF-438A-B647-DC767F205D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2B07BAEA-775E-45C4-8216-CC1C8973AA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E2C32BC3-9C35-4F23-8DFD-D608394725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CC6B38E-CD0A-48AE-9B8E-F757D6A8EB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30B77E21-B0B9-4BF1-98CF-E0C78EFBAD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BA906B24-2839-4D5C-A278-6915344607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9FB81954-BFAF-4B66-8619-AA3644699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2B0E55-4929-498B-BC42-0384B9DA27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7BDF4B6C-6CD2-47A2-B4DB-BC65317651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A1AA19E-0F7B-4445-B9F7-8575187A6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488" indent="-90488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96E563C-A237-405B-BB26-34E817552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318451-0390-4458-A48B-570ADEF7BBE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B0E55-4929-498B-BC42-0384B9DA27AF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618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AFEA550-4BC7-492F-94F7-14900F6EF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FE31835-825D-4830-9587-1EA1385A4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3FD1984-89ED-4FDC-8326-B92258F7F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2A5DBC-40BA-47BA-98E2-34B9A11377A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9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8862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800600" y="2288771"/>
            <a:ext cx="3886200" cy="3886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>
            <a:extLst>
              <a:ext uri="{FF2B5EF4-FFF2-40B4-BE49-F238E27FC236}">
                <a16:creationId xmlns:a16="http://schemas.microsoft.com/office/drawing/2014/main" id="{81C41577-16A1-4406-987E-6FA77C3CE1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7FAC00"/>
          </a:solidFill>
          <a:ln>
            <a:noFill/>
          </a:ln>
          <a:effectLst/>
        </p:spPr>
        <p:txBody>
          <a:bodyPr wrap="non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noFill/>
            </a:endParaRPr>
          </a:p>
        </p:txBody>
      </p:sp>
      <p:pic>
        <p:nvPicPr>
          <p:cNvPr id="1027" name="Picture 4" descr="Portland Parks &amp; Recreation logo with the tagline &quot;Healthy Parks, Healthy Portland&quot;">
            <a:extLst>
              <a:ext uri="{FF2B5EF4-FFF2-40B4-BE49-F238E27FC236}">
                <a16:creationId xmlns:a16="http://schemas.microsoft.com/office/drawing/2014/main" id="{E7CBA082-01F6-47DD-AE7D-A72993F03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51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140B7068-4678-491C-A299-5D6DB81A0C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28800" y="6492875"/>
            <a:ext cx="548640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50" b="1" dirty="0">
                <a:solidFill>
                  <a:schemeClr val="bg1"/>
                </a:solidFill>
                <a:latin typeface="Calibi"/>
              </a:rPr>
              <a:t>PORTLANDPARKS.ORG    </a:t>
            </a:r>
            <a:r>
              <a:rPr lang="en-US" altLang="en-US" sz="1050" dirty="0">
                <a:solidFill>
                  <a:schemeClr val="bg1"/>
                </a:solidFill>
                <a:latin typeface="Calibi"/>
              </a:rPr>
              <a:t>|   Commissioner Dan Ryan   |   Director Adena Long</a:t>
            </a:r>
            <a:endParaRPr lang="en-US" altLang="en-US" sz="2800" dirty="0">
              <a:solidFill>
                <a:schemeClr val="bg1"/>
              </a:solidFill>
              <a:latin typeface="Calibi"/>
            </a:endParaRPr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76FE4475-8D97-4CD0-A73F-29D13058B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42888"/>
            <a:ext cx="277336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586746-D70E-4682-9F0F-19BB153C6695}"/>
              </a:ext>
            </a:extLst>
          </p:cNvPr>
          <p:cNvSpPr txBox="1">
            <a:spLocks/>
          </p:cNvSpPr>
          <p:nvPr/>
        </p:nvSpPr>
        <p:spPr>
          <a:xfrm>
            <a:off x="457200" y="5313363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 i="1" kern="0" dirty="0">
                <a:solidFill>
                  <a:schemeClr val="bg1"/>
                </a:solidFill>
              </a:rPr>
              <a:t>Click to update the date or subtitle – January 1, 2018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DE25-3956-46F7-AB8F-492916D0E6BE}"/>
              </a:ext>
            </a:extLst>
          </p:cNvPr>
          <p:cNvSpPr txBox="1">
            <a:spLocks/>
          </p:cNvSpPr>
          <p:nvPr/>
        </p:nvSpPr>
        <p:spPr>
          <a:xfrm>
            <a:off x="457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i="1" kern="0" dirty="0">
                <a:solidFill>
                  <a:schemeClr val="bg1"/>
                </a:solidFill>
              </a:rPr>
              <a:t>Presenter Name</a:t>
            </a:r>
            <a:r>
              <a:rPr lang="en-US" sz="1400" b="0" i="1" kern="0" dirty="0">
                <a:solidFill>
                  <a:schemeClr val="bg1"/>
                </a:solidFill>
              </a:rPr>
              <a:t>, Title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914BAA-8D65-45C7-A87A-8568FD91DB3C}"/>
              </a:ext>
            </a:extLst>
          </p:cNvPr>
          <p:cNvSpPr txBox="1">
            <a:spLocks/>
          </p:cNvSpPr>
          <p:nvPr/>
        </p:nvSpPr>
        <p:spPr>
          <a:xfrm>
            <a:off x="457200" y="5313363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 i="1" kern="0" dirty="0">
                <a:solidFill>
                  <a:schemeClr val="bg1"/>
                </a:solidFill>
              </a:rPr>
              <a:t>Click to update the date or subtitle – January 1, 2018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3368E8-76AC-4F94-A852-EBE90CF96860}"/>
              </a:ext>
            </a:extLst>
          </p:cNvPr>
          <p:cNvSpPr txBox="1">
            <a:spLocks/>
          </p:cNvSpPr>
          <p:nvPr/>
        </p:nvSpPr>
        <p:spPr>
          <a:xfrm>
            <a:off x="457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i="1" kern="0" dirty="0">
                <a:solidFill>
                  <a:schemeClr val="bg1"/>
                </a:solidFill>
              </a:rPr>
              <a:t>Presenter Name</a:t>
            </a:r>
            <a:r>
              <a:rPr lang="en-US" sz="1400" b="0" i="1" kern="0" dirty="0">
                <a:solidFill>
                  <a:schemeClr val="bg1"/>
                </a:solidFill>
              </a:rPr>
              <a:t>, Title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9E326B-185E-4CB8-9F54-51814E1E8440}"/>
              </a:ext>
            </a:extLst>
          </p:cNvPr>
          <p:cNvSpPr txBox="1">
            <a:spLocks/>
          </p:cNvSpPr>
          <p:nvPr/>
        </p:nvSpPr>
        <p:spPr>
          <a:xfrm>
            <a:off x="457200" y="5313363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 i="1" kern="0" dirty="0">
                <a:solidFill>
                  <a:schemeClr val="bg1"/>
                </a:solidFill>
              </a:rPr>
              <a:t>Click to update the date or subtitle – January 1, 2018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9FB24F6-3D7A-4B8A-97A3-65C77ACA7AD0}"/>
              </a:ext>
            </a:extLst>
          </p:cNvPr>
          <p:cNvSpPr txBox="1">
            <a:spLocks/>
          </p:cNvSpPr>
          <p:nvPr/>
        </p:nvSpPr>
        <p:spPr>
          <a:xfrm>
            <a:off x="457200" y="5710238"/>
            <a:ext cx="8229600" cy="457200"/>
          </a:xfrm>
          <a:prstGeom prst="rect">
            <a:avLst/>
          </a:prstGeom>
        </p:spPr>
        <p:txBody>
          <a:bodyPr lIns="0" tIns="0" rIns="0" b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tx1"/>
                </a:solidFill>
                <a:latin typeface="Calibi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i="1" kern="0" dirty="0">
                <a:solidFill>
                  <a:schemeClr val="bg1"/>
                </a:solidFill>
              </a:rPr>
              <a:t>Presenter Name</a:t>
            </a:r>
            <a:r>
              <a:rPr lang="en-US" sz="1400" b="0" i="1" kern="0" dirty="0">
                <a:solidFill>
                  <a:schemeClr val="bg1"/>
                </a:solidFill>
              </a:rPr>
              <a:t>, Title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34989-9F93-46DD-8E97-2868096B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9744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Morrison Bridgehead Property – Acquisition </a:t>
            </a:r>
            <a:br>
              <a:rPr lang="en-US" dirty="0"/>
            </a:br>
            <a:r>
              <a:rPr lang="en-US" sz="1000" dirty="0"/>
              <a:t> </a:t>
            </a:r>
            <a:r>
              <a:rPr lang="en-US" sz="1200" dirty="0"/>
              <a:t>Presenter: Dylan Paul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4B7F6-ADC0-EB31-8064-D6ADDF011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2418"/>
            <a:ext cx="9143999" cy="4218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1C467-C4C7-E839-27D3-A1A1064ED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799" y="4579499"/>
            <a:ext cx="1850573" cy="1675025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1" name="Rectangle 923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D6533-655C-AD2A-FBE1-3829847CE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94" r="-2" b="11723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0787D6-8AC8-A443-165B-3192D09B82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9" r="-2" b="-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9232" name="Freeform: Shape 923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38" name="Freeform: Shape 923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B27B16-5497-4F79-2DD5-E87A4D4D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1449216"/>
            <a:ext cx="3624601" cy="653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Prior Ownership</a:t>
            </a:r>
          </a:p>
        </p:txBody>
      </p:sp>
      <p:sp>
        <p:nvSpPr>
          <p:cNvPr id="9240" name="Rectangle 923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9242" name="Rectangle 924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44" name="Rectangle 924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18" name="TextBox 5">
            <a:extLst>
              <a:ext uri="{FF2B5EF4-FFF2-40B4-BE49-F238E27FC236}">
                <a16:creationId xmlns:a16="http://schemas.microsoft.com/office/drawing/2014/main" id="{D8C5680B-726B-436B-9FE3-039887349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42" y="2359153"/>
            <a:ext cx="3624602" cy="381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1600" dirty="0">
                <a:latin typeface="+mn-lt"/>
              </a:rPr>
              <a:t>There has been a consistent conceptual design theme for this site going back to 2014 that has always included public events, marketplaces, and year-round activation.</a:t>
            </a:r>
          </a:p>
          <a:p>
            <a:pPr marL="11430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en-US" sz="1600" dirty="0">
              <a:latin typeface="+mn-lt"/>
            </a:endParaRPr>
          </a:p>
          <a:p>
            <a:pPr marL="1143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1600" dirty="0">
                <a:latin typeface="+mn-lt"/>
              </a:rPr>
              <a:t>In line with this consistent theme,  Parks &amp; Recreation is intending to use the site pretty much “as-is” for capacity increasing purposes and to support year-round events, markets, fairs, and overflow parking for Waterfront Park.</a:t>
            </a:r>
          </a:p>
        </p:txBody>
      </p:sp>
    </p:spTree>
    <p:extLst>
      <p:ext uri="{BB962C8B-B14F-4D97-AF65-F5344CB8AC3E}">
        <p14:creationId xmlns:p14="http://schemas.microsoft.com/office/powerpoint/2010/main" val="16350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9CCE8A2E-61E7-4667-90A8-34285A8C4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4" name="Rectangle 46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82DED-26F8-51C1-76B7-C0494755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40602"/>
            <a:ext cx="2475497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800" kern="1200" dirty="0">
                <a:solidFill>
                  <a:schemeClr val="tx1"/>
                </a:solidFill>
                <a:latin typeface="+mj-lt"/>
                <a:cs typeface="+mj-cs"/>
              </a:rPr>
              <a:t>Site Details</a:t>
            </a:r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16669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51F589A-0416-DE17-D5C2-7E00A900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985" y="4218905"/>
            <a:ext cx="5474411" cy="2089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Gross Land Area is 142,110 SF or 3.26 Acres</a:t>
            </a: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Number of Surface Parking Spaces is 300</a:t>
            </a: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Multnomah County Assessed Value $8,620,920</a:t>
            </a: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City Purchase Price $8,000,000</a:t>
            </a: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Capitalization Rate Approximately 7.5% </a:t>
            </a:r>
          </a:p>
          <a:p>
            <a:pPr marL="1143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i="0" dirty="0">
                <a:solidFill>
                  <a:srgbClr val="111111"/>
                </a:solidFill>
                <a:effectLst/>
                <a:latin typeface="Cabin-semi-bold"/>
              </a:rPr>
              <a:t>      </a:t>
            </a:r>
            <a:r>
              <a:rPr lang="en-US" sz="1200" i="0" dirty="0">
                <a:solidFill>
                  <a:srgbClr val="111111"/>
                </a:solidFill>
                <a:effectLst/>
                <a:latin typeface="Cabin-semi-bold"/>
              </a:rPr>
              <a:t>(Capitalization Rate = Net Operating Income / Purchase Price)</a:t>
            </a:r>
            <a:endParaRPr lang="en-US" altLang="en-US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CDAC15-5CFB-C14A-3054-749B6A3F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18" y="190937"/>
            <a:ext cx="8375585" cy="39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0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82DED-26F8-51C1-76B7-C0494755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900" kern="1200" dirty="0">
                <a:solidFill>
                  <a:schemeClr val="tx1"/>
                </a:solidFill>
                <a:latin typeface="+mj-lt"/>
                <a:cs typeface="+mj-cs"/>
              </a:rPr>
              <a:t>Site Encumberments</a:t>
            </a:r>
          </a:p>
        </p:txBody>
      </p:sp>
      <p:sp>
        <p:nvSpPr>
          <p:cNvPr id="9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51F589A-0416-DE17-D5C2-7E00A900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City Sewer Easement Area in </a:t>
            </a:r>
            <a:r>
              <a:rPr lang="en-US" altLang="en-US" sz="1600" dirty="0">
                <a:solidFill>
                  <a:srgbClr val="FFC000"/>
                </a:solidFill>
                <a:latin typeface="+mn-lt"/>
              </a:rPr>
              <a:t>Gold</a:t>
            </a: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Multnomah County Right of Way Shared Use Agreement </a:t>
            </a:r>
            <a:r>
              <a:rPr lang="en-US" altLang="en-US" sz="1600" dirty="0">
                <a:highlight>
                  <a:srgbClr val="C0C0C0"/>
                </a:highlight>
                <a:latin typeface="+mn-lt"/>
              </a:rPr>
              <a:t>(Shaded Area)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986A41-57E8-824F-B640-306461329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802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E700F0A-2941-48FA-8F1F-9064066A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91" y="4770613"/>
            <a:ext cx="7944130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3500" kern="1200" dirty="0">
                <a:solidFill>
                  <a:schemeClr val="tx2"/>
                </a:solidFill>
                <a:latin typeface="+mj-lt"/>
                <a:cs typeface="+mj-cs"/>
              </a:rPr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432B4-0E5B-57EE-0332-F7E28F1778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57000" pencilSize="4"/>
                    </a14:imgEffect>
                  </a14:imgLayer>
                </a14:imgProps>
              </a:ext>
            </a:extLst>
          </a:blip>
          <a:srcRect l="14132" r="18943"/>
          <a:stretch/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1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27CF988-9E06-1F63-1E26-0A0203D9806A}"/>
              </a:ext>
            </a:extLst>
          </p:cNvPr>
          <p:cNvSpPr/>
          <p:nvPr/>
        </p:nvSpPr>
        <p:spPr bwMode="auto">
          <a:xfrm rot="1177466">
            <a:off x="3539655" y="1727624"/>
            <a:ext cx="1730873" cy="518138"/>
          </a:xfrm>
          <a:prstGeom prst="rect">
            <a:avLst/>
          </a:prstGeom>
          <a:solidFill>
            <a:srgbClr val="D7D761">
              <a:alpha val="41961"/>
            </a:srgbClr>
          </a:solidFill>
          <a:ln w="60325" cap="flat" cmpd="sng" algn="ctr">
            <a:solidFill>
              <a:srgbClr val="0070C0">
                <a:alpha val="6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vents and Activation .potx" id="{530D1F24-03BD-4F55-8F45-D78A6E02D8D3}" vid="{7D5C2944-6DF2-4917-BCEE-29E4D297A28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</TotalTime>
  <Words>201</Words>
  <Application>Microsoft Office PowerPoint</Application>
  <PresentationFormat>On-screen Show (4:3)</PresentationFormat>
  <Paragraphs>25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Cabin-semi-bold</vt:lpstr>
      <vt:lpstr>Calibi</vt:lpstr>
      <vt:lpstr>Calibri</vt:lpstr>
      <vt:lpstr>Default Design</vt:lpstr>
      <vt:lpstr>Morrison Bridgehead Property – Acquisition   Presenter: Dylan Paul</vt:lpstr>
      <vt:lpstr>Prior Ownership</vt:lpstr>
      <vt:lpstr>Site Details</vt:lpstr>
      <vt:lpstr>Site Encumberments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2023 – Events and Activations Presenter: Dylan Paul</dc:title>
  <dc:creator>Paul, Dylan</dc:creator>
  <cp:lastModifiedBy>Paul, Dylan</cp:lastModifiedBy>
  <cp:revision>8</cp:revision>
  <cp:lastPrinted>2013-02-20T04:28:25Z</cp:lastPrinted>
  <dcterms:created xsi:type="dcterms:W3CDTF">2023-05-22T16:01:06Z</dcterms:created>
  <dcterms:modified xsi:type="dcterms:W3CDTF">2023-06-09T21:46:17Z</dcterms:modified>
</cp:coreProperties>
</file>