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handoutMasterIdLst>
    <p:handoutMasterId r:id="rId104"/>
  </p:handoutMasterIdLst>
  <p:sldIdLst>
    <p:sldId id="257" r:id="rId2"/>
    <p:sldId id="597" r:id="rId3"/>
    <p:sldId id="258" r:id="rId4"/>
    <p:sldId id="303" r:id="rId5"/>
    <p:sldId id="268" r:id="rId6"/>
    <p:sldId id="276" r:id="rId7"/>
    <p:sldId id="277" r:id="rId8"/>
    <p:sldId id="471" r:id="rId9"/>
    <p:sldId id="609" r:id="rId10"/>
    <p:sldId id="610" r:id="rId11"/>
    <p:sldId id="611" r:id="rId12"/>
    <p:sldId id="695" r:id="rId13"/>
    <p:sldId id="694" r:id="rId14"/>
    <p:sldId id="612" r:id="rId15"/>
    <p:sldId id="613" r:id="rId16"/>
    <p:sldId id="716" r:id="rId17"/>
    <p:sldId id="717" r:id="rId18"/>
    <p:sldId id="718" r:id="rId19"/>
    <p:sldId id="719" r:id="rId20"/>
    <p:sldId id="663" r:id="rId21"/>
    <p:sldId id="720" r:id="rId22"/>
    <p:sldId id="305" r:id="rId23"/>
    <p:sldId id="398" r:id="rId24"/>
    <p:sldId id="601" r:id="rId25"/>
    <p:sldId id="399" r:id="rId26"/>
    <p:sldId id="401" r:id="rId27"/>
    <p:sldId id="598" r:id="rId28"/>
    <p:sldId id="602" r:id="rId29"/>
    <p:sldId id="603" r:id="rId30"/>
    <p:sldId id="400" r:id="rId31"/>
    <p:sldId id="600" r:id="rId32"/>
    <p:sldId id="605" r:id="rId33"/>
    <p:sldId id="620" r:id="rId34"/>
    <p:sldId id="653" r:id="rId35"/>
    <p:sldId id="654" r:id="rId36"/>
    <p:sldId id="655" r:id="rId37"/>
    <p:sldId id="656" r:id="rId38"/>
    <p:sldId id="657" r:id="rId39"/>
    <p:sldId id="658" r:id="rId40"/>
    <p:sldId id="659" r:id="rId41"/>
    <p:sldId id="661" r:id="rId42"/>
    <p:sldId id="662" r:id="rId43"/>
    <p:sldId id="474" r:id="rId44"/>
    <p:sldId id="721" r:id="rId45"/>
    <p:sldId id="262" r:id="rId46"/>
    <p:sldId id="631" r:id="rId47"/>
    <p:sldId id="512" r:id="rId48"/>
    <p:sldId id="664" r:id="rId49"/>
    <p:sldId id="665" r:id="rId50"/>
    <p:sldId id="666" r:id="rId51"/>
    <p:sldId id="667" r:id="rId52"/>
    <p:sldId id="668" r:id="rId53"/>
    <p:sldId id="669" r:id="rId54"/>
    <p:sldId id="574" r:id="rId55"/>
    <p:sldId id="725" r:id="rId56"/>
    <p:sldId id="726" r:id="rId57"/>
    <p:sldId id="724" r:id="rId58"/>
    <p:sldId id="723" r:id="rId59"/>
    <p:sldId id="727" r:id="rId60"/>
    <p:sldId id="722" r:id="rId61"/>
    <p:sldId id="381" r:id="rId62"/>
    <p:sldId id="418" r:id="rId63"/>
    <p:sldId id="476" r:id="rId64"/>
    <p:sldId id="567" r:id="rId65"/>
    <p:sldId id="570" r:id="rId66"/>
    <p:sldId id="568" r:id="rId67"/>
    <p:sldId id="606" r:id="rId68"/>
    <p:sldId id="670" r:id="rId69"/>
    <p:sldId id="671" r:id="rId70"/>
    <p:sldId id="672" r:id="rId71"/>
    <p:sldId id="673" r:id="rId72"/>
    <p:sldId id="674" r:id="rId73"/>
    <p:sldId id="675" r:id="rId74"/>
    <p:sldId id="676" r:id="rId75"/>
    <p:sldId id="677" r:id="rId76"/>
    <p:sldId id="477" r:id="rId77"/>
    <p:sldId id="550" r:id="rId78"/>
    <p:sldId id="678" r:id="rId79"/>
    <p:sldId id="679" r:id="rId80"/>
    <p:sldId id="680" r:id="rId81"/>
    <p:sldId id="681" r:id="rId82"/>
    <p:sldId id="682" r:id="rId83"/>
    <p:sldId id="683" r:id="rId84"/>
    <p:sldId id="684" r:id="rId85"/>
    <p:sldId id="685" r:id="rId86"/>
    <p:sldId id="630" r:id="rId87"/>
    <p:sldId id="706" r:id="rId88"/>
    <p:sldId id="707" r:id="rId89"/>
    <p:sldId id="708" r:id="rId90"/>
    <p:sldId id="709" r:id="rId91"/>
    <p:sldId id="710" r:id="rId92"/>
    <p:sldId id="714" r:id="rId93"/>
    <p:sldId id="715" r:id="rId94"/>
    <p:sldId id="713" r:id="rId95"/>
    <p:sldId id="728" r:id="rId96"/>
    <p:sldId id="688" r:id="rId97"/>
    <p:sldId id="690" r:id="rId98"/>
    <p:sldId id="691" r:id="rId99"/>
    <p:sldId id="692" r:id="rId100"/>
    <p:sldId id="689" r:id="rId101"/>
    <p:sldId id="643" r:id="rId10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45" autoAdjust="0"/>
    <p:restoredTop sz="98029" autoAdjust="0"/>
  </p:normalViewPr>
  <p:slideViewPr>
    <p:cSldViewPr snapToGrid="0" snapToObjects="1">
      <p:cViewPr varScale="1">
        <p:scale>
          <a:sx n="111" d="100"/>
          <a:sy n="111" d="100"/>
        </p:scale>
        <p:origin x="108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579E-887D-F24E-A552-60ACD98A2105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FD74-29F0-EB43-8871-037B2039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19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9D702-E490-1A4E-8E90-C2CDDFEA7D50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7D037-D304-F842-AA22-0B0D5EF35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2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9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8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2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49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7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6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3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4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28289-7261-8346-932F-089459BD81F2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11514-3120-684F-BF8F-F2A4B2B8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tland-bologna.org/events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lags of different countries/regions&#10;&#10;Description automatically generated with low confidence">
            <a:extLst>
              <a:ext uri="{FF2B5EF4-FFF2-40B4-BE49-F238E27FC236}">
                <a16:creationId xmlns:a16="http://schemas.microsoft.com/office/drawing/2014/main" id="{BC424881-A23E-C34D-B7BA-C9F163E4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70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4BA5440-4ACC-EF45-B5BB-23A375422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656"/>
            <a:ext cx="9144000" cy="54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579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1628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flags of different countries/regions&#10;&#10;Description automatically generated with low confidence">
            <a:extLst>
              <a:ext uri="{FF2B5EF4-FFF2-40B4-BE49-F238E27FC236}">
                <a16:creationId xmlns:a16="http://schemas.microsoft.com/office/drawing/2014/main" id="{FAF118A2-A133-A33E-EE53-9FCFCF3C6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2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31B64-0F83-6346-ADD6-E90D2B9B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63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31B64-0F83-6346-ADD6-E90D2B9B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65" y="1206500"/>
            <a:ext cx="9110869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3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31B64-0F83-6346-ADD6-E90D2B9B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587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B1B3C40-0CA7-3648-AE53-1728C1F1D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13" t="1" r="5184" b="1"/>
          <a:stretch/>
        </p:blipFill>
        <p:spPr>
          <a:xfrm>
            <a:off x="0" y="1282"/>
            <a:ext cx="914400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1D8F8D-EAAD-CD08-9406-12DAEFF2DA30}"/>
              </a:ext>
            </a:extLst>
          </p:cNvPr>
          <p:cNvSpPr txBox="1"/>
          <p:nvPr/>
        </p:nvSpPr>
        <p:spPr>
          <a:xfrm>
            <a:off x="2392471" y="200416"/>
            <a:ext cx="5661765" cy="977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44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82" y="4580676"/>
            <a:ext cx="8956618" cy="2135729"/>
          </a:xfrm>
        </p:spPr>
        <p:txBody>
          <a:bodyPr>
            <a:normAutofit/>
          </a:bodyPr>
          <a:lstStyle/>
          <a:p>
            <a:r>
              <a:rPr lang="en-US" sz="2000" dirty="0"/>
              <a:t>Bologna has been a Portland Sister City for 19 years</a:t>
            </a:r>
          </a:p>
          <a:p>
            <a:r>
              <a:rPr lang="en-US" sz="2000" dirty="0"/>
              <a:t>Bologna has three nicknames: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Bologna la Rossa (the red) for its red rooftops and the leaning of its politics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Bologna la Grassa (the fat) for its world-famous cuisine and food products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Bologna la Dotta (the learned) for its </a:t>
            </a:r>
            <a:r>
              <a:rPr lang="en-US" sz="2000"/>
              <a:t>incredible university</a:t>
            </a:r>
            <a:endParaRPr lang="en-US" sz="2000" dirty="0"/>
          </a:p>
        </p:txBody>
      </p:sp>
      <p:pic>
        <p:nvPicPr>
          <p:cNvPr id="4" name="Picture 3" descr="Bologna 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39" y="457743"/>
            <a:ext cx="3836552" cy="3662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Bologna 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502479"/>
            <a:ext cx="3413865" cy="20483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ologna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42" y="2688456"/>
            <a:ext cx="1121190" cy="17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9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outdoor, building, clothing, sky&#10;&#10;Description automatically generated">
            <a:extLst>
              <a:ext uri="{FF2B5EF4-FFF2-40B4-BE49-F238E27FC236}">
                <a16:creationId xmlns:a16="http://schemas.microsoft.com/office/drawing/2014/main" id="{6E0504ED-CC91-609B-48C0-1CE9F0CD2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4" r="7196"/>
          <a:stretch/>
        </p:blipFill>
        <p:spPr>
          <a:xfrm>
            <a:off x="20" y="2"/>
            <a:ext cx="565096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3" name="Picture 12" descr="A group of men standing outside&#10;&#10;Description automatically generated with low confidence">
            <a:extLst>
              <a:ext uri="{FF2B5EF4-FFF2-40B4-BE49-F238E27FC236}">
                <a16:creationId xmlns:a16="http://schemas.microsoft.com/office/drawing/2014/main" id="{14A73EB7-F1C7-7BF0-A7F9-6B0AAFE74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66" r="11091" b="-1"/>
          <a:stretch/>
        </p:blipFill>
        <p:spPr>
          <a:xfrm>
            <a:off x="5740152" y="1"/>
            <a:ext cx="3403847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Picture 4" descr="A picture containing building, outdoor, window, street&#10;&#10;Description automatically generated">
            <a:extLst>
              <a:ext uri="{FF2B5EF4-FFF2-40B4-BE49-F238E27FC236}">
                <a16:creationId xmlns:a16="http://schemas.microsoft.com/office/drawing/2014/main" id="{1F583E2F-0E72-F90F-A9A0-4D98B5686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52" b="15555"/>
          <a:stretch/>
        </p:blipFill>
        <p:spPr>
          <a:xfrm>
            <a:off x="20" y="4316255"/>
            <a:ext cx="5127618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7967F-DACB-72CB-EBEC-D3520BA5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37" y="3996130"/>
            <a:ext cx="4129361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Emilia-Romagna Floods</a:t>
            </a:r>
          </a:p>
        </p:txBody>
      </p:sp>
    </p:spTree>
    <p:extLst>
      <p:ext uri="{BB962C8B-B14F-4D97-AF65-F5344CB8AC3E}">
        <p14:creationId xmlns:p14="http://schemas.microsoft.com/office/powerpoint/2010/main" val="39897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2A9FC-1612-8928-6414-4AD73199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62" y="490655"/>
            <a:ext cx="5293136" cy="1805048"/>
          </a:xfr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Portland-Bologna Scambio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Youth Exchange</a:t>
            </a:r>
            <a:endParaRPr lang="en-US" sz="37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group of people sitting on steps&#10;&#10;Description automatically generated with medium confidence">
            <a:extLst>
              <a:ext uri="{FF2B5EF4-FFF2-40B4-BE49-F238E27FC236}">
                <a16:creationId xmlns:a16="http://schemas.microsoft.com/office/drawing/2014/main" id="{FBD147E5-24BA-5620-2E0D-A5A630EBC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6" r="33683" b="1"/>
          <a:stretch/>
        </p:blipFill>
        <p:spPr>
          <a:xfrm>
            <a:off x="245661" y="2454903"/>
            <a:ext cx="2582101" cy="4080254"/>
          </a:xfrm>
          <a:prstGeom prst="rect">
            <a:avLst/>
          </a:prstGeom>
        </p:spPr>
      </p:pic>
      <p:pic>
        <p:nvPicPr>
          <p:cNvPr id="11" name="Picture 10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EFF213FC-582B-E935-4609-3C19B20A5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1" r="17148" b="3"/>
          <a:stretch/>
        </p:blipFill>
        <p:spPr>
          <a:xfrm>
            <a:off x="2956695" y="2454902"/>
            <a:ext cx="2582102" cy="1958184"/>
          </a:xfrm>
          <a:prstGeom prst="rect">
            <a:avLst/>
          </a:prstGeom>
        </p:spPr>
      </p:pic>
      <p:pic>
        <p:nvPicPr>
          <p:cNvPr id="5" name="Content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02F3729-D406-7131-D973-48C056EAE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910" b="4"/>
          <a:stretch/>
        </p:blipFill>
        <p:spPr>
          <a:xfrm>
            <a:off x="2955795" y="4572285"/>
            <a:ext cx="2585466" cy="19568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4CF92D-C48E-DCC4-FF8A-BDA11A1B2379}"/>
              </a:ext>
            </a:extLst>
          </p:cNvPr>
          <p:cNvSpPr txBox="1">
            <a:spLocks/>
          </p:cNvSpPr>
          <p:nvPr/>
        </p:nvSpPr>
        <p:spPr>
          <a:xfrm>
            <a:off x="5666831" y="490655"/>
            <a:ext cx="3086876" cy="603844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150000"/>
              </a:lnSpc>
              <a:spcAft>
                <a:spcPts val="600"/>
              </a:spcAft>
            </a:pPr>
            <a:r>
              <a:rPr lang="en-US" sz="18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High school students from Bologna will be hosted by Portland families this summer for the first post-pandemic youth exchange. Students from Portland will travel to Bologna next year.</a:t>
            </a:r>
            <a:endParaRPr lang="en-US" sz="1800" b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75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lue fireworks explosion in the sky">
            <a:extLst>
              <a:ext uri="{FF2B5EF4-FFF2-40B4-BE49-F238E27FC236}">
                <a16:creationId xmlns:a16="http://schemas.microsoft.com/office/drawing/2014/main" id="{A1AC709D-6583-7416-149C-3109B8C78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12" r="32254" b="-1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5133B8-FCA4-A750-9481-E92B0A52C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319178"/>
            <a:ext cx="5123391" cy="13228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2023</a:t>
            </a:r>
            <a:br>
              <a:rPr lang="en-US"/>
            </a:br>
            <a:r>
              <a:rPr lang="en-US"/>
              <a:t>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4050-285C-AAD2-6C4B-312B2DAE6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254" y="1668115"/>
            <a:ext cx="5123390" cy="4494192"/>
          </a:xfrm>
        </p:spPr>
        <p:txBody>
          <a:bodyPr>
            <a:normAutofit fontScale="92500" lnSpcReduction="10000"/>
          </a:bodyPr>
          <a:lstStyle/>
          <a:p>
            <a:endParaRPr lang="en-US" sz="1700" dirty="0"/>
          </a:p>
          <a:p>
            <a:r>
              <a:rPr lang="en-US" sz="1900" b="1" dirty="0"/>
              <a:t>Zoom Cooking Class with chef </a:t>
            </a:r>
            <a:r>
              <a:rPr lang="en-US" sz="1900" b="1" dirty="0" err="1"/>
              <a:t>Giorgia</a:t>
            </a:r>
            <a:r>
              <a:rPr lang="en-US" sz="1900" b="1" dirty="0"/>
              <a:t> </a:t>
            </a:r>
            <a:r>
              <a:rPr lang="en-US" sz="1900" b="1" dirty="0" err="1"/>
              <a:t>Lambertini</a:t>
            </a:r>
            <a:r>
              <a:rPr lang="en-US" sz="1900" b="1" dirty="0"/>
              <a:t> </a:t>
            </a:r>
            <a:r>
              <a:rPr lang="en-US" sz="1900" dirty="0"/>
              <a:t>- April</a:t>
            </a:r>
          </a:p>
          <a:p>
            <a:r>
              <a:rPr lang="en-US" sz="1900" b="1" dirty="0"/>
              <a:t>Sip &amp; Share Wine Event </a:t>
            </a:r>
            <a:r>
              <a:rPr lang="en-US" sz="1900" dirty="0"/>
              <a:t>- May</a:t>
            </a:r>
          </a:p>
          <a:p>
            <a:r>
              <a:rPr lang="en-US" sz="1900" b="1" dirty="0"/>
              <a:t>Annual Amici Dinner </a:t>
            </a:r>
            <a:r>
              <a:rPr lang="en-US" sz="1900" dirty="0"/>
              <a:t>- June</a:t>
            </a:r>
          </a:p>
          <a:p>
            <a:r>
              <a:rPr lang="en-US" sz="1900" b="1" dirty="0"/>
              <a:t>Y</a:t>
            </a:r>
            <a:r>
              <a:rPr lang="en-US" sz="1900" b="1" i="0" dirty="0">
                <a:effectLst/>
              </a:rPr>
              <a:t>outh </a:t>
            </a:r>
            <a:r>
              <a:rPr lang="en-US" sz="1900" b="1" dirty="0"/>
              <a:t>E</a:t>
            </a:r>
            <a:r>
              <a:rPr lang="en-US" sz="1900" b="1" i="0" dirty="0">
                <a:effectLst/>
              </a:rPr>
              <a:t>xchange </a:t>
            </a:r>
            <a:r>
              <a:rPr lang="en-US" sz="1900" i="0" dirty="0">
                <a:effectLst/>
              </a:rPr>
              <a:t>- June/July</a:t>
            </a:r>
          </a:p>
          <a:p>
            <a:r>
              <a:rPr lang="en-US" sz="1900" b="1" dirty="0"/>
              <a:t>F</a:t>
            </a:r>
            <a:r>
              <a:rPr lang="en-US" sz="1900" b="1" i="0" dirty="0">
                <a:effectLst/>
              </a:rPr>
              <a:t>ast Cars and Fine Wine (fundraiser for flooding relief) </a:t>
            </a:r>
            <a:r>
              <a:rPr lang="en-US" sz="1900" i="0" dirty="0">
                <a:effectLst/>
              </a:rPr>
              <a:t>- August</a:t>
            </a:r>
          </a:p>
          <a:p>
            <a:r>
              <a:rPr lang="en-US" sz="1900" b="1" dirty="0" err="1"/>
              <a:t>F</a:t>
            </a:r>
            <a:r>
              <a:rPr lang="en-US" sz="1900" b="1" i="0" dirty="0" err="1">
                <a:effectLst/>
              </a:rPr>
              <a:t>erragosto</a:t>
            </a:r>
            <a:r>
              <a:rPr lang="en-US" sz="1900" b="1" i="0" dirty="0">
                <a:effectLst/>
              </a:rPr>
              <a:t> (Aperol &amp; gelato in the park free event) </a:t>
            </a:r>
            <a:r>
              <a:rPr lang="en-US" sz="1900" i="0" dirty="0">
                <a:effectLst/>
              </a:rPr>
              <a:t>- August</a:t>
            </a:r>
          </a:p>
          <a:p>
            <a:r>
              <a:rPr lang="en-US" sz="1900" b="1" i="0" dirty="0">
                <a:effectLst/>
              </a:rPr>
              <a:t>Annual </a:t>
            </a:r>
            <a:r>
              <a:rPr lang="en-US" sz="1900" b="1" dirty="0"/>
              <a:t>S</a:t>
            </a:r>
            <a:r>
              <a:rPr lang="en-US" sz="1900" b="1" i="0" dirty="0">
                <a:effectLst/>
              </a:rPr>
              <a:t>agra Dinner </a:t>
            </a:r>
            <a:r>
              <a:rPr lang="en-US" sz="1900" i="0" dirty="0">
                <a:effectLst/>
              </a:rPr>
              <a:t>- October</a:t>
            </a:r>
          </a:p>
          <a:p>
            <a:r>
              <a:rPr lang="en-US" sz="1900" b="1" i="0" dirty="0">
                <a:effectLst/>
              </a:rPr>
              <a:t>Italian Wine and Art Event </a:t>
            </a:r>
            <a:r>
              <a:rPr lang="en-US" sz="1900" i="0" dirty="0">
                <a:effectLst/>
              </a:rPr>
              <a:t>- November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sz="1900" b="0" i="1" dirty="0">
                <a:effectLst/>
              </a:rPr>
              <a:t>Learn more at: </a:t>
            </a:r>
            <a:r>
              <a:rPr lang="en-US" sz="1900" b="0" i="1" dirty="0">
                <a:effectLst/>
                <a:hlinkClick r:id="rId3"/>
              </a:rPr>
              <a:t>https://www.portland-bologna.org/events</a:t>
            </a:r>
            <a:endParaRPr lang="en-US" sz="1900" b="0" i="1" dirty="0">
              <a:effectLst/>
            </a:endParaRPr>
          </a:p>
          <a:p>
            <a:pPr marL="0" indent="0">
              <a:buNone/>
            </a:pPr>
            <a:endParaRPr lang="en-US" sz="1700" b="0" i="1" dirty="0">
              <a:effectLst/>
            </a:endParaRPr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54255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D6CA-10D1-C646-96C0-928069B6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E5831-BFEC-2F48-BBD5-FA8F6917C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32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437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4DA257-A075-4EA6-ACFD-5FCA4C20F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225"/>
            <a:ext cx="9144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rtland Guadalajara Sister City Association">
            <a:extLst>
              <a:ext uri="{FF2B5EF4-FFF2-40B4-BE49-F238E27FC236}">
                <a16:creationId xmlns:a16="http://schemas.microsoft.com/office/drawing/2014/main" id="{93FA18E6-8FDF-4307-A371-37E87327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42" y="75749"/>
            <a:ext cx="2359157" cy="19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2FE27C-B3E0-4651-87BC-05F4AEA73A81}"/>
              </a:ext>
            </a:extLst>
          </p:cNvPr>
          <p:cNvSpPr txBox="1"/>
          <p:nvPr/>
        </p:nvSpPr>
        <p:spPr>
          <a:xfrm>
            <a:off x="3687498" y="823368"/>
            <a:ext cx="555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Established in 1983-Celebrating 40 years!</a:t>
            </a:r>
          </a:p>
        </p:txBody>
      </p:sp>
    </p:spTree>
    <p:extLst>
      <p:ext uri="{BB962C8B-B14F-4D97-AF65-F5344CB8AC3E}">
        <p14:creationId xmlns:p14="http://schemas.microsoft.com/office/powerpoint/2010/main" val="180206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82" y="3176052"/>
            <a:ext cx="8765332" cy="3476337"/>
          </a:xfrm>
        </p:spPr>
        <p:txBody>
          <a:bodyPr>
            <a:noAutofit/>
          </a:bodyPr>
          <a:lstStyle/>
          <a:p>
            <a:r>
              <a:rPr lang="en-US" sz="2400" dirty="0"/>
              <a:t>Guadalajara has been a Portland Sister City since 1983.</a:t>
            </a:r>
          </a:p>
          <a:p>
            <a:r>
              <a:rPr lang="en-US" sz="2400" dirty="0"/>
              <a:t>Guadalajara is Mexico’s third most populous metro area with 5 million citizens &amp; Latin America’s 10th largest city</a:t>
            </a:r>
          </a:p>
          <a:p>
            <a:r>
              <a:rPr lang="en-US" sz="2400" dirty="0"/>
              <a:t>Guadalajara is also a city of roses and the cultural center of Mexico. </a:t>
            </a:r>
          </a:p>
          <a:p>
            <a:r>
              <a:rPr lang="en-US" sz="2400" dirty="0"/>
              <a:t>Guadalajara hosts a number of large-scale cultural events such as an International Film Festival and International Book Fair.</a:t>
            </a:r>
          </a:p>
        </p:txBody>
      </p:sp>
      <p:pic>
        <p:nvPicPr>
          <p:cNvPr id="4" name="Picture 3" descr="Guadalajara Fl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03885"/>
            <a:ext cx="3924598" cy="260985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uadalajara 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88" y="381000"/>
            <a:ext cx="4154612" cy="264233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091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99A3D8-0B4B-4AF7-9701-6466BF160125}"/>
              </a:ext>
            </a:extLst>
          </p:cNvPr>
          <p:cNvSpPr txBox="1"/>
          <p:nvPr/>
        </p:nvSpPr>
        <p:spPr>
          <a:xfrm>
            <a:off x="417399" y="643467"/>
            <a:ext cx="8408193" cy="7448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Established at Waterfront Park in 1984</a:t>
            </a:r>
          </a:p>
        </p:txBody>
      </p:sp>
      <p:pic>
        <p:nvPicPr>
          <p:cNvPr id="1026" name="Picture 2" descr="37th Annual Portland Cinco de Mayo Fiesta – Portland, OR | May 2-5, 2024 Logo">
            <a:extLst>
              <a:ext uri="{FF2B5EF4-FFF2-40B4-BE49-F238E27FC236}">
                <a16:creationId xmlns:a16="http://schemas.microsoft.com/office/drawing/2014/main" id="{4D50A5AE-377F-9F70-885E-E9447DBB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99" y="1396588"/>
            <a:ext cx="5901468" cy="54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68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riachi Ciudad de Guadalajara">
            <a:extLst>
              <a:ext uri="{FF2B5EF4-FFF2-40B4-BE49-F238E27FC236}">
                <a16:creationId xmlns:a16="http://schemas.microsoft.com/office/drawing/2014/main" id="{8A906528-795E-CAE7-21A3-D1DB5D23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6" y="279329"/>
            <a:ext cx="4358621" cy="299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llet Papalotl">
            <a:extLst>
              <a:ext uri="{FF2B5EF4-FFF2-40B4-BE49-F238E27FC236}">
                <a16:creationId xmlns:a16="http://schemas.microsoft.com/office/drawing/2014/main" id="{1EC2394E-D60D-FE09-2679-16BF025D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3" y="3272249"/>
            <a:ext cx="4358621" cy="299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llet Folklorico Mexico en la Piel">
            <a:extLst>
              <a:ext uri="{FF2B5EF4-FFF2-40B4-BE49-F238E27FC236}">
                <a16:creationId xmlns:a16="http://schemas.microsoft.com/office/drawing/2014/main" id="{3F2C52EE-CFDE-B3FC-FB27-2D956C2C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329"/>
            <a:ext cx="4358623" cy="29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B0684-5FE6-6E31-785A-80CEE4A7A2C7}"/>
              </a:ext>
            </a:extLst>
          </p:cNvPr>
          <p:cNvSpPr txBox="1"/>
          <p:nvPr/>
        </p:nvSpPr>
        <p:spPr>
          <a:xfrm>
            <a:off x="4953000" y="4274239"/>
            <a:ext cx="3753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Featuring music and dancing from Guadalajara and Portland.</a:t>
            </a:r>
          </a:p>
        </p:txBody>
      </p:sp>
    </p:spTree>
    <p:extLst>
      <p:ext uri="{BB962C8B-B14F-4D97-AF65-F5344CB8AC3E}">
        <p14:creationId xmlns:p14="http://schemas.microsoft.com/office/powerpoint/2010/main" val="2290253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1281E1-2957-4E9C-AF4B-937FC79C0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2" y="4747843"/>
            <a:ext cx="3045297" cy="2023585"/>
          </a:xfrm>
          <a:prstGeom prst="rect">
            <a:avLst/>
          </a:prstGeom>
        </p:spPr>
      </p:pic>
      <p:pic>
        <p:nvPicPr>
          <p:cNvPr id="6" name="Picture 5" descr="A picture containing outdoor, tree, sky, city&#10;&#10;Description automatically generated">
            <a:extLst>
              <a:ext uri="{FF2B5EF4-FFF2-40B4-BE49-F238E27FC236}">
                <a16:creationId xmlns:a16="http://schemas.microsoft.com/office/drawing/2014/main" id="{BE69D88D-1B2D-4CA5-A670-85BC95749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650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7D94F-CE37-40C7-B372-56866597C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986" y="3779325"/>
            <a:ext cx="2000969" cy="2992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6891AD-2C5F-46EB-83FA-027626D8E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183" y="4725673"/>
            <a:ext cx="3078661" cy="2045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2BFDA1-B8B2-4F8F-8E9D-B0EE5849D229}"/>
              </a:ext>
            </a:extLst>
          </p:cNvPr>
          <p:cNvSpPr txBox="1"/>
          <p:nvPr/>
        </p:nvSpPr>
        <p:spPr>
          <a:xfrm>
            <a:off x="384156" y="4123815"/>
            <a:ext cx="265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Guinness Book of ---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E16543-A165-470C-8A9B-4923B0442CEF}"/>
              </a:ext>
            </a:extLst>
          </p:cNvPr>
          <p:cNvSpPr txBox="1"/>
          <p:nvPr/>
        </p:nvSpPr>
        <p:spPr>
          <a:xfrm>
            <a:off x="5891712" y="4123815"/>
            <a:ext cx="265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---World Records fun!</a:t>
            </a:r>
          </a:p>
        </p:txBody>
      </p:sp>
    </p:spTree>
    <p:extLst>
      <p:ext uri="{BB962C8B-B14F-4D97-AF65-F5344CB8AC3E}">
        <p14:creationId xmlns:p14="http://schemas.microsoft.com/office/powerpoint/2010/main" val="14441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D7DD9B8-9C9F-AB6B-0D28-1B23AFFB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7" y="821635"/>
            <a:ext cx="8842146" cy="544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40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2D4B857-278C-278C-A188-9EA48D8A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0221"/>
            <a:ext cx="9144000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50884A-0F0A-3D58-69A8-4CCCE4C74E92}"/>
              </a:ext>
            </a:extLst>
          </p:cNvPr>
          <p:cNvSpPr txBox="1"/>
          <p:nvPr/>
        </p:nvSpPr>
        <p:spPr>
          <a:xfrm>
            <a:off x="1557337" y="704471"/>
            <a:ext cx="5324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cap="all" dirty="0">
                <a:solidFill>
                  <a:srgbClr val="FFFF00"/>
                </a:solidFill>
                <a:effectLst/>
                <a:latin typeface="Exo"/>
              </a:rPr>
              <a:t>NATURALIZATION CEREMONY</a:t>
            </a:r>
          </a:p>
          <a:p>
            <a:pPr algn="ctr"/>
            <a:r>
              <a:rPr lang="en-US" sz="1600" cap="all" dirty="0">
                <a:solidFill>
                  <a:srgbClr val="FFFF00"/>
                </a:solidFill>
                <a:latin typeface="Exo"/>
              </a:rPr>
              <a:t>48 People from 36 Countries became citizens this day</a:t>
            </a:r>
            <a:endParaRPr lang="en-US" sz="1600" i="0" cap="all" dirty="0">
              <a:solidFill>
                <a:srgbClr val="FFFF00"/>
              </a:solidFill>
              <a:effectLst/>
              <a:latin typeface="Exo"/>
            </a:endParaRPr>
          </a:p>
        </p:txBody>
      </p:sp>
    </p:spTree>
    <p:extLst>
      <p:ext uri="{BB962C8B-B14F-4D97-AF65-F5344CB8AC3E}">
        <p14:creationId xmlns:p14="http://schemas.microsoft.com/office/powerpoint/2010/main" val="3277717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inco de Mayo Catholic Mass">
            <a:extLst>
              <a:ext uri="{FF2B5EF4-FFF2-40B4-BE49-F238E27FC236}">
                <a16:creationId xmlns:a16="http://schemas.microsoft.com/office/drawing/2014/main" id="{49141DF8-3E5D-2F79-15E3-1071904BA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1C1C8-9A7D-445E-B271-FBC18A0DA704}"/>
              </a:ext>
            </a:extLst>
          </p:cNvPr>
          <p:cNvSpPr txBox="1"/>
          <p:nvPr/>
        </p:nvSpPr>
        <p:spPr>
          <a:xfrm>
            <a:off x="2152650" y="492842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cap="all" dirty="0">
                <a:solidFill>
                  <a:srgbClr val="FF2B4F"/>
                </a:solidFill>
                <a:effectLst/>
                <a:latin typeface="Exo"/>
              </a:rPr>
              <a:t>CATHOLIC MASS WITH MARIACHI CITY OF GUADALAJARA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B0C69-C368-E848-EECB-13347BD3C351}"/>
              </a:ext>
            </a:extLst>
          </p:cNvPr>
          <p:cNvSpPr txBox="1"/>
          <p:nvPr/>
        </p:nvSpPr>
        <p:spPr>
          <a:xfrm>
            <a:off x="1" y="5580895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FFFFFF"/>
                </a:solidFill>
                <a:effectLst/>
                <a:latin typeface="Exo"/>
              </a:rPr>
              <a:t>The Mariachi Mass provides a spiritual and cultural aspect to PGSCA ‘s Cinco de Mayo festival, where positive family values ​​are emphasized and shared by the Hispanic community.</a:t>
            </a:r>
          </a:p>
          <a:p>
            <a:pPr algn="ctr"/>
            <a:r>
              <a:rPr lang="en-US" b="0" i="0" dirty="0">
                <a:solidFill>
                  <a:srgbClr val="FFFFFF"/>
                </a:solidFill>
                <a:effectLst/>
                <a:latin typeface="Exo"/>
              </a:rPr>
              <a:t>Everyone is welcome to attend the Mass, regardless of religious affiliation.</a:t>
            </a:r>
          </a:p>
        </p:txBody>
      </p:sp>
    </p:spTree>
    <p:extLst>
      <p:ext uri="{BB962C8B-B14F-4D97-AF65-F5344CB8AC3E}">
        <p14:creationId xmlns:p14="http://schemas.microsoft.com/office/powerpoint/2010/main" val="2537946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ED612-4795-9D40-AF7B-542C7EB25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02" y="0"/>
            <a:ext cx="5506796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8F9B8B4-8173-409D-A079-E4434666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4" y="75749"/>
            <a:ext cx="2359157" cy="19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3F209-EC60-4F7D-B14E-2848ADB6CEF2}"/>
              </a:ext>
            </a:extLst>
          </p:cNvPr>
          <p:cNvSpPr txBox="1"/>
          <p:nvPr/>
        </p:nvSpPr>
        <p:spPr>
          <a:xfrm>
            <a:off x="2603351" y="301214"/>
            <a:ext cx="291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Sharing business, education, culture and love between the citizens of Portland and Guadalajara since 1983.</a:t>
            </a:r>
          </a:p>
        </p:txBody>
      </p:sp>
    </p:spTree>
    <p:extLst>
      <p:ext uri="{BB962C8B-B14F-4D97-AF65-F5344CB8AC3E}">
        <p14:creationId xmlns:p14="http://schemas.microsoft.com/office/powerpoint/2010/main" val="4122331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hkel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76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68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874CC-9B46-4E48-9B77-F9E87BA44E90}"/>
              </a:ext>
            </a:extLst>
          </p:cNvPr>
          <p:cNvSpPr txBox="1"/>
          <p:nvPr/>
        </p:nvSpPr>
        <p:spPr>
          <a:xfrm>
            <a:off x="265122" y="290823"/>
            <a:ext cx="8446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Portland Guadalajara Sister City Community Giving Program Continues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EAD6F9-3744-4DCF-9C89-1BB663EBA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37" y="1712021"/>
            <a:ext cx="3776634" cy="2517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D5197-C388-4612-91AE-C49FF24A93BA}"/>
              </a:ext>
            </a:extLst>
          </p:cNvPr>
          <p:cNvSpPr txBox="1"/>
          <p:nvPr/>
        </p:nvSpPr>
        <p:spPr>
          <a:xfrm>
            <a:off x="4377217" y="1689818"/>
            <a:ext cx="37766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FF0000"/>
                </a:highlight>
              </a:rPr>
              <a:t>Bombero</a:t>
            </a:r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 Program…</a:t>
            </a:r>
          </a:p>
          <a:p>
            <a:r>
              <a:rPr lang="en-US" dirty="0">
                <a:solidFill>
                  <a:schemeClr val="bg1"/>
                </a:solidFill>
              </a:rPr>
              <a:t>Portland firefighter and PGSCA board member Jose Troncoso trains firefighters from around central America in Guadalajara, Mexico.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PGSCA financially supports this effort to save lives.</a:t>
            </a:r>
          </a:p>
        </p:txBody>
      </p:sp>
      <p:pic>
        <p:nvPicPr>
          <p:cNvPr id="7" name="Picture 6" descr="A couple of men wearing hardhats and helmets working on a motorcycle&#10;&#10;Description automatically generated with low confidence">
            <a:extLst>
              <a:ext uri="{FF2B5EF4-FFF2-40B4-BE49-F238E27FC236}">
                <a16:creationId xmlns:a16="http://schemas.microsoft.com/office/drawing/2014/main" id="{EB74C931-DA8F-4732-AB2C-DF232A006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875" y="4068809"/>
            <a:ext cx="3543976" cy="2657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819CD-81E2-478F-8FC6-A4680653360F}"/>
              </a:ext>
            </a:extLst>
          </p:cNvPr>
          <p:cNvSpPr txBox="1"/>
          <p:nvPr/>
        </p:nvSpPr>
        <p:spPr>
          <a:xfrm>
            <a:off x="137972" y="4706517"/>
            <a:ext cx="3952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Lifesaving techniques shared with firefighters from around the world in Guadalajara and in Portland.</a:t>
            </a:r>
          </a:p>
        </p:txBody>
      </p:sp>
    </p:spTree>
    <p:extLst>
      <p:ext uri="{BB962C8B-B14F-4D97-AF65-F5344CB8AC3E}">
        <p14:creationId xmlns:p14="http://schemas.microsoft.com/office/powerpoint/2010/main" val="54571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BB508-A56B-954D-B10D-85FAFD5AA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BA38C-C13D-4677-BBEA-49AE4E938D52}"/>
              </a:ext>
            </a:extLst>
          </p:cNvPr>
          <p:cNvSpPr txBox="1"/>
          <p:nvPr/>
        </p:nvSpPr>
        <p:spPr>
          <a:xfrm>
            <a:off x="75640" y="4977764"/>
            <a:ext cx="4835562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Community giving for 2023 will include donations to education, the arts and business to business collaborations. A big thanks for  the effort put forth by the Mayor, commissioners, Portland Police, Portland Parks and everyone who helped to bring this event back to Portland!</a:t>
            </a:r>
          </a:p>
        </p:txBody>
      </p:sp>
    </p:spTree>
    <p:extLst>
      <p:ext uri="{BB962C8B-B14F-4D97-AF65-F5344CB8AC3E}">
        <p14:creationId xmlns:p14="http://schemas.microsoft.com/office/powerpoint/2010/main" val="3362729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441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boat&#10;&#10;Description automatically generated with low confidence">
            <a:extLst>
              <a:ext uri="{FF2B5EF4-FFF2-40B4-BE49-F238E27FC236}">
                <a16:creationId xmlns:a16="http://schemas.microsoft.com/office/drawing/2014/main" id="{B16D83E0-4DEE-E399-E434-FB3AED18A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73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9292B6-FAD3-F6F1-D11D-C1903ADE5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text, screenshot, website, web page&#10;&#10;Description automatically generated">
            <a:extLst>
              <a:ext uri="{FF2B5EF4-FFF2-40B4-BE49-F238E27FC236}">
                <a16:creationId xmlns:a16="http://schemas.microsoft.com/office/drawing/2014/main" id="{52D6828C-D367-DC0E-6D2B-7DA083DFE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466"/>
            <a:ext cx="9132849" cy="513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8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9292B6-FAD3-F6F1-D11D-C1903ADE5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collage of a city&#10;&#10;Description automatically generated with low confidence">
            <a:extLst>
              <a:ext uri="{FF2B5EF4-FFF2-40B4-BE49-F238E27FC236}">
                <a16:creationId xmlns:a16="http://schemas.microsoft.com/office/drawing/2014/main" id="{3638D9CF-C713-9143-8085-0E05B87D6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45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9292B6-FAD3-F6F1-D11D-C1903ADE5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collage, screenshot, clothing&#10;&#10;Description automatically generated">
            <a:extLst>
              <a:ext uri="{FF2B5EF4-FFF2-40B4-BE49-F238E27FC236}">
                <a16:creationId xmlns:a16="http://schemas.microsoft.com/office/drawing/2014/main" id="{25F60A27-2B72-BCE3-6E36-3F26C118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6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9292B6-FAD3-F6F1-D11D-C1903ADE5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text, car, screenshot, funeral&#10;&#10;Description automatically generated">
            <a:extLst>
              <a:ext uri="{FF2B5EF4-FFF2-40B4-BE49-F238E27FC236}">
                <a16:creationId xmlns:a16="http://schemas.microsoft.com/office/drawing/2014/main" id="{8B833E2F-867E-9A2A-971B-8A23273BC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62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9292B6-FAD3-F6F1-D11D-C1903ADE5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533BBB8-0E0D-6939-1741-D3B8A188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9292B6-FAD3-F6F1-D11D-C1903ADE5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text, book, poster&#10;&#10;Description automatically generated">
            <a:extLst>
              <a:ext uri="{FF2B5EF4-FFF2-40B4-BE49-F238E27FC236}">
                <a16:creationId xmlns:a16="http://schemas.microsoft.com/office/drawing/2014/main" id="{B93F9BF3-A4CD-24CA-5BEC-197C20C8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81172" cy="51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13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74" y="4290719"/>
            <a:ext cx="8672070" cy="231126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Ashkelon has been a Portland Sister City for 36 years</a:t>
            </a:r>
          </a:p>
          <a:p>
            <a:r>
              <a:rPr lang="en-US" sz="2800" dirty="0"/>
              <a:t>Ashkelon is a growing Israeli city of 149,000 citizens</a:t>
            </a:r>
          </a:p>
          <a:p>
            <a:r>
              <a:rPr lang="en-US" sz="2800" dirty="0"/>
              <a:t>Ashkelon is home to the world's largest water desalination plant, the Israeli Beer Breweries &amp; some of finest most creative young entrepreneurs.</a:t>
            </a:r>
          </a:p>
          <a:p>
            <a:endParaRPr lang="en-US" sz="2800" dirty="0"/>
          </a:p>
        </p:txBody>
      </p:sp>
      <p:pic>
        <p:nvPicPr>
          <p:cNvPr id="6" name="Picture 5" descr="Ashkelon Fl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8" y="682261"/>
            <a:ext cx="4385657" cy="292194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shkelon Map-Highligh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01" y="350445"/>
            <a:ext cx="2597044" cy="38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9292B6-FAD3-F6F1-D11D-C1903ADE5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collage, screenshot, person, people&#10;&#10;Description automatically generated">
            <a:extLst>
              <a:ext uri="{FF2B5EF4-FFF2-40B4-BE49-F238E27FC236}">
                <a16:creationId xmlns:a16="http://schemas.microsoft.com/office/drawing/2014/main" id="{C52FF30A-B15B-5B65-6036-1EECC34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200996" cy="51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13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9292B6-FAD3-F6F1-D11D-C1903ADE5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person, clothing, person, collage&#10;&#10;Description automatically generated">
            <a:extLst>
              <a:ext uri="{FF2B5EF4-FFF2-40B4-BE49-F238E27FC236}">
                <a16:creationId xmlns:a16="http://schemas.microsoft.com/office/drawing/2014/main" id="{75A96917-C724-4176-40DE-CE5104FE3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0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9292B6-FAD3-F6F1-D11D-C1903ADE5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water, screenshot, collage, outdoor&#10;&#10;Description automatically generated">
            <a:extLst>
              <a:ext uri="{FF2B5EF4-FFF2-40B4-BE49-F238E27FC236}">
                <a16:creationId xmlns:a16="http://schemas.microsoft.com/office/drawing/2014/main" id="{AB9343B6-4018-9628-46DE-7C4A06EB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73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a dragon&#10;&#10;Description automatically generated with low confidence">
            <a:extLst>
              <a:ext uri="{FF2B5EF4-FFF2-40B4-BE49-F238E27FC236}">
                <a16:creationId xmlns:a16="http://schemas.microsoft.com/office/drawing/2014/main" id="{8C49936A-B67E-F848-2659-9E202B4C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4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89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31B5D7C8-1DC3-4A49-5BDE-0052DCD2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70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1317252-D13F-9E52-7AE6-0145E163A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97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human face&#10;&#10;Description automatically generated">
            <a:extLst>
              <a:ext uri="{FF2B5EF4-FFF2-40B4-BE49-F238E27FC236}">
                <a16:creationId xmlns:a16="http://schemas.microsoft.com/office/drawing/2014/main" id="{2F40368F-71D5-6E7E-D5D7-CB8248472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81172" cy="51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16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14DF72A-F385-8658-26DB-B50B74E4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07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flowers&#10;&#10;Description automatically generated with medium confidence">
            <a:extLst>
              <a:ext uri="{FF2B5EF4-FFF2-40B4-BE49-F238E27FC236}">
                <a16:creationId xmlns:a16="http://schemas.microsoft.com/office/drawing/2014/main" id="{A60F5B28-3E84-A63D-0C86-D55DC4BC2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63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82" y="4877036"/>
            <a:ext cx="8956618" cy="16648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Ashkelon is an ancient 5,000+ year old “Philistine” garden city located on the Israel’s west coast, the beautiful Mediterranean Sea, rich in world history, the arts &amp; recently added to the Rockefeller Foundation 100 Resilience Cities</a:t>
            </a:r>
          </a:p>
        </p:txBody>
      </p:sp>
      <p:pic>
        <p:nvPicPr>
          <p:cNvPr id="8" name="Picture 7" descr="Ashkelon-Mosaic Floo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71639" cy="453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54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A3279-0979-E45B-6207-AB928922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96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7E8392-17F3-6E7B-9EAC-282F0D67A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7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566471-ABA9-706C-31CA-620FDCC5D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200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1CA11-7AAA-8C5E-103F-BDB93E37F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993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55D24-FCB4-9ECF-E62B-6D2302941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19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25934-7D1E-BC90-432D-868C133C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571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A9EBD-8E41-8D28-8283-6568E940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428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0A8D7-6FE1-BE10-F1DF-B28853868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9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51933-9304-EA0D-E2E8-EDF8D3EC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81172" cy="51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5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4FC9B-8BF1-57AF-B4B1-4178D168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81172" cy="51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79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hkelon - New City 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518" cy="49554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72" y="5048221"/>
            <a:ext cx="8960394" cy="17385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Ashkelon is a modern Israeli city led by Mayor </a:t>
            </a:r>
            <a:r>
              <a:rPr lang="en-US" b="1" dirty="0"/>
              <a:t>Tomer Glam </a:t>
            </a:r>
            <a:r>
              <a:rPr lang="en-US" dirty="0"/>
              <a:t>and is the bedroom community for Jews &amp; Arabs that work in Israel’s Silicon Forest, inventors of Intel’s Pentium 4 Chip, modern voicemail, smart phones, medical breakthroughs &amp; cutting edge environmental technologies.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29" y="1203086"/>
            <a:ext cx="3332799" cy="2628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46453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010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purple trees&#10;&#10;Description automatically generated with low confidence">
            <a:extLst>
              <a:ext uri="{FF2B5EF4-FFF2-40B4-BE49-F238E27FC236}">
                <a16:creationId xmlns:a16="http://schemas.microsoft.com/office/drawing/2014/main" id="{C9AF7165-469B-BE1B-D9C2-7781F3F76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49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CAAE9-B65C-EDB4-306E-01C0D0566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688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404E5E-F2E6-90FD-6DB2-FB4397C6F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6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1D282-C866-EC1E-EF9E-954445DC4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49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446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BF8AF-AE46-C7E7-EBFF-689DFBEB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99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B132F-7C76-7205-07D8-A89DB3388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61346" cy="51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561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2EF6D-E02C-684E-A11D-12FA3389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7F01D-1942-C248-9F82-C08558937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555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tower&#10;&#10;Description automatically generated with medium confidence">
            <a:extLst>
              <a:ext uri="{FF2B5EF4-FFF2-40B4-BE49-F238E27FC236}">
                <a16:creationId xmlns:a16="http://schemas.microsoft.com/office/drawing/2014/main" id="{B1ABC826-ECB6-16A8-AB25-E49CDDFC7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507" y="850638"/>
            <a:ext cx="9167507" cy="5156723"/>
          </a:xfrm>
        </p:spPr>
      </p:pic>
    </p:spTree>
    <p:extLst>
      <p:ext uri="{BB962C8B-B14F-4D97-AF65-F5344CB8AC3E}">
        <p14:creationId xmlns:p14="http://schemas.microsoft.com/office/powerpoint/2010/main" val="13826059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606618-C7BB-A979-2B8A-0972A066F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293547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82" y="5205314"/>
            <a:ext cx="8956618" cy="137420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PASCA has been working to rebuild our leadership, planning a tour in March 2024 and helping other Sister City Associations with our new website &amp; Facebook page, as well as our annual Rose Festival Reception &amp; Grand Floral Parade entry. </a:t>
            </a:r>
          </a:p>
        </p:txBody>
      </p:sp>
      <p:pic>
        <p:nvPicPr>
          <p:cNvPr id="7" name="Picture 6" descr="2013-12-12 at World Affairs Counc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94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453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tand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2633C947-B7AC-F4A7-FE0A-E2A94EC16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3455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38770832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llage, screenshot, person, human face&#10;&#10;Description automatically generated">
            <a:extLst>
              <a:ext uri="{FF2B5EF4-FFF2-40B4-BE49-F238E27FC236}">
                <a16:creationId xmlns:a16="http://schemas.microsoft.com/office/drawing/2014/main" id="{F792E382-7A5E-2639-B949-6A27571D5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051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63C071A-BC7E-093A-9513-738510DF3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2790226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people in a store&#10;&#10;Description automatically generated with low confidence">
            <a:extLst>
              <a:ext uri="{FF2B5EF4-FFF2-40B4-BE49-F238E27FC236}">
                <a16:creationId xmlns:a16="http://schemas.microsoft.com/office/drawing/2014/main" id="{4164A631-CE04-7F68-794A-6481654C8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7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B988A993-67C3-AD1B-1A0C-46227A266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230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white t-shirts&#10;&#10;Description automatically generated">
            <a:extLst>
              <a:ext uri="{FF2B5EF4-FFF2-40B4-BE49-F238E27FC236}">
                <a16:creationId xmlns:a16="http://schemas.microsoft.com/office/drawing/2014/main" id="{83257009-AD2D-3E38-55A6-049F6AF20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010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7129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tamp&#10;&#10;Description automatically generated with medium confidence">
            <a:extLst>
              <a:ext uri="{FF2B5EF4-FFF2-40B4-BE49-F238E27FC236}">
                <a16:creationId xmlns:a16="http://schemas.microsoft.com/office/drawing/2014/main" id="{9200C233-408C-2743-842F-F4A52FD0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047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3770C-D663-78B0-3F9D-F566FA950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521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6FE25-2C8A-F532-7171-D84845804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3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0F60AC-7B53-7945-AF0F-6823C66A9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117"/>
            <a:ext cx="9144000" cy="53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355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E392E-C12F-B0A2-DAFB-B54E9A641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75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45699-ABE1-FB09-9452-7FAEAC93A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painting&#10;&#10;Description automatically generated with medium confidence">
            <a:extLst>
              <a:ext uri="{FF2B5EF4-FFF2-40B4-BE49-F238E27FC236}">
                <a16:creationId xmlns:a16="http://schemas.microsoft.com/office/drawing/2014/main" id="{99712537-FCDF-FC90-258B-B3B4F2C8C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172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868A1D-36F0-F3F6-EBC8-2E58F687E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100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E6828E-42F5-AA1A-8A32-7A8E4C23D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746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634DE7-9E50-3C9F-3712-CBAAAF02F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21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6236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C55AF5-1BEE-4AFD-9DE8-E94F71A34CC5}"/>
              </a:ext>
            </a:extLst>
          </p:cNvPr>
          <p:cNvSpPr txBox="1"/>
          <p:nvPr/>
        </p:nvSpPr>
        <p:spPr>
          <a:xfrm>
            <a:off x="2263140" y="3244334"/>
            <a:ext cx="46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B975F-7B30-CCE6-2A76-E22AAB9E8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115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C55AF5-1BEE-4AFD-9DE8-E94F71A34CC5}"/>
              </a:ext>
            </a:extLst>
          </p:cNvPr>
          <p:cNvSpPr txBox="1"/>
          <p:nvPr/>
        </p:nvSpPr>
        <p:spPr>
          <a:xfrm>
            <a:off x="2263140" y="3244334"/>
            <a:ext cx="46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6" name="Picture 5" descr="A picture containing text, map, screenshot, diagram&#10;&#10;Description automatically generated">
            <a:extLst>
              <a:ext uri="{FF2B5EF4-FFF2-40B4-BE49-F238E27FC236}">
                <a16:creationId xmlns:a16="http://schemas.microsoft.com/office/drawing/2014/main" id="{D8528DB4-F820-4C77-D994-D5E5F3271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428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C55AF5-1BEE-4AFD-9DE8-E94F71A34CC5}"/>
              </a:ext>
            </a:extLst>
          </p:cNvPr>
          <p:cNvSpPr txBox="1"/>
          <p:nvPr/>
        </p:nvSpPr>
        <p:spPr>
          <a:xfrm>
            <a:off x="2263140" y="3244334"/>
            <a:ext cx="46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36560-8B8F-79A7-2359-8B335AC6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17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several&#10;&#10;Description automatically generated">
            <a:extLst>
              <a:ext uri="{FF2B5EF4-FFF2-40B4-BE49-F238E27FC236}">
                <a16:creationId xmlns:a16="http://schemas.microsoft.com/office/drawing/2014/main" id="{563E39B4-B9DA-B043-B57D-37742D747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661"/>
            <a:ext cx="9144000" cy="544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662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C55AF5-1BEE-4AFD-9DE8-E94F71A34CC5}"/>
              </a:ext>
            </a:extLst>
          </p:cNvPr>
          <p:cNvSpPr txBox="1"/>
          <p:nvPr/>
        </p:nvSpPr>
        <p:spPr>
          <a:xfrm>
            <a:off x="2263140" y="3244334"/>
            <a:ext cx="46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7E696-8634-24F5-76CB-440F0F02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93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C55AF5-1BEE-4AFD-9DE8-E94F71A34CC5}"/>
              </a:ext>
            </a:extLst>
          </p:cNvPr>
          <p:cNvSpPr txBox="1"/>
          <p:nvPr/>
        </p:nvSpPr>
        <p:spPr>
          <a:xfrm>
            <a:off x="2263140" y="3244334"/>
            <a:ext cx="46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6" name="Picture 5" descr="A group of people in a garden&#10;&#10;Description automatically generated with medium confidence">
            <a:extLst>
              <a:ext uri="{FF2B5EF4-FFF2-40B4-BE49-F238E27FC236}">
                <a16:creationId xmlns:a16="http://schemas.microsoft.com/office/drawing/2014/main" id="{F293C677-3631-4195-C924-74334D75A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815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C55AF5-1BEE-4AFD-9DE8-E94F71A34CC5}"/>
              </a:ext>
            </a:extLst>
          </p:cNvPr>
          <p:cNvSpPr txBox="1"/>
          <p:nvPr/>
        </p:nvSpPr>
        <p:spPr>
          <a:xfrm>
            <a:off x="2263140" y="3244334"/>
            <a:ext cx="46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BD5EC-A2E0-80C4-B8EC-5D4047A1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864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C918D1-DB76-60DE-8D32-20B9F8D9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578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27255-2ECB-E507-8723-BD167C856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995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674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73629191-0844-AF9A-DE31-7AABEE95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821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letter, font&#10;&#10;Description automatically generated">
            <a:extLst>
              <a:ext uri="{FF2B5EF4-FFF2-40B4-BE49-F238E27FC236}">
                <a16:creationId xmlns:a16="http://schemas.microsoft.com/office/drawing/2014/main" id="{EC605952-5A29-966F-9ED9-1546E350B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451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433FFD-2A25-E2D2-EF90-C1A051372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472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80789-D4A0-6FAE-7F16-E84821C16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522" cy="5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87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13894</TotalTime>
  <Words>632</Words>
  <Application>Microsoft Macintosh PowerPoint</Application>
  <PresentationFormat>On-screen Show (4:3)</PresentationFormat>
  <Paragraphs>55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6" baseType="lpstr">
      <vt:lpstr>Arial</vt:lpstr>
      <vt:lpstr>Calibri</vt:lpstr>
      <vt:lpstr>Courier New</vt:lpstr>
      <vt:lpstr>Exo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Emilia-Romagna Floods</vt:lpstr>
      <vt:lpstr>Portland-Bologna Scambio  Youth Exchange</vt:lpstr>
      <vt:lpstr>2023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Christian Chamber Northwest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Autry</dc:creator>
  <cp:lastModifiedBy>James Autry</cp:lastModifiedBy>
  <cp:revision>187</cp:revision>
  <cp:lastPrinted>2014-06-05T08:38:03Z</cp:lastPrinted>
  <dcterms:created xsi:type="dcterms:W3CDTF">2014-05-29T20:00:17Z</dcterms:created>
  <dcterms:modified xsi:type="dcterms:W3CDTF">2023-06-06T22:00:51Z</dcterms:modified>
</cp:coreProperties>
</file>