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
  </p:notesMasterIdLst>
  <p:sldIdLst>
    <p:sldId id="277" r:id="rId2"/>
    <p:sldId id="1030" r:id="rId3"/>
    <p:sldId id="1031" r:id="rId4"/>
    <p:sldId id="1032" r:id="rId5"/>
    <p:sldId id="1033" r:id="rId6"/>
    <p:sldId id="1034" r:id="rId7"/>
    <p:sldId id="1035" r:id="rId8"/>
    <p:sldId id="1036" r:id="rId9"/>
    <p:sldId id="103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99701A-7603-B7BB-D339-3F40D0FDB966}" name="Scott, Gena" initials="SG" userId="S::gena.scott@portlandoregon.gov::a1e07667-3427-42b5-b9f0-cd65e6dc80b9" providerId="AD"/>
  <p188:author id="{95E9812D-8E17-DDAF-185D-812AD0390126}" name="Rogers, Molly" initials="RM" userId="S::Molly.Rogers@portlandoregon.gov::6ab84397-3ef3-4077-a8f5-f8d1038ac686" providerId="AD"/>
  <p188:author id="{9866362F-F058-E7C2-EDA7-ACC400564BB9}" name="Tschabold, Matthew" initials="TM" userId="S::Matthew.Tschabold@portlandoregon.gov::c7f4e0c0-a10c-4b11-b9df-3cd75943b519" providerId="AD"/>
  <p188:author id="{8F47775A-5DD3-93AD-BC05-BDC8C726B0F8}" name="Sheern, David" initials="SD" userId="S::david.sheern@portlandoregon.gov::3a62af47-c6a7-49e0-a514-6c7060d837a6" providerId="AD"/>
  <p188:author id="{09E3205C-31D4-EC8C-03D8-BFDF10575F29}" name="Pietka, Antoinette" initials="PA" userId="S::Antoinette.Pietka@portlandoregon.gov::60033df7-b370-4560-835c-7dfb3c536516" providerId="AD"/>
  <p188:author id="{52B79E64-AE4F-5A6B-F2B1-93AEC4D3DD9E}" name="Van Bockel, Dory" initials="VD" userId="S::dory.vanbockel@portlandoregon.gov::d86373d3-591c-449b-ba45-ed9514bf0e88" providerId="AD"/>
  <p188:author id="{49DECF64-37E5-DAFB-8E90-D9DE42920F5B}" name="Mathews, Gabriel" initials="MG" userId="S::Gabriel.Mathews@portlandoregon.gov::54901f84-fe63-44b3-b3c5-ba5166606a2a" providerId="AD"/>
  <p188:author id="{04F97A65-77CC-24D1-3648-8946AD3C6F7C}" name="Calhoon, Martha" initials="CM" userId="S::martha.calhoon@portlandoregon.gov::b57b3f12-1282-4b04-84c1-9e5ddfd7121f" providerId="AD"/>
  <p188:author id="{80AD066B-CD35-DC71-94B5-6AF3A688CDCF}" name="Mathews, Gabriel" initials="MG" userId="S::gabriel.mathews@portlandoregon.gov::54901f84-fe63-44b3-b3c5-ba5166606a2a" providerId="AD"/>
  <p188:author id="{5775796B-FD9F-25D1-92CD-1438FDEB9B0C}" name="Conner, Jessica" initials="CJ" userId="S::jessica.conner@portlandoregon.gov::ec97d4dc-c2ff-4639-b2d6-efa4ba0215f1" providerId="AD"/>
  <p188:author id="{4F5ADA6E-D484-493F-E4EC-EA2FA83E1C41}" name="Chen, Jill" initials="CJ" userId="S::Jill.Chen@portlandoregon.gov::a566c973-9887-40bf-82db-95dd32a2ac82" providerId="AD"/>
  <p188:author id="{6FD45E81-DF57-A580-50A0-C70E7A0DE6DC}" name="Van Bockel, Dory" initials="VBD" userId="S::Dory.VanBockel@portlandoregon.gov::d86373d3-591c-449b-ba45-ed9514bf0e88" providerId="AD"/>
  <p188:author id="{A369C796-4626-0647-C59C-1004802EF3D6}" name="Pietka, Antoinette" initials="PA" userId="S::antoinette.pietka@portlandoregon.gov::60033df7-b370-4560-835c-7dfb3c536516" providerId="AD"/>
  <p188:author id="{1D4A3A99-04E1-78A6-58A7-07E47A5EA600}" name="DeDecker, Breonne" initials="DB" userId="S::breonne.dedecker@portlandoregon.gov::7b47aff1-995f-4cba-bb6d-3f2e20416804" providerId="AD"/>
  <p188:author id="{8174D6B1-EA4C-BF57-B6C6-BB925982E893}" name="Guillen-Chapman, Karen" initials="GK" userId="S::karen.guillen-chapman@portlandoregon.gov::e1d74cfd-da27-462c-aca5-a7aef88029e0" providerId="AD"/>
  <p188:author id="{0BF050CE-98E5-EEE6-E209-A938C30EC334}" name="Rogers, Molly" initials="RM" userId="S::molly.rogers@portlandoregon.gov::6ab84397-3ef3-4077-a8f5-f8d1038ac6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gers, Molly" initials="RM" lastIdx="17" clrIdx="0">
    <p:extLst>
      <p:ext uri="{19B8F6BF-5375-455C-9EA6-DF929625EA0E}">
        <p15:presenceInfo xmlns:p15="http://schemas.microsoft.com/office/powerpoint/2012/main" userId="S::Molly.Rogers@portlandoregon.gov::6ab84397-3ef3-4077-a8f5-f8d1038ac686" providerId="AD"/>
      </p:ext>
    </p:extLst>
  </p:cmAuthor>
  <p:cmAuthor id="2" name="Callahan, Shannon" initials="CS" lastIdx="1" clrIdx="1">
    <p:extLst>
      <p:ext uri="{19B8F6BF-5375-455C-9EA6-DF929625EA0E}">
        <p15:presenceInfo xmlns:p15="http://schemas.microsoft.com/office/powerpoint/2012/main" userId="S::shannon.callahan@portlandoregon.gov::7f258416-1903-49fb-b4c4-c34a9ad6a23b" providerId="AD"/>
      </p:ext>
    </p:extLst>
  </p:cmAuthor>
  <p:cmAuthor id="3" name="Chen, Jill" initials="CJ" lastIdx="9" clrIdx="2">
    <p:extLst>
      <p:ext uri="{19B8F6BF-5375-455C-9EA6-DF929625EA0E}">
        <p15:presenceInfo xmlns:p15="http://schemas.microsoft.com/office/powerpoint/2012/main" userId="S::jill.chen@portlandoregon.gov::a566c973-9887-40bf-82db-95dd32a2ac82" providerId="AD"/>
      </p:ext>
    </p:extLst>
  </p:cmAuthor>
  <p:cmAuthor id="4" name="Wolfersperger, Tanya" initials="WT" lastIdx="4" clrIdx="3">
    <p:extLst>
      <p:ext uri="{19B8F6BF-5375-455C-9EA6-DF929625EA0E}">
        <p15:presenceInfo xmlns:p15="http://schemas.microsoft.com/office/powerpoint/2012/main" userId="S::Tanya.Wolfersperger@portlandoregon.gov::a13e6274-7b95-457d-8fa1-efcc1562756c" providerId="AD"/>
      </p:ext>
    </p:extLst>
  </p:cmAuthor>
  <p:cmAuthor id="5" name="Mathews, Gabriel" initials="MG" lastIdx="2" clrIdx="4">
    <p:extLst>
      <p:ext uri="{19B8F6BF-5375-455C-9EA6-DF929625EA0E}">
        <p15:presenceInfo xmlns:p15="http://schemas.microsoft.com/office/powerpoint/2012/main" userId="S::gabriel.mathews@portlandoregon.gov::54901f84-fe63-44b3-b3c5-ba5166606a2a" providerId="AD"/>
      </p:ext>
    </p:extLst>
  </p:cmAuthor>
  <p:cmAuthor id="6" name="Pietka, Antoinette" initials="PA [2]" lastIdx="1" clrIdx="5">
    <p:extLst>
      <p:ext uri="{19B8F6BF-5375-455C-9EA6-DF929625EA0E}">
        <p15:presenceInfo xmlns:p15="http://schemas.microsoft.com/office/powerpoint/2012/main" userId="S::Antoinette.Pietka@portlandoregon.gov::60033df7-b370-4560-835c-7dfb3c5365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F69"/>
    <a:srgbClr val="8FD16A"/>
    <a:srgbClr val="2782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E1E624-272D-4FD0-A4DD-AD6C328149E3}" type="datetimeFigureOut">
              <a:rPr lang="en-US" smtClean="0"/>
              <a:t>7/5/2023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B437A8-1733-48B5-A2EC-7D70B33FBDBC}" type="slidenum">
              <a:rPr lang="en-US" smtClean="0"/>
              <a:t>‹#›</a:t>
            </a:fld>
            <a:endParaRPr lang="en-US"/>
          </a:p>
        </p:txBody>
      </p:sp>
    </p:spTree>
    <p:extLst>
      <p:ext uri="{BB962C8B-B14F-4D97-AF65-F5344CB8AC3E}">
        <p14:creationId xmlns:p14="http://schemas.microsoft.com/office/powerpoint/2010/main" val="4172610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3B437A8-1733-48B5-A2EC-7D70B33FBDBC}" type="slidenum">
              <a:rPr lang="en-US" smtClean="0"/>
              <a:t>1</a:t>
            </a:fld>
            <a:endParaRPr lang="en-US"/>
          </a:p>
        </p:txBody>
      </p:sp>
    </p:spTree>
    <p:extLst>
      <p:ext uri="{BB962C8B-B14F-4D97-AF65-F5344CB8AC3E}">
        <p14:creationId xmlns:p14="http://schemas.microsoft.com/office/powerpoint/2010/main" val="107485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2</a:t>
            </a:fld>
            <a:endParaRPr lang="en-US"/>
          </a:p>
        </p:txBody>
      </p:sp>
    </p:spTree>
    <p:extLst>
      <p:ext uri="{BB962C8B-B14F-4D97-AF65-F5344CB8AC3E}">
        <p14:creationId xmlns:p14="http://schemas.microsoft.com/office/powerpoint/2010/main" val="3711235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3</a:t>
            </a:fld>
            <a:endParaRPr lang="en-US"/>
          </a:p>
        </p:txBody>
      </p:sp>
    </p:spTree>
    <p:extLst>
      <p:ext uri="{BB962C8B-B14F-4D97-AF65-F5344CB8AC3E}">
        <p14:creationId xmlns:p14="http://schemas.microsoft.com/office/powerpoint/2010/main" val="1584563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4</a:t>
            </a:fld>
            <a:endParaRPr lang="en-US"/>
          </a:p>
        </p:txBody>
      </p:sp>
    </p:spTree>
    <p:extLst>
      <p:ext uri="{BB962C8B-B14F-4D97-AF65-F5344CB8AC3E}">
        <p14:creationId xmlns:p14="http://schemas.microsoft.com/office/powerpoint/2010/main" val="505301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5</a:t>
            </a:fld>
            <a:endParaRPr lang="en-US"/>
          </a:p>
        </p:txBody>
      </p:sp>
    </p:spTree>
    <p:extLst>
      <p:ext uri="{BB962C8B-B14F-4D97-AF65-F5344CB8AC3E}">
        <p14:creationId xmlns:p14="http://schemas.microsoft.com/office/powerpoint/2010/main" val="344425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6</a:t>
            </a:fld>
            <a:endParaRPr lang="en-US"/>
          </a:p>
        </p:txBody>
      </p:sp>
    </p:spTree>
    <p:extLst>
      <p:ext uri="{BB962C8B-B14F-4D97-AF65-F5344CB8AC3E}">
        <p14:creationId xmlns:p14="http://schemas.microsoft.com/office/powerpoint/2010/main" val="3635969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7</a:t>
            </a:fld>
            <a:endParaRPr lang="en-US"/>
          </a:p>
        </p:txBody>
      </p:sp>
    </p:spTree>
    <p:extLst>
      <p:ext uri="{BB962C8B-B14F-4D97-AF65-F5344CB8AC3E}">
        <p14:creationId xmlns:p14="http://schemas.microsoft.com/office/powerpoint/2010/main" val="280451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8</a:t>
            </a:fld>
            <a:endParaRPr lang="en-US"/>
          </a:p>
        </p:txBody>
      </p:sp>
    </p:spTree>
    <p:extLst>
      <p:ext uri="{BB962C8B-B14F-4D97-AF65-F5344CB8AC3E}">
        <p14:creationId xmlns:p14="http://schemas.microsoft.com/office/powerpoint/2010/main" val="2946435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3B437A8-1733-48B5-A2EC-7D70B33FBDBC}" type="slidenum">
              <a:rPr lang="en-US" smtClean="0"/>
              <a:t>9</a:t>
            </a:fld>
            <a:endParaRPr lang="en-US"/>
          </a:p>
        </p:txBody>
      </p:sp>
    </p:spTree>
    <p:extLst>
      <p:ext uri="{BB962C8B-B14F-4D97-AF65-F5344CB8AC3E}">
        <p14:creationId xmlns:p14="http://schemas.microsoft.com/office/powerpoint/2010/main" val="381780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5606A3B-16F1-4D7C-ABDE-401F487791F5}" type="datetime1">
              <a:rPr lang="en-US" smtClean="0"/>
              <a:t>7/5/2023</a:t>
            </a:fld>
            <a:endParaRPr lang="en-US"/>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176650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CDA8E98F-44D6-4496-AB83-4D2C612CC8CF}" type="datetime1">
              <a:rPr lang="en-US" smtClean="0"/>
              <a:t>7/5/2023</a:t>
            </a:fld>
            <a:endParaRPr lang="en-US"/>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279680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0941D8D-1A6B-4B58-A55A-0ADB6BDD6E24}" type="datetime1">
              <a:rPr lang="en-US" smtClean="0"/>
              <a:t>7/5/2023</a:t>
            </a:fld>
            <a:endParaRPr lang="en-US"/>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355433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750C5D41-EE42-46E0-80EE-490CE1849EBA}" type="datetime1">
              <a:rPr lang="en-US" smtClean="0"/>
              <a:t>7/5/2023</a:t>
            </a:fld>
            <a:endParaRPr lang="en-US"/>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94330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CB83022-AD6C-4F85-814B-E69AF86EFED4}" type="datetime1">
              <a:rPr lang="en-US" smtClean="0"/>
              <a:t>7/5/2023</a:t>
            </a:fld>
            <a:endParaRPr lang="en-US"/>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234977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PHB Presentation Title">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D1253288-9E0A-4077-AF3D-92D753094914}"/>
              </a:ext>
            </a:extLst>
          </p:cNvPr>
          <p:cNvSpPr/>
          <p:nvPr userDrawn="1"/>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a:p>
        </p:txBody>
      </p:sp>
      <p:sp>
        <p:nvSpPr>
          <p:cNvPr id="7" name="object 3">
            <a:extLst>
              <a:ext uri="{FF2B5EF4-FFF2-40B4-BE49-F238E27FC236}">
                <a16:creationId xmlns:a16="http://schemas.microsoft.com/office/drawing/2014/main" id="{00B5EA75-3E83-4C05-A16D-AC3FCF566028}"/>
              </a:ext>
            </a:extLst>
          </p:cNvPr>
          <p:cNvSpPr/>
          <p:nvPr userDrawn="1"/>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a:p>
        </p:txBody>
      </p:sp>
      <p:pic>
        <p:nvPicPr>
          <p:cNvPr id="8" name="Picture 7">
            <a:extLst>
              <a:ext uri="{FF2B5EF4-FFF2-40B4-BE49-F238E27FC236}">
                <a16:creationId xmlns:a16="http://schemas.microsoft.com/office/drawing/2014/main" id="{CF4E79DF-9B35-4A02-B6A8-5CB59FD5575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791" y="273427"/>
            <a:ext cx="4851010" cy="1289752"/>
          </a:xfrm>
          <a:prstGeom prst="rect">
            <a:avLst/>
          </a:prstGeom>
        </p:spPr>
      </p:pic>
      <p:sp>
        <p:nvSpPr>
          <p:cNvPr id="9" name="Title 8">
            <a:extLst>
              <a:ext uri="{FF2B5EF4-FFF2-40B4-BE49-F238E27FC236}">
                <a16:creationId xmlns:a16="http://schemas.microsoft.com/office/drawing/2014/main" id="{0CBBFF1F-CC5D-4D3C-9D57-04D441C1576D}"/>
              </a:ext>
            </a:extLst>
          </p:cNvPr>
          <p:cNvSpPr>
            <a:spLocks noGrp="1"/>
          </p:cNvSpPr>
          <p:nvPr>
            <p:ph type="title" hasCustomPrompt="1"/>
          </p:nvPr>
        </p:nvSpPr>
        <p:spPr>
          <a:xfrm>
            <a:off x="685800" y="2438400"/>
            <a:ext cx="6169660" cy="833562"/>
          </a:xfrm>
        </p:spPr>
        <p:txBody>
          <a:bodyPr/>
          <a:lstStyle>
            <a:lvl1pPr>
              <a:lnSpc>
                <a:spcPts val="6500"/>
              </a:lnSpc>
              <a:defRPr sz="6000">
                <a:solidFill>
                  <a:schemeClr val="bg1"/>
                </a:solidFill>
              </a:defRPr>
            </a:lvl1pPr>
          </a:lstStyle>
          <a:p>
            <a:r>
              <a:rPr lang="en-US"/>
              <a:t>Click to add title</a:t>
            </a:r>
          </a:p>
        </p:txBody>
      </p:sp>
    </p:spTree>
    <p:extLst>
      <p:ext uri="{BB962C8B-B14F-4D97-AF65-F5344CB8AC3E}">
        <p14:creationId xmlns:p14="http://schemas.microsoft.com/office/powerpoint/2010/main" val="34789123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a:solidFill>
                  <a:srgbClr val="27829D"/>
                </a:solidFill>
              </a:rPr>
              <a:t>MULTE Applications under the IH Program | 5/20/2020 | Portland Housing Bureau</a:t>
            </a:r>
            <a:endParaRPr spc="-5">
              <a:solidFill>
                <a:srgbClr val="27829D"/>
              </a:solidFill>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5E733E61-4CA7-4529-A97B-5916B05626A4}" type="datetime1">
              <a:rPr lang="en-US" smtClean="0"/>
              <a:t>7/5/2023</a:t>
            </a:fld>
            <a:endParaRPr lang="en-US"/>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a:p>
        </p:txBody>
      </p:sp>
    </p:spTree>
    <p:extLst>
      <p:ext uri="{BB962C8B-B14F-4D97-AF65-F5344CB8AC3E}">
        <p14:creationId xmlns:p14="http://schemas.microsoft.com/office/powerpoint/2010/main" val="10942936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8" r:id="rId6"/>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75B0AD8-1C37-46C8-BEC1-CCA43E62D5C8}"/>
              </a:ext>
            </a:extLst>
          </p:cNvPr>
          <p:cNvSpPr>
            <a:spLocks noGrp="1"/>
          </p:cNvSpPr>
          <p:nvPr>
            <p:ph type="title"/>
          </p:nvPr>
        </p:nvSpPr>
        <p:spPr>
          <a:xfrm>
            <a:off x="730289" y="3035104"/>
            <a:ext cx="11106648" cy="2500685"/>
          </a:xfrm>
        </p:spPr>
        <p:txBody>
          <a:bodyPr wrap="square" lIns="0" tIns="0" rIns="0" bIns="0" anchor="t">
            <a:spAutoFit/>
          </a:bodyPr>
          <a:lstStyle/>
          <a:p>
            <a:pPr algn="l"/>
            <a:r>
              <a:rPr lang="en-US" dirty="0"/>
              <a:t>2017 Rental Rehab Program Report</a:t>
            </a:r>
          </a:p>
          <a:p>
            <a:endParaRPr lang="en-US" spc="-30" dirty="0"/>
          </a:p>
        </p:txBody>
      </p:sp>
    </p:spTree>
    <p:extLst>
      <p:ext uri="{BB962C8B-B14F-4D97-AF65-F5344CB8AC3E}">
        <p14:creationId xmlns:p14="http://schemas.microsoft.com/office/powerpoint/2010/main" val="163308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Program Summary</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2</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4431983"/>
          </a:xfrm>
        </p:spPr>
        <p:txBody>
          <a:bodyPr/>
          <a:lstStyle/>
          <a:p>
            <a:pPr algn="l"/>
            <a:r>
              <a:rPr lang="en-US" sz="2400" b="0" i="0" u="none" strike="noStrike" baseline="0" dirty="0">
                <a:latin typeface="Arial" panose="020B0604020202020204" pitchFamily="34" charset="0"/>
                <a:cs typeface="Arial" panose="020B0604020202020204" pitchFamily="34" charset="0"/>
              </a:rPr>
              <a:t>The City of Portland - Bureau of Housing engaged </a:t>
            </a:r>
            <a:r>
              <a:rPr lang="en-US" sz="2400" b="0" i="0" u="none" strike="noStrike" baseline="0" dirty="0" err="1">
                <a:latin typeface="Arial" panose="020B0604020202020204" pitchFamily="34" charset="0"/>
                <a:cs typeface="Arial" panose="020B0604020202020204" pitchFamily="34" charset="0"/>
              </a:rPr>
              <a:t>Enhabit</a:t>
            </a:r>
            <a:r>
              <a:rPr lang="en-US" sz="2400" b="0" i="0" u="none" strike="noStrike" baseline="0" dirty="0">
                <a:latin typeface="Arial" panose="020B0604020202020204" pitchFamily="34" charset="0"/>
                <a:cs typeface="Arial" panose="020B0604020202020204" pitchFamily="34" charset="0"/>
              </a:rPr>
              <a:t> to implement and evolve a city developed program offering to private owners of multifamily properties in East Portland Neighborhoods. The main elements of the program included:</a:t>
            </a:r>
          </a:p>
          <a:p>
            <a:pPr algn="l"/>
            <a:endParaRPr lang="en-US" sz="2400" b="0" i="0" u="none" strike="noStrike" baseline="0" dirty="0">
              <a:latin typeface="Calibri" panose="020F0502020204030204" pitchFamily="34" charset="0"/>
            </a:endParaRPr>
          </a:p>
          <a:p>
            <a:pPr algn="l"/>
            <a:r>
              <a:rPr lang="en-US" sz="1800" b="0" i="0" u="none" strike="noStrike" baseline="0" dirty="0">
                <a:latin typeface="ArialMT"/>
              </a:rPr>
              <a:t>● </a:t>
            </a:r>
            <a:r>
              <a:rPr lang="en-US" sz="2400" b="0" i="0" u="none" strike="noStrike" baseline="0" dirty="0">
                <a:latin typeface="Arial" panose="020B0604020202020204" pitchFamily="34" charset="0"/>
                <a:cs typeface="Arial" panose="020B0604020202020204" pitchFamily="34" charset="0"/>
              </a:rPr>
              <a:t>Grants of up to $25,000 per unit for repair and rehabilitation of apartment units where conditions exist affecting habitation.</a:t>
            </a:r>
          </a:p>
          <a:p>
            <a:pPr algn="l"/>
            <a:endParaRPr lang="en-US" sz="2400" b="0" i="0" u="none" strike="noStrike" baseline="0" dirty="0">
              <a:latin typeface="Arial" panose="020B0604020202020204" pitchFamily="34" charset="0"/>
              <a:cs typeface="Arial" panose="020B0604020202020204" pitchFamily="34" charset="0"/>
            </a:endParaRPr>
          </a:p>
          <a:p>
            <a:pPr algn="l"/>
            <a:r>
              <a:rPr lang="en-US" sz="2400" b="0" i="0" u="none" strike="noStrike" baseline="0" dirty="0">
                <a:latin typeface="Arial" panose="020B0604020202020204" pitchFamily="34" charset="0"/>
                <a:cs typeface="Arial" panose="020B0604020202020204" pitchFamily="34" charset="0"/>
              </a:rPr>
              <a:t>● Qualification of ~80% of tenants at ≤60% Median Family Income</a:t>
            </a:r>
          </a:p>
          <a:p>
            <a:pPr algn="l"/>
            <a:endParaRPr lang="en-US" sz="2400" b="0" i="0" u="none" strike="noStrike" baseline="0" dirty="0">
              <a:latin typeface="Arial" panose="020B0604020202020204" pitchFamily="34" charset="0"/>
              <a:cs typeface="Arial" panose="020B0604020202020204" pitchFamily="34" charset="0"/>
            </a:endParaRPr>
          </a:p>
          <a:p>
            <a:pPr algn="l"/>
            <a:r>
              <a:rPr lang="en-US" sz="2400" b="0" i="0" u="none" strike="noStrike" baseline="0" dirty="0">
                <a:latin typeface="Arial" panose="020B0604020202020204" pitchFamily="34" charset="0"/>
                <a:cs typeface="Arial" panose="020B0604020202020204" pitchFamily="34" charset="0"/>
              </a:rPr>
              <a:t>● 10-year agreement that rents may increase no greater than 3% per year and no higher than the HUD area minimum.</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304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Stakeholder Engagement</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3</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829018" y="1378602"/>
            <a:ext cx="10453272" cy="5167598"/>
          </a:xfrm>
        </p:spPr>
        <p:txBody>
          <a:bodyPr/>
          <a:lstStyle/>
          <a:p>
            <a:pPr algn="l"/>
            <a:r>
              <a:rPr lang="en-US" sz="2400" b="0" i="0" u="none" strike="noStrike" baseline="0" dirty="0">
                <a:latin typeface="Arial" panose="020B0604020202020204" pitchFamily="34" charset="0"/>
                <a:cs typeface="Arial" panose="020B0604020202020204" pitchFamily="34" charset="0"/>
              </a:rPr>
              <a:t>With the Bureau, </a:t>
            </a:r>
            <a:r>
              <a:rPr lang="en-US" sz="2400" b="0" i="0" u="none" strike="noStrike" baseline="0" dirty="0" err="1">
                <a:latin typeface="Arial" panose="020B0604020202020204" pitchFamily="34" charset="0"/>
                <a:cs typeface="Arial" panose="020B0604020202020204" pitchFamily="34" charset="0"/>
              </a:rPr>
              <a:t>Enhabit</a:t>
            </a:r>
            <a:r>
              <a:rPr lang="en-US" sz="2400" b="0" i="0" u="none" strike="noStrike" baseline="0" dirty="0">
                <a:latin typeface="Arial" panose="020B0604020202020204" pitchFamily="34" charset="0"/>
                <a:cs typeface="Arial" panose="020B0604020202020204" pitchFamily="34" charset="0"/>
              </a:rPr>
              <a:t> broadly engaged some 25 area stakeholders and related organizations for input to the program and outreach support. Key organizations engaged included:</a:t>
            </a:r>
          </a:p>
          <a:p>
            <a:pPr algn="l"/>
            <a:r>
              <a:rPr lang="en-US" sz="2000" b="0" i="0" u="none" strike="noStrike" baseline="0" dirty="0">
                <a:latin typeface="Arial" panose="020B0604020202020204" pitchFamily="34" charset="0"/>
                <a:cs typeface="Arial" panose="020B0604020202020204" pitchFamily="34" charset="0"/>
              </a:rPr>
              <a:t>● Home Forward</a:t>
            </a:r>
          </a:p>
          <a:p>
            <a:pPr algn="l"/>
            <a:r>
              <a:rPr lang="en-US" sz="2000" b="0" i="0" u="none" strike="noStrike" baseline="0" dirty="0">
                <a:latin typeface="Arial" panose="020B0604020202020204" pitchFamily="34" charset="0"/>
                <a:cs typeface="Arial" panose="020B0604020202020204" pitchFamily="34" charset="0"/>
              </a:rPr>
              <a:t>● Multifamily Northwest</a:t>
            </a:r>
          </a:p>
          <a:p>
            <a:pPr algn="l"/>
            <a:r>
              <a:rPr lang="en-US" sz="2000" b="0" i="0" u="none" strike="noStrike" baseline="0" dirty="0">
                <a:latin typeface="Arial" panose="020B0604020202020204" pitchFamily="34" charset="0"/>
                <a:cs typeface="Arial" panose="020B0604020202020204" pitchFamily="34" charset="0"/>
              </a:rPr>
              <a:t>● Rental Housing Alliance of East Portland</a:t>
            </a:r>
          </a:p>
          <a:p>
            <a:pPr algn="l"/>
            <a:r>
              <a:rPr lang="en-US" sz="2000" b="0" i="0" u="none" strike="noStrike" baseline="0" dirty="0">
                <a:latin typeface="Arial" panose="020B0604020202020204" pitchFamily="34" charset="0"/>
                <a:cs typeface="Arial" panose="020B0604020202020204" pitchFamily="34" charset="0"/>
              </a:rPr>
              <a:t>● Community Energy Project</a:t>
            </a:r>
          </a:p>
          <a:p>
            <a:pPr algn="l"/>
            <a:r>
              <a:rPr lang="en-US" sz="2000" b="0" i="0" u="none" strike="noStrike" baseline="0" dirty="0">
                <a:latin typeface="Arial" panose="020B0604020202020204" pitchFamily="34" charset="0"/>
                <a:cs typeface="Arial" panose="020B0604020202020204" pitchFamily="34" charset="0"/>
              </a:rPr>
              <a:t>● Multnomah County Weatherization Program</a:t>
            </a:r>
          </a:p>
          <a:p>
            <a:pPr algn="l"/>
            <a:r>
              <a:rPr lang="en-US" sz="2000" b="0" i="0" u="none" strike="noStrike" baseline="0" dirty="0">
                <a:latin typeface="Arial" panose="020B0604020202020204" pitchFamily="34" charset="0"/>
                <a:cs typeface="Arial" panose="020B0604020202020204" pitchFamily="34" charset="0"/>
              </a:rPr>
              <a:t>● Community Alliance of Tenants</a:t>
            </a:r>
          </a:p>
          <a:p>
            <a:pPr algn="l"/>
            <a:r>
              <a:rPr lang="en-US" sz="2000" b="0" i="0" u="none" strike="noStrike" baseline="0" dirty="0">
                <a:latin typeface="Arial" panose="020B0604020202020204" pitchFamily="34" charset="0"/>
                <a:cs typeface="Arial" panose="020B0604020202020204" pitchFamily="34" charset="0"/>
              </a:rPr>
              <a:t>● Housing Development Center</a:t>
            </a:r>
          </a:p>
          <a:p>
            <a:pPr algn="l"/>
            <a:r>
              <a:rPr lang="en-US" sz="2000" b="0" i="0" u="none" strike="noStrike" baseline="0" dirty="0">
                <a:latin typeface="Arial" panose="020B0604020202020204" pitchFamily="34" charset="0"/>
                <a:cs typeface="Arial" panose="020B0604020202020204" pitchFamily="34" charset="0"/>
              </a:rPr>
              <a:t>● Self Enhancement Inc</a:t>
            </a:r>
          </a:p>
          <a:p>
            <a:pPr algn="l"/>
            <a:r>
              <a:rPr lang="en-US" sz="2000" b="0" i="0" u="none" strike="noStrike" baseline="0" dirty="0">
                <a:latin typeface="Arial" panose="020B0604020202020204" pitchFamily="34" charset="0"/>
                <a:cs typeface="Arial" panose="020B0604020202020204" pitchFamily="34" charset="0"/>
              </a:rPr>
              <a:t>● Center for Intercultural Organizing</a:t>
            </a:r>
          </a:p>
          <a:p>
            <a:pPr algn="l"/>
            <a:r>
              <a:rPr lang="en-US" sz="2000" b="0" i="0" u="none" strike="noStrike" baseline="0" dirty="0">
                <a:latin typeface="Arial" panose="020B0604020202020204" pitchFamily="34" charset="0"/>
                <a:cs typeface="Arial" panose="020B0604020202020204" pitchFamily="34" charset="0"/>
              </a:rPr>
              <a:t>● Catholic Charities</a:t>
            </a:r>
          </a:p>
          <a:p>
            <a:pPr algn="l"/>
            <a:r>
              <a:rPr lang="en-US" sz="2000" b="0" i="0" u="none" strike="noStrike" baseline="0" dirty="0">
                <a:latin typeface="Arial" panose="020B0604020202020204" pitchFamily="34" charset="0"/>
                <a:cs typeface="Arial" panose="020B0604020202020204" pitchFamily="34" charset="0"/>
              </a:rPr>
              <a:t>● Northwest Pilot Project</a:t>
            </a:r>
          </a:p>
          <a:p>
            <a:pPr algn="l"/>
            <a:r>
              <a:rPr lang="en-US" sz="2000" b="0" i="0" u="none" strike="noStrike" baseline="0" dirty="0">
                <a:latin typeface="Arial" panose="020B0604020202020204" pitchFamily="34" charset="0"/>
                <a:cs typeface="Arial" panose="020B0604020202020204" pitchFamily="34" charset="0"/>
              </a:rPr>
              <a:t>● Latino Network</a:t>
            </a:r>
          </a:p>
          <a:p>
            <a:pPr algn="l"/>
            <a:r>
              <a:rPr lang="en-US" sz="2000" b="0" i="0" u="none" strike="noStrike" baseline="0" dirty="0">
                <a:latin typeface="Arial" panose="020B0604020202020204" pitchFamily="34" charset="0"/>
                <a:cs typeface="Arial" panose="020B0604020202020204" pitchFamily="34" charset="0"/>
              </a:rPr>
              <a:t>● Immigrant and Refugee Organization</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931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Outreach</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4</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4801314"/>
          </a:xfrm>
        </p:spPr>
        <p:txBody>
          <a:bodyPr/>
          <a:lstStyle/>
          <a:p>
            <a:pPr algn="l"/>
            <a:r>
              <a:rPr lang="en-US" sz="2400" b="0" i="0" u="none" strike="noStrike" baseline="0" dirty="0" err="1">
                <a:solidFill>
                  <a:srgbClr val="000000"/>
                </a:solidFill>
                <a:latin typeface="Arial" panose="020B0604020202020204" pitchFamily="34" charset="0"/>
                <a:cs typeface="Arial" panose="020B0604020202020204" pitchFamily="34" charset="0"/>
              </a:rPr>
              <a:t>Enhabit</a:t>
            </a:r>
            <a:r>
              <a:rPr lang="en-US" sz="2400" b="0" i="0" u="none" strike="noStrike" baseline="0" dirty="0">
                <a:solidFill>
                  <a:srgbClr val="000000"/>
                </a:solidFill>
                <a:latin typeface="Arial" panose="020B0604020202020204" pitchFamily="34" charset="0"/>
                <a:cs typeface="Arial" panose="020B0604020202020204" pitchFamily="34" charset="0"/>
              </a:rPr>
              <a:t> developed a communications plan to reach the owners and property managers in the area. Activities included:</a:t>
            </a:r>
          </a:p>
          <a:p>
            <a:pPr algn="l"/>
            <a:endParaRPr lang="en-US" sz="2400" b="0" i="0" u="none" strike="noStrike" baseline="0" dirty="0">
              <a:solidFill>
                <a:srgbClr val="000000"/>
              </a:solidFill>
              <a:latin typeface="Arial" panose="020B0604020202020204" pitchFamily="34" charset="0"/>
              <a:cs typeface="Arial" panose="020B0604020202020204" pitchFamily="34" charset="0"/>
            </a:endParaRPr>
          </a:p>
          <a:p>
            <a:pPr algn="l"/>
            <a:r>
              <a:rPr lang="en-US" sz="2400" b="0" i="0" u="none" strike="noStrike" baseline="0" dirty="0">
                <a:solidFill>
                  <a:srgbClr val="000000"/>
                </a:solidFill>
                <a:latin typeface="Arial" panose="020B0604020202020204" pitchFamily="34" charset="0"/>
                <a:cs typeface="Arial" panose="020B0604020202020204" pitchFamily="34" charset="0"/>
              </a:rPr>
              <a:t>● Dedicated Website ( </a:t>
            </a:r>
            <a:r>
              <a:rPr lang="en-US" sz="2400" b="0" i="0" u="none" strike="noStrike" baseline="0" dirty="0">
                <a:solidFill>
                  <a:srgbClr val="1155CD"/>
                </a:solidFill>
                <a:latin typeface="Arial" panose="020B0604020202020204" pitchFamily="34" charset="0"/>
                <a:cs typeface="Arial" panose="020B0604020202020204" pitchFamily="34" charset="0"/>
              </a:rPr>
              <a:t>https://enhabit.org/rentalrehab/ </a:t>
            </a:r>
            <a:r>
              <a:rPr lang="en-US" sz="2400" b="0" i="0" u="none" strike="noStrike" baseline="0" dirty="0">
                <a:solidFill>
                  <a:srgbClr val="000000"/>
                </a:solidFill>
                <a:latin typeface="Arial" panose="020B0604020202020204" pitchFamily="34" charset="0"/>
                <a:cs typeface="Arial" panose="020B0604020202020204" pitchFamily="34" charset="0"/>
              </a:rPr>
              <a:t>)</a:t>
            </a:r>
          </a:p>
          <a:p>
            <a:pPr algn="l"/>
            <a:r>
              <a:rPr lang="en-US" sz="2400" b="0" i="0" u="none" strike="noStrike" baseline="0" dirty="0">
                <a:solidFill>
                  <a:srgbClr val="000000"/>
                </a:solidFill>
                <a:latin typeface="Arial" panose="020B0604020202020204" pitchFamily="34" charset="0"/>
                <a:cs typeface="Arial" panose="020B0604020202020204" pitchFamily="34" charset="0"/>
              </a:rPr>
              <a:t>● Mailing to all properties subject to open violation letters from the City.</a:t>
            </a:r>
            <a:endParaRPr lang="en-US" sz="2400" b="0" i="0" u="none" strike="noStrike" baseline="0" dirty="0">
              <a:latin typeface="Arial" panose="020B0604020202020204" pitchFamily="34" charset="0"/>
              <a:cs typeface="Arial" panose="020B0604020202020204" pitchFamily="34" charset="0"/>
            </a:endParaRPr>
          </a:p>
          <a:p>
            <a:pPr algn="l"/>
            <a:r>
              <a:rPr lang="en-US" sz="2400" b="0" i="0" u="none" strike="noStrike" baseline="0" dirty="0">
                <a:latin typeface="Arial" panose="020B0604020202020204" pitchFamily="34" charset="0"/>
                <a:cs typeface="Arial" panose="020B0604020202020204" pitchFamily="34" charset="0"/>
              </a:rPr>
              <a:t>●Telephone outreach to all properties subject to open Title 29 violations from the City.</a:t>
            </a:r>
          </a:p>
          <a:p>
            <a:pPr algn="l"/>
            <a:r>
              <a:rPr lang="en-US" sz="2400" b="0" i="0" u="none" strike="noStrike" baseline="0" dirty="0">
                <a:latin typeface="Arial" panose="020B0604020202020204" pitchFamily="34" charset="0"/>
                <a:cs typeface="Arial" panose="020B0604020202020204" pitchFamily="34" charset="0"/>
              </a:rPr>
              <a:t>● Mailing to all Class 1 &amp; 2 properties in the CoStar database for the area.</a:t>
            </a:r>
          </a:p>
          <a:p>
            <a:pPr algn="l"/>
            <a:r>
              <a:rPr lang="en-US" sz="2400" b="0" i="0" u="none" strike="noStrike" baseline="0" dirty="0">
                <a:latin typeface="Arial" panose="020B0604020202020204" pitchFamily="34" charset="0"/>
                <a:cs typeface="Arial" panose="020B0604020202020204" pitchFamily="34" charset="0"/>
              </a:rPr>
              <a:t>● Engaging with Multnomah County Weatherization Team</a:t>
            </a:r>
          </a:p>
          <a:p>
            <a:pPr algn="l"/>
            <a:r>
              <a:rPr lang="en-US" sz="2400" b="0" i="0" u="none" strike="noStrike" baseline="0" dirty="0">
                <a:latin typeface="Arial" panose="020B0604020202020204" pitchFamily="34" charset="0"/>
                <a:cs typeface="Arial" panose="020B0604020202020204" pitchFamily="34" charset="0"/>
              </a:rPr>
              <a:t>● Collaborating with area social service organizations to identify potential properties</a:t>
            </a:r>
          </a:p>
          <a:p>
            <a:pPr algn="l"/>
            <a:r>
              <a:rPr lang="en-US" sz="2400" b="0" i="0" u="none" strike="noStrike" baseline="0" dirty="0">
                <a:latin typeface="Arial" panose="020B0604020202020204" pitchFamily="34" charset="0"/>
                <a:cs typeface="Arial" panose="020B0604020202020204" pitchFamily="34" charset="0"/>
              </a:rPr>
              <a:t>● Mailing from Multifamily NW to membership</a:t>
            </a:r>
          </a:p>
          <a:p>
            <a:pPr algn="l"/>
            <a:r>
              <a:rPr lang="en-US" sz="2400" b="0" i="0" u="none" strike="noStrike" baseline="0" dirty="0">
                <a:latin typeface="Arial" panose="020B0604020202020204" pitchFamily="34" charset="0"/>
                <a:cs typeface="Arial" panose="020B0604020202020204" pitchFamily="34" charset="0"/>
              </a:rPr>
              <a:t>● Participating in SPECTRUM Multifamily NW event.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80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Results</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5</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2215991"/>
          </a:xfrm>
        </p:spPr>
        <p:txBody>
          <a:bodyPr/>
          <a:lstStyle/>
          <a:p>
            <a:pPr algn="l"/>
            <a:r>
              <a:rPr lang="en-US" sz="2400" b="0" i="0" u="none" strike="noStrike" baseline="0" dirty="0">
                <a:latin typeface="Arial" panose="020B0604020202020204" pitchFamily="34" charset="0"/>
                <a:cs typeface="Arial" panose="020B0604020202020204" pitchFamily="34" charset="0"/>
              </a:rPr>
              <a:t>A total of 92 properties were identified as candidates for direct outreach. As a result of the outreach 17 property owners and property managers expressed interest in learning more about the program. Of those, just one owner of a small property indicated sufficient interest to advance to qualification. Several interested owners discontinued communications without a clear signal of interest or disinterest.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35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Conclusions</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6</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5232202"/>
          </a:xfrm>
        </p:spPr>
        <p:txBody>
          <a:bodyPr/>
          <a:lstStyle/>
          <a:p>
            <a:pPr algn="l"/>
            <a:r>
              <a:rPr lang="en-US" sz="2000" b="0" i="0" u="none" strike="noStrike" baseline="0" dirty="0">
                <a:latin typeface="Arial" panose="020B0604020202020204" pitchFamily="34" charset="0"/>
                <a:cs typeface="Arial" panose="020B0604020202020204" pitchFamily="34" charset="0"/>
              </a:rPr>
              <a:t>Due to the relatively small response and the varied reasons for disinterest, our confidence in clear conclusions must be measured. The following observations on the lack of traction in the program represent the best opinions of the implementation team.</a:t>
            </a:r>
          </a:p>
          <a:p>
            <a:pPr algn="l"/>
            <a:endParaRPr lang="en-US" sz="2000" b="0" i="0" u="none" strike="noStrike" baseline="0" dirty="0">
              <a:latin typeface="Arial" panose="020B0604020202020204" pitchFamily="34" charset="0"/>
              <a:cs typeface="Arial" panose="020B0604020202020204" pitchFamily="34" charset="0"/>
            </a:endParaRPr>
          </a:p>
          <a:p>
            <a:pPr algn="l"/>
            <a:r>
              <a:rPr lang="en-US" sz="2000" b="0" i="0" u="none" strike="noStrike" baseline="0" dirty="0">
                <a:latin typeface="Arial" panose="020B0604020202020204" pitchFamily="34" charset="0"/>
                <a:cs typeface="Arial" panose="020B0604020202020204" pitchFamily="34" charset="0"/>
              </a:rPr>
              <a:t>1. Program rent restraints in a market of rapidly rising rents made the financial benefits of the</a:t>
            </a:r>
          </a:p>
          <a:p>
            <a:pPr algn="l"/>
            <a:r>
              <a:rPr lang="en-US" sz="2000" b="0" i="0" u="none" strike="noStrike" baseline="0" dirty="0">
                <a:latin typeface="Arial" panose="020B0604020202020204" pitchFamily="34" charset="0"/>
                <a:cs typeface="Arial" panose="020B0604020202020204" pitchFamily="34" charset="0"/>
              </a:rPr>
              <a:t>grants marginal. The current expectation for annual rent growth is 10%. When compared to the</a:t>
            </a:r>
          </a:p>
          <a:p>
            <a:pPr algn="l"/>
            <a:r>
              <a:rPr lang="en-US" sz="2000" b="0" i="0" u="none" strike="noStrike" baseline="0" dirty="0">
                <a:latin typeface="Arial" panose="020B0604020202020204" pitchFamily="34" charset="0"/>
                <a:cs typeface="Arial" panose="020B0604020202020204" pitchFamily="34" charset="0"/>
              </a:rPr>
              <a:t>uncertainty and limitations of the program the grants were not considered attractive.</a:t>
            </a:r>
          </a:p>
          <a:p>
            <a:pPr algn="l"/>
            <a:endParaRPr lang="en-US" sz="2000" b="0" i="0" u="none" strike="noStrike" baseline="0" dirty="0">
              <a:latin typeface="Arial" panose="020B0604020202020204" pitchFamily="34" charset="0"/>
              <a:cs typeface="Arial" panose="020B0604020202020204" pitchFamily="34" charset="0"/>
            </a:endParaRPr>
          </a:p>
          <a:p>
            <a:pPr algn="l"/>
            <a:r>
              <a:rPr lang="en-US" sz="2000" b="0" i="0" u="none" strike="noStrike" baseline="0" dirty="0">
                <a:latin typeface="Arial" panose="020B0604020202020204" pitchFamily="34" charset="0"/>
                <a:cs typeface="Arial" panose="020B0604020202020204" pitchFamily="34" charset="0"/>
              </a:rPr>
              <a:t>2. No to few properties were identified that featured significant habitation related repair needs.</a:t>
            </a:r>
          </a:p>
          <a:p>
            <a:pPr algn="l"/>
            <a:r>
              <a:rPr lang="en-US" sz="2000" b="0" i="0" u="none" strike="noStrike" baseline="0" dirty="0">
                <a:latin typeface="Arial" panose="020B0604020202020204" pitchFamily="34" charset="0"/>
                <a:cs typeface="Arial" panose="020B0604020202020204" pitchFamily="34" charset="0"/>
              </a:rPr>
              <a:t>Most property owners believed that they normally addressed these issues and were more</a:t>
            </a:r>
          </a:p>
          <a:p>
            <a:pPr algn="l"/>
            <a:r>
              <a:rPr lang="en-US" sz="2000" b="0" i="0" u="none" strike="noStrike" baseline="0" dirty="0">
                <a:latin typeface="Arial" panose="020B0604020202020204" pitchFamily="34" charset="0"/>
                <a:cs typeface="Arial" panose="020B0604020202020204" pitchFamily="34" charset="0"/>
              </a:rPr>
              <a:t>interested in cosmetic upgrades.</a:t>
            </a:r>
          </a:p>
          <a:p>
            <a:pPr algn="l"/>
            <a:endParaRPr lang="en-US" sz="2000" b="0" i="0" u="none" strike="noStrike" baseline="0" dirty="0">
              <a:latin typeface="Arial" panose="020B0604020202020204" pitchFamily="34" charset="0"/>
              <a:cs typeface="Arial" panose="020B0604020202020204" pitchFamily="34" charset="0"/>
            </a:endParaRPr>
          </a:p>
          <a:p>
            <a:pPr algn="l"/>
            <a:r>
              <a:rPr lang="en-US" sz="2000" b="0" i="0" u="none" strike="noStrike" baseline="0" dirty="0">
                <a:latin typeface="Arial" panose="020B0604020202020204" pitchFamily="34" charset="0"/>
                <a:cs typeface="Arial" panose="020B0604020202020204" pitchFamily="34" charset="0"/>
              </a:rPr>
              <a:t>3. Ten year horizon of the program was considered too long to commit the property, especially</a:t>
            </a:r>
          </a:p>
          <a:p>
            <a:pPr algn="l"/>
            <a:r>
              <a:rPr lang="en-US" sz="2000" b="0" i="0" u="none" strike="noStrike" baseline="0" dirty="0">
                <a:latin typeface="Arial" panose="020B0604020202020204" pitchFamily="34" charset="0"/>
                <a:cs typeface="Arial" panose="020B0604020202020204" pitchFamily="34" charset="0"/>
              </a:rPr>
              <a:t>give current market conditions.</a:t>
            </a:r>
          </a:p>
          <a:p>
            <a:pPr algn="l"/>
            <a:endParaRPr lang="en-US" sz="2000" b="0" i="0" u="none" strike="noStrike" baseline="0" dirty="0">
              <a:latin typeface="Arial" panose="020B0604020202020204" pitchFamily="34" charset="0"/>
              <a:cs typeface="Arial" panose="020B0604020202020204" pitchFamily="34" charset="0"/>
            </a:endParaRPr>
          </a:p>
          <a:p>
            <a:pPr algn="l"/>
            <a:r>
              <a:rPr lang="en-US" sz="2000" b="0" i="0" u="none" strike="noStrike" baseline="0" dirty="0">
                <a:latin typeface="Arial" panose="020B0604020202020204" pitchFamily="34" charset="0"/>
                <a:cs typeface="Arial" panose="020B0604020202020204" pitchFamily="34" charset="0"/>
              </a:rPr>
              <a:t>4. Property owners generally believe that City and County reporting requirements are onerous and are not enthusiastic about entering into long term contracts.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79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Efficacy by Outreach Mode</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7</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1846659"/>
          </a:xfrm>
        </p:spPr>
        <p:txBody>
          <a:bodyPr/>
          <a:lstStyle/>
          <a:p>
            <a:pPr algn="l"/>
            <a:r>
              <a:rPr lang="en-US" sz="2400" b="0" i="0" u="none" strike="noStrike" baseline="0" dirty="0">
                <a:latin typeface="Arial" panose="020B0604020202020204" pitchFamily="34" charset="0"/>
                <a:cs typeface="Arial" panose="020B0604020202020204" pitchFamily="34" charset="0"/>
              </a:rPr>
              <a:t>● Mail - Fair</a:t>
            </a:r>
          </a:p>
          <a:p>
            <a:pPr algn="l"/>
            <a:r>
              <a:rPr lang="en-US" sz="2400" b="0" i="0" u="none" strike="noStrike" baseline="0" dirty="0">
                <a:latin typeface="Arial" panose="020B0604020202020204" pitchFamily="34" charset="0"/>
                <a:cs typeface="Arial" panose="020B0604020202020204" pitchFamily="34" charset="0"/>
              </a:rPr>
              <a:t>● Telephone Solicitation - Fair</a:t>
            </a:r>
          </a:p>
          <a:p>
            <a:pPr algn="l"/>
            <a:r>
              <a:rPr lang="en-US" sz="2400" b="0" i="0" u="none" strike="noStrike" baseline="0" dirty="0">
                <a:latin typeface="Arial" panose="020B0604020202020204" pitchFamily="34" charset="0"/>
                <a:cs typeface="Arial" panose="020B0604020202020204" pitchFamily="34" charset="0"/>
              </a:rPr>
              <a:t>● Event - Poor</a:t>
            </a:r>
          </a:p>
          <a:p>
            <a:pPr algn="l"/>
            <a:r>
              <a:rPr lang="en-US" sz="2400" b="0" i="0" u="none" strike="noStrike" baseline="0" dirty="0">
                <a:latin typeface="Arial" panose="020B0604020202020204" pitchFamily="34" charset="0"/>
                <a:cs typeface="Arial" panose="020B0604020202020204" pitchFamily="34" charset="0"/>
              </a:rPr>
              <a:t>● Third Party Organizational Referral - Poor</a:t>
            </a:r>
          </a:p>
          <a:p>
            <a:pPr algn="l"/>
            <a:r>
              <a:rPr lang="en-US" sz="2400" b="0" i="0" u="none" strike="noStrike" baseline="0" dirty="0">
                <a:latin typeface="Arial" panose="020B0604020202020204" pitchFamily="34" charset="0"/>
                <a:cs typeface="Arial" panose="020B0604020202020204" pitchFamily="34" charset="0"/>
              </a:rPr>
              <a:t>● Caseworker Referral - Good</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44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Of Note</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8</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3385542"/>
          </a:xfrm>
        </p:spPr>
        <p:txBody>
          <a:bodyPr/>
          <a:lstStyle/>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C</a:t>
            </a:r>
            <a:r>
              <a:rPr lang="en-US" sz="2400" b="0" i="0" u="none" strike="noStrike" baseline="0" dirty="0">
                <a:latin typeface="Arial" panose="020B0604020202020204" pitchFamily="34" charset="0"/>
                <a:cs typeface="Arial" panose="020B0604020202020204" pitchFamily="34" charset="0"/>
              </a:rPr>
              <a:t>ollaboration with area caseworkers suggest that there are properties with significant poor conditions and have advised on alternative methods of approach.</a:t>
            </a:r>
          </a:p>
          <a:p>
            <a:pPr algn="l"/>
            <a:endParaRPr lang="en-US" sz="2000" b="0" i="0" u="none" strike="noStrike" baseline="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400" b="0" i="0" u="none" strike="noStrike" baseline="0" dirty="0">
                <a:latin typeface="Arial" panose="020B0604020202020204" pitchFamily="34" charset="0"/>
                <a:cs typeface="Arial" panose="020B0604020202020204" pitchFamily="34" charset="0"/>
              </a:rPr>
              <a:t>The experience of the Multnomah County Weatherization Team with a largely similar program offer provides some useful guidance:</a:t>
            </a:r>
          </a:p>
          <a:p>
            <a:pPr marL="342900" indent="-342900" algn="l">
              <a:buFont typeface="Arial" panose="020B0604020202020204" pitchFamily="34" charset="0"/>
              <a:buChar char="•"/>
            </a:pPr>
            <a:r>
              <a:rPr lang="en-US" sz="2000" b="0" i="0" u="none" strike="noStrike" baseline="0" dirty="0">
                <a:latin typeface="Arial" panose="020B0604020202020204" pitchFamily="34" charset="0"/>
                <a:cs typeface="Arial" panose="020B0604020202020204" pitchFamily="34" charset="0"/>
              </a:rPr>
              <a:t>	Engaging private owners in the current market has been very difficult. Most recent</a:t>
            </a:r>
          </a:p>
          <a:p>
            <a:pPr algn="l"/>
            <a:r>
              <a:rPr lang="en-US" sz="2000" b="0" i="0" u="none" strike="noStrike" baseline="0" dirty="0">
                <a:latin typeface="Arial" panose="020B0604020202020204" pitchFamily="34" charset="0"/>
                <a:cs typeface="Arial" panose="020B0604020202020204" pitchFamily="34" charset="0"/>
              </a:rPr>
              <a:t>	activity has been with NGO owned and managed properties.</a:t>
            </a:r>
          </a:p>
          <a:p>
            <a:pPr marL="342900" indent="-342900" algn="l">
              <a:buFont typeface="Arial" panose="020B0604020202020204" pitchFamily="34" charset="0"/>
              <a:buChar char="•"/>
            </a:pPr>
            <a:r>
              <a:rPr lang="en-US" sz="2000" b="0" i="0" u="none" strike="noStrike" baseline="0" dirty="0">
                <a:latin typeface="Arial" panose="020B0604020202020204" pitchFamily="34" charset="0"/>
                <a:cs typeface="Arial" panose="020B0604020202020204" pitchFamily="34" charset="0"/>
              </a:rPr>
              <a:t> 	80% of properties that demonstrate interest in the program are unable to qualify by</a:t>
            </a:r>
          </a:p>
          <a:p>
            <a:pPr algn="l"/>
            <a:r>
              <a:rPr lang="en-US" sz="2000" b="0" i="0" u="none" strike="noStrike" baseline="0" dirty="0">
                <a:latin typeface="Arial" panose="020B0604020202020204" pitchFamily="34" charset="0"/>
                <a:cs typeface="Arial" panose="020B0604020202020204" pitchFamily="34" charset="0"/>
              </a:rPr>
              <a:t>	tenant income requirements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8950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945E25-AC2F-4338-A9F8-07E988DA6ABA}"/>
              </a:ext>
            </a:extLst>
          </p:cNvPr>
          <p:cNvSpPr/>
          <p:nvPr/>
        </p:nvSpPr>
        <p:spPr>
          <a:xfrm flipV="1">
            <a:off x="0" y="19289"/>
            <a:ext cx="12192000" cy="1066800"/>
          </a:xfrm>
          <a:prstGeom prst="rect">
            <a:avLst/>
          </a:prstGeom>
          <a:solidFill>
            <a:srgbClr val="27829D"/>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white"/>
              </a:solidFill>
              <a:effectLst/>
              <a:uLnTx/>
              <a:uFillTx/>
              <a:latin typeface="Calibri"/>
              <a:ea typeface="+mn-ea"/>
              <a:cs typeface="+mn-cs"/>
            </a:endParaRPr>
          </a:p>
        </p:txBody>
      </p:sp>
      <p:sp>
        <p:nvSpPr>
          <p:cNvPr id="7" name="Title 5">
            <a:extLst>
              <a:ext uri="{FF2B5EF4-FFF2-40B4-BE49-F238E27FC236}">
                <a16:creationId xmlns:a16="http://schemas.microsoft.com/office/drawing/2014/main" id="{16B8BC97-33C5-49A0-B4D1-7FF706261815}"/>
              </a:ext>
            </a:extLst>
          </p:cNvPr>
          <p:cNvSpPr txBox="1">
            <a:spLocks/>
          </p:cNvSpPr>
          <p:nvPr/>
        </p:nvSpPr>
        <p:spPr>
          <a:xfrm>
            <a:off x="-1" y="311801"/>
            <a:ext cx="12192000" cy="492443"/>
          </a:xfrm>
          <a:prstGeom prst="rect">
            <a:avLst/>
          </a:prstGeom>
        </p:spPr>
        <p:txBody>
          <a:bodyPr wrap="square" lIns="0" tIns="0" rIns="0" bIns="0" anchor="t">
            <a:spAutoFit/>
          </a:bodyPr>
          <a:lstStyle>
            <a:lvl1pPr>
              <a:defRPr sz="4000" b="1" i="0">
                <a:solidFill>
                  <a:srgbClr val="27829D"/>
                </a:solidFill>
                <a:latin typeface="Arial"/>
                <a:ea typeface="+mj-ea"/>
                <a:cs typeface="Arial"/>
              </a:defRPr>
            </a:lvl1pPr>
          </a:lstStyle>
          <a:p>
            <a:pPr algn="ctr"/>
            <a:r>
              <a:rPr lang="en-US" sz="3200" kern="0" dirty="0">
                <a:solidFill>
                  <a:schemeClr val="bg1"/>
                </a:solidFill>
              </a:rPr>
              <a:t>Recommended next steps:</a:t>
            </a:r>
            <a:endParaRPr lang="en-US" dirty="0">
              <a:solidFill>
                <a:schemeClr val="bg1"/>
              </a:solidFill>
            </a:endParaRPr>
          </a:p>
        </p:txBody>
      </p:sp>
      <p:sp>
        <p:nvSpPr>
          <p:cNvPr id="9" name="Slide Number Placeholder 1">
            <a:extLst>
              <a:ext uri="{FF2B5EF4-FFF2-40B4-BE49-F238E27FC236}">
                <a16:creationId xmlns:a16="http://schemas.microsoft.com/office/drawing/2014/main" id="{96CF96AF-2CC5-4AAE-AF63-4298FE608426}"/>
              </a:ext>
            </a:extLst>
          </p:cNvPr>
          <p:cNvSpPr txBox="1">
            <a:spLocks/>
          </p:cNvSpPr>
          <p:nvPr/>
        </p:nvSpPr>
        <p:spPr>
          <a:xfrm>
            <a:off x="152400" y="642719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64D56062-4E3C-49DD-B8FC-0AD5F56174C0}" type="slidenum">
              <a:rPr lang="en-US" smtClean="0">
                <a:solidFill>
                  <a:srgbClr val="434F69"/>
                </a:solidFill>
                <a:latin typeface="Arial" panose="020B0604020202020204" pitchFamily="34" charset="0"/>
                <a:cs typeface="Arial" panose="020B0604020202020204" pitchFamily="34" charset="0"/>
              </a:rPr>
              <a:pPr algn="l"/>
              <a:t>9</a:t>
            </a:fld>
            <a:endParaRPr lang="en-US">
              <a:solidFill>
                <a:srgbClr val="434F69"/>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A703DDDA-AD5D-365E-DFD0-D585936B6256}"/>
              </a:ext>
            </a:extLst>
          </p:cNvPr>
          <p:cNvSpPr>
            <a:spLocks noGrp="1"/>
          </p:cNvSpPr>
          <p:nvPr>
            <p:ph type="body" idx="1"/>
          </p:nvPr>
        </p:nvSpPr>
        <p:spPr>
          <a:xfrm>
            <a:off x="688340" y="1367933"/>
            <a:ext cx="10815319" cy="3323987"/>
          </a:xfrm>
        </p:spPr>
        <p:txBody>
          <a:bodyPr/>
          <a:lstStyle/>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Use existing data to establish need for rental rehab program and proposed outcomes</a:t>
            </a:r>
          </a:p>
          <a:p>
            <a:pPr algn="l"/>
            <a:endParaRPr lang="en-US" sz="24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Identify changes that could be made to the 2017 pilot program model to make a future program successful. City Code Section 30.01.090 currently requires any project receiving City subsidies for the purpose of creating or preserving affordable rental housing to be subject to affordability contract requirements. </a:t>
            </a:r>
          </a:p>
          <a:p>
            <a:pPr marL="342900" indent="-3429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US" sz="2400"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23847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744</Words>
  <Application>Microsoft Office PowerPoint</Application>
  <PresentationFormat>Widescreen</PresentationFormat>
  <Paragraphs>87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1_Office Theme</vt:lpstr>
      <vt:lpstr>2017 Rental Rehab Program Report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Rogers, Molly</dc:creator>
  <cp:lastModifiedBy>Pietka, Antoinette</cp:lastModifiedBy>
  <cp:revision>8</cp:revision>
  <dcterms:created xsi:type="dcterms:W3CDTF">2021-11-05T23:30:03Z</dcterms:created>
  <dcterms:modified xsi:type="dcterms:W3CDTF">2023-07-05T17:37:26Z</dcterms:modified>
</cp:coreProperties>
</file>