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56" r:id="rId5"/>
    <p:sldId id="257" r:id="rId6"/>
    <p:sldId id="258" r:id="rId7"/>
    <p:sldId id="260" r:id="rId8"/>
    <p:sldId id="261" r:id="rId9"/>
    <p:sldId id="262"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C634EC-6C69-4761-9D17-7A7BA49F9E60}" v="6" dt="2023-05-30T16:34:40.4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ffield, Naomi" userId="7f294cab-3533-4c0e-b4b8-07bfea484d44" providerId="ADAL" clId="{3AC634EC-6C69-4761-9D17-7A7BA49F9E60}"/>
    <pc:docChg chg="custSel addSld modSld sldOrd">
      <pc:chgData name="Sheffield, Naomi" userId="7f294cab-3533-4c0e-b4b8-07bfea484d44" providerId="ADAL" clId="{3AC634EC-6C69-4761-9D17-7A7BA49F9E60}" dt="2023-05-30T20:20:39.411" v="1645" actId="255"/>
      <pc:docMkLst>
        <pc:docMk/>
      </pc:docMkLst>
      <pc:sldChg chg="modSp new mod">
        <pc:chgData name="Sheffield, Naomi" userId="7f294cab-3533-4c0e-b4b8-07bfea484d44" providerId="ADAL" clId="{3AC634EC-6C69-4761-9D17-7A7BA49F9E60}" dt="2023-05-30T02:31:14.331" v="1611"/>
        <pc:sldMkLst>
          <pc:docMk/>
          <pc:sldMk cId="3567729288" sldId="256"/>
        </pc:sldMkLst>
        <pc:spChg chg="mod">
          <ac:chgData name="Sheffield, Naomi" userId="7f294cab-3533-4c0e-b4b8-07bfea484d44" providerId="ADAL" clId="{3AC634EC-6C69-4761-9D17-7A7BA49F9E60}" dt="2023-05-30T02:31:14.331" v="1611"/>
          <ac:spMkLst>
            <pc:docMk/>
            <pc:sldMk cId="3567729288" sldId="256"/>
            <ac:spMk id="2" creationId="{D1CB9DBC-2920-4759-B90B-CB273C06EE5C}"/>
          </ac:spMkLst>
        </pc:spChg>
        <pc:spChg chg="mod">
          <ac:chgData name="Sheffield, Naomi" userId="7f294cab-3533-4c0e-b4b8-07bfea484d44" providerId="ADAL" clId="{3AC634EC-6C69-4761-9D17-7A7BA49F9E60}" dt="2023-05-30T02:31:14.331" v="1611"/>
          <ac:spMkLst>
            <pc:docMk/>
            <pc:sldMk cId="3567729288" sldId="256"/>
            <ac:spMk id="3" creationId="{52C6B17F-6158-D040-06AB-9ABB23564028}"/>
          </ac:spMkLst>
        </pc:spChg>
      </pc:sldChg>
      <pc:sldChg chg="modSp new mod">
        <pc:chgData name="Sheffield, Naomi" userId="7f294cab-3533-4c0e-b4b8-07bfea484d44" providerId="ADAL" clId="{3AC634EC-6C69-4761-9D17-7A7BA49F9E60}" dt="2023-05-30T20:17:35.432" v="1622" actId="20577"/>
        <pc:sldMkLst>
          <pc:docMk/>
          <pc:sldMk cId="1516199737" sldId="257"/>
        </pc:sldMkLst>
        <pc:spChg chg="mod">
          <ac:chgData name="Sheffield, Naomi" userId="7f294cab-3533-4c0e-b4b8-07bfea484d44" providerId="ADAL" clId="{3AC634EC-6C69-4761-9D17-7A7BA49F9E60}" dt="2023-05-30T02:31:14.331" v="1611"/>
          <ac:spMkLst>
            <pc:docMk/>
            <pc:sldMk cId="1516199737" sldId="257"/>
            <ac:spMk id="2" creationId="{94731D83-635F-71CA-84AE-B23D93615B41}"/>
          </ac:spMkLst>
        </pc:spChg>
        <pc:spChg chg="mod">
          <ac:chgData name="Sheffield, Naomi" userId="7f294cab-3533-4c0e-b4b8-07bfea484d44" providerId="ADAL" clId="{3AC634EC-6C69-4761-9D17-7A7BA49F9E60}" dt="2023-05-30T20:17:35.432" v="1622" actId="20577"/>
          <ac:spMkLst>
            <pc:docMk/>
            <pc:sldMk cId="1516199737" sldId="257"/>
            <ac:spMk id="3" creationId="{E5DD7536-3533-7E57-226D-F549641C7D5E}"/>
          </ac:spMkLst>
        </pc:spChg>
      </pc:sldChg>
      <pc:sldChg chg="modSp new mod">
        <pc:chgData name="Sheffield, Naomi" userId="7f294cab-3533-4c0e-b4b8-07bfea484d44" providerId="ADAL" clId="{3AC634EC-6C69-4761-9D17-7A7BA49F9E60}" dt="2023-05-30T20:18:36.426" v="1636" actId="20577"/>
        <pc:sldMkLst>
          <pc:docMk/>
          <pc:sldMk cId="3406022069" sldId="258"/>
        </pc:sldMkLst>
        <pc:spChg chg="mod">
          <ac:chgData name="Sheffield, Naomi" userId="7f294cab-3533-4c0e-b4b8-07bfea484d44" providerId="ADAL" clId="{3AC634EC-6C69-4761-9D17-7A7BA49F9E60}" dt="2023-05-30T02:31:14.331" v="1611"/>
          <ac:spMkLst>
            <pc:docMk/>
            <pc:sldMk cId="3406022069" sldId="258"/>
            <ac:spMk id="2" creationId="{03466581-F69E-51E9-4F91-12F88796E052}"/>
          </ac:spMkLst>
        </pc:spChg>
        <pc:spChg chg="mod">
          <ac:chgData name="Sheffield, Naomi" userId="7f294cab-3533-4c0e-b4b8-07bfea484d44" providerId="ADAL" clId="{3AC634EC-6C69-4761-9D17-7A7BA49F9E60}" dt="2023-05-30T20:18:36.426" v="1636" actId="20577"/>
          <ac:spMkLst>
            <pc:docMk/>
            <pc:sldMk cId="3406022069" sldId="258"/>
            <ac:spMk id="3" creationId="{B6933399-733F-02C1-9A20-2EE57F4917F3}"/>
          </ac:spMkLst>
        </pc:spChg>
      </pc:sldChg>
      <pc:sldChg chg="modSp new mod ord">
        <pc:chgData name="Sheffield, Naomi" userId="7f294cab-3533-4c0e-b4b8-07bfea484d44" providerId="ADAL" clId="{3AC634EC-6C69-4761-9D17-7A7BA49F9E60}" dt="2023-05-30T20:20:39.411" v="1645" actId="255"/>
        <pc:sldMkLst>
          <pc:docMk/>
          <pc:sldMk cId="1350553488" sldId="259"/>
        </pc:sldMkLst>
        <pc:spChg chg="mod">
          <ac:chgData name="Sheffield, Naomi" userId="7f294cab-3533-4c0e-b4b8-07bfea484d44" providerId="ADAL" clId="{3AC634EC-6C69-4761-9D17-7A7BA49F9E60}" dt="2023-05-30T02:31:14.331" v="1611"/>
          <ac:spMkLst>
            <pc:docMk/>
            <pc:sldMk cId="1350553488" sldId="259"/>
            <ac:spMk id="2" creationId="{336DCA96-BE3B-189B-8E3C-958E08978743}"/>
          </ac:spMkLst>
        </pc:spChg>
        <pc:spChg chg="mod">
          <ac:chgData name="Sheffield, Naomi" userId="7f294cab-3533-4c0e-b4b8-07bfea484d44" providerId="ADAL" clId="{3AC634EC-6C69-4761-9D17-7A7BA49F9E60}" dt="2023-05-30T20:20:39.411" v="1645" actId="255"/>
          <ac:spMkLst>
            <pc:docMk/>
            <pc:sldMk cId="1350553488" sldId="259"/>
            <ac:spMk id="3" creationId="{00E946A0-D9F8-024D-35C5-D34916902805}"/>
          </ac:spMkLst>
        </pc:spChg>
      </pc:sldChg>
      <pc:sldChg chg="modSp new mod">
        <pc:chgData name="Sheffield, Naomi" userId="7f294cab-3533-4c0e-b4b8-07bfea484d44" providerId="ADAL" clId="{3AC634EC-6C69-4761-9D17-7A7BA49F9E60}" dt="2023-05-30T20:18:50.070" v="1637" actId="255"/>
        <pc:sldMkLst>
          <pc:docMk/>
          <pc:sldMk cId="460662614" sldId="260"/>
        </pc:sldMkLst>
        <pc:spChg chg="mod">
          <ac:chgData name="Sheffield, Naomi" userId="7f294cab-3533-4c0e-b4b8-07bfea484d44" providerId="ADAL" clId="{3AC634EC-6C69-4761-9D17-7A7BA49F9E60}" dt="2023-05-30T02:31:14.331" v="1611"/>
          <ac:spMkLst>
            <pc:docMk/>
            <pc:sldMk cId="460662614" sldId="260"/>
            <ac:spMk id="2" creationId="{051AFB6B-4E6A-982B-4C90-D3D229BD4A3C}"/>
          </ac:spMkLst>
        </pc:spChg>
        <pc:spChg chg="mod">
          <ac:chgData name="Sheffield, Naomi" userId="7f294cab-3533-4c0e-b4b8-07bfea484d44" providerId="ADAL" clId="{3AC634EC-6C69-4761-9D17-7A7BA49F9E60}" dt="2023-05-30T20:18:50.070" v="1637" actId="255"/>
          <ac:spMkLst>
            <pc:docMk/>
            <pc:sldMk cId="460662614" sldId="260"/>
            <ac:spMk id="3" creationId="{4B26A5A2-D085-DB30-0F22-29D4B2D7B1B5}"/>
          </ac:spMkLst>
        </pc:spChg>
      </pc:sldChg>
      <pc:sldChg chg="modSp add mod">
        <pc:chgData name="Sheffield, Naomi" userId="7f294cab-3533-4c0e-b4b8-07bfea484d44" providerId="ADAL" clId="{3AC634EC-6C69-4761-9D17-7A7BA49F9E60}" dt="2023-05-30T20:19:41.632" v="1644" actId="20577"/>
        <pc:sldMkLst>
          <pc:docMk/>
          <pc:sldMk cId="734165065" sldId="261"/>
        </pc:sldMkLst>
        <pc:spChg chg="mod">
          <ac:chgData name="Sheffield, Naomi" userId="7f294cab-3533-4c0e-b4b8-07bfea484d44" providerId="ADAL" clId="{3AC634EC-6C69-4761-9D17-7A7BA49F9E60}" dt="2023-05-30T02:31:14.331" v="1611"/>
          <ac:spMkLst>
            <pc:docMk/>
            <pc:sldMk cId="734165065" sldId="261"/>
            <ac:spMk id="2" creationId="{051AFB6B-4E6A-982B-4C90-D3D229BD4A3C}"/>
          </ac:spMkLst>
        </pc:spChg>
        <pc:spChg chg="mod">
          <ac:chgData name="Sheffield, Naomi" userId="7f294cab-3533-4c0e-b4b8-07bfea484d44" providerId="ADAL" clId="{3AC634EC-6C69-4761-9D17-7A7BA49F9E60}" dt="2023-05-30T20:19:41.632" v="1644" actId="20577"/>
          <ac:spMkLst>
            <pc:docMk/>
            <pc:sldMk cId="734165065" sldId="261"/>
            <ac:spMk id="3" creationId="{4B26A5A2-D085-DB30-0F22-29D4B2D7B1B5}"/>
          </ac:spMkLst>
        </pc:spChg>
      </pc:sldChg>
      <pc:sldChg chg="modSp add mod">
        <pc:chgData name="Sheffield, Naomi" userId="7f294cab-3533-4c0e-b4b8-07bfea484d44" providerId="ADAL" clId="{3AC634EC-6C69-4761-9D17-7A7BA49F9E60}" dt="2023-05-30T02:31:14.331" v="1611"/>
        <pc:sldMkLst>
          <pc:docMk/>
          <pc:sldMk cId="1306466586" sldId="262"/>
        </pc:sldMkLst>
        <pc:spChg chg="mod">
          <ac:chgData name="Sheffield, Naomi" userId="7f294cab-3533-4c0e-b4b8-07bfea484d44" providerId="ADAL" clId="{3AC634EC-6C69-4761-9D17-7A7BA49F9E60}" dt="2023-05-30T02:31:14.331" v="1611"/>
          <ac:spMkLst>
            <pc:docMk/>
            <pc:sldMk cId="1306466586" sldId="262"/>
            <ac:spMk id="2" creationId="{051AFB6B-4E6A-982B-4C90-D3D229BD4A3C}"/>
          </ac:spMkLst>
        </pc:spChg>
        <pc:spChg chg="mod">
          <ac:chgData name="Sheffield, Naomi" userId="7f294cab-3533-4c0e-b4b8-07bfea484d44" providerId="ADAL" clId="{3AC634EC-6C69-4761-9D17-7A7BA49F9E60}" dt="2023-05-30T02:31:14.331" v="1611"/>
          <ac:spMkLst>
            <pc:docMk/>
            <pc:sldMk cId="1306466586" sldId="262"/>
            <ac:spMk id="3" creationId="{4B26A5A2-D085-DB30-0F22-29D4B2D7B1B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169559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8DD0E8-7830-4290-951F-4C66BB15D8D8}" type="datetimeFigureOut">
              <a:rPr lang="en-US" smtClean="0"/>
              <a:t>5/30/2023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704327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2370989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11008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3792854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3366623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2928517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1164279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111993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220965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836213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8DD0E8-7830-4290-951F-4C66BB15D8D8}" type="datetimeFigureOut">
              <a:rPr lang="en-US" smtClean="0"/>
              <a:t>5/30/2023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1955017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8DD0E8-7830-4290-951F-4C66BB15D8D8}" type="datetimeFigureOut">
              <a:rPr lang="en-US" smtClean="0"/>
              <a:t>5/30/2023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1529480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213648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642379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58DD0E8-7830-4290-951F-4C66BB15D8D8}" type="datetimeFigureOut">
              <a:rPr lang="en-US" smtClean="0"/>
              <a:t>5/30/2023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2105604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8DD0E8-7830-4290-951F-4C66BB15D8D8}" type="datetimeFigureOut">
              <a:rPr lang="en-US" smtClean="0"/>
              <a:t>5/30/2023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BE2F8-7F10-4D19-A3C1-54543F41A07C}" type="slidenum">
              <a:rPr lang="en-US" smtClean="0"/>
              <a:t>‹#›</a:t>
            </a:fld>
            <a:endParaRPr lang="en-US"/>
          </a:p>
        </p:txBody>
      </p:sp>
    </p:spTree>
    <p:extLst>
      <p:ext uri="{BB962C8B-B14F-4D97-AF65-F5344CB8AC3E}">
        <p14:creationId xmlns:p14="http://schemas.microsoft.com/office/powerpoint/2010/main" val="3247205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58DD0E8-7830-4290-951F-4C66BB15D8D8}" type="datetimeFigureOut">
              <a:rPr lang="en-US" smtClean="0"/>
              <a:t>5/30/2023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86BE2F8-7F10-4D19-A3C1-54543F41A07C}" type="slidenum">
              <a:rPr lang="en-US" smtClean="0"/>
              <a:t>‹#›</a:t>
            </a:fld>
            <a:endParaRPr lang="en-US"/>
          </a:p>
        </p:txBody>
      </p:sp>
    </p:spTree>
    <p:extLst>
      <p:ext uri="{BB962C8B-B14F-4D97-AF65-F5344CB8AC3E}">
        <p14:creationId xmlns:p14="http://schemas.microsoft.com/office/powerpoint/2010/main" val="73295146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B9DBC-2920-4759-B90B-CB273C06EE5C}"/>
              </a:ext>
            </a:extLst>
          </p:cNvPr>
          <p:cNvSpPr>
            <a:spLocks noGrp="1"/>
          </p:cNvSpPr>
          <p:nvPr>
            <p:ph type="ctrTitle"/>
          </p:nvPr>
        </p:nvSpPr>
        <p:spPr/>
        <p:txBody>
          <a:bodyPr/>
          <a:lstStyle/>
          <a:p>
            <a:r>
              <a:rPr lang="en-US" i="1" dirty="0"/>
              <a:t>Tozer, et al. v. City of Portland  Proposed Settlement</a:t>
            </a:r>
          </a:p>
        </p:txBody>
      </p:sp>
      <p:sp>
        <p:nvSpPr>
          <p:cNvPr id="3" name="Subtitle 2">
            <a:extLst>
              <a:ext uri="{FF2B5EF4-FFF2-40B4-BE49-F238E27FC236}">
                <a16:creationId xmlns:a16="http://schemas.microsoft.com/office/drawing/2014/main" id="{52C6B17F-6158-D040-06AB-9ABB23564028}"/>
              </a:ext>
            </a:extLst>
          </p:cNvPr>
          <p:cNvSpPr>
            <a:spLocks noGrp="1"/>
          </p:cNvSpPr>
          <p:nvPr>
            <p:ph type="subTitle" idx="1"/>
          </p:nvPr>
        </p:nvSpPr>
        <p:spPr/>
        <p:txBody>
          <a:bodyPr/>
          <a:lstStyle/>
          <a:p>
            <a:endParaRPr lang="en-US" dirty="0"/>
          </a:p>
          <a:p>
            <a:r>
              <a:rPr lang="en-US" dirty="0"/>
              <a:t>Naomi Sheffield, Senior Deputy City Attorney</a:t>
            </a:r>
          </a:p>
        </p:txBody>
      </p:sp>
    </p:spTree>
    <p:extLst>
      <p:ext uri="{BB962C8B-B14F-4D97-AF65-F5344CB8AC3E}">
        <p14:creationId xmlns:p14="http://schemas.microsoft.com/office/powerpoint/2010/main" val="3567729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31D83-635F-71CA-84AE-B23D93615B41}"/>
              </a:ext>
            </a:extLst>
          </p:cNvPr>
          <p:cNvSpPr>
            <a:spLocks noGrp="1"/>
          </p:cNvSpPr>
          <p:nvPr>
            <p:ph type="title"/>
          </p:nvPr>
        </p:nvSpPr>
        <p:spPr/>
        <p:txBody>
          <a:bodyPr/>
          <a:lstStyle/>
          <a:p>
            <a:r>
              <a:rPr lang="en-US" i="1" dirty="0"/>
              <a:t>Tozer, et al. v. City of Portland – </a:t>
            </a:r>
            <a:r>
              <a:rPr lang="en-US" dirty="0"/>
              <a:t>Lawsuit Summary</a:t>
            </a:r>
            <a:endParaRPr lang="en-US" i="1" dirty="0"/>
          </a:p>
        </p:txBody>
      </p:sp>
      <p:sp>
        <p:nvSpPr>
          <p:cNvPr id="3" name="Content Placeholder 2">
            <a:extLst>
              <a:ext uri="{FF2B5EF4-FFF2-40B4-BE49-F238E27FC236}">
                <a16:creationId xmlns:a16="http://schemas.microsoft.com/office/drawing/2014/main" id="{E5DD7536-3533-7E57-226D-F549641C7D5E}"/>
              </a:ext>
            </a:extLst>
          </p:cNvPr>
          <p:cNvSpPr>
            <a:spLocks noGrp="1"/>
          </p:cNvSpPr>
          <p:nvPr>
            <p:ph idx="1"/>
          </p:nvPr>
        </p:nvSpPr>
        <p:spPr/>
        <p:txBody>
          <a:bodyPr/>
          <a:lstStyle/>
          <a:p>
            <a:r>
              <a:rPr lang="en-US" dirty="0"/>
              <a:t>Nine individuals with disabilities related to mobility or vision, and one caretaker of an individual with a mobility disability filed suit in September 2022.</a:t>
            </a:r>
          </a:p>
          <a:p>
            <a:r>
              <a:rPr lang="en-US" dirty="0"/>
              <a:t>They alleged the City violated the Americans with Disabilities Act and Section 504 of the Rehabilitation Act.</a:t>
            </a:r>
          </a:p>
          <a:p>
            <a:r>
              <a:rPr lang="en-US" dirty="0"/>
              <a:t>Specifically, they alleged: “City has failed to and continues to fail to maintain its sidewalks clear of debris and tent encampments, which is necessary to make its sidewalks readily accessible to people with mobility disabilities.”</a:t>
            </a:r>
          </a:p>
        </p:txBody>
      </p:sp>
    </p:spTree>
    <p:extLst>
      <p:ext uri="{BB962C8B-B14F-4D97-AF65-F5344CB8AC3E}">
        <p14:creationId xmlns:p14="http://schemas.microsoft.com/office/powerpoint/2010/main" val="1516199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66581-F69E-51E9-4F91-12F88796E052}"/>
              </a:ext>
            </a:extLst>
          </p:cNvPr>
          <p:cNvSpPr>
            <a:spLocks noGrp="1"/>
          </p:cNvSpPr>
          <p:nvPr>
            <p:ph type="title"/>
          </p:nvPr>
        </p:nvSpPr>
        <p:spPr/>
        <p:txBody>
          <a:bodyPr/>
          <a:lstStyle/>
          <a:p>
            <a:r>
              <a:rPr lang="en-US" dirty="0"/>
              <a:t>Proposed Settlement Terms</a:t>
            </a:r>
          </a:p>
        </p:txBody>
      </p:sp>
      <p:sp>
        <p:nvSpPr>
          <p:cNvPr id="3" name="Content Placeholder 2">
            <a:extLst>
              <a:ext uri="{FF2B5EF4-FFF2-40B4-BE49-F238E27FC236}">
                <a16:creationId xmlns:a16="http://schemas.microsoft.com/office/drawing/2014/main" id="{B6933399-733F-02C1-9A20-2EE57F4917F3}"/>
              </a:ext>
            </a:extLst>
          </p:cNvPr>
          <p:cNvSpPr>
            <a:spLocks noGrp="1"/>
          </p:cNvSpPr>
          <p:nvPr>
            <p:ph idx="1"/>
          </p:nvPr>
        </p:nvSpPr>
        <p:spPr/>
        <p:txBody>
          <a:bodyPr>
            <a:normAutofit/>
          </a:bodyPr>
          <a:lstStyle/>
          <a:p>
            <a:r>
              <a:rPr lang="en-US" dirty="0"/>
              <a:t>Five-year term (obligations until June 30, 2028).</a:t>
            </a:r>
          </a:p>
          <a:p>
            <a:r>
              <a:rPr lang="en-US" dirty="0"/>
              <a:t>Federal court retains jurisdiction to enforce the settlement.</a:t>
            </a:r>
          </a:p>
          <a:p>
            <a:r>
              <a:rPr lang="en-US" dirty="0"/>
              <a:t>The City will pay plaintiffs damages of $5,000 per Plaintiff.</a:t>
            </a:r>
          </a:p>
          <a:p>
            <a:r>
              <a:rPr lang="en-US" dirty="0"/>
              <a:t>The City will agree that plaintiffs are the prevailing party, entitled to reasonable attorneys’ fees and costs, which will be decided by the court.</a:t>
            </a:r>
          </a:p>
          <a:p>
            <a:r>
              <a:rPr lang="en-US" dirty="0"/>
              <a:t>The City agrees to certain funding and operational requirements (discussed on next slides).</a:t>
            </a:r>
          </a:p>
          <a:p>
            <a:r>
              <a:rPr lang="en-US" dirty="0"/>
              <a:t>The City agrees to report progress quarterly.</a:t>
            </a:r>
          </a:p>
        </p:txBody>
      </p:sp>
    </p:spTree>
    <p:extLst>
      <p:ext uri="{BB962C8B-B14F-4D97-AF65-F5344CB8AC3E}">
        <p14:creationId xmlns:p14="http://schemas.microsoft.com/office/powerpoint/2010/main" val="3406022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AFB6B-4E6A-982B-4C90-D3D229BD4A3C}"/>
              </a:ext>
            </a:extLst>
          </p:cNvPr>
          <p:cNvSpPr>
            <a:spLocks noGrp="1"/>
          </p:cNvSpPr>
          <p:nvPr>
            <p:ph type="title"/>
          </p:nvPr>
        </p:nvSpPr>
        <p:spPr/>
        <p:txBody>
          <a:bodyPr/>
          <a:lstStyle/>
          <a:p>
            <a:r>
              <a:rPr lang="en-US" dirty="0"/>
              <a:t>Campsite Reporting System</a:t>
            </a:r>
          </a:p>
        </p:txBody>
      </p:sp>
      <p:sp>
        <p:nvSpPr>
          <p:cNvPr id="3" name="Content Placeholder 2">
            <a:extLst>
              <a:ext uri="{FF2B5EF4-FFF2-40B4-BE49-F238E27FC236}">
                <a16:creationId xmlns:a16="http://schemas.microsoft.com/office/drawing/2014/main" id="{4B26A5A2-D085-DB30-0F22-29D4B2D7B1B5}"/>
              </a:ext>
            </a:extLst>
          </p:cNvPr>
          <p:cNvSpPr>
            <a:spLocks noGrp="1"/>
          </p:cNvSpPr>
          <p:nvPr>
            <p:ph idx="1"/>
          </p:nvPr>
        </p:nvSpPr>
        <p:spPr/>
        <p:txBody>
          <a:bodyPr>
            <a:normAutofit/>
          </a:bodyPr>
          <a:lstStyle/>
          <a:p>
            <a:r>
              <a:rPr lang="en-US" sz="2800" dirty="0">
                <a:effectLst/>
                <a:latin typeface="Calibri" panose="020F0502020204030204" pitchFamily="34" charset="0"/>
                <a:ea typeface="MS PGothic" panose="020B0600070205080204" pitchFamily="34" charset="-128"/>
              </a:rPr>
              <a:t>The City will maintain an integrated campsite reporting system with the ability to report both online and through 311.</a:t>
            </a:r>
          </a:p>
          <a:p>
            <a:pPr lvl="1">
              <a:spcBef>
                <a:spcPts val="1000"/>
              </a:spcBef>
            </a:pPr>
            <a:r>
              <a:rPr lang="en-US" sz="2800" dirty="0">
                <a:effectLst/>
                <a:latin typeface="Calibri" panose="020F0502020204030204" pitchFamily="34" charset="0"/>
                <a:ea typeface="MS PGothic" panose="020B0600070205080204" pitchFamily="34" charset="-128"/>
              </a:rPr>
              <a:t>Individuals reporting campsites will be able to note that the campsite is obstructing a sidewalk.</a:t>
            </a:r>
          </a:p>
          <a:p>
            <a:pPr lvl="1">
              <a:spcBef>
                <a:spcPts val="1000"/>
              </a:spcBef>
            </a:pPr>
            <a:r>
              <a:rPr lang="en-US" sz="2800" dirty="0">
                <a:effectLst/>
                <a:latin typeface="Calibri" panose="020F0502020204030204" pitchFamily="34" charset="0"/>
                <a:ea typeface="MS PGothic" panose="020B0600070205080204" pitchFamily="34" charset="-128"/>
              </a:rPr>
              <a:t>A person with a disability may separately request an accommodation related to an obstruction on a sidewalk.</a:t>
            </a:r>
          </a:p>
          <a:p>
            <a:endParaRPr lang="en-US" sz="2800" dirty="0"/>
          </a:p>
        </p:txBody>
      </p:sp>
    </p:spTree>
    <p:extLst>
      <p:ext uri="{BB962C8B-B14F-4D97-AF65-F5344CB8AC3E}">
        <p14:creationId xmlns:p14="http://schemas.microsoft.com/office/powerpoint/2010/main" val="46066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AFB6B-4E6A-982B-4C90-D3D229BD4A3C}"/>
              </a:ext>
            </a:extLst>
          </p:cNvPr>
          <p:cNvSpPr>
            <a:spLocks noGrp="1"/>
          </p:cNvSpPr>
          <p:nvPr>
            <p:ph type="title"/>
          </p:nvPr>
        </p:nvSpPr>
        <p:spPr/>
        <p:txBody>
          <a:bodyPr/>
          <a:lstStyle/>
          <a:p>
            <a:r>
              <a:rPr lang="en-US" dirty="0"/>
              <a:t>Reprioritizing Campsite Removals</a:t>
            </a:r>
          </a:p>
        </p:txBody>
      </p:sp>
      <p:sp>
        <p:nvSpPr>
          <p:cNvPr id="3" name="Content Placeholder 2">
            <a:extLst>
              <a:ext uri="{FF2B5EF4-FFF2-40B4-BE49-F238E27FC236}">
                <a16:creationId xmlns:a16="http://schemas.microsoft.com/office/drawing/2014/main" id="{4B26A5A2-D085-DB30-0F22-29D4B2D7B1B5}"/>
              </a:ext>
            </a:extLst>
          </p:cNvPr>
          <p:cNvSpPr>
            <a:spLocks noGrp="1"/>
          </p:cNvSpPr>
          <p:nvPr>
            <p:ph idx="1"/>
          </p:nvPr>
        </p:nvSpPr>
        <p:spPr/>
        <p:txBody>
          <a:bodyPr>
            <a:normAutofit fontScale="85000" lnSpcReduction="20000"/>
          </a:bodyPr>
          <a:lstStyle/>
          <a:p>
            <a:r>
              <a:rPr lang="en-US" sz="3200" dirty="0">
                <a:latin typeface="Calibri" panose="020F0502020204030204" pitchFamily="34" charset="0"/>
                <a:ea typeface="MS PGothic" panose="020B0600070205080204" pitchFamily="34" charset="-128"/>
              </a:rPr>
              <a:t>The City will conduct assessments of reported sidewalk obstructions within 5 business days of a report.</a:t>
            </a:r>
          </a:p>
          <a:p>
            <a:r>
              <a:rPr lang="en-US" sz="3200" dirty="0">
                <a:latin typeface="Calibri" panose="020F0502020204030204" pitchFamily="34" charset="0"/>
                <a:ea typeface="MS PGothic" panose="020B0600070205080204" pitchFamily="34" charset="-128"/>
              </a:rPr>
              <a:t>The City will prioritize sidewalk obstructions – 40% of the City’s removals annually will address sidewalk obstructions (no less than 35% each quarter).</a:t>
            </a:r>
          </a:p>
          <a:p>
            <a:r>
              <a:rPr lang="en-US" sz="3200" dirty="0">
                <a:latin typeface="Calibri" panose="020F0502020204030204" pitchFamily="34" charset="0"/>
                <a:ea typeface="MS PGothic" panose="020B0600070205080204" pitchFamily="34" charset="-128"/>
              </a:rPr>
              <a:t>The City will prioritize accommodations for persons with disabilities – within the 40% of removals that address sidewalk obstructions, requests for accommodations will be prioritized.</a:t>
            </a:r>
          </a:p>
          <a:p>
            <a:r>
              <a:rPr lang="en-US" sz="3200" dirty="0">
                <a:latin typeface="Calibri" panose="020F0502020204030204" pitchFamily="34" charset="0"/>
                <a:ea typeface="MS PGothic" panose="020B0600070205080204" pitchFamily="34" charset="-128"/>
              </a:rPr>
              <a:t>The City will remove no fewer than 500 campsites obstructing sidewalks each fiscal year.</a:t>
            </a:r>
          </a:p>
          <a:p>
            <a:endParaRPr lang="en-US" dirty="0"/>
          </a:p>
        </p:txBody>
      </p:sp>
    </p:spTree>
    <p:extLst>
      <p:ext uri="{BB962C8B-B14F-4D97-AF65-F5344CB8AC3E}">
        <p14:creationId xmlns:p14="http://schemas.microsoft.com/office/powerpoint/2010/main" val="734165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AFB6B-4E6A-982B-4C90-D3D229BD4A3C}"/>
              </a:ext>
            </a:extLst>
          </p:cNvPr>
          <p:cNvSpPr>
            <a:spLocks noGrp="1"/>
          </p:cNvSpPr>
          <p:nvPr>
            <p:ph type="title"/>
          </p:nvPr>
        </p:nvSpPr>
        <p:spPr/>
        <p:txBody>
          <a:bodyPr/>
          <a:lstStyle/>
          <a:p>
            <a:r>
              <a:rPr lang="en-US" dirty="0"/>
              <a:t>Signage and Tents</a:t>
            </a:r>
          </a:p>
        </p:txBody>
      </p:sp>
      <p:sp>
        <p:nvSpPr>
          <p:cNvPr id="3" name="Content Placeholder 2">
            <a:extLst>
              <a:ext uri="{FF2B5EF4-FFF2-40B4-BE49-F238E27FC236}">
                <a16:creationId xmlns:a16="http://schemas.microsoft.com/office/drawing/2014/main" id="{4B26A5A2-D085-DB30-0F22-29D4B2D7B1B5}"/>
              </a:ext>
            </a:extLst>
          </p:cNvPr>
          <p:cNvSpPr>
            <a:spLocks noGrp="1"/>
          </p:cNvSpPr>
          <p:nvPr>
            <p:ph idx="1"/>
          </p:nvPr>
        </p:nvSpPr>
        <p:spPr/>
        <p:txBody>
          <a:bodyPr>
            <a:normAutofit fontScale="85000" lnSpcReduction="10000"/>
          </a:bodyPr>
          <a:lstStyle/>
          <a:p>
            <a:r>
              <a:rPr lang="en-US" sz="3200" dirty="0">
                <a:latin typeface="Calibri" panose="020F0502020204030204" pitchFamily="34" charset="0"/>
                <a:ea typeface="MS PGothic" panose="020B0600070205080204" pitchFamily="34" charset="-128"/>
              </a:rPr>
              <a:t>The City will post signs indicating that obstructing pedestrian traffic is prohibited at locations where there have been repeated instances of sidewalk obstructions.</a:t>
            </a:r>
          </a:p>
          <a:p>
            <a:r>
              <a:rPr lang="en-US" sz="3200" dirty="0">
                <a:latin typeface="Calibri" panose="020F0502020204030204" pitchFamily="34" charset="0"/>
                <a:ea typeface="MS PGothic" panose="020B0600070205080204" pitchFamily="34" charset="-128"/>
              </a:rPr>
              <a:t>The City will generally not distribute tents, except:</a:t>
            </a:r>
          </a:p>
          <a:p>
            <a:pPr lvl="1">
              <a:spcBef>
                <a:spcPts val="1000"/>
              </a:spcBef>
            </a:pPr>
            <a:r>
              <a:rPr lang="en-US" sz="3200" dirty="0">
                <a:latin typeface="Calibri" panose="020F0502020204030204" pitchFamily="34" charset="0"/>
                <a:ea typeface="MS PGothic" panose="020B0600070205080204" pitchFamily="34" charset="-128"/>
              </a:rPr>
              <a:t>When City contractors may need to provide a tent to assist with a removal.</a:t>
            </a:r>
          </a:p>
          <a:p>
            <a:pPr lvl="1">
              <a:spcBef>
                <a:spcPts val="1000"/>
              </a:spcBef>
            </a:pPr>
            <a:r>
              <a:rPr lang="en-US" sz="3200" dirty="0">
                <a:latin typeface="Calibri" panose="020F0502020204030204" pitchFamily="34" charset="0"/>
                <a:ea typeface="MS PGothic" panose="020B0600070205080204" pitchFamily="34" charset="-128"/>
              </a:rPr>
              <a:t>At severe winter weather shelters.</a:t>
            </a:r>
          </a:p>
          <a:p>
            <a:pPr lvl="1">
              <a:spcBef>
                <a:spcPts val="1000"/>
              </a:spcBef>
            </a:pPr>
            <a:r>
              <a:rPr lang="en-US" sz="3200" dirty="0">
                <a:latin typeface="Calibri" panose="020F0502020204030204" pitchFamily="34" charset="0"/>
                <a:ea typeface="MS PGothic" panose="020B0600070205080204" pitchFamily="34" charset="-128"/>
              </a:rPr>
              <a:t>When it is necessary to replace property damaged or destroyed during a removal.</a:t>
            </a:r>
          </a:p>
          <a:p>
            <a:endParaRPr lang="en-US" dirty="0"/>
          </a:p>
        </p:txBody>
      </p:sp>
    </p:spTree>
    <p:extLst>
      <p:ext uri="{BB962C8B-B14F-4D97-AF65-F5344CB8AC3E}">
        <p14:creationId xmlns:p14="http://schemas.microsoft.com/office/powerpoint/2010/main" val="1306466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DCA96-BE3B-189B-8E3C-958E08978743}"/>
              </a:ext>
            </a:extLst>
          </p:cNvPr>
          <p:cNvSpPr>
            <a:spLocks noGrp="1"/>
          </p:cNvSpPr>
          <p:nvPr>
            <p:ph type="title"/>
          </p:nvPr>
        </p:nvSpPr>
        <p:spPr/>
        <p:txBody>
          <a:bodyPr/>
          <a:lstStyle/>
          <a:p>
            <a:r>
              <a:rPr lang="en-US" dirty="0"/>
              <a:t>Impact Reduction Program Minimum Funding</a:t>
            </a:r>
          </a:p>
        </p:txBody>
      </p:sp>
      <p:sp>
        <p:nvSpPr>
          <p:cNvPr id="3" name="Content Placeholder 2">
            <a:extLst>
              <a:ext uri="{FF2B5EF4-FFF2-40B4-BE49-F238E27FC236}">
                <a16:creationId xmlns:a16="http://schemas.microsoft.com/office/drawing/2014/main" id="{00E946A0-D9F8-024D-35C5-D34916902805}"/>
              </a:ext>
            </a:extLst>
          </p:cNvPr>
          <p:cNvSpPr>
            <a:spLocks noGrp="1"/>
          </p:cNvSpPr>
          <p:nvPr>
            <p:ph idx="1"/>
          </p:nvPr>
        </p:nvSpPr>
        <p:spPr/>
        <p:txBody>
          <a:bodyPr>
            <a:normAutofit/>
          </a:bodyPr>
          <a:lstStyle/>
          <a:p>
            <a:r>
              <a:rPr lang="en-US" sz="2800" dirty="0">
                <a:effectLst/>
                <a:latin typeface="Calibri" panose="020F0502020204030204" pitchFamily="34" charset="0"/>
                <a:ea typeface="MS PGothic" panose="020B0600070205080204" pitchFamily="34" charset="-128"/>
              </a:rPr>
              <a:t>The City will commit to funding the services provided by the Impact Reduction Program (existing services and other similar services that it may undertake) at no less than the following amounts:</a:t>
            </a:r>
          </a:p>
          <a:p>
            <a:pPr lvl="1">
              <a:spcBef>
                <a:spcPts val="1000"/>
              </a:spcBef>
            </a:pPr>
            <a:r>
              <a:rPr lang="en-US" sz="2800" dirty="0">
                <a:effectLst/>
                <a:latin typeface="Calibri" panose="020F0502020204030204" pitchFamily="34" charset="0"/>
                <a:ea typeface="MS PGothic" panose="020B0600070205080204" pitchFamily="34" charset="-128"/>
              </a:rPr>
              <a:t>$8,000,000 for FY 2023-2024.</a:t>
            </a:r>
          </a:p>
          <a:p>
            <a:pPr lvl="1">
              <a:spcBef>
                <a:spcPts val="1000"/>
              </a:spcBef>
            </a:pPr>
            <a:r>
              <a:rPr lang="en-US" sz="2800" dirty="0">
                <a:effectLst/>
                <a:latin typeface="Calibri" panose="020F0502020204030204" pitchFamily="34" charset="0"/>
                <a:ea typeface="MS PGothic" panose="020B0600070205080204" pitchFamily="34" charset="-128"/>
              </a:rPr>
              <a:t>$3,000,000 for FYs 2024-25, 2025-26, 2026-27, 2027-28.</a:t>
            </a:r>
          </a:p>
        </p:txBody>
      </p:sp>
    </p:spTree>
    <p:extLst>
      <p:ext uri="{BB962C8B-B14F-4D97-AF65-F5344CB8AC3E}">
        <p14:creationId xmlns:p14="http://schemas.microsoft.com/office/powerpoint/2010/main" val="1350553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BB602D69CBE642BA21B222790989B5" ma:contentTypeVersion="14" ma:contentTypeDescription="Create a new document." ma:contentTypeScope="" ma:versionID="67d65fc17024e5650d7631bdb4bc8f14">
  <xsd:schema xmlns:xsd="http://www.w3.org/2001/XMLSchema" xmlns:xs="http://www.w3.org/2001/XMLSchema" xmlns:p="http://schemas.microsoft.com/office/2006/metadata/properties" xmlns:ns2="438298b2-98aa-4b5c-88d7-9ad414e6d341" xmlns:ns3="6b3fd8cf-0ed7-4f62-b466-b80512f57925" targetNamespace="http://schemas.microsoft.com/office/2006/metadata/properties" ma:root="true" ma:fieldsID="38ebb7232f45a87eb4cad04ea134299b" ns2:_="" ns3:_="">
    <xsd:import namespace="438298b2-98aa-4b5c-88d7-9ad414e6d341"/>
    <xsd:import namespace="6b3fd8cf-0ed7-4f62-b466-b80512f5792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2:TaxCatchAll" minOccurs="0"/>
                <xsd:element ref="ns3:MediaServiceGenerationTime" minOccurs="0"/>
                <xsd:element ref="ns3:MediaServiceEventHashCode" minOccurs="0"/>
                <xsd:element ref="ns3:lcf76f155ced4ddcb4097134ff3c332f"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8298b2-98aa-4b5c-88d7-9ad414e6d34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97640d-bf56-4a99-a192-c36a6b39c85a}" ma:internalName="TaxCatchAll" ma:showField="CatchAllData" ma:web="438298b2-98aa-4b5c-88d7-9ad414e6d34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b3fd8cf-0ed7-4f62-b466-b80512f5792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5effce1-26ce-465d-98f3-ca32301bc2ed"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38298b2-98aa-4b5c-88d7-9ad414e6d341">
      <UserInfo>
        <DisplayName>Taylor, Robert</DisplayName>
        <AccountId>27</AccountId>
        <AccountType/>
      </UserInfo>
      <UserInfo>
        <DisplayName>Woodard, Beth</DisplayName>
        <AccountId>13</AccountId>
        <AccountType/>
      </UserInfo>
    </SharedWithUsers>
    <lcf76f155ced4ddcb4097134ff3c332f xmlns="6b3fd8cf-0ed7-4f62-b466-b80512f57925">
      <Terms xmlns="http://schemas.microsoft.com/office/infopath/2007/PartnerControls"/>
    </lcf76f155ced4ddcb4097134ff3c332f>
    <TaxCatchAll xmlns="438298b2-98aa-4b5c-88d7-9ad414e6d341" xsi:nil="true"/>
  </documentManagement>
</p:properties>
</file>

<file path=customXml/itemProps1.xml><?xml version="1.0" encoding="utf-8"?>
<ds:datastoreItem xmlns:ds="http://schemas.openxmlformats.org/officeDocument/2006/customXml" ds:itemID="{DE42772C-B65D-4B97-AE09-5DFA2A4B0789}">
  <ds:schemaRefs>
    <ds:schemaRef ds:uri="http://schemas.microsoft.com/sharepoint/v3/contenttype/forms"/>
  </ds:schemaRefs>
</ds:datastoreItem>
</file>

<file path=customXml/itemProps2.xml><?xml version="1.0" encoding="utf-8"?>
<ds:datastoreItem xmlns:ds="http://schemas.openxmlformats.org/officeDocument/2006/customXml" ds:itemID="{1F40008E-213B-4CE4-8313-17B702B60915}">
  <ds:schemaRefs>
    <ds:schemaRef ds:uri="438298b2-98aa-4b5c-88d7-9ad414e6d341"/>
    <ds:schemaRef ds:uri="6b3fd8cf-0ed7-4f62-b466-b80512f5792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89996FE-FB3E-48B3-9A91-9211BA53A71E}">
  <ds:schemaRefs>
    <ds:schemaRef ds:uri="438298b2-98aa-4b5c-88d7-9ad414e6d341"/>
    <ds:schemaRef ds:uri="6b3fd8cf-0ed7-4f62-b466-b80512f57925"/>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Ion</Template>
  <TotalTime>245</TotalTime>
  <Words>477</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Ion</vt:lpstr>
      <vt:lpstr>Tozer, et al. v. City of Portland  Proposed Settlement</vt:lpstr>
      <vt:lpstr>Tozer, et al. v. City of Portland – Lawsuit Summary</vt:lpstr>
      <vt:lpstr>Proposed Settlement Terms</vt:lpstr>
      <vt:lpstr>Campsite Reporting System</vt:lpstr>
      <vt:lpstr>Reprioritizing Campsite Removals</vt:lpstr>
      <vt:lpstr>Signage and Tents</vt:lpstr>
      <vt:lpstr>Impact Reduction Program Minimum Funding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Tozer, et al. v. City of Portland  Proposed Settlement</dc:title>
  <dc:creator>Sheffield, Naomi</dc:creator>
  <cp:lastModifiedBy>Sheffield, Naomi</cp:lastModifiedBy>
  <cp:revision>1</cp:revision>
  <dcterms:created xsi:type="dcterms:W3CDTF">2023-05-30T02:12:06Z</dcterms:created>
  <dcterms:modified xsi:type="dcterms:W3CDTF">2023-05-30T20:20:50Z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0x0101001BBB602D69CBE642BA21B222790989B5</vt:lpwstr>
  </property>
</Properties>
</file>