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95" r:id="rId3"/>
    <p:sldId id="283" r:id="rId4"/>
    <p:sldId id="316" r:id="rId5"/>
    <p:sldId id="286" r:id="rId6"/>
    <p:sldId id="256" r:id="rId7"/>
    <p:sldId id="312" r:id="rId8"/>
    <p:sldId id="281" r:id="rId9"/>
    <p:sldId id="267" r:id="rId10"/>
    <p:sldId id="308" r:id="rId11"/>
    <p:sldId id="306" r:id="rId12"/>
    <p:sldId id="278" r:id="rId13"/>
    <p:sldId id="305" r:id="rId14"/>
    <p:sldId id="289" r:id="rId15"/>
    <p:sldId id="309" r:id="rId16"/>
    <p:sldId id="314" r:id="rId17"/>
    <p:sldId id="313" r:id="rId18"/>
    <p:sldId id="276" r:id="rId19"/>
    <p:sldId id="310" r:id="rId20"/>
    <p:sldId id="292" r:id="rId21"/>
    <p:sldId id="299" r:id="rId22"/>
    <p:sldId id="301" r:id="rId23"/>
    <p:sldId id="280" r:id="rId24"/>
    <p:sldId id="307" r:id="rId25"/>
    <p:sldId id="318" r:id="rId26"/>
    <p:sldId id="297" r:id="rId27"/>
    <p:sldId id="317" r:id="rId28"/>
    <p:sldId id="311"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DB7"/>
    <a:srgbClr val="336C82"/>
    <a:srgbClr val="B1BB36"/>
    <a:srgbClr val="E28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E20AC-E757-42E0-8B1E-6E29927B4FB2}" v="135" dt="2023-05-09T15:54:10.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96" autoAdjust="0"/>
  </p:normalViewPr>
  <p:slideViewPr>
    <p:cSldViewPr snapToGrid="0">
      <p:cViewPr varScale="1">
        <p:scale>
          <a:sx n="68" d="100"/>
          <a:sy n="68" d="100"/>
        </p:scale>
        <p:origin x="780" y="60"/>
      </p:cViewPr>
      <p:guideLst/>
    </p:cSldViewPr>
  </p:slideViewPr>
  <p:outlineViewPr>
    <p:cViewPr>
      <p:scale>
        <a:sx n="33" d="100"/>
        <a:sy n="33" d="100"/>
      </p:scale>
      <p:origin x="0" y="-272"/>
    </p:cViewPr>
  </p:outlineViewPr>
  <p:notesTextViewPr>
    <p:cViewPr>
      <p:scale>
        <a:sx n="1" d="1"/>
        <a:sy n="1" d="1"/>
      </p:scale>
      <p:origin x="0" y="0"/>
    </p:cViewPr>
  </p:notesTextViewPr>
  <p:notesViewPr>
    <p:cSldViewPr snapToGrid="0">
      <p:cViewPr varScale="1">
        <p:scale>
          <a:sx n="59" d="100"/>
          <a:sy n="59" d="100"/>
        </p:scale>
        <p:origin x="252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low, Leslie" userId="ec219132-6689-4c66-9370-0da3f0840157" providerId="ADAL" clId="{4ABE20AC-E757-42E0-8B1E-6E29927B4FB2}"/>
    <pc:docChg chg="undo custSel addSld delSld modSld sldOrd">
      <pc:chgData name="Goodlow, Leslie" userId="ec219132-6689-4c66-9370-0da3f0840157" providerId="ADAL" clId="{4ABE20AC-E757-42E0-8B1E-6E29927B4FB2}" dt="2023-05-09T15:58:16.694" v="813" actId="27636"/>
      <pc:docMkLst>
        <pc:docMk/>
      </pc:docMkLst>
      <pc:sldChg chg="ord">
        <pc:chgData name="Goodlow, Leslie" userId="ec219132-6689-4c66-9370-0da3f0840157" providerId="ADAL" clId="{4ABE20AC-E757-42E0-8B1E-6E29927B4FB2}" dt="2023-05-07T23:43:25.888" v="723"/>
        <pc:sldMkLst>
          <pc:docMk/>
          <pc:sldMk cId="1917790104" sldId="256"/>
        </pc:sldMkLst>
      </pc:sldChg>
      <pc:sldChg chg="addSp delSp modSp mod delDesignElem">
        <pc:chgData name="Goodlow, Leslie" userId="ec219132-6689-4c66-9370-0da3f0840157" providerId="ADAL" clId="{4ABE20AC-E757-42E0-8B1E-6E29927B4FB2}" dt="2023-05-07T23:40:13.051" v="700"/>
        <pc:sldMkLst>
          <pc:docMk/>
          <pc:sldMk cId="443517056" sldId="267"/>
        </pc:sldMkLst>
        <pc:spChg chg="mod">
          <ac:chgData name="Goodlow, Leslie" userId="ec219132-6689-4c66-9370-0da3f0840157" providerId="ADAL" clId="{4ABE20AC-E757-42E0-8B1E-6E29927B4FB2}" dt="2023-05-07T23:40:13.051" v="700"/>
          <ac:spMkLst>
            <pc:docMk/>
            <pc:sldMk cId="443517056" sldId="267"/>
            <ac:spMk id="7" creationId="{497AD27F-F19E-4BD7-9BA6-46EB6EE5618F}"/>
          </ac:spMkLst>
        </pc:spChg>
        <pc:spChg chg="add del">
          <ac:chgData name="Goodlow, Leslie" userId="ec219132-6689-4c66-9370-0da3f0840157" providerId="ADAL" clId="{4ABE20AC-E757-42E0-8B1E-6E29927B4FB2}" dt="2023-05-07T23:40:13.051" v="700"/>
          <ac:spMkLst>
            <pc:docMk/>
            <pc:sldMk cId="443517056" sldId="267"/>
            <ac:spMk id="36" creationId="{70BDD0CE-06A4-404B-8A13-580229C1C923}"/>
          </ac:spMkLst>
        </pc:spChg>
        <pc:spChg chg="add del">
          <ac:chgData name="Goodlow, Leslie" userId="ec219132-6689-4c66-9370-0da3f0840157" providerId="ADAL" clId="{4ABE20AC-E757-42E0-8B1E-6E29927B4FB2}" dt="2023-05-07T23:40:13.051" v="700"/>
          <ac:spMkLst>
            <pc:docMk/>
            <pc:sldMk cId="443517056" sldId="267"/>
            <ac:spMk id="37" creationId="{EE9899FA-8881-472C-AA59-D08A89CA8AEF}"/>
          </ac:spMkLst>
        </pc:spChg>
        <pc:spChg chg="add del">
          <ac:chgData name="Goodlow, Leslie" userId="ec219132-6689-4c66-9370-0da3f0840157" providerId="ADAL" clId="{4ABE20AC-E757-42E0-8B1E-6E29927B4FB2}" dt="2023-05-07T23:40:13.051" v="700"/>
          <ac:spMkLst>
            <pc:docMk/>
            <pc:sldMk cId="443517056" sldId="267"/>
            <ac:spMk id="43" creationId="{080B7D90-3DF1-4514-B26D-616BE35553C9}"/>
          </ac:spMkLst>
        </pc:spChg>
      </pc:sldChg>
      <pc:sldChg chg="addSp delSp modSp mod setBg delDesignElem">
        <pc:chgData name="Goodlow, Leslie" userId="ec219132-6689-4c66-9370-0da3f0840157" providerId="ADAL" clId="{4ABE20AC-E757-42E0-8B1E-6E29927B4FB2}" dt="2023-05-07T23:41:33.438" v="710"/>
        <pc:sldMkLst>
          <pc:docMk/>
          <pc:sldMk cId="2685218922" sldId="276"/>
        </pc:sldMkLst>
        <pc:spChg chg="mod">
          <ac:chgData name="Goodlow, Leslie" userId="ec219132-6689-4c66-9370-0da3f0840157" providerId="ADAL" clId="{4ABE20AC-E757-42E0-8B1E-6E29927B4FB2}" dt="2023-05-07T23:40:13.051" v="700"/>
          <ac:spMkLst>
            <pc:docMk/>
            <pc:sldMk cId="2685218922" sldId="276"/>
            <ac:spMk id="7" creationId="{497AD27F-F19E-4BD7-9BA6-46EB6EE5618F}"/>
          </ac:spMkLst>
        </pc:spChg>
        <pc:spChg chg="add del">
          <ac:chgData name="Goodlow, Leslie" userId="ec219132-6689-4c66-9370-0da3f0840157" providerId="ADAL" clId="{4ABE20AC-E757-42E0-8B1E-6E29927B4FB2}" dt="2023-05-07T23:40:13.051" v="700"/>
          <ac:spMkLst>
            <pc:docMk/>
            <pc:sldMk cId="2685218922" sldId="276"/>
            <ac:spMk id="50" creationId="{955A2079-FA98-4876-80F0-72364A7D2EA4}"/>
          </ac:spMkLst>
        </pc:spChg>
        <pc:graphicFrameChg chg="mod modGraphic">
          <ac:chgData name="Goodlow, Leslie" userId="ec219132-6689-4c66-9370-0da3f0840157" providerId="ADAL" clId="{4ABE20AC-E757-42E0-8B1E-6E29927B4FB2}" dt="2023-05-07T23:41:16.675" v="708" actId="14100"/>
          <ac:graphicFrameMkLst>
            <pc:docMk/>
            <pc:sldMk cId="2685218922" sldId="276"/>
            <ac:graphicFrameMk id="11" creationId="{69040E91-4D8A-46CB-AA37-551A7D4BA524}"/>
          </ac:graphicFrameMkLst>
        </pc:graphicFrameChg>
      </pc:sldChg>
      <pc:sldChg chg="addSp delSp delDesignElem">
        <pc:chgData name="Goodlow, Leslie" userId="ec219132-6689-4c66-9370-0da3f0840157" providerId="ADAL" clId="{4ABE20AC-E757-42E0-8B1E-6E29927B4FB2}" dt="2023-05-07T23:40:13.051" v="700"/>
        <pc:sldMkLst>
          <pc:docMk/>
          <pc:sldMk cId="2676703315" sldId="278"/>
        </pc:sldMkLst>
        <pc:spChg chg="add del">
          <ac:chgData name="Goodlow, Leslie" userId="ec219132-6689-4c66-9370-0da3f0840157" providerId="ADAL" clId="{4ABE20AC-E757-42E0-8B1E-6E29927B4FB2}" dt="2023-05-07T23:40:13.051" v="700"/>
          <ac:spMkLst>
            <pc:docMk/>
            <pc:sldMk cId="2676703315" sldId="278"/>
            <ac:spMk id="30" creationId="{53B021B3-DE93-4AB7-8A18-CF5F1CED88B8}"/>
          </ac:spMkLst>
        </pc:spChg>
        <pc:spChg chg="add del">
          <ac:chgData name="Goodlow, Leslie" userId="ec219132-6689-4c66-9370-0da3f0840157" providerId="ADAL" clId="{4ABE20AC-E757-42E0-8B1E-6E29927B4FB2}" dt="2023-05-07T23:40:13.051" v="700"/>
          <ac:spMkLst>
            <pc:docMk/>
            <pc:sldMk cId="2676703315" sldId="278"/>
            <ac:spMk id="32" creationId="{52D502E5-F6B4-4D58-B4AE-FC466FF15EE8}"/>
          </ac:spMkLst>
        </pc:spChg>
        <pc:spChg chg="add del">
          <ac:chgData name="Goodlow, Leslie" userId="ec219132-6689-4c66-9370-0da3f0840157" providerId="ADAL" clId="{4ABE20AC-E757-42E0-8B1E-6E29927B4FB2}" dt="2023-05-07T23:40:13.051" v="700"/>
          <ac:spMkLst>
            <pc:docMk/>
            <pc:sldMk cId="2676703315" sldId="278"/>
            <ac:spMk id="34" creationId="{9DECDBF4-02B6-4BB4-B65B-B8107AD6A9E8}"/>
          </ac:spMkLst>
        </pc:spChg>
      </pc:sldChg>
      <pc:sldChg chg="addSp delSp modSp mod delDesignElem">
        <pc:chgData name="Goodlow, Leslie" userId="ec219132-6689-4c66-9370-0da3f0840157" providerId="ADAL" clId="{4ABE20AC-E757-42E0-8B1E-6E29927B4FB2}" dt="2023-05-07T23:40:13.051" v="700"/>
        <pc:sldMkLst>
          <pc:docMk/>
          <pc:sldMk cId="3710752967" sldId="280"/>
        </pc:sldMkLst>
        <pc:spChg chg="add del mod">
          <ac:chgData name="Goodlow, Leslie" userId="ec219132-6689-4c66-9370-0da3f0840157" providerId="ADAL" clId="{4ABE20AC-E757-42E0-8B1E-6E29927B4FB2}" dt="2023-05-02T15:49:52.444" v="7"/>
          <ac:spMkLst>
            <pc:docMk/>
            <pc:sldMk cId="3710752967" sldId="280"/>
            <ac:spMk id="3" creationId="{1AA37C1E-2C4D-CAC2-B55F-5ADBD0CA1D23}"/>
          </ac:spMkLst>
        </pc:spChg>
        <pc:spChg chg="mod">
          <ac:chgData name="Goodlow, Leslie" userId="ec219132-6689-4c66-9370-0da3f0840157" providerId="ADAL" clId="{4ABE20AC-E757-42E0-8B1E-6E29927B4FB2}" dt="2023-05-02T15:49:48.131" v="5" actId="26606"/>
          <ac:spMkLst>
            <pc:docMk/>
            <pc:sldMk cId="3710752967" sldId="280"/>
            <ac:spMk id="7" creationId="{497AD27F-F19E-4BD7-9BA6-46EB6EE5618F}"/>
          </ac:spMkLst>
        </pc:spChg>
        <pc:spChg chg="add del mod">
          <ac:chgData name="Goodlow, Leslie" userId="ec219132-6689-4c66-9370-0da3f0840157" providerId="ADAL" clId="{4ABE20AC-E757-42E0-8B1E-6E29927B4FB2}" dt="2023-05-02T15:50:39.830" v="9"/>
          <ac:spMkLst>
            <pc:docMk/>
            <pc:sldMk cId="3710752967" sldId="280"/>
            <ac:spMk id="8" creationId="{15B204B2-43AB-43D2-71A3-3EB93FBBC178}"/>
          </ac:spMkLst>
        </pc:spChg>
        <pc:spChg chg="add del">
          <ac:chgData name="Goodlow, Leslie" userId="ec219132-6689-4c66-9370-0da3f0840157" providerId="ADAL" clId="{4ABE20AC-E757-42E0-8B1E-6E29927B4FB2}" dt="2023-05-07T23:40:13.051" v="700"/>
          <ac:spMkLst>
            <pc:docMk/>
            <pc:sldMk cId="3710752967" sldId="280"/>
            <ac:spMk id="50" creationId="{0DEDCC5D-8B8A-40DB-BE90-A3AA27C64A78}"/>
          </ac:spMkLst>
        </pc:spChg>
        <pc:spChg chg="add del">
          <ac:chgData name="Goodlow, Leslie" userId="ec219132-6689-4c66-9370-0da3f0840157" providerId="ADAL" clId="{4ABE20AC-E757-42E0-8B1E-6E29927B4FB2}" dt="2023-05-07T23:40:13.051" v="700"/>
          <ac:spMkLst>
            <pc:docMk/>
            <pc:sldMk cId="3710752967" sldId="280"/>
            <ac:spMk id="56" creationId="{CBC4F608-B4B8-48C3-9572-C0F061B1CD99}"/>
          </ac:spMkLst>
        </pc:spChg>
        <pc:spChg chg="add del">
          <ac:chgData name="Goodlow, Leslie" userId="ec219132-6689-4c66-9370-0da3f0840157" providerId="ADAL" clId="{4ABE20AC-E757-42E0-8B1E-6E29927B4FB2}" dt="2023-05-02T15:49:44.837" v="3" actId="26606"/>
          <ac:spMkLst>
            <pc:docMk/>
            <pc:sldMk cId="3710752967" sldId="280"/>
            <ac:spMk id="61" creationId="{7DA1F35B-C8F7-4A5A-9339-7DA4D785B300}"/>
          </ac:spMkLst>
        </pc:spChg>
        <pc:spChg chg="add del">
          <ac:chgData name="Goodlow, Leslie" userId="ec219132-6689-4c66-9370-0da3f0840157" providerId="ADAL" clId="{4ABE20AC-E757-42E0-8B1E-6E29927B4FB2}" dt="2023-05-02T15:49:44.837" v="3" actId="26606"/>
          <ac:spMkLst>
            <pc:docMk/>
            <pc:sldMk cId="3710752967" sldId="280"/>
            <ac:spMk id="63" creationId="{B2D4AD41-40DA-4A81-92F5-B6E3BA1ED82A}"/>
          </ac:spMkLst>
        </pc:spChg>
        <pc:spChg chg="add del">
          <ac:chgData name="Goodlow, Leslie" userId="ec219132-6689-4c66-9370-0da3f0840157" providerId="ADAL" clId="{4ABE20AC-E757-42E0-8B1E-6E29927B4FB2}" dt="2023-05-02T15:49:48.131" v="5" actId="26606"/>
          <ac:spMkLst>
            <pc:docMk/>
            <pc:sldMk cId="3710752967" sldId="280"/>
            <ac:spMk id="65" creationId="{5D11FD0E-2D27-4A5A-949D-222E61ECBCC3}"/>
          </ac:spMkLst>
        </pc:spChg>
        <pc:spChg chg="add del">
          <ac:chgData name="Goodlow, Leslie" userId="ec219132-6689-4c66-9370-0da3f0840157" providerId="ADAL" clId="{4ABE20AC-E757-42E0-8B1E-6E29927B4FB2}" dt="2023-05-02T15:49:48.131" v="5" actId="26606"/>
          <ac:spMkLst>
            <pc:docMk/>
            <pc:sldMk cId="3710752967" sldId="280"/>
            <ac:spMk id="66" creationId="{1BC8109F-B452-45EE-8BB3-65433C039601}"/>
          </ac:spMkLst>
        </pc:spChg>
        <pc:grpChg chg="add del">
          <ac:chgData name="Goodlow, Leslie" userId="ec219132-6689-4c66-9370-0da3f0840157" providerId="ADAL" clId="{4ABE20AC-E757-42E0-8B1E-6E29927B4FB2}" dt="2023-05-07T23:40:13.051" v="700"/>
          <ac:grpSpMkLst>
            <pc:docMk/>
            <pc:sldMk cId="3710752967" sldId="280"/>
            <ac:grpSpMk id="52" creationId="{65167ED7-6315-43AB-B1B6-C326D5FD8F84}"/>
          </ac:grpSpMkLst>
        </pc:grpChg>
        <pc:graphicFrameChg chg="add del mod">
          <ac:chgData name="Goodlow, Leslie" userId="ec219132-6689-4c66-9370-0da3f0840157" providerId="ADAL" clId="{4ABE20AC-E757-42E0-8B1E-6E29927B4FB2}" dt="2023-05-02T15:50:36.887" v="8" actId="478"/>
          <ac:graphicFrameMkLst>
            <pc:docMk/>
            <pc:sldMk cId="3710752967" sldId="280"/>
            <ac:graphicFrameMk id="4" creationId="{6EAD1F22-2E22-8147-7CCE-5C1F94A039D9}"/>
          </ac:graphicFrameMkLst>
        </pc:graphicFrameChg>
        <pc:graphicFrameChg chg="add mod">
          <ac:chgData name="Goodlow, Leslie" userId="ec219132-6689-4c66-9370-0da3f0840157" providerId="ADAL" clId="{4ABE20AC-E757-42E0-8B1E-6E29927B4FB2}" dt="2023-05-07T23:40:13.051" v="700"/>
          <ac:graphicFrameMkLst>
            <pc:docMk/>
            <pc:sldMk cId="3710752967" sldId="280"/>
            <ac:graphicFrameMk id="9" creationId="{54D539F0-BA07-4972-B3E7-25AD2C38BF2C}"/>
          </ac:graphicFrameMkLst>
        </pc:graphicFrameChg>
        <pc:graphicFrameChg chg="del">
          <ac:chgData name="Goodlow, Leslie" userId="ec219132-6689-4c66-9370-0da3f0840157" providerId="ADAL" clId="{4ABE20AC-E757-42E0-8B1E-6E29927B4FB2}" dt="2023-05-02T15:49:20.520" v="0" actId="478"/>
          <ac:graphicFrameMkLst>
            <pc:docMk/>
            <pc:sldMk cId="3710752967" sldId="280"/>
            <ac:graphicFrameMk id="10" creationId="{210C42A9-73E1-4860-B632-CC3DCF275D08}"/>
          </ac:graphicFrameMkLst>
        </pc:graphicFrameChg>
      </pc:sldChg>
      <pc:sldChg chg="addSp delSp modSp mod delDesignElem">
        <pc:chgData name="Goodlow, Leslie" userId="ec219132-6689-4c66-9370-0da3f0840157" providerId="ADAL" clId="{4ABE20AC-E757-42E0-8B1E-6E29927B4FB2}" dt="2023-05-07T23:40:13.051" v="700"/>
        <pc:sldMkLst>
          <pc:docMk/>
          <pc:sldMk cId="3528296794" sldId="281"/>
        </pc:sldMkLst>
        <pc:spChg chg="mod">
          <ac:chgData name="Goodlow, Leslie" userId="ec219132-6689-4c66-9370-0da3f0840157" providerId="ADAL" clId="{4ABE20AC-E757-42E0-8B1E-6E29927B4FB2}" dt="2023-05-07T23:40:13.051" v="700"/>
          <ac:spMkLst>
            <pc:docMk/>
            <pc:sldMk cId="3528296794" sldId="281"/>
            <ac:spMk id="7" creationId="{497AD27F-F19E-4BD7-9BA6-46EB6EE5618F}"/>
          </ac:spMkLst>
        </pc:spChg>
        <pc:spChg chg="add del">
          <ac:chgData name="Goodlow, Leslie" userId="ec219132-6689-4c66-9370-0da3f0840157" providerId="ADAL" clId="{4ABE20AC-E757-42E0-8B1E-6E29927B4FB2}" dt="2023-05-07T23:40:13.051" v="700"/>
          <ac:spMkLst>
            <pc:docMk/>
            <pc:sldMk cId="3528296794" sldId="281"/>
            <ac:spMk id="79" creationId="{53F29798-D584-4792-9B62-3F5F5C36D619}"/>
          </ac:spMkLst>
        </pc:spChg>
      </pc:sldChg>
      <pc:sldChg chg="addSp delSp modSp mod delDesignElem">
        <pc:chgData name="Goodlow, Leslie" userId="ec219132-6689-4c66-9370-0da3f0840157" providerId="ADAL" clId="{4ABE20AC-E757-42E0-8B1E-6E29927B4FB2}" dt="2023-05-07T23:40:13.051" v="700"/>
        <pc:sldMkLst>
          <pc:docMk/>
          <pc:sldMk cId="1182669243" sldId="283"/>
        </pc:sldMkLst>
        <pc:spChg chg="del mod">
          <ac:chgData name="Goodlow, Leslie" userId="ec219132-6689-4c66-9370-0da3f0840157" providerId="ADAL" clId="{4ABE20AC-E757-42E0-8B1E-6E29927B4FB2}" dt="2023-05-07T23:21:35.718" v="179" actId="478"/>
          <ac:spMkLst>
            <pc:docMk/>
            <pc:sldMk cId="1182669243" sldId="283"/>
            <ac:spMk id="4" creationId="{602E93CB-7FE3-4AE2-A2BF-26C2A5EB3653}"/>
          </ac:spMkLst>
        </pc:spChg>
        <pc:spChg chg="del">
          <ac:chgData name="Goodlow, Leslie" userId="ec219132-6689-4c66-9370-0da3f0840157" providerId="ADAL" clId="{4ABE20AC-E757-42E0-8B1E-6E29927B4FB2}" dt="2023-05-06T01:05:07.128" v="50" actId="478"/>
          <ac:spMkLst>
            <pc:docMk/>
            <pc:sldMk cId="1182669243" sldId="283"/>
            <ac:spMk id="6" creationId="{A234E775-51B3-4E41-B8AE-0B2B2C5BF6BC}"/>
          </ac:spMkLst>
        </pc:spChg>
        <pc:spChg chg="mod">
          <ac:chgData name="Goodlow, Leslie" userId="ec219132-6689-4c66-9370-0da3f0840157" providerId="ADAL" clId="{4ABE20AC-E757-42E0-8B1E-6E29927B4FB2}" dt="2023-05-07T23:28:28.426" v="572" actId="255"/>
          <ac:spMkLst>
            <pc:docMk/>
            <pc:sldMk cId="1182669243" sldId="283"/>
            <ac:spMk id="7" creationId="{497AD27F-F19E-4BD7-9BA6-46EB6EE5618F}"/>
          </ac:spMkLst>
        </pc:spChg>
        <pc:spChg chg="add del mod">
          <ac:chgData name="Goodlow, Leslie" userId="ec219132-6689-4c66-9370-0da3f0840157" providerId="ADAL" clId="{4ABE20AC-E757-42E0-8B1E-6E29927B4FB2}" dt="2023-05-07T23:25:57.811" v="473" actId="26606"/>
          <ac:spMkLst>
            <pc:docMk/>
            <pc:sldMk cId="1182669243" sldId="283"/>
            <ac:spMk id="8" creationId="{FA019DFB-B486-8CCE-A530-FBACDD564C62}"/>
          </ac:spMkLst>
        </pc:spChg>
        <pc:spChg chg="add del">
          <ac:chgData name="Goodlow, Leslie" userId="ec219132-6689-4c66-9370-0da3f0840157" providerId="ADAL" clId="{4ABE20AC-E757-42E0-8B1E-6E29927B4FB2}" dt="2023-05-07T23:40:13.051" v="700"/>
          <ac:spMkLst>
            <pc:docMk/>
            <pc:sldMk cId="1182669243" sldId="283"/>
            <ac:spMk id="14" creationId="{2E442304-DDBD-4F7B-8017-36BCC863FB40}"/>
          </ac:spMkLst>
        </pc:spChg>
        <pc:spChg chg="add del">
          <ac:chgData name="Goodlow, Leslie" userId="ec219132-6689-4c66-9370-0da3f0840157" providerId="ADAL" clId="{4ABE20AC-E757-42E0-8B1E-6E29927B4FB2}" dt="2023-05-07T23:40:13.051" v="700"/>
          <ac:spMkLst>
            <pc:docMk/>
            <pc:sldMk cId="1182669243" sldId="283"/>
            <ac:spMk id="16" creationId="{5E107275-3853-46FD-A241-DE4355A42675}"/>
          </ac:spMkLst>
        </pc:spChg>
        <pc:graphicFrameChg chg="del mod">
          <ac:chgData name="Goodlow, Leslie" userId="ec219132-6689-4c66-9370-0da3f0840157" providerId="ADAL" clId="{4ABE20AC-E757-42E0-8B1E-6E29927B4FB2}" dt="2023-05-07T23:21:22.317" v="176" actId="478"/>
          <ac:graphicFrameMkLst>
            <pc:docMk/>
            <pc:sldMk cId="1182669243" sldId="283"/>
            <ac:graphicFrameMk id="9" creationId="{7F44716D-EE13-498C-AFE0-914B3A6E3474}"/>
          </ac:graphicFrameMkLst>
        </pc:graphicFrameChg>
        <pc:graphicFrameChg chg="add mod">
          <ac:chgData name="Goodlow, Leslie" userId="ec219132-6689-4c66-9370-0da3f0840157" providerId="ADAL" clId="{4ABE20AC-E757-42E0-8B1E-6E29927B4FB2}" dt="2023-05-07T23:27:58.373" v="569" actId="20577"/>
          <ac:graphicFrameMkLst>
            <pc:docMk/>
            <pc:sldMk cId="1182669243" sldId="283"/>
            <ac:graphicFrameMk id="10" creationId="{5614486F-1AAC-087F-A56C-0F60FDF4AE68}"/>
          </ac:graphicFrameMkLst>
        </pc:graphicFrameChg>
        <pc:picChg chg="del">
          <ac:chgData name="Goodlow, Leslie" userId="ec219132-6689-4c66-9370-0da3f0840157" providerId="ADAL" clId="{4ABE20AC-E757-42E0-8B1E-6E29927B4FB2}" dt="2023-05-07T23:24:20.561" v="438" actId="478"/>
          <ac:picMkLst>
            <pc:docMk/>
            <pc:sldMk cId="1182669243" sldId="283"/>
            <ac:picMk id="3" creationId="{B96B5298-CE65-4207-B9DA-CA97C5ECD43C}"/>
          </ac:picMkLst>
        </pc:picChg>
        <pc:picChg chg="mod">
          <ac:chgData name="Goodlow, Leslie" userId="ec219132-6689-4c66-9370-0da3f0840157" providerId="ADAL" clId="{4ABE20AC-E757-42E0-8B1E-6E29927B4FB2}" dt="2023-05-07T23:27:26.527" v="558" actId="1076"/>
          <ac:picMkLst>
            <pc:docMk/>
            <pc:sldMk cId="1182669243" sldId="283"/>
            <ac:picMk id="5" creationId="{C5B517D1-68A1-4FB3-9696-800331B2184B}"/>
          </ac:picMkLst>
        </pc:picChg>
      </pc:sldChg>
      <pc:sldChg chg="addSp delSp delDesignElem">
        <pc:chgData name="Goodlow, Leslie" userId="ec219132-6689-4c66-9370-0da3f0840157" providerId="ADAL" clId="{4ABE20AC-E757-42E0-8B1E-6E29927B4FB2}" dt="2023-05-07T23:40:13.051" v="700"/>
        <pc:sldMkLst>
          <pc:docMk/>
          <pc:sldMk cId="3589510758" sldId="286"/>
        </pc:sldMkLst>
        <pc:spChg chg="add del">
          <ac:chgData name="Goodlow, Leslie" userId="ec219132-6689-4c66-9370-0da3f0840157" providerId="ADAL" clId="{4ABE20AC-E757-42E0-8B1E-6E29927B4FB2}" dt="2023-05-07T23:40:13.051" v="700"/>
          <ac:spMkLst>
            <pc:docMk/>
            <pc:sldMk cId="3589510758" sldId="286"/>
            <ac:spMk id="48" creationId="{71FC7D98-7B8B-402A-90FC-F027482F2142}"/>
          </ac:spMkLst>
        </pc:spChg>
        <pc:spChg chg="add del">
          <ac:chgData name="Goodlow, Leslie" userId="ec219132-6689-4c66-9370-0da3f0840157" providerId="ADAL" clId="{4ABE20AC-E757-42E0-8B1E-6E29927B4FB2}" dt="2023-05-07T23:40:13.051" v="700"/>
          <ac:spMkLst>
            <pc:docMk/>
            <pc:sldMk cId="3589510758" sldId="286"/>
            <ac:spMk id="50" creationId="{AD7356EA-285B-4E5D-8FEC-104659A4FD2C}"/>
          </ac:spMkLst>
        </pc:spChg>
      </pc:sldChg>
      <pc:sldChg chg="addSp delSp modSp delDesignElem">
        <pc:chgData name="Goodlow, Leslie" userId="ec219132-6689-4c66-9370-0da3f0840157" providerId="ADAL" clId="{4ABE20AC-E757-42E0-8B1E-6E29927B4FB2}" dt="2023-05-07T23:40:13.051" v="700"/>
        <pc:sldMkLst>
          <pc:docMk/>
          <pc:sldMk cId="3311459946" sldId="289"/>
        </pc:sldMkLst>
        <pc:spChg chg="add del">
          <ac:chgData name="Goodlow, Leslie" userId="ec219132-6689-4c66-9370-0da3f0840157" providerId="ADAL" clId="{4ABE20AC-E757-42E0-8B1E-6E29927B4FB2}" dt="2023-05-07T23:40:13.051" v="700"/>
          <ac:spMkLst>
            <pc:docMk/>
            <pc:sldMk cId="3311459946" sldId="289"/>
            <ac:spMk id="42" creationId="{42A4FC2C-047E-45A5-965D-8E1E3BF09BC6}"/>
          </ac:spMkLst>
        </pc:spChg>
        <pc:graphicFrameChg chg="mod">
          <ac:chgData name="Goodlow, Leslie" userId="ec219132-6689-4c66-9370-0da3f0840157" providerId="ADAL" clId="{4ABE20AC-E757-42E0-8B1E-6E29927B4FB2}" dt="2023-05-07T23:40:13.051" v="700"/>
          <ac:graphicFrameMkLst>
            <pc:docMk/>
            <pc:sldMk cId="3311459946" sldId="289"/>
            <ac:graphicFrameMk id="18" creationId="{8B16D180-6238-4FB1-9BF3-109CC473EBB7}"/>
          </ac:graphicFrameMkLst>
        </pc:graphicFrameChg>
      </pc:sldChg>
      <pc:sldChg chg="addSp delSp modSp mod delDesignElem">
        <pc:chgData name="Goodlow, Leslie" userId="ec219132-6689-4c66-9370-0da3f0840157" providerId="ADAL" clId="{4ABE20AC-E757-42E0-8B1E-6E29927B4FB2}" dt="2023-05-07T23:40:13.051" v="700"/>
        <pc:sldMkLst>
          <pc:docMk/>
          <pc:sldMk cId="592078250" sldId="292"/>
        </pc:sldMkLst>
        <pc:spChg chg="add del mod">
          <ac:chgData name="Goodlow, Leslie" userId="ec219132-6689-4c66-9370-0da3f0840157" providerId="ADAL" clId="{4ABE20AC-E757-42E0-8B1E-6E29927B4FB2}" dt="2023-05-02T15:55:16.660" v="38"/>
          <ac:spMkLst>
            <pc:docMk/>
            <pc:sldMk cId="592078250" sldId="292"/>
            <ac:spMk id="4" creationId="{D653D315-F7B0-81D6-C645-84DCE760B323}"/>
          </ac:spMkLst>
        </pc:spChg>
        <pc:spChg chg="add del mod">
          <ac:chgData name="Goodlow, Leslie" userId="ec219132-6689-4c66-9370-0da3f0840157" providerId="ADAL" clId="{4ABE20AC-E757-42E0-8B1E-6E29927B4FB2}" dt="2023-05-05T22:37:58.729" v="46"/>
          <ac:spMkLst>
            <pc:docMk/>
            <pc:sldMk cId="592078250" sldId="292"/>
            <ac:spMk id="8" creationId="{0B20EF49-42B1-73A4-55A5-9990506EF86C}"/>
          </ac:spMkLst>
        </pc:spChg>
        <pc:spChg chg="add del">
          <ac:chgData name="Goodlow, Leslie" userId="ec219132-6689-4c66-9370-0da3f0840157" providerId="ADAL" clId="{4ABE20AC-E757-42E0-8B1E-6E29927B4FB2}" dt="2023-05-07T23:40:13.051" v="700"/>
          <ac:spMkLst>
            <pc:docMk/>
            <pc:sldMk cId="592078250" sldId="292"/>
            <ac:spMk id="30" creationId="{70BDD0CE-06A4-404B-8A13-580229C1C923}"/>
          </ac:spMkLst>
        </pc:spChg>
        <pc:spChg chg="add del">
          <ac:chgData name="Goodlow, Leslie" userId="ec219132-6689-4c66-9370-0da3f0840157" providerId="ADAL" clId="{4ABE20AC-E757-42E0-8B1E-6E29927B4FB2}" dt="2023-05-07T23:40:13.051" v="700"/>
          <ac:spMkLst>
            <pc:docMk/>
            <pc:sldMk cId="592078250" sldId="292"/>
            <ac:spMk id="32" creationId="{EE9899FA-8881-472C-AA59-D08A89CA8AEF}"/>
          </ac:spMkLst>
        </pc:spChg>
        <pc:spChg chg="add del">
          <ac:chgData name="Goodlow, Leslie" userId="ec219132-6689-4c66-9370-0da3f0840157" providerId="ADAL" clId="{4ABE20AC-E757-42E0-8B1E-6E29927B4FB2}" dt="2023-05-07T23:40:13.051" v="700"/>
          <ac:spMkLst>
            <pc:docMk/>
            <pc:sldMk cId="592078250" sldId="292"/>
            <ac:spMk id="34" creationId="{080B7D90-3DF1-4514-B26D-616BE35553C9}"/>
          </ac:spMkLst>
        </pc:spChg>
        <pc:graphicFrameChg chg="add del mod">
          <ac:chgData name="Goodlow, Leslie" userId="ec219132-6689-4c66-9370-0da3f0840157" providerId="ADAL" clId="{4ABE20AC-E757-42E0-8B1E-6E29927B4FB2}" dt="2023-05-05T22:25:24.949" v="41" actId="478"/>
          <ac:graphicFrameMkLst>
            <pc:docMk/>
            <pc:sldMk cId="592078250" sldId="292"/>
            <ac:graphicFrameMk id="2" creationId="{CDD201DD-7AB1-437A-80AE-4F320A1E1A97}"/>
          </ac:graphicFrameMkLst>
        </pc:graphicFrameChg>
        <pc:graphicFrameChg chg="add mod">
          <ac:chgData name="Goodlow, Leslie" userId="ec219132-6689-4c66-9370-0da3f0840157" providerId="ADAL" clId="{4ABE20AC-E757-42E0-8B1E-6E29927B4FB2}" dt="2023-05-05T22:25:35.724" v="44" actId="14100"/>
          <ac:graphicFrameMkLst>
            <pc:docMk/>
            <pc:sldMk cId="592078250" sldId="292"/>
            <ac:graphicFrameMk id="3" creationId="{CDD201DD-7AB1-437A-80AE-4F320A1E1A97}"/>
          </ac:graphicFrameMkLst>
        </pc:graphicFrameChg>
        <pc:graphicFrameChg chg="add del mod">
          <ac:chgData name="Goodlow, Leslie" userId="ec219132-6689-4c66-9370-0da3f0840157" providerId="ADAL" clId="{4ABE20AC-E757-42E0-8B1E-6E29927B4FB2}" dt="2023-05-05T22:37:33.106" v="45" actId="478"/>
          <ac:graphicFrameMkLst>
            <pc:docMk/>
            <pc:sldMk cId="592078250" sldId="292"/>
            <ac:graphicFrameMk id="6" creationId="{8EBEF50B-FB31-426B-AE45-EA4961F30360}"/>
          </ac:graphicFrameMkLst>
        </pc:graphicFrameChg>
        <pc:graphicFrameChg chg="add mod">
          <ac:chgData name="Goodlow, Leslie" userId="ec219132-6689-4c66-9370-0da3f0840157" providerId="ADAL" clId="{4ABE20AC-E757-42E0-8B1E-6E29927B4FB2}" dt="2023-05-05T22:38:10.065" v="49" actId="14100"/>
          <ac:graphicFrameMkLst>
            <pc:docMk/>
            <pc:sldMk cId="592078250" sldId="292"/>
            <ac:graphicFrameMk id="9" creationId="{8EBEF50B-FB31-426B-AE45-EA4961F30360}"/>
          </ac:graphicFrameMkLst>
        </pc:graphicFrameChg>
        <pc:picChg chg="del">
          <ac:chgData name="Goodlow, Leslie" userId="ec219132-6689-4c66-9370-0da3f0840157" providerId="ADAL" clId="{4ABE20AC-E757-42E0-8B1E-6E29927B4FB2}" dt="2023-05-02T15:54:50.455" v="37" actId="478"/>
          <ac:picMkLst>
            <pc:docMk/>
            <pc:sldMk cId="592078250" sldId="292"/>
            <ac:picMk id="13" creationId="{F814C3C4-8F38-4F18-BE79-ABABD12D4582}"/>
          </ac:picMkLst>
        </pc:picChg>
        <pc:picChg chg="del">
          <ac:chgData name="Goodlow, Leslie" userId="ec219132-6689-4c66-9370-0da3f0840157" providerId="ADAL" clId="{4ABE20AC-E757-42E0-8B1E-6E29927B4FB2}" dt="2023-05-02T15:54:24.206" v="32" actId="478"/>
          <ac:picMkLst>
            <pc:docMk/>
            <pc:sldMk cId="592078250" sldId="292"/>
            <ac:picMk id="18" creationId="{3727B249-3033-4C71-BA18-13FEC7DCB15F}"/>
          </ac:picMkLst>
        </pc:picChg>
      </pc:sldChg>
      <pc:sldChg chg="addSp delSp modSp mod delDesignElem">
        <pc:chgData name="Goodlow, Leslie" userId="ec219132-6689-4c66-9370-0da3f0840157" providerId="ADAL" clId="{4ABE20AC-E757-42E0-8B1E-6E29927B4FB2}" dt="2023-05-09T15:52:40.235" v="724" actId="115"/>
        <pc:sldMkLst>
          <pc:docMk/>
          <pc:sldMk cId="1886849284" sldId="295"/>
        </pc:sldMkLst>
        <pc:spChg chg="mod">
          <ac:chgData name="Goodlow, Leslie" userId="ec219132-6689-4c66-9370-0da3f0840157" providerId="ADAL" clId="{4ABE20AC-E757-42E0-8B1E-6E29927B4FB2}" dt="2023-05-09T15:52:40.235" v="724" actId="115"/>
          <ac:spMkLst>
            <pc:docMk/>
            <pc:sldMk cId="1886849284" sldId="295"/>
            <ac:spMk id="3" creationId="{55788C01-169D-4C8D-9B1B-0B11092A0EC0}"/>
          </ac:spMkLst>
        </pc:spChg>
        <pc:spChg chg="add del">
          <ac:chgData name="Goodlow, Leslie" userId="ec219132-6689-4c66-9370-0da3f0840157" providerId="ADAL" clId="{4ABE20AC-E757-42E0-8B1E-6E29927B4FB2}" dt="2023-05-07T23:40:13.051" v="700"/>
          <ac:spMkLst>
            <pc:docMk/>
            <pc:sldMk cId="1886849284" sldId="295"/>
            <ac:spMk id="66" creationId="{777A147A-9ED8-46B4-8660-1B3C2AA880B5}"/>
          </ac:spMkLst>
        </pc:spChg>
        <pc:spChg chg="add del">
          <ac:chgData name="Goodlow, Leslie" userId="ec219132-6689-4c66-9370-0da3f0840157" providerId="ADAL" clId="{4ABE20AC-E757-42E0-8B1E-6E29927B4FB2}" dt="2023-05-07T23:40:13.051" v="700"/>
          <ac:spMkLst>
            <pc:docMk/>
            <pc:sldMk cId="1886849284" sldId="295"/>
            <ac:spMk id="67" creationId="{5D6C15A0-C087-4593-8414-2B4EC1CDC3DE}"/>
          </ac:spMkLst>
        </pc:spChg>
      </pc:sldChg>
      <pc:sldChg chg="addSp delSp modSp mod ord delDesignElem">
        <pc:chgData name="Goodlow, Leslie" userId="ec219132-6689-4c66-9370-0da3f0840157" providerId="ADAL" clId="{4ABE20AC-E757-42E0-8B1E-6E29927B4FB2}" dt="2023-05-09T15:56:33.340" v="799"/>
        <pc:sldMkLst>
          <pc:docMk/>
          <pc:sldMk cId="3324767117" sldId="297"/>
        </pc:sldMkLst>
        <pc:spChg chg="mod">
          <ac:chgData name="Goodlow, Leslie" userId="ec219132-6689-4c66-9370-0da3f0840157" providerId="ADAL" clId="{4ABE20AC-E757-42E0-8B1E-6E29927B4FB2}" dt="2023-05-09T15:54:57.019" v="738" actId="255"/>
          <ac:spMkLst>
            <pc:docMk/>
            <pc:sldMk cId="3324767117" sldId="297"/>
            <ac:spMk id="3" creationId="{FCFE8F14-ECAB-4E87-8929-FCBB97C87782}"/>
          </ac:spMkLst>
        </pc:spChg>
        <pc:spChg chg="mod">
          <ac:chgData name="Goodlow, Leslie" userId="ec219132-6689-4c66-9370-0da3f0840157" providerId="ADAL" clId="{4ABE20AC-E757-42E0-8B1E-6E29927B4FB2}" dt="2023-05-09T15:56:19.138" v="788" actId="20577"/>
          <ac:spMkLst>
            <pc:docMk/>
            <pc:sldMk cId="3324767117" sldId="297"/>
            <ac:spMk id="7" creationId="{497AD27F-F19E-4BD7-9BA6-46EB6EE5618F}"/>
          </ac:spMkLst>
        </pc:spChg>
        <pc:spChg chg="add del">
          <ac:chgData name="Goodlow, Leslie" userId="ec219132-6689-4c66-9370-0da3f0840157" providerId="ADAL" clId="{4ABE20AC-E757-42E0-8B1E-6E29927B4FB2}" dt="2023-05-07T23:40:13.051" v="700"/>
          <ac:spMkLst>
            <pc:docMk/>
            <pc:sldMk cId="3324767117" sldId="297"/>
            <ac:spMk id="35" creationId="{100EDD19-6802-4EC3-95CE-CFFAB042CFD6}"/>
          </ac:spMkLst>
        </pc:spChg>
        <pc:spChg chg="add del">
          <ac:chgData name="Goodlow, Leslie" userId="ec219132-6689-4c66-9370-0da3f0840157" providerId="ADAL" clId="{4ABE20AC-E757-42E0-8B1E-6E29927B4FB2}" dt="2023-05-07T23:40:13.051" v="700"/>
          <ac:spMkLst>
            <pc:docMk/>
            <pc:sldMk cId="3324767117" sldId="297"/>
            <ac:spMk id="37" creationId="{DB17E863-922E-4C26-BD64-E8FD41D28661}"/>
          </ac:spMkLst>
        </pc:spChg>
      </pc:sldChg>
      <pc:sldChg chg="addSp delSp modSp mod delDesignElem">
        <pc:chgData name="Goodlow, Leslie" userId="ec219132-6689-4c66-9370-0da3f0840157" providerId="ADAL" clId="{4ABE20AC-E757-42E0-8B1E-6E29927B4FB2}" dt="2023-05-07T23:40:13.051" v="700"/>
        <pc:sldMkLst>
          <pc:docMk/>
          <pc:sldMk cId="3610000044" sldId="299"/>
        </pc:sldMkLst>
        <pc:spChg chg="add del mod">
          <ac:chgData name="Goodlow, Leslie" userId="ec219132-6689-4c66-9370-0da3f0840157" providerId="ADAL" clId="{4ABE20AC-E757-42E0-8B1E-6E29927B4FB2}" dt="2023-05-02T15:52:30.038" v="19"/>
          <ac:spMkLst>
            <pc:docMk/>
            <pc:sldMk cId="3610000044" sldId="299"/>
            <ac:spMk id="4" creationId="{2DD21BF4-B6C3-3633-40A1-D75183146FC1}"/>
          </ac:spMkLst>
        </pc:spChg>
        <pc:spChg chg="add del">
          <ac:chgData name="Goodlow, Leslie" userId="ec219132-6689-4c66-9370-0da3f0840157" providerId="ADAL" clId="{4ABE20AC-E757-42E0-8B1E-6E29927B4FB2}" dt="2023-05-07T23:40:13.051" v="700"/>
          <ac:spMkLst>
            <pc:docMk/>
            <pc:sldMk cId="3610000044" sldId="299"/>
            <ac:spMk id="30" creationId="{70BDD0CE-06A4-404B-8A13-580229C1C923}"/>
          </ac:spMkLst>
        </pc:spChg>
        <pc:spChg chg="add del">
          <ac:chgData name="Goodlow, Leslie" userId="ec219132-6689-4c66-9370-0da3f0840157" providerId="ADAL" clId="{4ABE20AC-E757-42E0-8B1E-6E29927B4FB2}" dt="2023-05-07T23:40:13.051" v="700"/>
          <ac:spMkLst>
            <pc:docMk/>
            <pc:sldMk cId="3610000044" sldId="299"/>
            <ac:spMk id="32" creationId="{EE9899FA-8881-472C-AA59-D08A89CA8AEF}"/>
          </ac:spMkLst>
        </pc:spChg>
        <pc:spChg chg="add del">
          <ac:chgData name="Goodlow, Leslie" userId="ec219132-6689-4c66-9370-0da3f0840157" providerId="ADAL" clId="{4ABE20AC-E757-42E0-8B1E-6E29927B4FB2}" dt="2023-05-07T23:40:13.051" v="700"/>
          <ac:spMkLst>
            <pc:docMk/>
            <pc:sldMk cId="3610000044" sldId="299"/>
            <ac:spMk id="34" creationId="{080B7D90-3DF1-4514-B26D-616BE35553C9}"/>
          </ac:spMkLst>
        </pc:spChg>
        <pc:graphicFrameChg chg="add mod">
          <ac:chgData name="Goodlow, Leslie" userId="ec219132-6689-4c66-9370-0da3f0840157" providerId="ADAL" clId="{4ABE20AC-E757-42E0-8B1E-6E29927B4FB2}" dt="2023-05-02T15:51:59.142" v="14" actId="14100"/>
          <ac:graphicFrameMkLst>
            <pc:docMk/>
            <pc:sldMk cId="3610000044" sldId="299"/>
            <ac:graphicFrameMk id="2" creationId="{BE8E8AB0-4E07-4122-A63B-56048F52323A}"/>
          </ac:graphicFrameMkLst>
        </pc:graphicFrameChg>
        <pc:graphicFrameChg chg="add mod">
          <ac:chgData name="Goodlow, Leslie" userId="ec219132-6689-4c66-9370-0da3f0840157" providerId="ADAL" clId="{4ABE20AC-E757-42E0-8B1E-6E29927B4FB2}" dt="2023-05-02T15:52:36.344" v="21" actId="14100"/>
          <ac:graphicFrameMkLst>
            <pc:docMk/>
            <pc:sldMk cId="3610000044" sldId="299"/>
            <ac:graphicFrameMk id="6" creationId="{087FAFA0-9B9F-413F-B202-D888C5E9CF22}"/>
          </ac:graphicFrameMkLst>
        </pc:graphicFrameChg>
        <pc:picChg chg="del">
          <ac:chgData name="Goodlow, Leslie" userId="ec219132-6689-4c66-9370-0da3f0840157" providerId="ADAL" clId="{4ABE20AC-E757-42E0-8B1E-6E29927B4FB2}" dt="2023-05-02T15:52:03.594" v="15" actId="478"/>
          <ac:picMkLst>
            <pc:docMk/>
            <pc:sldMk cId="3610000044" sldId="299"/>
            <ac:picMk id="13" creationId="{F814C3C4-8F38-4F18-BE79-ABABD12D4582}"/>
          </ac:picMkLst>
        </pc:picChg>
        <pc:picChg chg="del">
          <ac:chgData name="Goodlow, Leslie" userId="ec219132-6689-4c66-9370-0da3f0840157" providerId="ADAL" clId="{4ABE20AC-E757-42E0-8B1E-6E29927B4FB2}" dt="2023-05-02T15:51:44.901" v="10" actId="478"/>
          <ac:picMkLst>
            <pc:docMk/>
            <pc:sldMk cId="3610000044" sldId="299"/>
            <ac:picMk id="18" creationId="{3727B249-3033-4C71-BA18-13FEC7DCB15F}"/>
          </ac:picMkLst>
        </pc:picChg>
      </pc:sldChg>
      <pc:sldChg chg="addSp delSp modSp mod delDesignElem">
        <pc:chgData name="Goodlow, Leslie" userId="ec219132-6689-4c66-9370-0da3f0840157" providerId="ADAL" clId="{4ABE20AC-E757-42E0-8B1E-6E29927B4FB2}" dt="2023-05-07T23:40:13.051" v="700"/>
        <pc:sldMkLst>
          <pc:docMk/>
          <pc:sldMk cId="2019519685" sldId="301"/>
        </pc:sldMkLst>
        <pc:spChg chg="add del mod">
          <ac:chgData name="Goodlow, Leslie" userId="ec219132-6689-4c66-9370-0da3f0840157" providerId="ADAL" clId="{4ABE20AC-E757-42E0-8B1E-6E29927B4FB2}" dt="2023-05-02T15:53:07.284" v="23"/>
          <ac:spMkLst>
            <pc:docMk/>
            <pc:sldMk cId="2019519685" sldId="301"/>
            <ac:spMk id="3" creationId="{F8FE1A8C-CA2A-640D-BFE6-B6FD52888449}"/>
          </ac:spMkLst>
        </pc:spChg>
        <pc:spChg chg="add del">
          <ac:chgData name="Goodlow, Leslie" userId="ec219132-6689-4c66-9370-0da3f0840157" providerId="ADAL" clId="{4ABE20AC-E757-42E0-8B1E-6E29927B4FB2}" dt="2023-05-07T23:40:13.051" v="700"/>
          <ac:spMkLst>
            <pc:docMk/>
            <pc:sldMk cId="2019519685" sldId="301"/>
            <ac:spMk id="30" creationId="{70BDD0CE-06A4-404B-8A13-580229C1C923}"/>
          </ac:spMkLst>
        </pc:spChg>
        <pc:spChg chg="add del">
          <ac:chgData name="Goodlow, Leslie" userId="ec219132-6689-4c66-9370-0da3f0840157" providerId="ADAL" clId="{4ABE20AC-E757-42E0-8B1E-6E29927B4FB2}" dt="2023-05-07T23:40:13.051" v="700"/>
          <ac:spMkLst>
            <pc:docMk/>
            <pc:sldMk cId="2019519685" sldId="301"/>
            <ac:spMk id="32" creationId="{EE9899FA-8881-472C-AA59-D08A89CA8AEF}"/>
          </ac:spMkLst>
        </pc:spChg>
        <pc:spChg chg="add del">
          <ac:chgData name="Goodlow, Leslie" userId="ec219132-6689-4c66-9370-0da3f0840157" providerId="ADAL" clId="{4ABE20AC-E757-42E0-8B1E-6E29927B4FB2}" dt="2023-05-07T23:40:13.051" v="700"/>
          <ac:spMkLst>
            <pc:docMk/>
            <pc:sldMk cId="2019519685" sldId="301"/>
            <ac:spMk id="34" creationId="{080B7D90-3DF1-4514-B26D-616BE35553C9}"/>
          </ac:spMkLst>
        </pc:spChg>
        <pc:graphicFrameChg chg="add mod">
          <ac:chgData name="Goodlow, Leslie" userId="ec219132-6689-4c66-9370-0da3f0840157" providerId="ADAL" clId="{4ABE20AC-E757-42E0-8B1E-6E29927B4FB2}" dt="2023-05-02T15:53:15.161" v="25" actId="14100"/>
          <ac:graphicFrameMkLst>
            <pc:docMk/>
            <pc:sldMk cId="2019519685" sldId="301"/>
            <ac:graphicFrameMk id="4" creationId="{CB795A62-7532-7F80-7DA0-D9606E166898}"/>
          </ac:graphicFrameMkLst>
        </pc:graphicFrameChg>
        <pc:graphicFrameChg chg="add mod">
          <ac:chgData name="Goodlow, Leslie" userId="ec219132-6689-4c66-9370-0da3f0840157" providerId="ADAL" clId="{4ABE20AC-E757-42E0-8B1E-6E29927B4FB2}" dt="2023-05-02T15:53:47.137" v="31" actId="14100"/>
          <ac:graphicFrameMkLst>
            <pc:docMk/>
            <pc:sldMk cId="2019519685" sldId="301"/>
            <ac:graphicFrameMk id="6" creationId="{C1472CB4-33B2-EAA8-CBEA-8359386FCEAC}"/>
          </ac:graphicFrameMkLst>
        </pc:graphicFrameChg>
        <pc:picChg chg="del">
          <ac:chgData name="Goodlow, Leslie" userId="ec219132-6689-4c66-9370-0da3f0840157" providerId="ADAL" clId="{4ABE20AC-E757-42E0-8B1E-6E29927B4FB2}" dt="2023-05-02T15:53:02.806" v="22" actId="478"/>
          <ac:picMkLst>
            <pc:docMk/>
            <pc:sldMk cId="2019519685" sldId="301"/>
            <ac:picMk id="13" creationId="{F814C3C4-8F38-4F18-BE79-ABABD12D4582}"/>
          </ac:picMkLst>
        </pc:picChg>
        <pc:picChg chg="del">
          <ac:chgData name="Goodlow, Leslie" userId="ec219132-6689-4c66-9370-0da3f0840157" providerId="ADAL" clId="{4ABE20AC-E757-42E0-8B1E-6E29927B4FB2}" dt="2023-05-02T15:53:18.625" v="26" actId="478"/>
          <ac:picMkLst>
            <pc:docMk/>
            <pc:sldMk cId="2019519685" sldId="301"/>
            <ac:picMk id="18" creationId="{3727B249-3033-4C71-BA18-13FEC7DCB15F}"/>
          </ac:picMkLst>
        </pc:picChg>
      </pc:sldChg>
      <pc:sldChg chg="addSp delSp delDesignElem">
        <pc:chgData name="Goodlow, Leslie" userId="ec219132-6689-4c66-9370-0da3f0840157" providerId="ADAL" clId="{4ABE20AC-E757-42E0-8B1E-6E29927B4FB2}" dt="2023-05-07T23:40:13.051" v="700"/>
        <pc:sldMkLst>
          <pc:docMk/>
          <pc:sldMk cId="4265324443" sldId="305"/>
        </pc:sldMkLst>
        <pc:spChg chg="add del">
          <ac:chgData name="Goodlow, Leslie" userId="ec219132-6689-4c66-9370-0da3f0840157" providerId="ADAL" clId="{4ABE20AC-E757-42E0-8B1E-6E29927B4FB2}" dt="2023-05-07T23:40:13.051" v="700"/>
          <ac:spMkLst>
            <pc:docMk/>
            <pc:sldMk cId="4265324443" sldId="305"/>
            <ac:spMk id="36" creationId="{70BDD0CE-06A4-404B-8A13-580229C1C923}"/>
          </ac:spMkLst>
        </pc:spChg>
        <pc:spChg chg="add del">
          <ac:chgData name="Goodlow, Leslie" userId="ec219132-6689-4c66-9370-0da3f0840157" providerId="ADAL" clId="{4ABE20AC-E757-42E0-8B1E-6E29927B4FB2}" dt="2023-05-07T23:40:13.051" v="700"/>
          <ac:spMkLst>
            <pc:docMk/>
            <pc:sldMk cId="4265324443" sldId="305"/>
            <ac:spMk id="37" creationId="{EE9899FA-8881-472C-AA59-D08A89CA8AEF}"/>
          </ac:spMkLst>
        </pc:spChg>
        <pc:spChg chg="add del">
          <ac:chgData name="Goodlow, Leslie" userId="ec219132-6689-4c66-9370-0da3f0840157" providerId="ADAL" clId="{4ABE20AC-E757-42E0-8B1E-6E29927B4FB2}" dt="2023-05-07T23:40:13.051" v="700"/>
          <ac:spMkLst>
            <pc:docMk/>
            <pc:sldMk cId="4265324443" sldId="305"/>
            <ac:spMk id="43" creationId="{080B7D90-3DF1-4514-B26D-616BE35553C9}"/>
          </ac:spMkLst>
        </pc:spChg>
      </pc:sldChg>
      <pc:sldChg chg="addSp delSp delDesignElem">
        <pc:chgData name="Goodlow, Leslie" userId="ec219132-6689-4c66-9370-0da3f0840157" providerId="ADAL" clId="{4ABE20AC-E757-42E0-8B1E-6E29927B4FB2}" dt="2023-05-07T23:40:13.051" v="700"/>
        <pc:sldMkLst>
          <pc:docMk/>
          <pc:sldMk cId="3594044597" sldId="306"/>
        </pc:sldMkLst>
        <pc:spChg chg="add del">
          <ac:chgData name="Goodlow, Leslie" userId="ec219132-6689-4c66-9370-0da3f0840157" providerId="ADAL" clId="{4ABE20AC-E757-42E0-8B1E-6E29927B4FB2}" dt="2023-05-07T23:40:13.051" v="700"/>
          <ac:spMkLst>
            <pc:docMk/>
            <pc:sldMk cId="3594044597" sldId="306"/>
            <ac:spMk id="93" creationId="{9B7AD9F6-8CE7-4299-8FC6-328F4DCD3FF9}"/>
          </ac:spMkLst>
        </pc:spChg>
        <pc:spChg chg="add del">
          <ac:chgData name="Goodlow, Leslie" userId="ec219132-6689-4c66-9370-0da3f0840157" providerId="ADAL" clId="{4ABE20AC-E757-42E0-8B1E-6E29927B4FB2}" dt="2023-05-07T23:40:13.051" v="700"/>
          <ac:spMkLst>
            <pc:docMk/>
            <pc:sldMk cId="3594044597" sldId="306"/>
            <ac:spMk id="95" creationId="{F49775AF-8896-43EE-92C6-83497D6DC56F}"/>
          </ac:spMkLst>
        </pc:spChg>
      </pc:sldChg>
      <pc:sldChg chg="addSp delSp modSp mod ord delDesignElem">
        <pc:chgData name="Goodlow, Leslie" userId="ec219132-6689-4c66-9370-0da3f0840157" providerId="ADAL" clId="{4ABE20AC-E757-42E0-8B1E-6E29927B4FB2}" dt="2023-05-09T15:58:04.261" v="811" actId="255"/>
        <pc:sldMkLst>
          <pc:docMk/>
          <pc:sldMk cId="1538444816" sldId="307"/>
        </pc:sldMkLst>
        <pc:spChg chg="mod">
          <ac:chgData name="Goodlow, Leslie" userId="ec219132-6689-4c66-9370-0da3f0840157" providerId="ADAL" clId="{4ABE20AC-E757-42E0-8B1E-6E29927B4FB2}" dt="2023-05-09T15:58:04.261" v="811" actId="255"/>
          <ac:spMkLst>
            <pc:docMk/>
            <pc:sldMk cId="1538444816" sldId="307"/>
            <ac:spMk id="3" creationId="{FCFE8F14-ECAB-4E87-8929-FCBB97C87782}"/>
          </ac:spMkLst>
        </pc:spChg>
        <pc:spChg chg="add del">
          <ac:chgData name="Goodlow, Leslie" userId="ec219132-6689-4c66-9370-0da3f0840157" providerId="ADAL" clId="{4ABE20AC-E757-42E0-8B1E-6E29927B4FB2}" dt="2023-05-09T15:57:06.402" v="801" actId="22"/>
          <ac:spMkLst>
            <pc:docMk/>
            <pc:sldMk cId="1538444816" sldId="307"/>
            <ac:spMk id="4" creationId="{A16DDC2E-6707-359A-135D-AFB40F0FE3F3}"/>
          </ac:spMkLst>
        </pc:spChg>
        <pc:spChg chg="mod">
          <ac:chgData name="Goodlow, Leslie" userId="ec219132-6689-4c66-9370-0da3f0840157" providerId="ADAL" clId="{4ABE20AC-E757-42E0-8B1E-6E29927B4FB2}" dt="2023-05-09T15:56:27.792" v="795" actId="20577"/>
          <ac:spMkLst>
            <pc:docMk/>
            <pc:sldMk cId="1538444816" sldId="307"/>
            <ac:spMk id="7" creationId="{497AD27F-F19E-4BD7-9BA6-46EB6EE5618F}"/>
          </ac:spMkLst>
        </pc:spChg>
        <pc:spChg chg="add del">
          <ac:chgData name="Goodlow, Leslie" userId="ec219132-6689-4c66-9370-0da3f0840157" providerId="ADAL" clId="{4ABE20AC-E757-42E0-8B1E-6E29927B4FB2}" dt="2023-05-07T23:40:13.051" v="700"/>
          <ac:spMkLst>
            <pc:docMk/>
            <pc:sldMk cId="1538444816" sldId="307"/>
            <ac:spMk id="35" creationId="{100EDD19-6802-4EC3-95CE-CFFAB042CFD6}"/>
          </ac:spMkLst>
        </pc:spChg>
        <pc:spChg chg="add del">
          <ac:chgData name="Goodlow, Leslie" userId="ec219132-6689-4c66-9370-0da3f0840157" providerId="ADAL" clId="{4ABE20AC-E757-42E0-8B1E-6E29927B4FB2}" dt="2023-05-07T23:40:13.051" v="700"/>
          <ac:spMkLst>
            <pc:docMk/>
            <pc:sldMk cId="1538444816" sldId="307"/>
            <ac:spMk id="37" creationId="{DB17E863-922E-4C26-BD64-E8FD41D28661}"/>
          </ac:spMkLst>
        </pc:spChg>
      </pc:sldChg>
      <pc:sldChg chg="addSp delSp delDesignElem">
        <pc:chgData name="Goodlow, Leslie" userId="ec219132-6689-4c66-9370-0da3f0840157" providerId="ADAL" clId="{4ABE20AC-E757-42E0-8B1E-6E29927B4FB2}" dt="2023-05-07T23:40:13.051" v="700"/>
        <pc:sldMkLst>
          <pc:docMk/>
          <pc:sldMk cId="2721792828" sldId="308"/>
        </pc:sldMkLst>
        <pc:spChg chg="add del">
          <ac:chgData name="Goodlow, Leslie" userId="ec219132-6689-4c66-9370-0da3f0840157" providerId="ADAL" clId="{4ABE20AC-E757-42E0-8B1E-6E29927B4FB2}" dt="2023-05-07T23:40:13.051" v="700"/>
          <ac:spMkLst>
            <pc:docMk/>
            <pc:sldMk cId="2721792828" sldId="308"/>
            <ac:spMk id="42" creationId="{42A4FC2C-047E-45A5-965D-8E1E3BF09BC6}"/>
          </ac:spMkLst>
        </pc:spChg>
      </pc:sldChg>
      <pc:sldChg chg="addSp delSp delDesignElem">
        <pc:chgData name="Goodlow, Leslie" userId="ec219132-6689-4c66-9370-0da3f0840157" providerId="ADAL" clId="{4ABE20AC-E757-42E0-8B1E-6E29927B4FB2}" dt="2023-05-07T23:40:13.051" v="700"/>
        <pc:sldMkLst>
          <pc:docMk/>
          <pc:sldMk cId="655828872" sldId="309"/>
        </pc:sldMkLst>
        <pc:spChg chg="add del">
          <ac:chgData name="Goodlow, Leslie" userId="ec219132-6689-4c66-9370-0da3f0840157" providerId="ADAL" clId="{4ABE20AC-E757-42E0-8B1E-6E29927B4FB2}" dt="2023-05-07T23:40:13.051" v="700"/>
          <ac:spMkLst>
            <pc:docMk/>
            <pc:sldMk cId="655828872" sldId="309"/>
            <ac:spMk id="58" creationId="{D12DDE76-C203-4047-9998-63900085B5E8}"/>
          </ac:spMkLst>
        </pc:spChg>
      </pc:sldChg>
      <pc:sldChg chg="addSp delSp modSp mod delDesignElem">
        <pc:chgData name="Goodlow, Leslie" userId="ec219132-6689-4c66-9370-0da3f0840157" providerId="ADAL" clId="{4ABE20AC-E757-42E0-8B1E-6E29927B4FB2}" dt="2023-05-07T23:42:40.070" v="715" actId="1076"/>
        <pc:sldMkLst>
          <pc:docMk/>
          <pc:sldMk cId="1187781032" sldId="310"/>
        </pc:sldMkLst>
        <pc:spChg chg="add del">
          <ac:chgData name="Goodlow, Leslie" userId="ec219132-6689-4c66-9370-0da3f0840157" providerId="ADAL" clId="{4ABE20AC-E757-42E0-8B1E-6E29927B4FB2}" dt="2023-05-07T23:40:13.051" v="700"/>
          <ac:spMkLst>
            <pc:docMk/>
            <pc:sldMk cId="1187781032" sldId="310"/>
            <ac:spMk id="60" creationId="{7301F447-EEF7-48F5-AF73-7566EE7F64AD}"/>
          </ac:spMkLst>
        </pc:spChg>
        <pc:spChg chg="add del">
          <ac:chgData name="Goodlow, Leslie" userId="ec219132-6689-4c66-9370-0da3f0840157" providerId="ADAL" clId="{4ABE20AC-E757-42E0-8B1E-6E29927B4FB2}" dt="2023-05-07T23:40:13.051" v="700"/>
          <ac:spMkLst>
            <pc:docMk/>
            <pc:sldMk cId="1187781032" sldId="310"/>
            <ac:spMk id="62" creationId="{F7117410-A2A4-4085-9ADC-46744551DBDE}"/>
          </ac:spMkLst>
        </pc:spChg>
        <pc:spChg chg="add del">
          <ac:chgData name="Goodlow, Leslie" userId="ec219132-6689-4c66-9370-0da3f0840157" providerId="ADAL" clId="{4ABE20AC-E757-42E0-8B1E-6E29927B4FB2}" dt="2023-05-07T23:40:13.051" v="700"/>
          <ac:spMkLst>
            <pc:docMk/>
            <pc:sldMk cId="1187781032" sldId="310"/>
            <ac:spMk id="64" creationId="{99F74EB5-E547-4FB4-95F5-BCC788F3C4A0}"/>
          </ac:spMkLst>
        </pc:spChg>
        <pc:graphicFrameChg chg="mod modGraphic">
          <ac:chgData name="Goodlow, Leslie" userId="ec219132-6689-4c66-9370-0da3f0840157" providerId="ADAL" clId="{4ABE20AC-E757-42E0-8B1E-6E29927B4FB2}" dt="2023-05-07T23:42:32.246" v="714" actId="255"/>
          <ac:graphicFrameMkLst>
            <pc:docMk/>
            <pc:sldMk cId="1187781032" sldId="310"/>
            <ac:graphicFrameMk id="6" creationId="{BF0B18B9-9EFA-5B68-BCE9-9519963606B8}"/>
          </ac:graphicFrameMkLst>
        </pc:graphicFrameChg>
        <pc:picChg chg="mod">
          <ac:chgData name="Goodlow, Leslie" userId="ec219132-6689-4c66-9370-0da3f0840157" providerId="ADAL" clId="{4ABE20AC-E757-42E0-8B1E-6E29927B4FB2}" dt="2023-05-07T23:42:40.070" v="715" actId="1076"/>
          <ac:picMkLst>
            <pc:docMk/>
            <pc:sldMk cId="1187781032" sldId="310"/>
            <ac:picMk id="5" creationId="{D57AC3CA-5289-432E-A57F-772F82928815}"/>
          </ac:picMkLst>
        </pc:picChg>
      </pc:sldChg>
      <pc:sldChg chg="addSp delSp delDesignElem">
        <pc:chgData name="Goodlow, Leslie" userId="ec219132-6689-4c66-9370-0da3f0840157" providerId="ADAL" clId="{4ABE20AC-E757-42E0-8B1E-6E29927B4FB2}" dt="2023-05-07T23:40:13.051" v="700"/>
        <pc:sldMkLst>
          <pc:docMk/>
          <pc:sldMk cId="4059899458" sldId="311"/>
        </pc:sldMkLst>
        <pc:spChg chg="add del">
          <ac:chgData name="Goodlow, Leslie" userId="ec219132-6689-4c66-9370-0da3f0840157" providerId="ADAL" clId="{4ABE20AC-E757-42E0-8B1E-6E29927B4FB2}" dt="2023-05-07T23:40:13.051" v="700"/>
          <ac:spMkLst>
            <pc:docMk/>
            <pc:sldMk cId="4059899458" sldId="311"/>
            <ac:spMk id="29" creationId="{FFD48BC7-DC40-47DE-87EE-9F4B6ECB9ABB}"/>
          </ac:spMkLst>
        </pc:spChg>
        <pc:spChg chg="add del">
          <ac:chgData name="Goodlow, Leslie" userId="ec219132-6689-4c66-9370-0da3f0840157" providerId="ADAL" clId="{4ABE20AC-E757-42E0-8B1E-6E29927B4FB2}" dt="2023-05-07T23:40:13.051" v="700"/>
          <ac:spMkLst>
            <pc:docMk/>
            <pc:sldMk cId="4059899458" sldId="311"/>
            <ac:spMk id="31" creationId="{E502BBC7-2C76-46F3-BC24-5985BC13DB88}"/>
          </ac:spMkLst>
        </pc:spChg>
        <pc:spChg chg="add del">
          <ac:chgData name="Goodlow, Leslie" userId="ec219132-6689-4c66-9370-0da3f0840157" providerId="ADAL" clId="{4ABE20AC-E757-42E0-8B1E-6E29927B4FB2}" dt="2023-05-07T23:40:13.051" v="700"/>
          <ac:spMkLst>
            <pc:docMk/>
            <pc:sldMk cId="4059899458" sldId="311"/>
            <ac:spMk id="33" creationId="{C7F28D52-2A5F-4D23-81AE-7CB8B591C7AF}"/>
          </ac:spMkLst>
        </pc:spChg>
        <pc:spChg chg="add del">
          <ac:chgData name="Goodlow, Leslie" userId="ec219132-6689-4c66-9370-0da3f0840157" providerId="ADAL" clId="{4ABE20AC-E757-42E0-8B1E-6E29927B4FB2}" dt="2023-05-07T23:40:13.051" v="700"/>
          <ac:spMkLst>
            <pc:docMk/>
            <pc:sldMk cId="4059899458" sldId="311"/>
            <ac:spMk id="35" creationId="{3629484E-3792-4B3D-89AD-7C8A1ED0E0D4}"/>
          </ac:spMkLst>
        </pc:spChg>
      </pc:sldChg>
      <pc:sldChg chg="addSp delSp modSp mod delDesignElem">
        <pc:chgData name="Goodlow, Leslie" userId="ec219132-6689-4c66-9370-0da3f0840157" providerId="ADAL" clId="{4ABE20AC-E757-42E0-8B1E-6E29927B4FB2}" dt="2023-05-07T23:40:13.051" v="700"/>
        <pc:sldMkLst>
          <pc:docMk/>
          <pc:sldMk cId="339128471" sldId="312"/>
        </pc:sldMkLst>
        <pc:spChg chg="del">
          <ac:chgData name="Goodlow, Leslie" userId="ec219132-6689-4c66-9370-0da3f0840157" providerId="ADAL" clId="{4ABE20AC-E757-42E0-8B1E-6E29927B4FB2}" dt="2023-05-07T23:36:01.057" v="657" actId="26606"/>
          <ac:spMkLst>
            <pc:docMk/>
            <pc:sldMk cId="339128471" sldId="312"/>
            <ac:spMk id="26" creationId="{37C89E4B-3C9F-44B9-8B86-D9E3D112D8EC}"/>
          </ac:spMkLst>
        </pc:spChg>
        <pc:spChg chg="add del">
          <ac:chgData name="Goodlow, Leslie" userId="ec219132-6689-4c66-9370-0da3f0840157" providerId="ADAL" clId="{4ABE20AC-E757-42E0-8B1E-6E29927B4FB2}" dt="2023-05-07T23:40:13.051" v="700"/>
          <ac:spMkLst>
            <pc:docMk/>
            <pc:sldMk cId="339128471" sldId="312"/>
            <ac:spMk id="33" creationId="{37C89E4B-3C9F-44B9-8B86-D9E3D112D8EC}"/>
          </ac:spMkLst>
        </pc:spChg>
        <pc:picChg chg="mod">
          <ac:chgData name="Goodlow, Leslie" userId="ec219132-6689-4c66-9370-0da3f0840157" providerId="ADAL" clId="{4ABE20AC-E757-42E0-8B1E-6E29927B4FB2}" dt="2023-05-07T23:36:01.057" v="657" actId="26606"/>
          <ac:picMkLst>
            <pc:docMk/>
            <pc:sldMk cId="339128471" sldId="312"/>
            <ac:picMk id="4" creationId="{E5DCB23A-EDEB-747C-CC49-13DF10C0D0A6}"/>
          </ac:picMkLst>
        </pc:picChg>
        <pc:cxnChg chg="del">
          <ac:chgData name="Goodlow, Leslie" userId="ec219132-6689-4c66-9370-0da3f0840157" providerId="ADAL" clId="{4ABE20AC-E757-42E0-8B1E-6E29927B4FB2}" dt="2023-05-07T23:36:01.057" v="657" actId="26606"/>
          <ac:cxnSpMkLst>
            <pc:docMk/>
            <pc:sldMk cId="339128471" sldId="312"/>
            <ac:cxnSpMk id="27" creationId="{AA2EAA10-076F-46BD-8F0F-B9A2FB77A85C}"/>
          </ac:cxnSpMkLst>
        </pc:cxnChg>
        <pc:cxnChg chg="del">
          <ac:chgData name="Goodlow, Leslie" userId="ec219132-6689-4c66-9370-0da3f0840157" providerId="ADAL" clId="{4ABE20AC-E757-42E0-8B1E-6E29927B4FB2}" dt="2023-05-07T23:36:01.057" v="657" actId="26606"/>
          <ac:cxnSpMkLst>
            <pc:docMk/>
            <pc:sldMk cId="339128471" sldId="312"/>
            <ac:cxnSpMk id="28" creationId="{D891E407-403B-4764-86C9-33A56D3BCAA3}"/>
          </ac:cxnSpMkLst>
        </pc:cxnChg>
        <pc:cxnChg chg="add del">
          <ac:chgData name="Goodlow, Leslie" userId="ec219132-6689-4c66-9370-0da3f0840157" providerId="ADAL" clId="{4ABE20AC-E757-42E0-8B1E-6E29927B4FB2}" dt="2023-05-07T23:40:13.051" v="700"/>
          <ac:cxnSpMkLst>
            <pc:docMk/>
            <pc:sldMk cId="339128471" sldId="312"/>
            <ac:cxnSpMk id="35" creationId="{AA2EAA10-076F-46BD-8F0F-B9A2FB77A85C}"/>
          </ac:cxnSpMkLst>
        </pc:cxnChg>
        <pc:cxnChg chg="add del">
          <ac:chgData name="Goodlow, Leslie" userId="ec219132-6689-4c66-9370-0da3f0840157" providerId="ADAL" clId="{4ABE20AC-E757-42E0-8B1E-6E29927B4FB2}" dt="2023-05-07T23:40:13.051" v="700"/>
          <ac:cxnSpMkLst>
            <pc:docMk/>
            <pc:sldMk cId="339128471" sldId="312"/>
            <ac:cxnSpMk id="37" creationId="{D891E407-403B-4764-86C9-33A56D3BCAA3}"/>
          </ac:cxnSpMkLst>
        </pc:cxnChg>
      </pc:sldChg>
      <pc:sldChg chg="addSp delSp modSp mod setBg delDesignElem">
        <pc:chgData name="Goodlow, Leslie" userId="ec219132-6689-4c66-9370-0da3f0840157" providerId="ADAL" clId="{4ABE20AC-E757-42E0-8B1E-6E29927B4FB2}" dt="2023-05-07T23:40:13.051" v="700"/>
        <pc:sldMkLst>
          <pc:docMk/>
          <pc:sldMk cId="3825059085" sldId="313"/>
        </pc:sldMkLst>
        <pc:spChg chg="mod">
          <ac:chgData name="Goodlow, Leslie" userId="ec219132-6689-4c66-9370-0da3f0840157" providerId="ADAL" clId="{4ABE20AC-E757-42E0-8B1E-6E29927B4FB2}" dt="2023-05-07T23:39:03.346" v="662" actId="26606"/>
          <ac:spMkLst>
            <pc:docMk/>
            <pc:sldMk cId="3825059085" sldId="313"/>
            <ac:spMk id="7" creationId="{497AD27F-F19E-4BD7-9BA6-46EB6EE5618F}"/>
          </ac:spMkLst>
        </pc:spChg>
        <pc:spChg chg="add del">
          <ac:chgData name="Goodlow, Leslie" userId="ec219132-6689-4c66-9370-0da3f0840157" providerId="ADAL" clId="{4ABE20AC-E757-42E0-8B1E-6E29927B4FB2}" dt="2023-05-07T23:39:03.346" v="663" actId="26606"/>
          <ac:spMkLst>
            <pc:docMk/>
            <pc:sldMk cId="3825059085" sldId="313"/>
            <ac:spMk id="93" creationId="{37C89E4B-3C9F-44B9-8B86-D9E3D112D8EC}"/>
          </ac:spMkLst>
        </pc:spChg>
        <pc:spChg chg="add del">
          <ac:chgData name="Goodlow, Leslie" userId="ec219132-6689-4c66-9370-0da3f0840157" providerId="ADAL" clId="{4ABE20AC-E757-42E0-8B1E-6E29927B4FB2}" dt="2023-05-07T23:39:03.346" v="662" actId="26606"/>
          <ac:spMkLst>
            <pc:docMk/>
            <pc:sldMk cId="3825059085" sldId="313"/>
            <ac:spMk id="102" creationId="{16C5FA50-8D52-4617-AF91-5C7B1C8352F1}"/>
          </ac:spMkLst>
        </pc:spChg>
        <pc:spChg chg="add del">
          <ac:chgData name="Goodlow, Leslie" userId="ec219132-6689-4c66-9370-0da3f0840157" providerId="ADAL" clId="{4ABE20AC-E757-42E0-8B1E-6E29927B4FB2}" dt="2023-05-07T23:39:03.346" v="662" actId="26606"/>
          <ac:spMkLst>
            <pc:docMk/>
            <pc:sldMk cId="3825059085" sldId="313"/>
            <ac:spMk id="104" creationId="{E223798C-12AD-4B0C-A50C-D676347D67CF}"/>
          </ac:spMkLst>
        </pc:spChg>
        <pc:spChg chg="add del">
          <ac:chgData name="Goodlow, Leslie" userId="ec219132-6689-4c66-9370-0da3f0840157" providerId="ADAL" clId="{4ABE20AC-E757-42E0-8B1E-6E29927B4FB2}" dt="2023-05-07T23:40:13.051" v="700"/>
          <ac:spMkLst>
            <pc:docMk/>
            <pc:sldMk cId="3825059085" sldId="313"/>
            <ac:spMk id="107" creationId="{37C89E4B-3C9F-44B9-8B86-D9E3D112D8EC}"/>
          </ac:spMkLst>
        </pc:spChg>
        <pc:picChg chg="mod ord modCrop">
          <ac:chgData name="Goodlow, Leslie" userId="ec219132-6689-4c66-9370-0da3f0840157" providerId="ADAL" clId="{4ABE20AC-E757-42E0-8B1E-6E29927B4FB2}" dt="2023-05-07T23:39:03.346" v="663" actId="26606"/>
          <ac:picMkLst>
            <pc:docMk/>
            <pc:sldMk cId="3825059085" sldId="313"/>
            <ac:picMk id="2" creationId="{448D6EE9-5B01-AC35-6148-8EACC665C89E}"/>
          </ac:picMkLst>
        </pc:picChg>
        <pc:cxnChg chg="add del">
          <ac:chgData name="Goodlow, Leslie" userId="ec219132-6689-4c66-9370-0da3f0840157" providerId="ADAL" clId="{4ABE20AC-E757-42E0-8B1E-6E29927B4FB2}" dt="2023-05-07T23:39:03.346" v="663" actId="26606"/>
          <ac:cxnSpMkLst>
            <pc:docMk/>
            <pc:sldMk cId="3825059085" sldId="313"/>
            <ac:cxnSpMk id="95" creationId="{AA2EAA10-076F-46BD-8F0F-B9A2FB77A85C}"/>
          </ac:cxnSpMkLst>
        </pc:cxnChg>
        <pc:cxnChg chg="add del">
          <ac:chgData name="Goodlow, Leslie" userId="ec219132-6689-4c66-9370-0da3f0840157" providerId="ADAL" clId="{4ABE20AC-E757-42E0-8B1E-6E29927B4FB2}" dt="2023-05-07T23:39:03.346" v="663" actId="26606"/>
          <ac:cxnSpMkLst>
            <pc:docMk/>
            <pc:sldMk cId="3825059085" sldId="313"/>
            <ac:cxnSpMk id="97" creationId="{D891E407-403B-4764-86C9-33A56D3BCAA3}"/>
          </ac:cxnSpMkLst>
        </pc:cxnChg>
        <pc:cxnChg chg="add del">
          <ac:chgData name="Goodlow, Leslie" userId="ec219132-6689-4c66-9370-0da3f0840157" providerId="ADAL" clId="{4ABE20AC-E757-42E0-8B1E-6E29927B4FB2}" dt="2023-05-07T23:40:13.051" v="700"/>
          <ac:cxnSpMkLst>
            <pc:docMk/>
            <pc:sldMk cId="3825059085" sldId="313"/>
            <ac:cxnSpMk id="106" creationId="{D891E407-403B-4764-86C9-33A56D3BCAA3}"/>
          </ac:cxnSpMkLst>
        </pc:cxnChg>
        <pc:cxnChg chg="add del">
          <ac:chgData name="Goodlow, Leslie" userId="ec219132-6689-4c66-9370-0da3f0840157" providerId="ADAL" clId="{4ABE20AC-E757-42E0-8B1E-6E29927B4FB2}" dt="2023-05-07T23:40:13.051" v="700"/>
          <ac:cxnSpMkLst>
            <pc:docMk/>
            <pc:sldMk cId="3825059085" sldId="313"/>
            <ac:cxnSpMk id="108" creationId="{AA2EAA10-076F-46BD-8F0F-B9A2FB77A85C}"/>
          </ac:cxnSpMkLst>
        </pc:cxnChg>
      </pc:sldChg>
      <pc:sldChg chg="addSp delSp modSp mod delDesignElem">
        <pc:chgData name="Goodlow, Leslie" userId="ec219132-6689-4c66-9370-0da3f0840157" providerId="ADAL" clId="{4ABE20AC-E757-42E0-8B1E-6E29927B4FB2}" dt="2023-05-07T23:40:13.051" v="700"/>
        <pc:sldMkLst>
          <pc:docMk/>
          <pc:sldMk cId="1030428132" sldId="314"/>
        </pc:sldMkLst>
        <pc:spChg chg="mod">
          <ac:chgData name="Goodlow, Leslie" userId="ec219132-6689-4c66-9370-0da3f0840157" providerId="ADAL" clId="{4ABE20AC-E757-42E0-8B1E-6E29927B4FB2}" dt="2023-05-07T23:40:13.051" v="700"/>
          <ac:spMkLst>
            <pc:docMk/>
            <pc:sldMk cId="1030428132" sldId="314"/>
            <ac:spMk id="7" creationId="{497AD27F-F19E-4BD7-9BA6-46EB6EE5618F}"/>
          </ac:spMkLst>
        </pc:spChg>
        <pc:spChg chg="add del">
          <ac:chgData name="Goodlow, Leslie" userId="ec219132-6689-4c66-9370-0da3f0840157" providerId="ADAL" clId="{4ABE20AC-E757-42E0-8B1E-6E29927B4FB2}" dt="2023-05-07T23:40:13.051" v="700"/>
          <ac:spMkLst>
            <pc:docMk/>
            <pc:sldMk cId="1030428132" sldId="314"/>
            <ac:spMk id="12" creationId="{BACC6370-2D7E-4714-9D71-7542949D7D5D}"/>
          </ac:spMkLst>
        </pc:spChg>
        <pc:spChg chg="add del">
          <ac:chgData name="Goodlow, Leslie" userId="ec219132-6689-4c66-9370-0da3f0840157" providerId="ADAL" clId="{4ABE20AC-E757-42E0-8B1E-6E29927B4FB2}" dt="2023-05-07T23:40:13.051" v="700"/>
          <ac:spMkLst>
            <pc:docMk/>
            <pc:sldMk cId="1030428132" sldId="314"/>
            <ac:spMk id="14" creationId="{F68B3F68-107C-434F-AA38-110D5EA91B85}"/>
          </ac:spMkLst>
        </pc:spChg>
        <pc:spChg chg="add del">
          <ac:chgData name="Goodlow, Leslie" userId="ec219132-6689-4c66-9370-0da3f0840157" providerId="ADAL" clId="{4ABE20AC-E757-42E0-8B1E-6E29927B4FB2}" dt="2023-05-07T23:40:13.051" v="700"/>
          <ac:spMkLst>
            <pc:docMk/>
            <pc:sldMk cId="1030428132" sldId="314"/>
            <ac:spMk id="16" creationId="{AAD0DBB9-1A4B-4391-81D4-CB19F9AB918A}"/>
          </ac:spMkLst>
        </pc:spChg>
        <pc:spChg chg="add del">
          <ac:chgData name="Goodlow, Leslie" userId="ec219132-6689-4c66-9370-0da3f0840157" providerId="ADAL" clId="{4ABE20AC-E757-42E0-8B1E-6E29927B4FB2}" dt="2023-05-07T23:40:13.051" v="700"/>
          <ac:spMkLst>
            <pc:docMk/>
            <pc:sldMk cId="1030428132" sldId="314"/>
            <ac:spMk id="18" creationId="{063BBA22-50EA-4C4D-BE05-F1CE4E63AA56}"/>
          </ac:spMkLst>
        </pc:spChg>
        <pc:graphicFrameChg chg="modGraphic">
          <ac:chgData name="Goodlow, Leslie" userId="ec219132-6689-4c66-9370-0da3f0840157" providerId="ADAL" clId="{4ABE20AC-E757-42E0-8B1E-6E29927B4FB2}" dt="2023-05-07T23:39:46.953" v="667" actId="6549"/>
          <ac:graphicFrameMkLst>
            <pc:docMk/>
            <pc:sldMk cId="1030428132" sldId="314"/>
            <ac:graphicFrameMk id="4" creationId="{80B6FA9F-6E60-0F88-A293-5133C8B95778}"/>
          </ac:graphicFrameMkLst>
        </pc:graphicFrameChg>
      </pc:sldChg>
      <pc:sldChg chg="new del">
        <pc:chgData name="Goodlow, Leslie" userId="ec219132-6689-4c66-9370-0da3f0840157" providerId="ADAL" clId="{4ABE20AC-E757-42E0-8B1E-6E29927B4FB2}" dt="2023-05-07T23:15:54.911" v="54" actId="47"/>
        <pc:sldMkLst>
          <pc:docMk/>
          <pc:sldMk cId="2777621171" sldId="315"/>
        </pc:sldMkLst>
      </pc:sldChg>
      <pc:sldChg chg="addSp delSp modSp mod setBg delDesignElem modNotesTx">
        <pc:chgData name="Goodlow, Leslie" userId="ec219132-6689-4c66-9370-0da3f0840157" providerId="ADAL" clId="{4ABE20AC-E757-42E0-8B1E-6E29927B4FB2}" dt="2023-05-07T23:40:13.051" v="700"/>
        <pc:sldMkLst>
          <pc:docMk/>
          <pc:sldMk cId="2320982331" sldId="316"/>
        </pc:sldMkLst>
        <pc:spChg chg="mod">
          <ac:chgData name="Goodlow, Leslie" userId="ec219132-6689-4c66-9370-0da3f0840157" providerId="ADAL" clId="{4ABE20AC-E757-42E0-8B1E-6E29927B4FB2}" dt="2023-05-07T23:40:13.051" v="700"/>
          <ac:spMkLst>
            <pc:docMk/>
            <pc:sldMk cId="2320982331" sldId="316"/>
            <ac:spMk id="7" creationId="{497AD27F-F19E-4BD7-9BA6-46EB6EE5618F}"/>
          </ac:spMkLst>
        </pc:spChg>
        <pc:spChg chg="add del">
          <ac:chgData name="Goodlow, Leslie" userId="ec219132-6689-4c66-9370-0da3f0840157" providerId="ADAL" clId="{4ABE20AC-E757-42E0-8B1E-6E29927B4FB2}" dt="2023-05-07T23:16:56.183" v="138" actId="26606"/>
          <ac:spMkLst>
            <pc:docMk/>
            <pc:sldMk cId="2320982331" sldId="316"/>
            <ac:spMk id="12" creationId="{D4771268-CB57-404A-9271-370EB28F6090}"/>
          </ac:spMkLst>
        </pc:spChg>
        <pc:spChg chg="add del">
          <ac:chgData name="Goodlow, Leslie" userId="ec219132-6689-4c66-9370-0da3f0840157" providerId="ADAL" clId="{4ABE20AC-E757-42E0-8B1E-6E29927B4FB2}" dt="2023-05-07T23:17:02.637" v="140" actId="26606"/>
          <ac:spMkLst>
            <pc:docMk/>
            <pc:sldMk cId="2320982331" sldId="316"/>
            <ac:spMk id="14" creationId="{53F29798-D584-4792-9B62-3F5F5C36D619}"/>
          </ac:spMkLst>
        </pc:spChg>
        <pc:spChg chg="add del">
          <ac:chgData name="Goodlow, Leslie" userId="ec219132-6689-4c66-9370-0da3f0840157" providerId="ADAL" clId="{4ABE20AC-E757-42E0-8B1E-6E29927B4FB2}" dt="2023-05-07T23:17:03.980" v="142" actId="26606"/>
          <ac:spMkLst>
            <pc:docMk/>
            <pc:sldMk cId="2320982331" sldId="316"/>
            <ac:spMk id="16" creationId="{84A8DE83-DE75-4B41-9DB4-A7EC0B0DEC0B}"/>
          </ac:spMkLst>
        </pc:spChg>
        <pc:spChg chg="add del">
          <ac:chgData name="Goodlow, Leslie" userId="ec219132-6689-4c66-9370-0da3f0840157" providerId="ADAL" clId="{4ABE20AC-E757-42E0-8B1E-6E29927B4FB2}" dt="2023-05-07T23:17:03.980" v="142" actId="26606"/>
          <ac:spMkLst>
            <pc:docMk/>
            <pc:sldMk cId="2320982331" sldId="316"/>
            <ac:spMk id="17" creationId="{A8384FB5-9ADC-4DDC-881B-597D56F5B15D}"/>
          </ac:spMkLst>
        </pc:spChg>
        <pc:spChg chg="add del">
          <ac:chgData name="Goodlow, Leslie" userId="ec219132-6689-4c66-9370-0da3f0840157" providerId="ADAL" clId="{4ABE20AC-E757-42E0-8B1E-6E29927B4FB2}" dt="2023-05-07T23:17:03.980" v="142" actId="26606"/>
          <ac:spMkLst>
            <pc:docMk/>
            <pc:sldMk cId="2320982331" sldId="316"/>
            <ac:spMk id="18" creationId="{A7009A0A-BEF5-4EAC-AF15-E4F9F002E239}"/>
          </ac:spMkLst>
        </pc:spChg>
        <pc:spChg chg="add del">
          <ac:chgData name="Goodlow, Leslie" userId="ec219132-6689-4c66-9370-0da3f0840157" providerId="ADAL" clId="{4ABE20AC-E757-42E0-8B1E-6E29927B4FB2}" dt="2023-05-07T23:17:03.980" v="142" actId="26606"/>
          <ac:spMkLst>
            <pc:docMk/>
            <pc:sldMk cId="2320982331" sldId="316"/>
            <ac:spMk id="19" creationId="{1199E1B1-A8C0-4FE8-A5A8-1CB41D69F857}"/>
          </ac:spMkLst>
        </pc:spChg>
        <pc:spChg chg="add del">
          <ac:chgData name="Goodlow, Leslie" userId="ec219132-6689-4c66-9370-0da3f0840157" providerId="ADAL" clId="{4ABE20AC-E757-42E0-8B1E-6E29927B4FB2}" dt="2023-05-07T23:40:13.051" v="700"/>
          <ac:spMkLst>
            <pc:docMk/>
            <pc:sldMk cId="2320982331" sldId="316"/>
            <ac:spMk id="21" creationId="{665DBBEF-238B-476B-96AB-8AAC3224ECEA}"/>
          </ac:spMkLst>
        </pc:spChg>
        <pc:spChg chg="add del">
          <ac:chgData name="Goodlow, Leslie" userId="ec219132-6689-4c66-9370-0da3f0840157" providerId="ADAL" clId="{4ABE20AC-E757-42E0-8B1E-6E29927B4FB2}" dt="2023-05-07T23:40:13.051" v="700"/>
          <ac:spMkLst>
            <pc:docMk/>
            <pc:sldMk cId="2320982331" sldId="316"/>
            <ac:spMk id="22" creationId="{3FCFB1DE-0B7E-48CC-BA90-B2AB0889F9D6}"/>
          </ac:spMkLst>
        </pc:spChg>
        <pc:graphicFrameChg chg="del">
          <ac:chgData name="Goodlow, Leslie" userId="ec219132-6689-4c66-9370-0da3f0840157" providerId="ADAL" clId="{4ABE20AC-E757-42E0-8B1E-6E29927B4FB2}" dt="2023-05-07T23:16:30.563" v="134" actId="478"/>
          <ac:graphicFrameMkLst>
            <pc:docMk/>
            <pc:sldMk cId="2320982331" sldId="316"/>
            <ac:graphicFrameMk id="2" creationId="{952CE9BD-10A6-47CE-819A-C97523612305}"/>
          </ac:graphicFrameMkLst>
        </pc:graphicFrameChg>
        <pc:graphicFrameChg chg="add mod">
          <ac:chgData name="Goodlow, Leslie" userId="ec219132-6689-4c66-9370-0da3f0840157" providerId="ADAL" clId="{4ABE20AC-E757-42E0-8B1E-6E29927B4FB2}" dt="2023-05-07T23:29:56.362" v="581"/>
          <ac:graphicFrameMkLst>
            <pc:docMk/>
            <pc:sldMk cId="2320982331" sldId="316"/>
            <ac:graphicFrameMk id="3" creationId="{E0AF3999-C507-8D99-0A34-D4C60A4B8C28}"/>
          </ac:graphicFrameMkLst>
        </pc:graphicFrameChg>
      </pc:sldChg>
      <pc:sldChg chg="add del mod">
        <pc:chgData name="Goodlow, Leslie" userId="ec219132-6689-4c66-9370-0da3f0840157" providerId="ADAL" clId="{4ABE20AC-E757-42E0-8B1E-6E29927B4FB2}" dt="2023-05-07T23:25:23.126" v="472" actId="47"/>
        <pc:sldMkLst>
          <pc:docMk/>
          <pc:sldMk cId="312102369" sldId="317"/>
        </pc:sldMkLst>
      </pc:sldChg>
      <pc:sldChg chg="modSp mod ord delDesignElem">
        <pc:chgData name="Goodlow, Leslie" userId="ec219132-6689-4c66-9370-0da3f0840157" providerId="ADAL" clId="{4ABE20AC-E757-42E0-8B1E-6E29927B4FB2}" dt="2023-05-09T15:56:31.900" v="797"/>
        <pc:sldMkLst>
          <pc:docMk/>
          <pc:sldMk cId="1659533335" sldId="317"/>
        </pc:sldMkLst>
        <pc:spChg chg="mod">
          <ac:chgData name="Goodlow, Leslie" userId="ec219132-6689-4c66-9370-0da3f0840157" providerId="ADAL" clId="{4ABE20AC-E757-42E0-8B1E-6E29927B4FB2}" dt="2023-05-09T15:55:21.459" v="744" actId="14100"/>
          <ac:spMkLst>
            <pc:docMk/>
            <pc:sldMk cId="1659533335" sldId="317"/>
            <ac:spMk id="3" creationId="{FCFE8F14-ECAB-4E87-8929-FCBB97C87782}"/>
          </ac:spMkLst>
        </pc:spChg>
        <pc:spChg chg="mod">
          <ac:chgData name="Goodlow, Leslie" userId="ec219132-6689-4c66-9370-0da3f0840157" providerId="ADAL" clId="{4ABE20AC-E757-42E0-8B1E-6E29927B4FB2}" dt="2023-05-09T15:56:04.018" v="771" actId="20577"/>
          <ac:spMkLst>
            <pc:docMk/>
            <pc:sldMk cId="1659533335" sldId="317"/>
            <ac:spMk id="7" creationId="{497AD27F-F19E-4BD7-9BA6-46EB6EE5618F}"/>
          </ac:spMkLst>
        </pc:spChg>
      </pc:sldChg>
      <pc:sldChg chg="modSp add mod">
        <pc:chgData name="Goodlow, Leslie" userId="ec219132-6689-4c66-9370-0da3f0840157" providerId="ADAL" clId="{4ABE20AC-E757-42E0-8B1E-6E29927B4FB2}" dt="2023-05-09T15:58:16.694" v="813" actId="27636"/>
        <pc:sldMkLst>
          <pc:docMk/>
          <pc:sldMk cId="2883831418" sldId="318"/>
        </pc:sldMkLst>
        <pc:spChg chg="mod">
          <ac:chgData name="Goodlow, Leslie" userId="ec219132-6689-4c66-9370-0da3f0840157" providerId="ADAL" clId="{4ABE20AC-E757-42E0-8B1E-6E29927B4FB2}" dt="2023-05-09T15:58:16.694" v="813" actId="27636"/>
          <ac:spMkLst>
            <pc:docMk/>
            <pc:sldMk cId="2883831418" sldId="318"/>
            <ac:spMk id="3" creationId="{FCFE8F14-ECAB-4E87-8929-FCBB97C8778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28-4064-94F3-559E5004D8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28-4064-94F3-559E5004D8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28-4064-94F3-559E5004D8A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728-4064-94F3-559E5004D8A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728-4064-94F3-559E5004D8A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728-4064-94F3-559E5004D8AB}"/>
              </c:ext>
            </c:extLst>
          </c:dPt>
          <c:dLbls>
            <c:dLbl>
              <c:idx val="0"/>
              <c:layout>
                <c:manualLayout>
                  <c:x val="1.3333749733446997E-4"/>
                  <c:y val="5.0990865297319006E-4"/>
                </c:manualLayout>
              </c:layout>
              <c:tx>
                <c:rich>
                  <a:bodyPr/>
                  <a:lstStyle/>
                  <a:p>
                    <a:r>
                      <a:rPr lang="en-US"/>
                      <a:t>Strategy 1: Preventing Displacement</a:t>
                    </a:r>
                    <a:r>
                      <a:rPr lang="en-US" baseline="0"/>
                      <a:t>
</a:t>
                    </a:r>
                    <a:fld id="{EBD6663A-D16E-4DE0-A9E7-7520CCBF681A}" type="PERCENTAGE">
                      <a:rPr lang="en-US" baseline="0"/>
                      <a:pPr/>
                      <a:t>[PERCENTAGE]</a:t>
                    </a:fld>
                    <a:endParaRPr lang="en-US" baseline="0"/>
                  </a:p>
                </c:rich>
              </c:tx>
              <c:showLegendKey val="1"/>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28-4064-94F3-559E5004D8AB}"/>
                </c:ext>
              </c:extLst>
            </c:dLbl>
            <c:dLbl>
              <c:idx val="1"/>
              <c:layout>
                <c:manualLayout>
                  <c:x val="-2.3456725211546708E-2"/>
                  <c:y val="1.454615497112527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28-4064-94F3-559E5004D8AB}"/>
                </c:ext>
              </c:extLst>
            </c:dLbl>
            <c:dLbl>
              <c:idx val="2"/>
              <c:layout>
                <c:manualLayout>
                  <c:x val="0.11088787890173819"/>
                  <c:y val="-0.15370943257969785"/>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728-4064-94F3-559E5004D8AB}"/>
                </c:ext>
              </c:extLst>
            </c:dLbl>
            <c:dLbl>
              <c:idx val="3"/>
              <c:layout>
                <c:manualLayout>
                  <c:x val="1.2187449830699196E-2"/>
                  <c:y val="2.063108754411380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728-4064-94F3-559E5004D8AB}"/>
                </c:ext>
              </c:extLst>
            </c:dLbl>
            <c:dLbl>
              <c:idx val="4"/>
              <c:layout>
                <c:manualLayout>
                  <c:x val="2.3099227008490704E-4"/>
                  <c:y val="-7.895261161725461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728-4064-94F3-559E5004D8AB}"/>
                </c:ext>
              </c:extLst>
            </c:dLbl>
            <c:dLbl>
              <c:idx val="5"/>
              <c:layout>
                <c:manualLayout>
                  <c:x val="-1.2376720761270468E-2"/>
                  <c:y val="2.474806486948495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728-4064-94F3-559E5004D8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1"/>
            <c:showVal val="0"/>
            <c:showCatName val="1"/>
            <c:showSerName val="0"/>
            <c:showPercent val="1"/>
            <c:showBubbleSize val="0"/>
            <c:showLeaderLines val="0"/>
            <c:extLst>
              <c:ext xmlns:c15="http://schemas.microsoft.com/office/drawing/2012/chart" uri="{CE6537A1-D6FC-4f65-9D91-7224C49458BB}"/>
            </c:extLst>
          </c:dLbls>
          <c:cat>
            <c:strRef>
              <c:f>Sheet1!$A$14:$A$19</c:f>
              <c:strCache>
                <c:ptCount val="6"/>
                <c:pt idx="0">
                  <c:v>Strategy 1: Homeowner Retention</c:v>
                </c:pt>
                <c:pt idx="1">
                  <c:v>Strategy 2: Creating New Homeowners</c:v>
                </c:pt>
                <c:pt idx="2">
                  <c:v>Strategy 3: Creating New Rental Homes</c:v>
                </c:pt>
                <c:pt idx="3">
                  <c:v>Strategy 4: Land Banking</c:v>
                </c:pt>
                <c:pt idx="4">
                  <c:v> Personnel </c:v>
                </c:pt>
                <c:pt idx="5">
                  <c:v> Internal M&amp;S </c:v>
                </c:pt>
              </c:strCache>
            </c:strRef>
          </c:cat>
          <c:val>
            <c:numRef>
              <c:f>Sheet1!$B$14:$B$19</c:f>
              <c:numCache>
                <c:formatCode>_("$"* #,##0.00_);_("$"* \(#,##0.00\);_("$"* "-"??_);_(@_)</c:formatCode>
                <c:ptCount val="6"/>
                <c:pt idx="0">
                  <c:v>8687803.4299999997</c:v>
                </c:pt>
                <c:pt idx="1">
                  <c:v>11301059.539999999</c:v>
                </c:pt>
                <c:pt idx="2" formatCode="_(&quot;$&quot;* #,##0_);_(&quot;$&quot;* \(#,##0\);_(&quot;$&quot;* &quot;-&quot;??_);_(@_)">
                  <c:v>41713005</c:v>
                </c:pt>
                <c:pt idx="3">
                  <c:v>12169511</c:v>
                </c:pt>
                <c:pt idx="4">
                  <c:v>5231495</c:v>
                </c:pt>
                <c:pt idx="5">
                  <c:v>14513789</c:v>
                </c:pt>
              </c:numCache>
            </c:numRef>
          </c:val>
          <c:extLst>
            <c:ext xmlns:c16="http://schemas.microsoft.com/office/drawing/2014/chart" uri="{C3380CC4-5D6E-409C-BE32-E72D297353CC}">
              <c16:uniqueId val="{0000000C-5728-4064-94F3-559E5004D8A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
            </a:r>
            <a:r>
              <a:rPr lang="en-US" baseline="0"/>
              <a:t> of Home Repair Loan Funds by Race/Ethnicity of Contractor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'Repair Loans 2017-2022'!$A$15</c:f>
              <c:strCache>
                <c:ptCount val="1"/>
                <c:pt idx="0">
                  <c:v>2017 % of Funds</c:v>
                </c:pt>
              </c:strCache>
            </c:strRef>
          </c:tx>
          <c:spPr>
            <a:solidFill>
              <a:schemeClr val="accent1"/>
            </a:solidFill>
            <a:ln>
              <a:noFill/>
            </a:ln>
            <a:effectLst/>
          </c:spPr>
          <c:invertIfNegative val="0"/>
          <c:cat>
            <c:strRef>
              <c:f>'Repair Loans 2017-2022'!$B$14:$J$14</c:f>
              <c:strCache>
                <c:ptCount val="9"/>
                <c:pt idx="0">
                  <c:v>Asian</c:v>
                </c:pt>
                <c:pt idx="1">
                  <c:v>African American </c:v>
                </c:pt>
                <c:pt idx="2">
                  <c:v>Latino/ Hispanic</c:v>
                </c:pt>
                <c:pt idx="3">
                  <c:v>Slavic</c:v>
                </c:pt>
                <c:pt idx="4">
                  <c:v>White</c:v>
                </c:pt>
                <c:pt idx="5">
                  <c:v>Native American
/Alaskan Native </c:v>
                </c:pt>
                <c:pt idx="6">
                  <c:v>African </c:v>
                </c:pt>
                <c:pt idx="7">
                  <c:v>Pacific Islander </c:v>
                </c:pt>
                <c:pt idx="8">
                  <c:v>No Response </c:v>
                </c:pt>
              </c:strCache>
            </c:strRef>
          </c:cat>
          <c:val>
            <c:numRef>
              <c:f>'Repair Loans 2017-2022'!$B$15:$J$15</c:f>
              <c:numCache>
                <c:formatCode>0%</c:formatCode>
                <c:ptCount val="9"/>
                <c:pt idx="0">
                  <c:v>0.12</c:v>
                </c:pt>
                <c:pt idx="1">
                  <c:v>0.41</c:v>
                </c:pt>
                <c:pt idx="2">
                  <c:v>0.13</c:v>
                </c:pt>
                <c:pt idx="3">
                  <c:v>0.32</c:v>
                </c:pt>
                <c:pt idx="4">
                  <c:v>0.34</c:v>
                </c:pt>
                <c:pt idx="5">
                  <c:v>0</c:v>
                </c:pt>
              </c:numCache>
            </c:numRef>
          </c:val>
          <c:extLst>
            <c:ext xmlns:c16="http://schemas.microsoft.com/office/drawing/2014/chart" uri="{C3380CC4-5D6E-409C-BE32-E72D297353CC}">
              <c16:uniqueId val="{00000000-6C52-4D12-8B5D-CC6CEC607E5F}"/>
            </c:ext>
          </c:extLst>
        </c:ser>
        <c:ser>
          <c:idx val="1"/>
          <c:order val="1"/>
          <c:tx>
            <c:strRef>
              <c:f>'Repair Loans 2017-2022'!$A$16</c:f>
              <c:strCache>
                <c:ptCount val="1"/>
                <c:pt idx="0">
                  <c:v>2018 % of Funds</c:v>
                </c:pt>
              </c:strCache>
            </c:strRef>
          </c:tx>
          <c:spPr>
            <a:solidFill>
              <a:schemeClr val="accent2"/>
            </a:solidFill>
            <a:ln>
              <a:noFill/>
            </a:ln>
            <a:effectLst/>
          </c:spPr>
          <c:invertIfNegative val="0"/>
          <c:cat>
            <c:strRef>
              <c:f>'Repair Loans 2017-2022'!$B$14:$J$14</c:f>
              <c:strCache>
                <c:ptCount val="9"/>
                <c:pt idx="0">
                  <c:v>Asian</c:v>
                </c:pt>
                <c:pt idx="1">
                  <c:v>African American </c:v>
                </c:pt>
                <c:pt idx="2">
                  <c:v>Latino/ Hispanic</c:v>
                </c:pt>
                <c:pt idx="3">
                  <c:v>Slavic</c:v>
                </c:pt>
                <c:pt idx="4">
                  <c:v>White</c:v>
                </c:pt>
                <c:pt idx="5">
                  <c:v>Native American
/Alaskan Native </c:v>
                </c:pt>
                <c:pt idx="6">
                  <c:v>African </c:v>
                </c:pt>
                <c:pt idx="7">
                  <c:v>Pacific Islander </c:v>
                </c:pt>
                <c:pt idx="8">
                  <c:v>No Response </c:v>
                </c:pt>
              </c:strCache>
            </c:strRef>
          </c:cat>
          <c:val>
            <c:numRef>
              <c:f>'Repair Loans 2017-2022'!$B$16:$J$16</c:f>
              <c:numCache>
                <c:formatCode>0.00%</c:formatCode>
                <c:ptCount val="9"/>
                <c:pt idx="0" formatCode="0%">
                  <c:v>0.49</c:v>
                </c:pt>
                <c:pt idx="1">
                  <c:v>5.0000000000000001E-4</c:v>
                </c:pt>
                <c:pt idx="2" formatCode="0%">
                  <c:v>0.02</c:v>
                </c:pt>
                <c:pt idx="3" formatCode="0%">
                  <c:v>0.27</c:v>
                </c:pt>
                <c:pt idx="4" formatCode="0%">
                  <c:v>0.21</c:v>
                </c:pt>
                <c:pt idx="5">
                  <c:v>5.9999999999999995E-4</c:v>
                </c:pt>
              </c:numCache>
            </c:numRef>
          </c:val>
          <c:extLst>
            <c:ext xmlns:c16="http://schemas.microsoft.com/office/drawing/2014/chart" uri="{C3380CC4-5D6E-409C-BE32-E72D297353CC}">
              <c16:uniqueId val="{00000001-6C52-4D12-8B5D-CC6CEC607E5F}"/>
            </c:ext>
          </c:extLst>
        </c:ser>
        <c:ser>
          <c:idx val="2"/>
          <c:order val="2"/>
          <c:tx>
            <c:strRef>
              <c:f>'Repair Loans 2017-2022'!$A$17</c:f>
              <c:strCache>
                <c:ptCount val="1"/>
                <c:pt idx="0">
                  <c:v>2019 % of Funds</c:v>
                </c:pt>
              </c:strCache>
            </c:strRef>
          </c:tx>
          <c:spPr>
            <a:solidFill>
              <a:schemeClr val="accent3"/>
            </a:solidFill>
            <a:ln>
              <a:noFill/>
            </a:ln>
            <a:effectLst/>
          </c:spPr>
          <c:invertIfNegative val="0"/>
          <c:cat>
            <c:strRef>
              <c:f>'Repair Loans 2017-2022'!$B$14:$J$14</c:f>
              <c:strCache>
                <c:ptCount val="9"/>
                <c:pt idx="0">
                  <c:v>Asian</c:v>
                </c:pt>
                <c:pt idx="1">
                  <c:v>African American </c:v>
                </c:pt>
                <c:pt idx="2">
                  <c:v>Latino/ Hispanic</c:v>
                </c:pt>
                <c:pt idx="3">
                  <c:v>Slavic</c:v>
                </c:pt>
                <c:pt idx="4">
                  <c:v>White</c:v>
                </c:pt>
                <c:pt idx="5">
                  <c:v>Native American
/Alaskan Native </c:v>
                </c:pt>
                <c:pt idx="6">
                  <c:v>African </c:v>
                </c:pt>
                <c:pt idx="7">
                  <c:v>Pacific Islander </c:v>
                </c:pt>
                <c:pt idx="8">
                  <c:v>No Response </c:v>
                </c:pt>
              </c:strCache>
            </c:strRef>
          </c:cat>
          <c:val>
            <c:numRef>
              <c:f>'Repair Loans 2017-2022'!$B$17:$J$17</c:f>
              <c:numCache>
                <c:formatCode>0%</c:formatCode>
                <c:ptCount val="9"/>
                <c:pt idx="0">
                  <c:v>0.43</c:v>
                </c:pt>
                <c:pt idx="1">
                  <c:v>0.09</c:v>
                </c:pt>
                <c:pt idx="2">
                  <c:v>0.1</c:v>
                </c:pt>
                <c:pt idx="3">
                  <c:v>0.16</c:v>
                </c:pt>
                <c:pt idx="4">
                  <c:v>0.2</c:v>
                </c:pt>
                <c:pt idx="5">
                  <c:v>0</c:v>
                </c:pt>
              </c:numCache>
            </c:numRef>
          </c:val>
          <c:extLst>
            <c:ext xmlns:c16="http://schemas.microsoft.com/office/drawing/2014/chart" uri="{C3380CC4-5D6E-409C-BE32-E72D297353CC}">
              <c16:uniqueId val="{00000002-6C52-4D12-8B5D-CC6CEC607E5F}"/>
            </c:ext>
          </c:extLst>
        </c:ser>
        <c:ser>
          <c:idx val="3"/>
          <c:order val="3"/>
          <c:tx>
            <c:strRef>
              <c:f>'Repair Loans 2017-2022'!$A$18</c:f>
              <c:strCache>
                <c:ptCount val="1"/>
                <c:pt idx="0">
                  <c:v>2020 % of Funds</c:v>
                </c:pt>
              </c:strCache>
            </c:strRef>
          </c:tx>
          <c:spPr>
            <a:solidFill>
              <a:schemeClr val="accent4"/>
            </a:solidFill>
            <a:ln>
              <a:noFill/>
            </a:ln>
            <a:effectLst/>
          </c:spPr>
          <c:invertIfNegative val="0"/>
          <c:cat>
            <c:strRef>
              <c:f>'Repair Loans 2017-2022'!$B$14:$J$14</c:f>
              <c:strCache>
                <c:ptCount val="9"/>
                <c:pt idx="0">
                  <c:v>Asian</c:v>
                </c:pt>
                <c:pt idx="1">
                  <c:v>African American </c:v>
                </c:pt>
                <c:pt idx="2">
                  <c:v>Latino/ Hispanic</c:v>
                </c:pt>
                <c:pt idx="3">
                  <c:v>Slavic</c:v>
                </c:pt>
                <c:pt idx="4">
                  <c:v>White</c:v>
                </c:pt>
                <c:pt idx="5">
                  <c:v>Native American
/Alaskan Native </c:v>
                </c:pt>
                <c:pt idx="6">
                  <c:v>African </c:v>
                </c:pt>
                <c:pt idx="7">
                  <c:v>Pacific Islander </c:v>
                </c:pt>
                <c:pt idx="8">
                  <c:v>No Response </c:v>
                </c:pt>
              </c:strCache>
            </c:strRef>
          </c:cat>
          <c:val>
            <c:numRef>
              <c:f>'Repair Loans 2017-2022'!$B$18:$J$18</c:f>
              <c:numCache>
                <c:formatCode>0%</c:formatCode>
                <c:ptCount val="9"/>
                <c:pt idx="0">
                  <c:v>0.24</c:v>
                </c:pt>
                <c:pt idx="1">
                  <c:v>0.27</c:v>
                </c:pt>
                <c:pt idx="2">
                  <c:v>0.28999999999999998</c:v>
                </c:pt>
                <c:pt idx="3">
                  <c:v>0.24</c:v>
                </c:pt>
                <c:pt idx="4">
                  <c:v>0.18</c:v>
                </c:pt>
                <c:pt idx="5">
                  <c:v>0</c:v>
                </c:pt>
              </c:numCache>
            </c:numRef>
          </c:val>
          <c:extLst>
            <c:ext xmlns:c16="http://schemas.microsoft.com/office/drawing/2014/chart" uri="{C3380CC4-5D6E-409C-BE32-E72D297353CC}">
              <c16:uniqueId val="{00000003-6C52-4D12-8B5D-CC6CEC607E5F}"/>
            </c:ext>
          </c:extLst>
        </c:ser>
        <c:ser>
          <c:idx val="4"/>
          <c:order val="4"/>
          <c:tx>
            <c:strRef>
              <c:f>'Repair Loans 2017-2022'!$A$19</c:f>
              <c:strCache>
                <c:ptCount val="1"/>
                <c:pt idx="0">
                  <c:v>2021 % of Funds </c:v>
                </c:pt>
              </c:strCache>
            </c:strRef>
          </c:tx>
          <c:spPr>
            <a:solidFill>
              <a:schemeClr val="accent5"/>
            </a:solidFill>
            <a:ln>
              <a:noFill/>
            </a:ln>
            <a:effectLst/>
          </c:spPr>
          <c:invertIfNegative val="0"/>
          <c:cat>
            <c:strRef>
              <c:f>'Repair Loans 2017-2022'!$B$14:$J$14</c:f>
              <c:strCache>
                <c:ptCount val="9"/>
                <c:pt idx="0">
                  <c:v>Asian</c:v>
                </c:pt>
                <c:pt idx="1">
                  <c:v>African American </c:v>
                </c:pt>
                <c:pt idx="2">
                  <c:v>Latino/ Hispanic</c:v>
                </c:pt>
                <c:pt idx="3">
                  <c:v>Slavic</c:v>
                </c:pt>
                <c:pt idx="4">
                  <c:v>White</c:v>
                </c:pt>
                <c:pt idx="5">
                  <c:v>Native American
/Alaskan Native </c:v>
                </c:pt>
                <c:pt idx="6">
                  <c:v>African </c:v>
                </c:pt>
                <c:pt idx="7">
                  <c:v>Pacific Islander </c:v>
                </c:pt>
                <c:pt idx="8">
                  <c:v>No Response </c:v>
                </c:pt>
              </c:strCache>
            </c:strRef>
          </c:cat>
          <c:val>
            <c:numRef>
              <c:f>'Repair Loans 2017-2022'!$B$19:$J$19</c:f>
              <c:numCache>
                <c:formatCode>0%</c:formatCode>
                <c:ptCount val="9"/>
                <c:pt idx="0">
                  <c:v>0.14000000000000001</c:v>
                </c:pt>
                <c:pt idx="1">
                  <c:v>0.23</c:v>
                </c:pt>
                <c:pt idx="2">
                  <c:v>0.16</c:v>
                </c:pt>
                <c:pt idx="3">
                  <c:v>0.16</c:v>
                </c:pt>
                <c:pt idx="4">
                  <c:v>0.22</c:v>
                </c:pt>
                <c:pt idx="5">
                  <c:v>1.4999999999999999E-2</c:v>
                </c:pt>
                <c:pt idx="6">
                  <c:v>0.01</c:v>
                </c:pt>
                <c:pt idx="7">
                  <c:v>0</c:v>
                </c:pt>
                <c:pt idx="8">
                  <c:v>0.12</c:v>
                </c:pt>
              </c:numCache>
            </c:numRef>
          </c:val>
          <c:extLst>
            <c:ext xmlns:c16="http://schemas.microsoft.com/office/drawing/2014/chart" uri="{C3380CC4-5D6E-409C-BE32-E72D297353CC}">
              <c16:uniqueId val="{00000004-6C52-4D12-8B5D-CC6CEC607E5F}"/>
            </c:ext>
          </c:extLst>
        </c:ser>
        <c:ser>
          <c:idx val="5"/>
          <c:order val="5"/>
          <c:tx>
            <c:strRef>
              <c:f>'Repair Loans 2017-2022'!$A$20</c:f>
              <c:strCache>
                <c:ptCount val="1"/>
                <c:pt idx="0">
                  <c:v>2022 % of Funds </c:v>
                </c:pt>
              </c:strCache>
            </c:strRef>
          </c:tx>
          <c:spPr>
            <a:solidFill>
              <a:schemeClr val="accent6"/>
            </a:solidFill>
            <a:ln>
              <a:noFill/>
            </a:ln>
            <a:effectLst/>
          </c:spPr>
          <c:invertIfNegative val="0"/>
          <c:cat>
            <c:strRef>
              <c:f>'Repair Loans 2017-2022'!$B$14:$J$14</c:f>
              <c:strCache>
                <c:ptCount val="9"/>
                <c:pt idx="0">
                  <c:v>Asian</c:v>
                </c:pt>
                <c:pt idx="1">
                  <c:v>African American </c:v>
                </c:pt>
                <c:pt idx="2">
                  <c:v>Latino/ Hispanic</c:v>
                </c:pt>
                <c:pt idx="3">
                  <c:v>Slavic</c:v>
                </c:pt>
                <c:pt idx="4">
                  <c:v>White</c:v>
                </c:pt>
                <c:pt idx="5">
                  <c:v>Native American
/Alaskan Native </c:v>
                </c:pt>
                <c:pt idx="6">
                  <c:v>African </c:v>
                </c:pt>
                <c:pt idx="7">
                  <c:v>Pacific Islander </c:v>
                </c:pt>
                <c:pt idx="8">
                  <c:v>No Response </c:v>
                </c:pt>
              </c:strCache>
            </c:strRef>
          </c:cat>
          <c:val>
            <c:numRef>
              <c:f>'Repair Loans 2017-2022'!$B$20:$J$20</c:f>
              <c:numCache>
                <c:formatCode>0%</c:formatCode>
                <c:ptCount val="9"/>
                <c:pt idx="0">
                  <c:v>0.06</c:v>
                </c:pt>
                <c:pt idx="1">
                  <c:v>0.35</c:v>
                </c:pt>
                <c:pt idx="2">
                  <c:v>0.3</c:v>
                </c:pt>
                <c:pt idx="3">
                  <c:v>0.09</c:v>
                </c:pt>
                <c:pt idx="4">
                  <c:v>0.18</c:v>
                </c:pt>
                <c:pt idx="5">
                  <c:v>0.01</c:v>
                </c:pt>
                <c:pt idx="6">
                  <c:v>0.02</c:v>
                </c:pt>
                <c:pt idx="7">
                  <c:v>0.05</c:v>
                </c:pt>
                <c:pt idx="8">
                  <c:v>7.0000000000000007E-2</c:v>
                </c:pt>
              </c:numCache>
            </c:numRef>
          </c:val>
          <c:extLst>
            <c:ext xmlns:c16="http://schemas.microsoft.com/office/drawing/2014/chart" uri="{C3380CC4-5D6E-409C-BE32-E72D297353CC}">
              <c16:uniqueId val="{00000005-6C52-4D12-8B5D-CC6CEC607E5F}"/>
            </c:ext>
          </c:extLst>
        </c:ser>
        <c:dLbls>
          <c:showLegendKey val="0"/>
          <c:showVal val="0"/>
          <c:showCatName val="0"/>
          <c:showSerName val="0"/>
          <c:showPercent val="0"/>
          <c:showBubbleSize val="0"/>
        </c:dLbls>
        <c:gapWidth val="219"/>
        <c:overlap val="100"/>
        <c:axId val="614897088"/>
        <c:axId val="614899384"/>
      </c:barChart>
      <c:catAx>
        <c:axId val="61489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899384"/>
        <c:crosses val="autoZero"/>
        <c:auto val="1"/>
        <c:lblAlgn val="ctr"/>
        <c:lblOffset val="100"/>
        <c:noMultiLvlLbl val="0"/>
      </c:catAx>
      <c:valAx>
        <c:axId val="614899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89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
            </a:r>
            <a:r>
              <a:rPr lang="en-US" baseline="0"/>
              <a:t> of Home Repair Grant funds by  </a:t>
            </a:r>
          </a:p>
          <a:p>
            <a:pPr>
              <a:defRPr/>
            </a:pPr>
            <a:r>
              <a:rPr lang="en-US" baseline="0"/>
              <a:t>Race/Ethnicity of Contractor </a:t>
            </a:r>
            <a:endParaRPr lang="en-US"/>
          </a:p>
        </c:rich>
      </c:tx>
      <c:layout>
        <c:manualLayout>
          <c:xMode val="edge"/>
          <c:yMode val="edge"/>
          <c:x val="0.33173287896167192"/>
          <c:y val="2.42148871028555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'Repair Grants 2017-2022'!$A$16</c:f>
              <c:strCache>
                <c:ptCount val="1"/>
                <c:pt idx="0">
                  <c:v>2017 % of Funds</c:v>
                </c:pt>
              </c:strCache>
            </c:strRef>
          </c:tx>
          <c:spPr>
            <a:solidFill>
              <a:schemeClr val="accent1"/>
            </a:solidFill>
            <a:ln>
              <a:noFill/>
            </a:ln>
            <a:effectLst/>
          </c:spPr>
          <c:invertIfNegative val="0"/>
          <c:cat>
            <c:strRef>
              <c:f>'Repair Grants 2017-2022'!$B$15:$K$15</c:f>
              <c:strCache>
                <c:ptCount val="10"/>
                <c:pt idx="0">
                  <c:v>Asian</c:v>
                </c:pt>
                <c:pt idx="1">
                  <c:v>African American </c:v>
                </c:pt>
                <c:pt idx="2">
                  <c:v>Latino/ Hispanic</c:v>
                </c:pt>
                <c:pt idx="3">
                  <c:v>Slavic</c:v>
                </c:pt>
                <c:pt idx="4">
                  <c:v>White</c:v>
                </c:pt>
                <c:pt idx="5">
                  <c:v>Native American
/Alaskan Native </c:v>
                </c:pt>
                <c:pt idx="6">
                  <c:v>Middle Eastern</c:v>
                </c:pt>
                <c:pt idx="7">
                  <c:v>African </c:v>
                </c:pt>
                <c:pt idx="8">
                  <c:v>Pacific 
Islander</c:v>
                </c:pt>
                <c:pt idx="9">
                  <c:v>No Response</c:v>
                </c:pt>
              </c:strCache>
            </c:strRef>
          </c:cat>
          <c:val>
            <c:numRef>
              <c:f>'Repair Grants 2017-2022'!$B$16:$K$16</c:f>
              <c:numCache>
                <c:formatCode>0%</c:formatCode>
                <c:ptCount val="10"/>
                <c:pt idx="0">
                  <c:v>0.01</c:v>
                </c:pt>
                <c:pt idx="1">
                  <c:v>0.15</c:v>
                </c:pt>
                <c:pt idx="2">
                  <c:v>0.27</c:v>
                </c:pt>
                <c:pt idx="3">
                  <c:v>0.16</c:v>
                </c:pt>
                <c:pt idx="4">
                  <c:v>0.39</c:v>
                </c:pt>
                <c:pt idx="5">
                  <c:v>0.15</c:v>
                </c:pt>
                <c:pt idx="6">
                  <c:v>0</c:v>
                </c:pt>
                <c:pt idx="7">
                  <c:v>0</c:v>
                </c:pt>
                <c:pt idx="8">
                  <c:v>0</c:v>
                </c:pt>
                <c:pt idx="9">
                  <c:v>7.0000000000000007E-2</c:v>
                </c:pt>
              </c:numCache>
            </c:numRef>
          </c:val>
          <c:extLst>
            <c:ext xmlns:c16="http://schemas.microsoft.com/office/drawing/2014/chart" uri="{C3380CC4-5D6E-409C-BE32-E72D297353CC}">
              <c16:uniqueId val="{00000000-2C6A-49CC-BE85-1467CB6EDF3C}"/>
            </c:ext>
          </c:extLst>
        </c:ser>
        <c:ser>
          <c:idx val="1"/>
          <c:order val="1"/>
          <c:tx>
            <c:strRef>
              <c:f>'Repair Grants 2017-2022'!$A$17</c:f>
              <c:strCache>
                <c:ptCount val="1"/>
                <c:pt idx="0">
                  <c:v>2018 % of Funds</c:v>
                </c:pt>
              </c:strCache>
            </c:strRef>
          </c:tx>
          <c:spPr>
            <a:solidFill>
              <a:schemeClr val="accent2"/>
            </a:solidFill>
            <a:ln>
              <a:noFill/>
            </a:ln>
            <a:effectLst/>
          </c:spPr>
          <c:invertIfNegative val="0"/>
          <c:cat>
            <c:strRef>
              <c:f>'Repair Grants 2017-2022'!$B$15:$K$15</c:f>
              <c:strCache>
                <c:ptCount val="10"/>
                <c:pt idx="0">
                  <c:v>Asian</c:v>
                </c:pt>
                <c:pt idx="1">
                  <c:v>African American </c:v>
                </c:pt>
                <c:pt idx="2">
                  <c:v>Latino/ Hispanic</c:v>
                </c:pt>
                <c:pt idx="3">
                  <c:v>Slavic</c:v>
                </c:pt>
                <c:pt idx="4">
                  <c:v>White</c:v>
                </c:pt>
                <c:pt idx="5">
                  <c:v>Native American
/Alaskan Native </c:v>
                </c:pt>
                <c:pt idx="6">
                  <c:v>Middle Eastern</c:v>
                </c:pt>
                <c:pt idx="7">
                  <c:v>African </c:v>
                </c:pt>
                <c:pt idx="8">
                  <c:v>Pacific 
Islander</c:v>
                </c:pt>
                <c:pt idx="9">
                  <c:v>No Response</c:v>
                </c:pt>
              </c:strCache>
            </c:strRef>
          </c:cat>
          <c:val>
            <c:numRef>
              <c:f>'Repair Grants 2017-2022'!$B$17:$K$17</c:f>
              <c:numCache>
                <c:formatCode>0%</c:formatCode>
                <c:ptCount val="10"/>
                <c:pt idx="0">
                  <c:v>0.02</c:v>
                </c:pt>
                <c:pt idx="1">
                  <c:v>0.19</c:v>
                </c:pt>
                <c:pt idx="2">
                  <c:v>0.22</c:v>
                </c:pt>
                <c:pt idx="3">
                  <c:v>0</c:v>
                </c:pt>
                <c:pt idx="4">
                  <c:v>0.55000000000000004</c:v>
                </c:pt>
                <c:pt idx="5">
                  <c:v>0.18</c:v>
                </c:pt>
                <c:pt idx="6">
                  <c:v>0.03</c:v>
                </c:pt>
                <c:pt idx="7" formatCode="0.00%">
                  <c:v>8.0000000000000004E-4</c:v>
                </c:pt>
                <c:pt idx="8">
                  <c:v>0</c:v>
                </c:pt>
                <c:pt idx="9">
                  <c:v>0.04</c:v>
                </c:pt>
              </c:numCache>
            </c:numRef>
          </c:val>
          <c:extLst>
            <c:ext xmlns:c16="http://schemas.microsoft.com/office/drawing/2014/chart" uri="{C3380CC4-5D6E-409C-BE32-E72D297353CC}">
              <c16:uniqueId val="{00000001-2C6A-49CC-BE85-1467CB6EDF3C}"/>
            </c:ext>
          </c:extLst>
        </c:ser>
        <c:ser>
          <c:idx val="2"/>
          <c:order val="2"/>
          <c:tx>
            <c:strRef>
              <c:f>'Repair Grants 2017-2022'!$A$18</c:f>
              <c:strCache>
                <c:ptCount val="1"/>
                <c:pt idx="0">
                  <c:v>2019 % of Funds</c:v>
                </c:pt>
              </c:strCache>
            </c:strRef>
          </c:tx>
          <c:spPr>
            <a:solidFill>
              <a:schemeClr val="accent3"/>
            </a:solidFill>
            <a:ln>
              <a:noFill/>
            </a:ln>
            <a:effectLst/>
          </c:spPr>
          <c:invertIfNegative val="0"/>
          <c:cat>
            <c:strRef>
              <c:f>'Repair Grants 2017-2022'!$B$15:$K$15</c:f>
              <c:strCache>
                <c:ptCount val="10"/>
                <c:pt idx="0">
                  <c:v>Asian</c:v>
                </c:pt>
                <c:pt idx="1">
                  <c:v>African American </c:v>
                </c:pt>
                <c:pt idx="2">
                  <c:v>Latino/ Hispanic</c:v>
                </c:pt>
                <c:pt idx="3">
                  <c:v>Slavic</c:v>
                </c:pt>
                <c:pt idx="4">
                  <c:v>White</c:v>
                </c:pt>
                <c:pt idx="5">
                  <c:v>Native American
/Alaskan Native </c:v>
                </c:pt>
                <c:pt idx="6">
                  <c:v>Middle Eastern</c:v>
                </c:pt>
                <c:pt idx="7">
                  <c:v>African </c:v>
                </c:pt>
                <c:pt idx="8">
                  <c:v>Pacific 
Islander</c:v>
                </c:pt>
                <c:pt idx="9">
                  <c:v>No Response</c:v>
                </c:pt>
              </c:strCache>
            </c:strRef>
          </c:cat>
          <c:val>
            <c:numRef>
              <c:f>'Repair Grants 2017-2022'!$B$18:$K$18</c:f>
              <c:numCache>
                <c:formatCode>0%</c:formatCode>
                <c:ptCount val="10"/>
                <c:pt idx="0">
                  <c:v>0.15</c:v>
                </c:pt>
                <c:pt idx="1">
                  <c:v>0.05</c:v>
                </c:pt>
                <c:pt idx="2">
                  <c:v>0.2</c:v>
                </c:pt>
                <c:pt idx="3">
                  <c:v>0.1</c:v>
                </c:pt>
                <c:pt idx="4">
                  <c:v>0.5</c:v>
                </c:pt>
                <c:pt idx="5">
                  <c:v>7.0000000000000007E-2</c:v>
                </c:pt>
                <c:pt idx="6">
                  <c:v>0</c:v>
                </c:pt>
                <c:pt idx="7">
                  <c:v>0.15</c:v>
                </c:pt>
                <c:pt idx="8">
                  <c:v>0</c:v>
                </c:pt>
                <c:pt idx="9">
                  <c:v>0</c:v>
                </c:pt>
              </c:numCache>
            </c:numRef>
          </c:val>
          <c:extLst>
            <c:ext xmlns:c16="http://schemas.microsoft.com/office/drawing/2014/chart" uri="{C3380CC4-5D6E-409C-BE32-E72D297353CC}">
              <c16:uniqueId val="{00000002-2C6A-49CC-BE85-1467CB6EDF3C}"/>
            </c:ext>
          </c:extLst>
        </c:ser>
        <c:ser>
          <c:idx val="3"/>
          <c:order val="3"/>
          <c:tx>
            <c:strRef>
              <c:f>'Repair Grants 2017-2022'!$A$19</c:f>
              <c:strCache>
                <c:ptCount val="1"/>
                <c:pt idx="0">
                  <c:v>2020 % of Funds</c:v>
                </c:pt>
              </c:strCache>
            </c:strRef>
          </c:tx>
          <c:spPr>
            <a:solidFill>
              <a:schemeClr val="accent4"/>
            </a:solidFill>
            <a:ln>
              <a:noFill/>
            </a:ln>
            <a:effectLst/>
          </c:spPr>
          <c:invertIfNegative val="0"/>
          <c:cat>
            <c:strRef>
              <c:f>'Repair Grants 2017-2022'!$B$15:$K$15</c:f>
              <c:strCache>
                <c:ptCount val="10"/>
                <c:pt idx="0">
                  <c:v>Asian</c:v>
                </c:pt>
                <c:pt idx="1">
                  <c:v>African American </c:v>
                </c:pt>
                <c:pt idx="2">
                  <c:v>Latino/ Hispanic</c:v>
                </c:pt>
                <c:pt idx="3">
                  <c:v>Slavic</c:v>
                </c:pt>
                <c:pt idx="4">
                  <c:v>White</c:v>
                </c:pt>
                <c:pt idx="5">
                  <c:v>Native American
/Alaskan Native </c:v>
                </c:pt>
                <c:pt idx="6">
                  <c:v>Middle Eastern</c:v>
                </c:pt>
                <c:pt idx="7">
                  <c:v>African </c:v>
                </c:pt>
                <c:pt idx="8">
                  <c:v>Pacific 
Islander</c:v>
                </c:pt>
                <c:pt idx="9">
                  <c:v>No Response</c:v>
                </c:pt>
              </c:strCache>
            </c:strRef>
          </c:cat>
          <c:val>
            <c:numRef>
              <c:f>'Repair Grants 2017-2022'!$B$19:$K$19</c:f>
              <c:numCache>
                <c:formatCode>0%</c:formatCode>
                <c:ptCount val="10"/>
                <c:pt idx="0">
                  <c:v>0.11</c:v>
                </c:pt>
                <c:pt idx="1">
                  <c:v>0.05</c:v>
                </c:pt>
                <c:pt idx="2">
                  <c:v>0.41</c:v>
                </c:pt>
                <c:pt idx="3">
                  <c:v>0.06</c:v>
                </c:pt>
                <c:pt idx="4">
                  <c:v>0.54</c:v>
                </c:pt>
                <c:pt idx="5">
                  <c:v>0.12</c:v>
                </c:pt>
                <c:pt idx="6">
                  <c:v>0</c:v>
                </c:pt>
                <c:pt idx="7">
                  <c:v>0.05</c:v>
                </c:pt>
                <c:pt idx="8">
                  <c:v>0.02</c:v>
                </c:pt>
                <c:pt idx="9" formatCode="0.0%">
                  <c:v>4.0000000000000001E-3</c:v>
                </c:pt>
              </c:numCache>
            </c:numRef>
          </c:val>
          <c:extLst>
            <c:ext xmlns:c16="http://schemas.microsoft.com/office/drawing/2014/chart" uri="{C3380CC4-5D6E-409C-BE32-E72D297353CC}">
              <c16:uniqueId val="{00000003-2C6A-49CC-BE85-1467CB6EDF3C}"/>
            </c:ext>
          </c:extLst>
        </c:ser>
        <c:ser>
          <c:idx val="4"/>
          <c:order val="4"/>
          <c:tx>
            <c:strRef>
              <c:f>'Repair Grants 2017-2022'!$A$20</c:f>
              <c:strCache>
                <c:ptCount val="1"/>
                <c:pt idx="0">
                  <c:v>2021 % of Funds</c:v>
                </c:pt>
              </c:strCache>
            </c:strRef>
          </c:tx>
          <c:spPr>
            <a:solidFill>
              <a:schemeClr val="accent5"/>
            </a:solidFill>
            <a:ln>
              <a:noFill/>
            </a:ln>
            <a:effectLst/>
          </c:spPr>
          <c:invertIfNegative val="0"/>
          <c:cat>
            <c:strRef>
              <c:f>'Repair Grants 2017-2022'!$B$15:$K$15</c:f>
              <c:strCache>
                <c:ptCount val="10"/>
                <c:pt idx="0">
                  <c:v>Asian</c:v>
                </c:pt>
                <c:pt idx="1">
                  <c:v>African American </c:v>
                </c:pt>
                <c:pt idx="2">
                  <c:v>Latino/ Hispanic</c:v>
                </c:pt>
                <c:pt idx="3">
                  <c:v>Slavic</c:v>
                </c:pt>
                <c:pt idx="4">
                  <c:v>White</c:v>
                </c:pt>
                <c:pt idx="5">
                  <c:v>Native American
/Alaskan Native </c:v>
                </c:pt>
                <c:pt idx="6">
                  <c:v>Middle Eastern</c:v>
                </c:pt>
                <c:pt idx="7">
                  <c:v>African </c:v>
                </c:pt>
                <c:pt idx="8">
                  <c:v>Pacific 
Islander</c:v>
                </c:pt>
                <c:pt idx="9">
                  <c:v>No Response</c:v>
                </c:pt>
              </c:strCache>
            </c:strRef>
          </c:cat>
          <c:val>
            <c:numRef>
              <c:f>'Repair Grants 2017-2022'!$B$20:$K$20</c:f>
              <c:numCache>
                <c:formatCode>0%</c:formatCode>
                <c:ptCount val="10"/>
                <c:pt idx="0">
                  <c:v>0.09</c:v>
                </c:pt>
                <c:pt idx="1">
                  <c:v>0.02</c:v>
                </c:pt>
                <c:pt idx="2">
                  <c:v>0.3</c:v>
                </c:pt>
                <c:pt idx="3">
                  <c:v>0.08</c:v>
                </c:pt>
                <c:pt idx="4">
                  <c:v>0.61</c:v>
                </c:pt>
                <c:pt idx="5">
                  <c:v>0.02</c:v>
                </c:pt>
                <c:pt idx="6">
                  <c:v>0</c:v>
                </c:pt>
                <c:pt idx="7">
                  <c:v>0.02</c:v>
                </c:pt>
                <c:pt idx="8">
                  <c:v>0.08</c:v>
                </c:pt>
                <c:pt idx="9" formatCode="0.0%">
                  <c:v>3.32E-2</c:v>
                </c:pt>
              </c:numCache>
            </c:numRef>
          </c:val>
          <c:extLst>
            <c:ext xmlns:c16="http://schemas.microsoft.com/office/drawing/2014/chart" uri="{C3380CC4-5D6E-409C-BE32-E72D297353CC}">
              <c16:uniqueId val="{00000004-2C6A-49CC-BE85-1467CB6EDF3C}"/>
            </c:ext>
          </c:extLst>
        </c:ser>
        <c:ser>
          <c:idx val="5"/>
          <c:order val="5"/>
          <c:tx>
            <c:strRef>
              <c:f>'Repair Grants 2017-2022'!$A$21</c:f>
              <c:strCache>
                <c:ptCount val="1"/>
                <c:pt idx="0">
                  <c:v>2022 % of Funds</c:v>
                </c:pt>
              </c:strCache>
            </c:strRef>
          </c:tx>
          <c:spPr>
            <a:solidFill>
              <a:schemeClr val="accent6"/>
            </a:solidFill>
            <a:ln>
              <a:noFill/>
            </a:ln>
            <a:effectLst/>
          </c:spPr>
          <c:invertIfNegative val="0"/>
          <c:cat>
            <c:strRef>
              <c:f>'Repair Grants 2017-2022'!$B$15:$K$15</c:f>
              <c:strCache>
                <c:ptCount val="10"/>
                <c:pt idx="0">
                  <c:v>Asian</c:v>
                </c:pt>
                <c:pt idx="1">
                  <c:v>African American </c:v>
                </c:pt>
                <c:pt idx="2">
                  <c:v>Latino/ Hispanic</c:v>
                </c:pt>
                <c:pt idx="3">
                  <c:v>Slavic</c:v>
                </c:pt>
                <c:pt idx="4">
                  <c:v>White</c:v>
                </c:pt>
                <c:pt idx="5">
                  <c:v>Native American
/Alaskan Native </c:v>
                </c:pt>
                <c:pt idx="6">
                  <c:v>Middle Eastern</c:v>
                </c:pt>
                <c:pt idx="7">
                  <c:v>African </c:v>
                </c:pt>
                <c:pt idx="8">
                  <c:v>Pacific 
Islander</c:v>
                </c:pt>
                <c:pt idx="9">
                  <c:v>No Response</c:v>
                </c:pt>
              </c:strCache>
            </c:strRef>
          </c:cat>
          <c:val>
            <c:numRef>
              <c:f>'Repair Grants 2017-2022'!$B$21:$K$21</c:f>
              <c:numCache>
                <c:formatCode>0%</c:formatCode>
                <c:ptCount val="10"/>
                <c:pt idx="0">
                  <c:v>7.0000000000000007E-2</c:v>
                </c:pt>
                <c:pt idx="1">
                  <c:v>0</c:v>
                </c:pt>
                <c:pt idx="2">
                  <c:v>0.52</c:v>
                </c:pt>
                <c:pt idx="3">
                  <c:v>0.03</c:v>
                </c:pt>
                <c:pt idx="4">
                  <c:v>0.44</c:v>
                </c:pt>
                <c:pt idx="5">
                  <c:v>0.14000000000000001</c:v>
                </c:pt>
                <c:pt idx="6">
                  <c:v>0</c:v>
                </c:pt>
                <c:pt idx="7">
                  <c:v>0</c:v>
                </c:pt>
                <c:pt idx="8">
                  <c:v>0.05</c:v>
                </c:pt>
                <c:pt idx="9" formatCode="0.0%">
                  <c:v>0.09</c:v>
                </c:pt>
              </c:numCache>
            </c:numRef>
          </c:val>
          <c:extLst>
            <c:ext xmlns:c16="http://schemas.microsoft.com/office/drawing/2014/chart" uri="{C3380CC4-5D6E-409C-BE32-E72D297353CC}">
              <c16:uniqueId val="{00000005-2C6A-49CC-BE85-1467CB6EDF3C}"/>
            </c:ext>
          </c:extLst>
        </c:ser>
        <c:dLbls>
          <c:showLegendKey val="0"/>
          <c:showVal val="0"/>
          <c:showCatName val="0"/>
          <c:showSerName val="0"/>
          <c:showPercent val="0"/>
          <c:showBubbleSize val="0"/>
        </c:dLbls>
        <c:gapWidth val="219"/>
        <c:overlap val="100"/>
        <c:axId val="584702456"/>
        <c:axId val="584702784"/>
      </c:barChart>
      <c:catAx>
        <c:axId val="58470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702784"/>
        <c:crosses val="autoZero"/>
        <c:auto val="1"/>
        <c:lblAlgn val="ctr"/>
        <c:lblOffset val="100"/>
        <c:noMultiLvlLbl val="0"/>
      </c:catAx>
      <c:valAx>
        <c:axId val="58470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702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Workforce Hours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percentStacked"/>
        <c:varyColors val="0"/>
        <c:ser>
          <c:idx val="0"/>
          <c:order val="0"/>
          <c:tx>
            <c:strRef>
              <c:f>Workforce!$D$50</c:f>
              <c:strCache>
                <c:ptCount val="1"/>
                <c:pt idx="0">
                  <c:v>F</c:v>
                </c:pt>
              </c:strCache>
            </c:strRef>
          </c:tx>
          <c:spPr>
            <a:solidFill>
              <a:schemeClr val="accent1"/>
            </a:solidFill>
            <a:ln>
              <a:noFill/>
            </a:ln>
            <a:effectLst/>
          </c:spPr>
          <c:cat>
            <c:strRef>
              <c:f>Workforce!$B$51:$B$56</c:f>
              <c:strCache>
                <c:ptCount val="6"/>
                <c:pt idx="0">
                  <c:v>FY 17-18</c:v>
                </c:pt>
                <c:pt idx="1">
                  <c:v>FY 18-19</c:v>
                </c:pt>
                <c:pt idx="2">
                  <c:v>FY 19-20</c:v>
                </c:pt>
                <c:pt idx="3">
                  <c:v>FY 20-21</c:v>
                </c:pt>
                <c:pt idx="4">
                  <c:v>FY 21-22</c:v>
                </c:pt>
                <c:pt idx="5">
                  <c:v>FY 22-23</c:v>
                </c:pt>
              </c:strCache>
            </c:strRef>
          </c:cat>
          <c:val>
            <c:numRef>
              <c:f>Workforce!$D$51:$D$56</c:f>
              <c:numCache>
                <c:formatCode>0.0%</c:formatCode>
                <c:ptCount val="6"/>
                <c:pt idx="0">
                  <c:v>0.02</c:v>
                </c:pt>
                <c:pt idx="1">
                  <c:v>4.5999999999999999E-2</c:v>
                </c:pt>
                <c:pt idx="2">
                  <c:v>6.0999999999999999E-2</c:v>
                </c:pt>
                <c:pt idx="3">
                  <c:v>7.8E-2</c:v>
                </c:pt>
                <c:pt idx="4">
                  <c:v>0.19700000000000001</c:v>
                </c:pt>
                <c:pt idx="5">
                  <c:v>8.5000000000000006E-2</c:v>
                </c:pt>
              </c:numCache>
            </c:numRef>
          </c:val>
          <c:extLst>
            <c:ext xmlns:c16="http://schemas.microsoft.com/office/drawing/2014/chart" uri="{C3380CC4-5D6E-409C-BE32-E72D297353CC}">
              <c16:uniqueId val="{00000000-E0B0-4EAF-8598-48DE791404D3}"/>
            </c:ext>
          </c:extLst>
        </c:ser>
        <c:ser>
          <c:idx val="1"/>
          <c:order val="1"/>
          <c:tx>
            <c:strRef>
              <c:f>Workforce!$C$50</c:f>
              <c:strCache>
                <c:ptCount val="1"/>
                <c:pt idx="0">
                  <c:v>M</c:v>
                </c:pt>
              </c:strCache>
            </c:strRef>
          </c:tx>
          <c:spPr>
            <a:solidFill>
              <a:schemeClr val="accent2"/>
            </a:solidFill>
            <a:ln w="25400">
              <a:noFill/>
            </a:ln>
            <a:effectLst/>
          </c:spPr>
          <c:cat>
            <c:strRef>
              <c:f>Workforce!$B$51:$B$56</c:f>
              <c:strCache>
                <c:ptCount val="6"/>
                <c:pt idx="0">
                  <c:v>FY 17-18</c:v>
                </c:pt>
                <c:pt idx="1">
                  <c:v>FY 18-19</c:v>
                </c:pt>
                <c:pt idx="2">
                  <c:v>FY 19-20</c:v>
                </c:pt>
                <c:pt idx="3">
                  <c:v>FY 20-21</c:v>
                </c:pt>
                <c:pt idx="4">
                  <c:v>FY 21-22</c:v>
                </c:pt>
                <c:pt idx="5">
                  <c:v>FY 22-23</c:v>
                </c:pt>
              </c:strCache>
            </c:strRef>
          </c:cat>
          <c:val>
            <c:numRef>
              <c:f>Workforce!$C$51:$C$56</c:f>
              <c:numCache>
                <c:formatCode>0.0%</c:formatCode>
                <c:ptCount val="6"/>
                <c:pt idx="0">
                  <c:v>0.97899999999999998</c:v>
                </c:pt>
                <c:pt idx="1">
                  <c:v>0.95299999999999996</c:v>
                </c:pt>
                <c:pt idx="2">
                  <c:v>0.93799999999999994</c:v>
                </c:pt>
                <c:pt idx="3">
                  <c:v>0.92100000000000004</c:v>
                </c:pt>
                <c:pt idx="4">
                  <c:v>0.80200000000000005</c:v>
                </c:pt>
                <c:pt idx="5">
                  <c:v>0.91400000000000003</c:v>
                </c:pt>
              </c:numCache>
            </c:numRef>
          </c:val>
          <c:extLst>
            <c:ext xmlns:c16="http://schemas.microsoft.com/office/drawing/2014/chart" uri="{C3380CC4-5D6E-409C-BE32-E72D297353CC}">
              <c16:uniqueId val="{00000001-E0B0-4EAF-8598-48DE791404D3}"/>
            </c:ext>
          </c:extLst>
        </c:ser>
        <c:dLbls>
          <c:showLegendKey val="0"/>
          <c:showVal val="0"/>
          <c:showCatName val="0"/>
          <c:showSerName val="0"/>
          <c:showPercent val="0"/>
          <c:showBubbleSize val="0"/>
        </c:dLbls>
        <c:axId val="889559984"/>
        <c:axId val="889562280"/>
      </c:areaChart>
      <c:catAx>
        <c:axId val="88955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9562280"/>
        <c:crosses val="autoZero"/>
        <c:auto val="1"/>
        <c:lblAlgn val="ctr"/>
        <c:lblOffset val="100"/>
        <c:noMultiLvlLbl val="0"/>
      </c:catAx>
      <c:valAx>
        <c:axId val="889562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9559984"/>
        <c:crosses val="autoZero"/>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Apprentice Hours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percentStacked"/>
        <c:varyColors val="0"/>
        <c:ser>
          <c:idx val="0"/>
          <c:order val="0"/>
          <c:tx>
            <c:strRef>
              <c:f>Workforce!$M$50</c:f>
              <c:strCache>
                <c:ptCount val="1"/>
                <c:pt idx="0">
                  <c:v>F</c:v>
                </c:pt>
              </c:strCache>
            </c:strRef>
          </c:tx>
          <c:spPr>
            <a:solidFill>
              <a:schemeClr val="accent1"/>
            </a:solidFill>
            <a:ln>
              <a:noFill/>
            </a:ln>
            <a:effectLst/>
          </c:spPr>
          <c:cat>
            <c:strRef>
              <c:f>Workforce!$K$51:$K$56</c:f>
              <c:strCache>
                <c:ptCount val="6"/>
                <c:pt idx="0">
                  <c:v>FY 17-18</c:v>
                </c:pt>
                <c:pt idx="1">
                  <c:v>FY 18-19</c:v>
                </c:pt>
                <c:pt idx="2">
                  <c:v>FY 19-20</c:v>
                </c:pt>
                <c:pt idx="3">
                  <c:v>FY 20-21</c:v>
                </c:pt>
                <c:pt idx="4">
                  <c:v>FY 21-22</c:v>
                </c:pt>
                <c:pt idx="5">
                  <c:v>FY 22-23</c:v>
                </c:pt>
              </c:strCache>
            </c:strRef>
          </c:cat>
          <c:val>
            <c:numRef>
              <c:f>Workforce!$M$51:$M$56</c:f>
              <c:numCache>
                <c:formatCode>0.0%</c:formatCode>
                <c:ptCount val="6"/>
                <c:pt idx="0">
                  <c:v>3.1E-2</c:v>
                </c:pt>
                <c:pt idx="1">
                  <c:v>0.12</c:v>
                </c:pt>
                <c:pt idx="2">
                  <c:v>0.18099999999999999</c:v>
                </c:pt>
                <c:pt idx="3">
                  <c:v>0.218</c:v>
                </c:pt>
                <c:pt idx="4">
                  <c:v>4.5999999999999999E-2</c:v>
                </c:pt>
                <c:pt idx="5">
                  <c:v>0.186</c:v>
                </c:pt>
              </c:numCache>
            </c:numRef>
          </c:val>
          <c:extLst>
            <c:ext xmlns:c16="http://schemas.microsoft.com/office/drawing/2014/chart" uri="{C3380CC4-5D6E-409C-BE32-E72D297353CC}">
              <c16:uniqueId val="{00000000-23FF-48C3-96C8-AC9111029DDC}"/>
            </c:ext>
          </c:extLst>
        </c:ser>
        <c:ser>
          <c:idx val="1"/>
          <c:order val="1"/>
          <c:tx>
            <c:strRef>
              <c:f>Workforce!$L$50</c:f>
              <c:strCache>
                <c:ptCount val="1"/>
                <c:pt idx="0">
                  <c:v>M</c:v>
                </c:pt>
              </c:strCache>
            </c:strRef>
          </c:tx>
          <c:spPr>
            <a:solidFill>
              <a:schemeClr val="accent2"/>
            </a:solidFill>
            <a:ln w="25400">
              <a:noFill/>
            </a:ln>
            <a:effectLst/>
          </c:spPr>
          <c:cat>
            <c:strRef>
              <c:f>Workforce!$K$51:$K$56</c:f>
              <c:strCache>
                <c:ptCount val="6"/>
                <c:pt idx="0">
                  <c:v>FY 17-18</c:v>
                </c:pt>
                <c:pt idx="1">
                  <c:v>FY 18-19</c:v>
                </c:pt>
                <c:pt idx="2">
                  <c:v>FY 19-20</c:v>
                </c:pt>
                <c:pt idx="3">
                  <c:v>FY 20-21</c:v>
                </c:pt>
                <c:pt idx="4">
                  <c:v>FY 21-22</c:v>
                </c:pt>
                <c:pt idx="5">
                  <c:v>FY 22-23</c:v>
                </c:pt>
              </c:strCache>
            </c:strRef>
          </c:cat>
          <c:val>
            <c:numRef>
              <c:f>Workforce!$L$51:$L$56</c:f>
              <c:numCache>
                <c:formatCode>0.0%</c:formatCode>
                <c:ptCount val="6"/>
                <c:pt idx="0">
                  <c:v>0.96799999999999997</c:v>
                </c:pt>
                <c:pt idx="1">
                  <c:v>0.879</c:v>
                </c:pt>
                <c:pt idx="2">
                  <c:v>0.81799999999999995</c:v>
                </c:pt>
                <c:pt idx="3">
                  <c:v>0.78100000000000003</c:v>
                </c:pt>
                <c:pt idx="4">
                  <c:v>0.95299999999999996</c:v>
                </c:pt>
                <c:pt idx="5">
                  <c:v>0.81299999999999994</c:v>
                </c:pt>
              </c:numCache>
            </c:numRef>
          </c:val>
          <c:extLst>
            <c:ext xmlns:c16="http://schemas.microsoft.com/office/drawing/2014/chart" uri="{C3380CC4-5D6E-409C-BE32-E72D297353CC}">
              <c16:uniqueId val="{00000001-23FF-48C3-96C8-AC9111029DDC}"/>
            </c:ext>
          </c:extLst>
        </c:ser>
        <c:dLbls>
          <c:showLegendKey val="0"/>
          <c:showVal val="0"/>
          <c:showCatName val="0"/>
          <c:showSerName val="0"/>
          <c:showPercent val="0"/>
          <c:showBubbleSize val="0"/>
        </c:dLbls>
        <c:axId val="998376840"/>
        <c:axId val="998378808"/>
      </c:areaChart>
      <c:catAx>
        <c:axId val="998376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378808"/>
        <c:crosses val="autoZero"/>
        <c:auto val="1"/>
        <c:lblAlgn val="ctr"/>
        <c:lblOffset val="100"/>
        <c:noMultiLvlLbl val="0"/>
      </c:catAx>
      <c:valAx>
        <c:axId val="998378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376840"/>
        <c:crosses val="autoZero"/>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 Workforce Participation by Race/Ethnicity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Workforce!$C$23</c:f>
              <c:strCache>
                <c:ptCount val="1"/>
                <c:pt idx="0">
                  <c:v>FY 17-18</c:v>
                </c:pt>
              </c:strCache>
            </c:strRef>
          </c:tx>
          <c:spPr>
            <a:solidFill>
              <a:schemeClr val="accent1"/>
            </a:solidFill>
            <a:ln>
              <a:noFill/>
            </a:ln>
            <a:effectLst/>
          </c:spPr>
          <c:invertIfNegative val="0"/>
          <c:cat>
            <c:strRef>
              <c:f>Workforce!$B$24:$B$30</c:f>
              <c:strCache>
                <c:ptCount val="7"/>
                <c:pt idx="0">
                  <c:v>African American</c:v>
                </c:pt>
                <c:pt idx="1">
                  <c:v>Asian</c:v>
                </c:pt>
                <c:pt idx="2">
                  <c:v>Caucasian</c:v>
                </c:pt>
                <c:pt idx="3">
                  <c:v>Hispanic</c:v>
                </c:pt>
                <c:pt idx="4">
                  <c:v>Native American</c:v>
                </c:pt>
                <c:pt idx="5">
                  <c:v>Other, Non-White</c:v>
                </c:pt>
                <c:pt idx="6">
                  <c:v>Unknown</c:v>
                </c:pt>
              </c:strCache>
            </c:strRef>
          </c:cat>
          <c:val>
            <c:numRef>
              <c:f>Workforce!$C$24:$C$30</c:f>
              <c:numCache>
                <c:formatCode>0.0%</c:formatCode>
                <c:ptCount val="7"/>
                <c:pt idx="0">
                  <c:v>9.7000000000000003E-2</c:v>
                </c:pt>
                <c:pt idx="1">
                  <c:v>1.6E-2</c:v>
                </c:pt>
                <c:pt idx="2">
                  <c:v>0.44</c:v>
                </c:pt>
                <c:pt idx="3">
                  <c:v>0.39800000000000002</c:v>
                </c:pt>
                <c:pt idx="4">
                  <c:v>6.8999999999999999E-3</c:v>
                </c:pt>
                <c:pt idx="5">
                  <c:v>0.02</c:v>
                </c:pt>
                <c:pt idx="6">
                  <c:v>3.9E-2</c:v>
                </c:pt>
              </c:numCache>
            </c:numRef>
          </c:val>
          <c:extLst>
            <c:ext xmlns:c16="http://schemas.microsoft.com/office/drawing/2014/chart" uri="{C3380CC4-5D6E-409C-BE32-E72D297353CC}">
              <c16:uniqueId val="{00000000-629B-4C15-AE9A-88D594F2BCD6}"/>
            </c:ext>
          </c:extLst>
        </c:ser>
        <c:ser>
          <c:idx val="1"/>
          <c:order val="1"/>
          <c:tx>
            <c:strRef>
              <c:f>Workforce!$D$23</c:f>
              <c:strCache>
                <c:ptCount val="1"/>
                <c:pt idx="0">
                  <c:v>FY 18-19</c:v>
                </c:pt>
              </c:strCache>
            </c:strRef>
          </c:tx>
          <c:spPr>
            <a:solidFill>
              <a:schemeClr val="accent2"/>
            </a:solidFill>
            <a:ln>
              <a:noFill/>
            </a:ln>
            <a:effectLst/>
          </c:spPr>
          <c:invertIfNegative val="0"/>
          <c:cat>
            <c:strRef>
              <c:f>Workforce!$B$24:$B$30</c:f>
              <c:strCache>
                <c:ptCount val="7"/>
                <c:pt idx="0">
                  <c:v>African American</c:v>
                </c:pt>
                <c:pt idx="1">
                  <c:v>Asian</c:v>
                </c:pt>
                <c:pt idx="2">
                  <c:v>Caucasian</c:v>
                </c:pt>
                <c:pt idx="3">
                  <c:v>Hispanic</c:v>
                </c:pt>
                <c:pt idx="4">
                  <c:v>Native American</c:v>
                </c:pt>
                <c:pt idx="5">
                  <c:v>Other, Non-White</c:v>
                </c:pt>
                <c:pt idx="6">
                  <c:v>Unknown</c:v>
                </c:pt>
              </c:strCache>
            </c:strRef>
          </c:cat>
          <c:val>
            <c:numRef>
              <c:f>Workforce!$D$24:$D$30</c:f>
              <c:numCache>
                <c:formatCode>0.0%</c:formatCode>
                <c:ptCount val="7"/>
                <c:pt idx="0">
                  <c:v>7.6999999999999999E-2</c:v>
                </c:pt>
                <c:pt idx="1">
                  <c:v>2.7E-2</c:v>
                </c:pt>
                <c:pt idx="2">
                  <c:v>0.48299999999999998</c:v>
                </c:pt>
                <c:pt idx="3">
                  <c:v>0.36599999999999999</c:v>
                </c:pt>
                <c:pt idx="4">
                  <c:v>4.8999999999999998E-3</c:v>
                </c:pt>
                <c:pt idx="5">
                  <c:v>1.4E-2</c:v>
                </c:pt>
                <c:pt idx="6">
                  <c:v>1.9E-2</c:v>
                </c:pt>
              </c:numCache>
            </c:numRef>
          </c:val>
          <c:extLst>
            <c:ext xmlns:c16="http://schemas.microsoft.com/office/drawing/2014/chart" uri="{C3380CC4-5D6E-409C-BE32-E72D297353CC}">
              <c16:uniqueId val="{00000001-629B-4C15-AE9A-88D594F2BCD6}"/>
            </c:ext>
          </c:extLst>
        </c:ser>
        <c:ser>
          <c:idx val="2"/>
          <c:order val="2"/>
          <c:tx>
            <c:strRef>
              <c:f>Workforce!$E$23</c:f>
              <c:strCache>
                <c:ptCount val="1"/>
                <c:pt idx="0">
                  <c:v>FY 19-20</c:v>
                </c:pt>
              </c:strCache>
            </c:strRef>
          </c:tx>
          <c:spPr>
            <a:solidFill>
              <a:schemeClr val="accent3"/>
            </a:solidFill>
            <a:ln>
              <a:noFill/>
            </a:ln>
            <a:effectLst/>
          </c:spPr>
          <c:invertIfNegative val="0"/>
          <c:cat>
            <c:strRef>
              <c:f>Workforce!$B$24:$B$30</c:f>
              <c:strCache>
                <c:ptCount val="7"/>
                <c:pt idx="0">
                  <c:v>African American</c:v>
                </c:pt>
                <c:pt idx="1">
                  <c:v>Asian</c:v>
                </c:pt>
                <c:pt idx="2">
                  <c:v>Caucasian</c:v>
                </c:pt>
                <c:pt idx="3">
                  <c:v>Hispanic</c:v>
                </c:pt>
                <c:pt idx="4">
                  <c:v>Native American</c:v>
                </c:pt>
                <c:pt idx="5">
                  <c:v>Other, Non-White</c:v>
                </c:pt>
                <c:pt idx="6">
                  <c:v>Unknown</c:v>
                </c:pt>
              </c:strCache>
            </c:strRef>
          </c:cat>
          <c:val>
            <c:numRef>
              <c:f>Workforce!$E$24:$E$30</c:f>
              <c:numCache>
                <c:formatCode>0.0%</c:formatCode>
                <c:ptCount val="7"/>
                <c:pt idx="0">
                  <c:v>5.3999999999999999E-2</c:v>
                </c:pt>
                <c:pt idx="1">
                  <c:v>3.4000000000000002E-2</c:v>
                </c:pt>
                <c:pt idx="2">
                  <c:v>0.42899999999999999</c:v>
                </c:pt>
                <c:pt idx="3">
                  <c:v>0.46800000000000003</c:v>
                </c:pt>
                <c:pt idx="4">
                  <c:v>3.7000000000000002E-3</c:v>
                </c:pt>
                <c:pt idx="5">
                  <c:v>1.44E-2</c:v>
                </c:pt>
                <c:pt idx="6">
                  <c:v>0</c:v>
                </c:pt>
              </c:numCache>
            </c:numRef>
          </c:val>
          <c:extLst>
            <c:ext xmlns:c16="http://schemas.microsoft.com/office/drawing/2014/chart" uri="{C3380CC4-5D6E-409C-BE32-E72D297353CC}">
              <c16:uniqueId val="{00000002-629B-4C15-AE9A-88D594F2BCD6}"/>
            </c:ext>
          </c:extLst>
        </c:ser>
        <c:ser>
          <c:idx val="3"/>
          <c:order val="3"/>
          <c:tx>
            <c:strRef>
              <c:f>Workforce!$F$23</c:f>
              <c:strCache>
                <c:ptCount val="1"/>
                <c:pt idx="0">
                  <c:v>FY 20-21</c:v>
                </c:pt>
              </c:strCache>
            </c:strRef>
          </c:tx>
          <c:spPr>
            <a:solidFill>
              <a:schemeClr val="accent4"/>
            </a:solidFill>
            <a:ln>
              <a:noFill/>
            </a:ln>
            <a:effectLst/>
          </c:spPr>
          <c:invertIfNegative val="0"/>
          <c:cat>
            <c:strRef>
              <c:f>Workforce!$B$24:$B$30</c:f>
              <c:strCache>
                <c:ptCount val="7"/>
                <c:pt idx="0">
                  <c:v>African American</c:v>
                </c:pt>
                <c:pt idx="1">
                  <c:v>Asian</c:v>
                </c:pt>
                <c:pt idx="2">
                  <c:v>Caucasian</c:v>
                </c:pt>
                <c:pt idx="3">
                  <c:v>Hispanic</c:v>
                </c:pt>
                <c:pt idx="4">
                  <c:v>Native American</c:v>
                </c:pt>
                <c:pt idx="5">
                  <c:v>Other, Non-White</c:v>
                </c:pt>
                <c:pt idx="6">
                  <c:v>Unknown</c:v>
                </c:pt>
              </c:strCache>
            </c:strRef>
          </c:cat>
          <c:val>
            <c:numRef>
              <c:f>Workforce!$F$24:$F$30</c:f>
              <c:numCache>
                <c:formatCode>0.0%</c:formatCode>
                <c:ptCount val="7"/>
                <c:pt idx="0">
                  <c:v>7.0999999999999994E-2</c:v>
                </c:pt>
                <c:pt idx="1">
                  <c:v>1.4999999999999999E-2</c:v>
                </c:pt>
                <c:pt idx="2">
                  <c:v>0.56299999999999994</c:v>
                </c:pt>
                <c:pt idx="3">
                  <c:v>0.32500000000000001</c:v>
                </c:pt>
                <c:pt idx="4">
                  <c:v>5.7000000000000002E-3</c:v>
                </c:pt>
                <c:pt idx="5">
                  <c:v>1.7999999999999999E-2</c:v>
                </c:pt>
                <c:pt idx="6">
                  <c:v>0</c:v>
                </c:pt>
              </c:numCache>
            </c:numRef>
          </c:val>
          <c:extLst>
            <c:ext xmlns:c16="http://schemas.microsoft.com/office/drawing/2014/chart" uri="{C3380CC4-5D6E-409C-BE32-E72D297353CC}">
              <c16:uniqueId val="{00000003-629B-4C15-AE9A-88D594F2BCD6}"/>
            </c:ext>
          </c:extLst>
        </c:ser>
        <c:ser>
          <c:idx val="4"/>
          <c:order val="4"/>
          <c:tx>
            <c:strRef>
              <c:f>Workforce!$G$23</c:f>
              <c:strCache>
                <c:ptCount val="1"/>
                <c:pt idx="0">
                  <c:v>FY 21-22</c:v>
                </c:pt>
              </c:strCache>
            </c:strRef>
          </c:tx>
          <c:spPr>
            <a:solidFill>
              <a:schemeClr val="accent5"/>
            </a:solidFill>
            <a:ln>
              <a:noFill/>
            </a:ln>
            <a:effectLst/>
          </c:spPr>
          <c:invertIfNegative val="0"/>
          <c:cat>
            <c:strRef>
              <c:f>Workforce!$B$24:$B$30</c:f>
              <c:strCache>
                <c:ptCount val="7"/>
                <c:pt idx="0">
                  <c:v>African American</c:v>
                </c:pt>
                <c:pt idx="1">
                  <c:v>Asian</c:v>
                </c:pt>
                <c:pt idx="2">
                  <c:v>Caucasian</c:v>
                </c:pt>
                <c:pt idx="3">
                  <c:v>Hispanic</c:v>
                </c:pt>
                <c:pt idx="4">
                  <c:v>Native American</c:v>
                </c:pt>
                <c:pt idx="5">
                  <c:v>Other, Non-White</c:v>
                </c:pt>
                <c:pt idx="6">
                  <c:v>Unknown</c:v>
                </c:pt>
              </c:strCache>
            </c:strRef>
          </c:cat>
          <c:val>
            <c:numRef>
              <c:f>Workforce!$G$24:$G$30</c:f>
              <c:numCache>
                <c:formatCode>0.0%</c:formatCode>
                <c:ptCount val="7"/>
                <c:pt idx="0">
                  <c:v>8.2000000000000003E-2</c:v>
                </c:pt>
                <c:pt idx="1">
                  <c:v>3.5999999999999997E-2</c:v>
                </c:pt>
                <c:pt idx="2">
                  <c:v>0.47</c:v>
                </c:pt>
                <c:pt idx="3">
                  <c:v>0.26500000000000001</c:v>
                </c:pt>
                <c:pt idx="4">
                  <c:v>0</c:v>
                </c:pt>
                <c:pt idx="5">
                  <c:v>0.14499999999999999</c:v>
                </c:pt>
                <c:pt idx="6">
                  <c:v>0</c:v>
                </c:pt>
              </c:numCache>
            </c:numRef>
          </c:val>
          <c:extLst>
            <c:ext xmlns:c16="http://schemas.microsoft.com/office/drawing/2014/chart" uri="{C3380CC4-5D6E-409C-BE32-E72D297353CC}">
              <c16:uniqueId val="{00000004-629B-4C15-AE9A-88D594F2BCD6}"/>
            </c:ext>
          </c:extLst>
        </c:ser>
        <c:ser>
          <c:idx val="5"/>
          <c:order val="5"/>
          <c:tx>
            <c:strRef>
              <c:f>Workforce!$H$23</c:f>
              <c:strCache>
                <c:ptCount val="1"/>
                <c:pt idx="0">
                  <c:v>FY 22-23</c:v>
                </c:pt>
              </c:strCache>
            </c:strRef>
          </c:tx>
          <c:spPr>
            <a:solidFill>
              <a:schemeClr val="accent6"/>
            </a:solidFill>
            <a:ln>
              <a:noFill/>
            </a:ln>
            <a:effectLst/>
          </c:spPr>
          <c:invertIfNegative val="0"/>
          <c:cat>
            <c:strRef>
              <c:f>Workforce!$B$24:$B$30</c:f>
              <c:strCache>
                <c:ptCount val="7"/>
                <c:pt idx="0">
                  <c:v>African American</c:v>
                </c:pt>
                <c:pt idx="1">
                  <c:v>Asian</c:v>
                </c:pt>
                <c:pt idx="2">
                  <c:v>Caucasian</c:v>
                </c:pt>
                <c:pt idx="3">
                  <c:v>Hispanic</c:v>
                </c:pt>
                <c:pt idx="4">
                  <c:v>Native American</c:v>
                </c:pt>
                <c:pt idx="5">
                  <c:v>Other, Non-White</c:v>
                </c:pt>
                <c:pt idx="6">
                  <c:v>Unknown</c:v>
                </c:pt>
              </c:strCache>
            </c:strRef>
          </c:cat>
          <c:val>
            <c:numRef>
              <c:f>Workforce!$H$24:$H$30</c:f>
              <c:numCache>
                <c:formatCode>0.0%</c:formatCode>
                <c:ptCount val="7"/>
                <c:pt idx="0">
                  <c:v>3.2899999999999999E-2</c:v>
                </c:pt>
                <c:pt idx="1">
                  <c:v>2.7799999999999998E-2</c:v>
                </c:pt>
                <c:pt idx="2">
                  <c:v>4.8800000000000003E-2</c:v>
                </c:pt>
                <c:pt idx="3">
                  <c:v>0.36499999999999999</c:v>
                </c:pt>
                <c:pt idx="4">
                  <c:v>3.0000000000000001E-3</c:v>
                </c:pt>
                <c:pt idx="5">
                  <c:v>8.1600000000000006E-2</c:v>
                </c:pt>
                <c:pt idx="6">
                  <c:v>0</c:v>
                </c:pt>
              </c:numCache>
            </c:numRef>
          </c:val>
          <c:extLst>
            <c:ext xmlns:c16="http://schemas.microsoft.com/office/drawing/2014/chart" uri="{C3380CC4-5D6E-409C-BE32-E72D297353CC}">
              <c16:uniqueId val="{00000005-629B-4C15-AE9A-88D594F2BCD6}"/>
            </c:ext>
          </c:extLst>
        </c:ser>
        <c:dLbls>
          <c:showLegendKey val="0"/>
          <c:showVal val="0"/>
          <c:showCatName val="0"/>
          <c:showSerName val="0"/>
          <c:showPercent val="0"/>
          <c:showBubbleSize val="0"/>
        </c:dLbls>
        <c:gapWidth val="150"/>
        <c:overlap val="100"/>
        <c:axId val="505101184"/>
        <c:axId val="505100200"/>
      </c:barChart>
      <c:catAx>
        <c:axId val="50510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100200"/>
        <c:crosses val="autoZero"/>
        <c:auto val="1"/>
        <c:lblAlgn val="ctr"/>
        <c:lblOffset val="100"/>
        <c:noMultiLvlLbl val="0"/>
      </c:catAx>
      <c:valAx>
        <c:axId val="505100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101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Apprentice Participation by Race/Ethnicity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Workforce!$M$23</c:f>
              <c:strCache>
                <c:ptCount val="1"/>
                <c:pt idx="0">
                  <c:v>FY 17-18</c:v>
                </c:pt>
              </c:strCache>
            </c:strRef>
          </c:tx>
          <c:spPr>
            <a:solidFill>
              <a:schemeClr val="accent1"/>
            </a:solidFill>
            <a:ln>
              <a:noFill/>
            </a:ln>
            <a:effectLst/>
          </c:spPr>
          <c:invertIfNegative val="0"/>
          <c:cat>
            <c:strRef>
              <c:f>Workforce!$L$24:$L$30</c:f>
              <c:strCache>
                <c:ptCount val="7"/>
                <c:pt idx="0">
                  <c:v>African American</c:v>
                </c:pt>
                <c:pt idx="1">
                  <c:v>Asian</c:v>
                </c:pt>
                <c:pt idx="2">
                  <c:v>Caucasian</c:v>
                </c:pt>
                <c:pt idx="3">
                  <c:v>Hispanic</c:v>
                </c:pt>
                <c:pt idx="4">
                  <c:v>Native American</c:v>
                </c:pt>
                <c:pt idx="5">
                  <c:v>Other, Non-White</c:v>
                </c:pt>
                <c:pt idx="6">
                  <c:v>Unknown</c:v>
                </c:pt>
              </c:strCache>
            </c:strRef>
          </c:cat>
          <c:val>
            <c:numRef>
              <c:f>Workforce!$M$24:$M$30</c:f>
              <c:numCache>
                <c:formatCode>0.0%</c:formatCode>
                <c:ptCount val="7"/>
                <c:pt idx="0">
                  <c:v>0.23</c:v>
                </c:pt>
                <c:pt idx="1">
                  <c:v>0.01</c:v>
                </c:pt>
                <c:pt idx="2">
                  <c:v>0.39900000000000002</c:v>
                </c:pt>
                <c:pt idx="3">
                  <c:v>0.31900000000000001</c:v>
                </c:pt>
                <c:pt idx="4">
                  <c:v>4.4999999999999997E-3</c:v>
                </c:pt>
                <c:pt idx="5">
                  <c:v>0</c:v>
                </c:pt>
                <c:pt idx="6">
                  <c:v>3.5999999999999997E-2</c:v>
                </c:pt>
              </c:numCache>
            </c:numRef>
          </c:val>
          <c:extLst>
            <c:ext xmlns:c16="http://schemas.microsoft.com/office/drawing/2014/chart" uri="{C3380CC4-5D6E-409C-BE32-E72D297353CC}">
              <c16:uniqueId val="{00000000-5ED9-421F-8E3A-F49CE0DB08D4}"/>
            </c:ext>
          </c:extLst>
        </c:ser>
        <c:ser>
          <c:idx val="1"/>
          <c:order val="1"/>
          <c:tx>
            <c:strRef>
              <c:f>Workforce!$N$23</c:f>
              <c:strCache>
                <c:ptCount val="1"/>
                <c:pt idx="0">
                  <c:v>FY 18-19</c:v>
                </c:pt>
              </c:strCache>
            </c:strRef>
          </c:tx>
          <c:spPr>
            <a:solidFill>
              <a:schemeClr val="accent2"/>
            </a:solidFill>
            <a:ln>
              <a:noFill/>
            </a:ln>
            <a:effectLst/>
          </c:spPr>
          <c:invertIfNegative val="0"/>
          <c:cat>
            <c:strRef>
              <c:f>Workforce!$L$24:$L$30</c:f>
              <c:strCache>
                <c:ptCount val="7"/>
                <c:pt idx="0">
                  <c:v>African American</c:v>
                </c:pt>
                <c:pt idx="1">
                  <c:v>Asian</c:v>
                </c:pt>
                <c:pt idx="2">
                  <c:v>Caucasian</c:v>
                </c:pt>
                <c:pt idx="3">
                  <c:v>Hispanic</c:v>
                </c:pt>
                <c:pt idx="4">
                  <c:v>Native American</c:v>
                </c:pt>
                <c:pt idx="5">
                  <c:v>Other, Non-White</c:v>
                </c:pt>
                <c:pt idx="6">
                  <c:v>Unknown</c:v>
                </c:pt>
              </c:strCache>
            </c:strRef>
          </c:cat>
          <c:val>
            <c:numRef>
              <c:f>Workforce!$N$24:$N$30</c:f>
              <c:numCache>
                <c:formatCode>0.0%</c:formatCode>
                <c:ptCount val="7"/>
                <c:pt idx="0">
                  <c:v>0.125</c:v>
                </c:pt>
                <c:pt idx="1">
                  <c:v>5.7000000000000002E-2</c:v>
                </c:pt>
                <c:pt idx="2">
                  <c:v>0.45600000000000002</c:v>
                </c:pt>
                <c:pt idx="3">
                  <c:v>0.309</c:v>
                </c:pt>
                <c:pt idx="4">
                  <c:v>9.7999999999999997E-5</c:v>
                </c:pt>
                <c:pt idx="5">
                  <c:v>5.0000000000000001E-3</c:v>
                </c:pt>
                <c:pt idx="6">
                  <c:v>3.5000000000000003E-2</c:v>
                </c:pt>
              </c:numCache>
            </c:numRef>
          </c:val>
          <c:extLst>
            <c:ext xmlns:c16="http://schemas.microsoft.com/office/drawing/2014/chart" uri="{C3380CC4-5D6E-409C-BE32-E72D297353CC}">
              <c16:uniqueId val="{00000001-5ED9-421F-8E3A-F49CE0DB08D4}"/>
            </c:ext>
          </c:extLst>
        </c:ser>
        <c:ser>
          <c:idx val="2"/>
          <c:order val="2"/>
          <c:tx>
            <c:strRef>
              <c:f>Workforce!$O$23</c:f>
              <c:strCache>
                <c:ptCount val="1"/>
                <c:pt idx="0">
                  <c:v>FY 19-20</c:v>
                </c:pt>
              </c:strCache>
            </c:strRef>
          </c:tx>
          <c:spPr>
            <a:solidFill>
              <a:schemeClr val="accent3"/>
            </a:solidFill>
            <a:ln>
              <a:noFill/>
            </a:ln>
            <a:effectLst/>
          </c:spPr>
          <c:invertIfNegative val="0"/>
          <c:cat>
            <c:strRef>
              <c:f>Workforce!$L$24:$L$30</c:f>
              <c:strCache>
                <c:ptCount val="7"/>
                <c:pt idx="0">
                  <c:v>African American</c:v>
                </c:pt>
                <c:pt idx="1">
                  <c:v>Asian</c:v>
                </c:pt>
                <c:pt idx="2">
                  <c:v>Caucasian</c:v>
                </c:pt>
                <c:pt idx="3">
                  <c:v>Hispanic</c:v>
                </c:pt>
                <c:pt idx="4">
                  <c:v>Native American</c:v>
                </c:pt>
                <c:pt idx="5">
                  <c:v>Other, Non-White</c:v>
                </c:pt>
                <c:pt idx="6">
                  <c:v>Unknown</c:v>
                </c:pt>
              </c:strCache>
            </c:strRef>
          </c:cat>
          <c:val>
            <c:numRef>
              <c:f>Workforce!$O$24:$O$30</c:f>
              <c:numCache>
                <c:formatCode>0.0%</c:formatCode>
                <c:ptCount val="7"/>
                <c:pt idx="0">
                  <c:v>0.106</c:v>
                </c:pt>
                <c:pt idx="1">
                  <c:v>5.1999999999999998E-2</c:v>
                </c:pt>
                <c:pt idx="2">
                  <c:v>0.44900000000000001</c:v>
                </c:pt>
                <c:pt idx="3">
                  <c:v>0.35399999999999998</c:v>
                </c:pt>
                <c:pt idx="4">
                  <c:v>0</c:v>
                </c:pt>
                <c:pt idx="5">
                  <c:v>3.2000000000000001E-2</c:v>
                </c:pt>
                <c:pt idx="6">
                  <c:v>0</c:v>
                </c:pt>
              </c:numCache>
            </c:numRef>
          </c:val>
          <c:extLst>
            <c:ext xmlns:c16="http://schemas.microsoft.com/office/drawing/2014/chart" uri="{C3380CC4-5D6E-409C-BE32-E72D297353CC}">
              <c16:uniqueId val="{00000002-5ED9-421F-8E3A-F49CE0DB08D4}"/>
            </c:ext>
          </c:extLst>
        </c:ser>
        <c:ser>
          <c:idx val="3"/>
          <c:order val="3"/>
          <c:tx>
            <c:strRef>
              <c:f>Workforce!$P$23</c:f>
              <c:strCache>
                <c:ptCount val="1"/>
                <c:pt idx="0">
                  <c:v>FY 20-21</c:v>
                </c:pt>
              </c:strCache>
            </c:strRef>
          </c:tx>
          <c:spPr>
            <a:solidFill>
              <a:schemeClr val="accent4"/>
            </a:solidFill>
            <a:ln>
              <a:noFill/>
            </a:ln>
            <a:effectLst/>
          </c:spPr>
          <c:invertIfNegative val="0"/>
          <c:cat>
            <c:strRef>
              <c:f>Workforce!$L$24:$L$30</c:f>
              <c:strCache>
                <c:ptCount val="7"/>
                <c:pt idx="0">
                  <c:v>African American</c:v>
                </c:pt>
                <c:pt idx="1">
                  <c:v>Asian</c:v>
                </c:pt>
                <c:pt idx="2">
                  <c:v>Caucasian</c:v>
                </c:pt>
                <c:pt idx="3">
                  <c:v>Hispanic</c:v>
                </c:pt>
                <c:pt idx="4">
                  <c:v>Native American</c:v>
                </c:pt>
                <c:pt idx="5">
                  <c:v>Other, Non-White</c:v>
                </c:pt>
                <c:pt idx="6">
                  <c:v>Unknown</c:v>
                </c:pt>
              </c:strCache>
            </c:strRef>
          </c:cat>
          <c:val>
            <c:numRef>
              <c:f>Workforce!$P$24:$P$30</c:f>
              <c:numCache>
                <c:formatCode>0.0%</c:formatCode>
                <c:ptCount val="7"/>
                <c:pt idx="0">
                  <c:v>2.1000000000000001E-2</c:v>
                </c:pt>
                <c:pt idx="1">
                  <c:v>0.01</c:v>
                </c:pt>
                <c:pt idx="2">
                  <c:v>0.61399999999999999</c:v>
                </c:pt>
                <c:pt idx="3">
                  <c:v>0.33200000000000002</c:v>
                </c:pt>
                <c:pt idx="4">
                  <c:v>9.7999999999999997E-3</c:v>
                </c:pt>
                <c:pt idx="5">
                  <c:v>5.0000000000000001E-3</c:v>
                </c:pt>
                <c:pt idx="6">
                  <c:v>0</c:v>
                </c:pt>
              </c:numCache>
            </c:numRef>
          </c:val>
          <c:extLst>
            <c:ext xmlns:c16="http://schemas.microsoft.com/office/drawing/2014/chart" uri="{C3380CC4-5D6E-409C-BE32-E72D297353CC}">
              <c16:uniqueId val="{00000003-5ED9-421F-8E3A-F49CE0DB08D4}"/>
            </c:ext>
          </c:extLst>
        </c:ser>
        <c:ser>
          <c:idx val="4"/>
          <c:order val="4"/>
          <c:tx>
            <c:strRef>
              <c:f>Workforce!$Q$23</c:f>
              <c:strCache>
                <c:ptCount val="1"/>
                <c:pt idx="0">
                  <c:v>FY 21-22</c:v>
                </c:pt>
              </c:strCache>
            </c:strRef>
          </c:tx>
          <c:spPr>
            <a:solidFill>
              <a:schemeClr val="accent5"/>
            </a:solidFill>
            <a:ln>
              <a:noFill/>
            </a:ln>
            <a:effectLst/>
          </c:spPr>
          <c:invertIfNegative val="0"/>
          <c:cat>
            <c:strRef>
              <c:f>Workforce!$L$24:$L$30</c:f>
              <c:strCache>
                <c:ptCount val="7"/>
                <c:pt idx="0">
                  <c:v>African American</c:v>
                </c:pt>
                <c:pt idx="1">
                  <c:v>Asian</c:v>
                </c:pt>
                <c:pt idx="2">
                  <c:v>Caucasian</c:v>
                </c:pt>
                <c:pt idx="3">
                  <c:v>Hispanic</c:v>
                </c:pt>
                <c:pt idx="4">
                  <c:v>Native American</c:v>
                </c:pt>
                <c:pt idx="5">
                  <c:v>Other, Non-White</c:v>
                </c:pt>
                <c:pt idx="6">
                  <c:v>Unknown</c:v>
                </c:pt>
              </c:strCache>
            </c:strRef>
          </c:cat>
          <c:val>
            <c:numRef>
              <c:f>Workforce!$Q$24:$Q$30</c:f>
              <c:numCache>
                <c:formatCode>0.0%</c:formatCode>
                <c:ptCount val="7"/>
                <c:pt idx="0">
                  <c:v>2.1999999999999999E-2</c:v>
                </c:pt>
                <c:pt idx="1">
                  <c:v>0.17</c:v>
                </c:pt>
                <c:pt idx="2">
                  <c:v>4.6899999999999997E-2</c:v>
                </c:pt>
                <c:pt idx="3">
                  <c:v>0.45500000000000002</c:v>
                </c:pt>
                <c:pt idx="4">
                  <c:v>0</c:v>
                </c:pt>
                <c:pt idx="5">
                  <c:v>0.3</c:v>
                </c:pt>
                <c:pt idx="6">
                  <c:v>0</c:v>
                </c:pt>
              </c:numCache>
            </c:numRef>
          </c:val>
          <c:extLst>
            <c:ext xmlns:c16="http://schemas.microsoft.com/office/drawing/2014/chart" uri="{C3380CC4-5D6E-409C-BE32-E72D297353CC}">
              <c16:uniqueId val="{00000004-5ED9-421F-8E3A-F49CE0DB08D4}"/>
            </c:ext>
          </c:extLst>
        </c:ser>
        <c:ser>
          <c:idx val="5"/>
          <c:order val="5"/>
          <c:tx>
            <c:strRef>
              <c:f>Workforce!$R$23</c:f>
              <c:strCache>
                <c:ptCount val="1"/>
                <c:pt idx="0">
                  <c:v>FY 22-23</c:v>
                </c:pt>
              </c:strCache>
            </c:strRef>
          </c:tx>
          <c:spPr>
            <a:solidFill>
              <a:schemeClr val="accent6"/>
            </a:solidFill>
            <a:ln>
              <a:noFill/>
            </a:ln>
            <a:effectLst/>
          </c:spPr>
          <c:invertIfNegative val="0"/>
          <c:cat>
            <c:strRef>
              <c:f>Workforce!$L$24:$L$30</c:f>
              <c:strCache>
                <c:ptCount val="7"/>
                <c:pt idx="0">
                  <c:v>African American</c:v>
                </c:pt>
                <c:pt idx="1">
                  <c:v>Asian</c:v>
                </c:pt>
                <c:pt idx="2">
                  <c:v>Caucasian</c:v>
                </c:pt>
                <c:pt idx="3">
                  <c:v>Hispanic</c:v>
                </c:pt>
                <c:pt idx="4">
                  <c:v>Native American</c:v>
                </c:pt>
                <c:pt idx="5">
                  <c:v>Other, Non-White</c:v>
                </c:pt>
                <c:pt idx="6">
                  <c:v>Unknown</c:v>
                </c:pt>
              </c:strCache>
            </c:strRef>
          </c:cat>
          <c:val>
            <c:numRef>
              <c:f>Workforce!$R$24:$R$30</c:f>
              <c:numCache>
                <c:formatCode>0.0%</c:formatCode>
                <c:ptCount val="7"/>
                <c:pt idx="0">
                  <c:v>1.54E-2</c:v>
                </c:pt>
                <c:pt idx="1">
                  <c:v>0.1119</c:v>
                </c:pt>
                <c:pt idx="2">
                  <c:v>0.46310000000000001</c:v>
                </c:pt>
                <c:pt idx="3">
                  <c:v>0.2767</c:v>
                </c:pt>
                <c:pt idx="4">
                  <c:v>1.4E-3</c:v>
                </c:pt>
                <c:pt idx="5">
                  <c:v>0.13139999999999999</c:v>
                </c:pt>
                <c:pt idx="6">
                  <c:v>0</c:v>
                </c:pt>
              </c:numCache>
            </c:numRef>
          </c:val>
          <c:extLst>
            <c:ext xmlns:c16="http://schemas.microsoft.com/office/drawing/2014/chart" uri="{C3380CC4-5D6E-409C-BE32-E72D297353CC}">
              <c16:uniqueId val="{00000005-5ED9-421F-8E3A-F49CE0DB08D4}"/>
            </c:ext>
          </c:extLst>
        </c:ser>
        <c:dLbls>
          <c:showLegendKey val="0"/>
          <c:showVal val="0"/>
          <c:showCatName val="0"/>
          <c:showSerName val="0"/>
          <c:showPercent val="0"/>
          <c:showBubbleSize val="0"/>
        </c:dLbls>
        <c:gapWidth val="150"/>
        <c:overlap val="100"/>
        <c:axId val="423679608"/>
        <c:axId val="423685184"/>
      </c:barChart>
      <c:catAx>
        <c:axId val="42367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685184"/>
        <c:crosses val="autoZero"/>
        <c:auto val="1"/>
        <c:lblAlgn val="ctr"/>
        <c:lblOffset val="100"/>
        <c:noMultiLvlLbl val="0"/>
      </c:catAx>
      <c:valAx>
        <c:axId val="4236851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679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Race/Ethnicity of Unduplicated Preference Policy Applicants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'Applicant RaceEthnicity'!$D$1:$E$1</c:f>
              <c:strCache>
                <c:ptCount val="1"/>
                <c:pt idx="0">
                  <c:v>Home Ownership Applicants</c:v>
                </c:pt>
              </c:strCache>
            </c:strRef>
          </c:tx>
          <c:spPr>
            <a:solidFill>
              <a:srgbClr val="002060"/>
            </a:solidFill>
            <a:ln>
              <a:noFill/>
            </a:ln>
            <a:effectLst/>
          </c:spPr>
          <c:invertIfNegative val="0"/>
          <c:cat>
            <c:strRef>
              <c:f>'Applicant RaceEthnicity'!$A$3:$A$14</c:f>
              <c:strCache>
                <c:ptCount val="12"/>
                <c:pt idx="0">
                  <c:v>Black</c:v>
                </c:pt>
                <c:pt idx="1">
                  <c:v>White</c:v>
                </c:pt>
                <c:pt idx="2">
                  <c:v>Multiracial</c:v>
                </c:pt>
                <c:pt idx="3">
                  <c:v>Latinx</c:v>
                </c:pt>
                <c:pt idx="4">
                  <c:v>Native American or Alaskan Native</c:v>
                </c:pt>
                <c:pt idx="5">
                  <c:v>Asian</c:v>
                </c:pt>
                <c:pt idx="6">
                  <c:v>Other</c:v>
                </c:pt>
                <c:pt idx="7">
                  <c:v>Pacific Islander</c:v>
                </c:pt>
                <c:pt idx="8">
                  <c:v>Middle Eastern</c:v>
                </c:pt>
                <c:pt idx="9">
                  <c:v>Slavic</c:v>
                </c:pt>
                <c:pt idx="10">
                  <c:v>Native Hawaiian or Pacific Islander</c:v>
                </c:pt>
                <c:pt idx="11">
                  <c:v>Unknown</c:v>
                </c:pt>
              </c:strCache>
            </c:strRef>
          </c:cat>
          <c:val>
            <c:numRef>
              <c:f>'Applicant RaceEthnicity'!$D$3:$D$14</c:f>
              <c:numCache>
                <c:formatCode>General</c:formatCode>
                <c:ptCount val="12"/>
                <c:pt idx="0">
                  <c:v>1180</c:v>
                </c:pt>
                <c:pt idx="1">
                  <c:v>116</c:v>
                </c:pt>
                <c:pt idx="2">
                  <c:v>47</c:v>
                </c:pt>
                <c:pt idx="3">
                  <c:v>58</c:v>
                </c:pt>
                <c:pt idx="4">
                  <c:v>15</c:v>
                </c:pt>
                <c:pt idx="5">
                  <c:v>29</c:v>
                </c:pt>
                <c:pt idx="7">
                  <c:v>4</c:v>
                </c:pt>
                <c:pt idx="8">
                  <c:v>5</c:v>
                </c:pt>
                <c:pt idx="11">
                  <c:v>168</c:v>
                </c:pt>
              </c:numCache>
            </c:numRef>
          </c:val>
          <c:extLst>
            <c:ext xmlns:c16="http://schemas.microsoft.com/office/drawing/2014/chart" uri="{C3380CC4-5D6E-409C-BE32-E72D297353CC}">
              <c16:uniqueId val="{00000000-BA77-459A-A91C-587FF483E735}"/>
            </c:ext>
          </c:extLst>
        </c:ser>
        <c:ser>
          <c:idx val="0"/>
          <c:order val="1"/>
          <c:tx>
            <c:strRef>
              <c:f>'Applicant RaceEthnicity'!$B$1:$C$1</c:f>
              <c:strCache>
                <c:ptCount val="1"/>
                <c:pt idx="0">
                  <c:v>Rental Applicants</c:v>
                </c:pt>
              </c:strCache>
            </c:strRef>
          </c:tx>
          <c:spPr>
            <a:solidFill>
              <a:srgbClr val="00B050"/>
            </a:solidFill>
            <a:ln>
              <a:noFill/>
            </a:ln>
            <a:effectLst/>
          </c:spPr>
          <c:invertIfNegative val="0"/>
          <c:cat>
            <c:strRef>
              <c:f>'Applicant RaceEthnicity'!$A$3:$A$14</c:f>
              <c:strCache>
                <c:ptCount val="12"/>
                <c:pt idx="0">
                  <c:v>Black</c:v>
                </c:pt>
                <c:pt idx="1">
                  <c:v>White</c:v>
                </c:pt>
                <c:pt idx="2">
                  <c:v>Multiracial</c:v>
                </c:pt>
                <c:pt idx="3">
                  <c:v>Latinx</c:v>
                </c:pt>
                <c:pt idx="4">
                  <c:v>Native American or Alaskan Native</c:v>
                </c:pt>
                <c:pt idx="5">
                  <c:v>Asian</c:v>
                </c:pt>
                <c:pt idx="6">
                  <c:v>Other</c:v>
                </c:pt>
                <c:pt idx="7">
                  <c:v>Pacific Islander</c:v>
                </c:pt>
                <c:pt idx="8">
                  <c:v>Middle Eastern</c:v>
                </c:pt>
                <c:pt idx="9">
                  <c:v>Slavic</c:v>
                </c:pt>
                <c:pt idx="10">
                  <c:v>Native Hawaiian or Pacific Islander</c:v>
                </c:pt>
                <c:pt idx="11">
                  <c:v>Unknown</c:v>
                </c:pt>
              </c:strCache>
            </c:strRef>
          </c:cat>
          <c:val>
            <c:numRef>
              <c:f>'Applicant RaceEthnicity'!$B$3:$B$14</c:f>
              <c:numCache>
                <c:formatCode>General</c:formatCode>
                <c:ptCount val="12"/>
                <c:pt idx="0">
                  <c:v>2321</c:v>
                </c:pt>
                <c:pt idx="1">
                  <c:v>766</c:v>
                </c:pt>
                <c:pt idx="2">
                  <c:v>242</c:v>
                </c:pt>
                <c:pt idx="3">
                  <c:v>195</c:v>
                </c:pt>
                <c:pt idx="4">
                  <c:v>61</c:v>
                </c:pt>
                <c:pt idx="5">
                  <c:v>50</c:v>
                </c:pt>
                <c:pt idx="6">
                  <c:v>28</c:v>
                </c:pt>
                <c:pt idx="7">
                  <c:v>22</c:v>
                </c:pt>
                <c:pt idx="8">
                  <c:v>19</c:v>
                </c:pt>
                <c:pt idx="9">
                  <c:v>15</c:v>
                </c:pt>
                <c:pt idx="10">
                  <c:v>14</c:v>
                </c:pt>
                <c:pt idx="11">
                  <c:v>854</c:v>
                </c:pt>
              </c:numCache>
            </c:numRef>
          </c:val>
          <c:extLst>
            <c:ext xmlns:c16="http://schemas.microsoft.com/office/drawing/2014/chart" uri="{C3380CC4-5D6E-409C-BE32-E72D297353CC}">
              <c16:uniqueId val="{00000001-BA77-459A-A91C-587FF483E735}"/>
            </c:ext>
          </c:extLst>
        </c:ser>
        <c:dLbls>
          <c:showLegendKey val="0"/>
          <c:showVal val="0"/>
          <c:showCatName val="0"/>
          <c:showSerName val="0"/>
          <c:showPercent val="0"/>
          <c:showBubbleSize val="0"/>
        </c:dLbls>
        <c:gapWidth val="219"/>
        <c:overlap val="100"/>
        <c:axId val="1042513088"/>
        <c:axId val="1042523584"/>
      </c:barChart>
      <c:catAx>
        <c:axId val="10425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523584"/>
        <c:crosses val="autoZero"/>
        <c:auto val="1"/>
        <c:lblAlgn val="ctr"/>
        <c:lblOffset val="100"/>
        <c:noMultiLvlLbl val="0"/>
      </c:catAx>
      <c:valAx>
        <c:axId val="1042523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25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Home</a:t>
            </a:r>
            <a:r>
              <a:rPr lang="en-US" baseline="0"/>
              <a:t> Repair Loans and Grants: </a:t>
            </a:r>
          </a:p>
          <a:p>
            <a:pPr>
              <a:defRPr/>
            </a:pPr>
            <a:r>
              <a:rPr lang="en-US" baseline="0"/>
              <a:t>January, 1 2015 - December 31, 2022</a:t>
            </a:r>
            <a:endParaRPr lang="en-US"/>
          </a:p>
        </c:rich>
      </c:tx>
      <c:layout>
        <c:manualLayout>
          <c:xMode val="edge"/>
          <c:yMode val="edge"/>
          <c:x val="0.37980451560277328"/>
          <c:y val="2.24537256115881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'Totals, Demographics'!$B$2</c:f>
              <c:strCache>
                <c:ptCount val="1"/>
                <c:pt idx="0">
                  <c:v>Loans Funded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'Totals, Demographics'!$A$3:$A$10</c:f>
              <c:numCache>
                <c:formatCode>General</c:formatCode>
                <c:ptCount val="8"/>
                <c:pt idx="0">
                  <c:v>2015</c:v>
                </c:pt>
                <c:pt idx="1">
                  <c:v>2016</c:v>
                </c:pt>
                <c:pt idx="2">
                  <c:v>2017</c:v>
                </c:pt>
                <c:pt idx="3">
                  <c:v>2018</c:v>
                </c:pt>
                <c:pt idx="4">
                  <c:v>2019</c:v>
                </c:pt>
                <c:pt idx="5">
                  <c:v>2020</c:v>
                </c:pt>
                <c:pt idx="6">
                  <c:v>2021</c:v>
                </c:pt>
                <c:pt idx="7">
                  <c:v>2022</c:v>
                </c:pt>
              </c:numCache>
            </c:numRef>
          </c:cat>
          <c:val>
            <c:numRef>
              <c:f>'Totals, Demographics'!$B$3:$B$10</c:f>
              <c:numCache>
                <c:formatCode>General</c:formatCode>
                <c:ptCount val="8"/>
                <c:pt idx="0">
                  <c:v>3</c:v>
                </c:pt>
                <c:pt idx="1">
                  <c:v>40</c:v>
                </c:pt>
                <c:pt idx="2">
                  <c:v>18</c:v>
                </c:pt>
                <c:pt idx="3">
                  <c:v>48</c:v>
                </c:pt>
                <c:pt idx="4">
                  <c:v>13</c:v>
                </c:pt>
                <c:pt idx="5">
                  <c:v>18</c:v>
                </c:pt>
                <c:pt idx="6">
                  <c:v>17</c:v>
                </c:pt>
                <c:pt idx="7">
                  <c:v>1</c:v>
                </c:pt>
              </c:numCache>
            </c:numRef>
          </c:val>
          <c:extLst>
            <c:ext xmlns:c16="http://schemas.microsoft.com/office/drawing/2014/chart" uri="{C3380CC4-5D6E-409C-BE32-E72D297353CC}">
              <c16:uniqueId val="{00000000-58D5-4777-B798-3D572F19DE99}"/>
            </c:ext>
          </c:extLst>
        </c:ser>
        <c:ser>
          <c:idx val="1"/>
          <c:order val="1"/>
          <c:tx>
            <c:strRef>
              <c:f>'Totals, Demographics'!$C$2</c:f>
              <c:strCache>
                <c:ptCount val="1"/>
                <c:pt idx="0">
                  <c:v>Grants </c:v>
                </c:pt>
              </c:strCache>
            </c:strRef>
          </c:tx>
          <c:spPr>
            <a:solidFill>
              <a:schemeClr val="accent2"/>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2-58D5-4777-B798-3D572F19DE9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'Totals, Demographics'!$A$3:$A$10</c:f>
              <c:numCache>
                <c:formatCode>General</c:formatCode>
                <c:ptCount val="8"/>
                <c:pt idx="0">
                  <c:v>2015</c:v>
                </c:pt>
                <c:pt idx="1">
                  <c:v>2016</c:v>
                </c:pt>
                <c:pt idx="2">
                  <c:v>2017</c:v>
                </c:pt>
                <c:pt idx="3">
                  <c:v>2018</c:v>
                </c:pt>
                <c:pt idx="4">
                  <c:v>2019</c:v>
                </c:pt>
                <c:pt idx="5">
                  <c:v>2020</c:v>
                </c:pt>
                <c:pt idx="6">
                  <c:v>2021</c:v>
                </c:pt>
                <c:pt idx="7">
                  <c:v>2022</c:v>
                </c:pt>
              </c:numCache>
            </c:numRef>
          </c:cat>
          <c:val>
            <c:numRef>
              <c:f>'Totals, Demographics'!$C$3:$C$10</c:f>
              <c:numCache>
                <c:formatCode>General</c:formatCode>
                <c:ptCount val="8"/>
                <c:pt idx="0">
                  <c:v>92</c:v>
                </c:pt>
                <c:pt idx="1">
                  <c:v>155</c:v>
                </c:pt>
                <c:pt idx="2">
                  <c:v>113</c:v>
                </c:pt>
                <c:pt idx="3">
                  <c:v>103</c:v>
                </c:pt>
                <c:pt idx="4">
                  <c:v>93</c:v>
                </c:pt>
                <c:pt idx="5">
                  <c:v>82</c:v>
                </c:pt>
                <c:pt idx="6">
                  <c:v>107</c:v>
                </c:pt>
                <c:pt idx="7">
                  <c:v>76</c:v>
                </c:pt>
              </c:numCache>
            </c:numRef>
          </c:val>
          <c:extLst>
            <c:ext xmlns:c16="http://schemas.microsoft.com/office/drawing/2014/chart" uri="{C3380CC4-5D6E-409C-BE32-E72D297353CC}">
              <c16:uniqueId val="{00000003-58D5-4777-B798-3D572F19DE99}"/>
            </c:ext>
          </c:extLst>
        </c:ser>
        <c:dLbls>
          <c:dLblPos val="outEnd"/>
          <c:showLegendKey val="0"/>
          <c:showVal val="1"/>
          <c:showCatName val="0"/>
          <c:showSerName val="0"/>
          <c:showPercent val="0"/>
          <c:showBubbleSize val="0"/>
        </c:dLbls>
        <c:gapWidth val="219"/>
        <c:overlap val="-27"/>
        <c:axId val="356284296"/>
        <c:axId val="354958992"/>
      </c:barChart>
      <c:catAx>
        <c:axId val="35628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4958992"/>
        <c:crosses val="autoZero"/>
        <c:auto val="1"/>
        <c:lblAlgn val="ctr"/>
        <c:lblOffset val="100"/>
        <c:noMultiLvlLbl val="0"/>
      </c:catAx>
      <c:valAx>
        <c:axId val="354958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6284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Home</a:t>
            </a:r>
            <a:r>
              <a:rPr lang="en-US" baseline="0" dirty="0"/>
              <a:t> Repair </a:t>
            </a:r>
            <a:r>
              <a:rPr lang="en-US" b="1" baseline="0" dirty="0"/>
              <a:t>Grants</a:t>
            </a:r>
            <a:r>
              <a:rPr lang="en-US" baseline="0" dirty="0"/>
              <a:t> by Race: 2015 - 2022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'Totals, Demographics'!$O$3</c:f>
              <c:strCache>
                <c:ptCount val="1"/>
                <c:pt idx="0">
                  <c:v>2015</c:v>
                </c:pt>
              </c:strCache>
            </c:strRef>
          </c:tx>
          <c:spPr>
            <a:solidFill>
              <a:schemeClr val="accent1"/>
            </a:solidFill>
            <a:ln>
              <a:noFill/>
            </a:ln>
            <a:effectLst/>
          </c:spPr>
          <c:invertIfNegative val="0"/>
          <c:cat>
            <c:strRef>
              <c:f>'Totals, Demographics'!$P$2:$W$2</c:f>
              <c:strCache>
                <c:ptCount val="8"/>
                <c:pt idx="0">
                  <c:v>Black</c:v>
                </c:pt>
                <c:pt idx="1">
                  <c:v>White</c:v>
                </c:pt>
                <c:pt idx="2">
                  <c:v>Latinx</c:v>
                </c:pt>
                <c:pt idx="3">
                  <c:v>Asian</c:v>
                </c:pt>
                <c:pt idx="4">
                  <c:v>Native Amer</c:v>
                </c:pt>
                <c:pt idx="5">
                  <c:v>Native Hawaiian/
Pacific Islander</c:v>
                </c:pt>
                <c:pt idx="6">
                  <c:v>Middle 
Eastern </c:v>
                </c:pt>
                <c:pt idx="7">
                  <c:v>Other</c:v>
                </c:pt>
              </c:strCache>
            </c:strRef>
          </c:cat>
          <c:val>
            <c:numRef>
              <c:f>'Totals, Demographics'!$P$3:$W$3</c:f>
              <c:numCache>
                <c:formatCode>General</c:formatCode>
                <c:ptCount val="8"/>
                <c:pt idx="0">
                  <c:v>54</c:v>
                </c:pt>
                <c:pt idx="1">
                  <c:v>23</c:v>
                </c:pt>
                <c:pt idx="2">
                  <c:v>3</c:v>
                </c:pt>
                <c:pt idx="3">
                  <c:v>2</c:v>
                </c:pt>
                <c:pt idx="4">
                  <c:v>2</c:v>
                </c:pt>
                <c:pt idx="5">
                  <c:v>0</c:v>
                </c:pt>
                <c:pt idx="6">
                  <c:v>0</c:v>
                </c:pt>
                <c:pt idx="7">
                  <c:v>8</c:v>
                </c:pt>
              </c:numCache>
            </c:numRef>
          </c:val>
          <c:extLst>
            <c:ext xmlns:c16="http://schemas.microsoft.com/office/drawing/2014/chart" uri="{C3380CC4-5D6E-409C-BE32-E72D297353CC}">
              <c16:uniqueId val="{00000000-D71E-4D0E-9285-C1453249F802}"/>
            </c:ext>
          </c:extLst>
        </c:ser>
        <c:ser>
          <c:idx val="1"/>
          <c:order val="1"/>
          <c:tx>
            <c:strRef>
              <c:f>'Totals, Demographics'!$O$4</c:f>
              <c:strCache>
                <c:ptCount val="1"/>
                <c:pt idx="0">
                  <c:v>2016</c:v>
                </c:pt>
              </c:strCache>
            </c:strRef>
          </c:tx>
          <c:spPr>
            <a:solidFill>
              <a:schemeClr val="accent2"/>
            </a:solidFill>
            <a:ln>
              <a:noFill/>
            </a:ln>
            <a:effectLst/>
          </c:spPr>
          <c:invertIfNegative val="0"/>
          <c:cat>
            <c:strRef>
              <c:f>'Totals, Demographics'!$P$2:$W$2</c:f>
              <c:strCache>
                <c:ptCount val="8"/>
                <c:pt idx="0">
                  <c:v>Black</c:v>
                </c:pt>
                <c:pt idx="1">
                  <c:v>White</c:v>
                </c:pt>
                <c:pt idx="2">
                  <c:v>Latinx</c:v>
                </c:pt>
                <c:pt idx="3">
                  <c:v>Asian</c:v>
                </c:pt>
                <c:pt idx="4">
                  <c:v>Native Amer</c:v>
                </c:pt>
                <c:pt idx="5">
                  <c:v>Native Hawaiian/
Pacific Islander</c:v>
                </c:pt>
                <c:pt idx="6">
                  <c:v>Middle 
Eastern </c:v>
                </c:pt>
                <c:pt idx="7">
                  <c:v>Other</c:v>
                </c:pt>
              </c:strCache>
            </c:strRef>
          </c:cat>
          <c:val>
            <c:numRef>
              <c:f>'Totals, Demographics'!$P$4:$W$4</c:f>
              <c:numCache>
                <c:formatCode>General</c:formatCode>
                <c:ptCount val="8"/>
                <c:pt idx="0">
                  <c:v>111</c:v>
                </c:pt>
                <c:pt idx="1">
                  <c:v>40</c:v>
                </c:pt>
                <c:pt idx="2">
                  <c:v>3</c:v>
                </c:pt>
                <c:pt idx="3">
                  <c:v>3</c:v>
                </c:pt>
                <c:pt idx="4">
                  <c:v>3</c:v>
                </c:pt>
                <c:pt idx="5">
                  <c:v>0</c:v>
                </c:pt>
                <c:pt idx="6">
                  <c:v>0</c:v>
                </c:pt>
                <c:pt idx="7">
                  <c:v>3</c:v>
                </c:pt>
              </c:numCache>
            </c:numRef>
          </c:val>
          <c:extLst>
            <c:ext xmlns:c16="http://schemas.microsoft.com/office/drawing/2014/chart" uri="{C3380CC4-5D6E-409C-BE32-E72D297353CC}">
              <c16:uniqueId val="{00000001-D71E-4D0E-9285-C1453249F802}"/>
            </c:ext>
          </c:extLst>
        </c:ser>
        <c:ser>
          <c:idx val="2"/>
          <c:order val="2"/>
          <c:tx>
            <c:strRef>
              <c:f>'Totals, Demographics'!$O$5</c:f>
              <c:strCache>
                <c:ptCount val="1"/>
                <c:pt idx="0">
                  <c:v>2017</c:v>
                </c:pt>
              </c:strCache>
            </c:strRef>
          </c:tx>
          <c:spPr>
            <a:solidFill>
              <a:schemeClr val="accent3"/>
            </a:solidFill>
            <a:ln>
              <a:noFill/>
            </a:ln>
            <a:effectLst/>
          </c:spPr>
          <c:invertIfNegative val="0"/>
          <c:cat>
            <c:strRef>
              <c:f>'Totals, Demographics'!$P$2:$W$2</c:f>
              <c:strCache>
                <c:ptCount val="8"/>
                <c:pt idx="0">
                  <c:v>Black</c:v>
                </c:pt>
                <c:pt idx="1">
                  <c:v>White</c:v>
                </c:pt>
                <c:pt idx="2">
                  <c:v>Latinx</c:v>
                </c:pt>
                <c:pt idx="3">
                  <c:v>Asian</c:v>
                </c:pt>
                <c:pt idx="4">
                  <c:v>Native Amer</c:v>
                </c:pt>
                <c:pt idx="5">
                  <c:v>Native Hawaiian/
Pacific Islander</c:v>
                </c:pt>
                <c:pt idx="6">
                  <c:v>Middle 
Eastern </c:v>
                </c:pt>
                <c:pt idx="7">
                  <c:v>Other</c:v>
                </c:pt>
              </c:strCache>
            </c:strRef>
          </c:cat>
          <c:val>
            <c:numRef>
              <c:f>'Totals, Demographics'!$P$5:$W$5</c:f>
              <c:numCache>
                <c:formatCode>General</c:formatCode>
                <c:ptCount val="8"/>
                <c:pt idx="0">
                  <c:v>64</c:v>
                </c:pt>
                <c:pt idx="1">
                  <c:v>35</c:v>
                </c:pt>
                <c:pt idx="2">
                  <c:v>4</c:v>
                </c:pt>
                <c:pt idx="3">
                  <c:v>3</c:v>
                </c:pt>
                <c:pt idx="4">
                  <c:v>1</c:v>
                </c:pt>
                <c:pt idx="5">
                  <c:v>0</c:v>
                </c:pt>
                <c:pt idx="6">
                  <c:v>0</c:v>
                </c:pt>
                <c:pt idx="7">
                  <c:v>2</c:v>
                </c:pt>
              </c:numCache>
            </c:numRef>
          </c:val>
          <c:extLst>
            <c:ext xmlns:c16="http://schemas.microsoft.com/office/drawing/2014/chart" uri="{C3380CC4-5D6E-409C-BE32-E72D297353CC}">
              <c16:uniqueId val="{00000002-D71E-4D0E-9285-C1453249F802}"/>
            </c:ext>
          </c:extLst>
        </c:ser>
        <c:ser>
          <c:idx val="3"/>
          <c:order val="3"/>
          <c:tx>
            <c:strRef>
              <c:f>'Totals, Demographics'!$O$6</c:f>
              <c:strCache>
                <c:ptCount val="1"/>
                <c:pt idx="0">
                  <c:v>2018</c:v>
                </c:pt>
              </c:strCache>
            </c:strRef>
          </c:tx>
          <c:spPr>
            <a:solidFill>
              <a:schemeClr val="accent4"/>
            </a:solidFill>
            <a:ln>
              <a:noFill/>
            </a:ln>
            <a:effectLst/>
          </c:spPr>
          <c:invertIfNegative val="0"/>
          <c:cat>
            <c:strRef>
              <c:f>'Totals, Demographics'!$P$2:$W$2</c:f>
              <c:strCache>
                <c:ptCount val="8"/>
                <c:pt idx="0">
                  <c:v>Black</c:v>
                </c:pt>
                <c:pt idx="1">
                  <c:v>White</c:v>
                </c:pt>
                <c:pt idx="2">
                  <c:v>Latinx</c:v>
                </c:pt>
                <c:pt idx="3">
                  <c:v>Asian</c:v>
                </c:pt>
                <c:pt idx="4">
                  <c:v>Native Amer</c:v>
                </c:pt>
                <c:pt idx="5">
                  <c:v>Native Hawaiian/
Pacific Islander</c:v>
                </c:pt>
                <c:pt idx="6">
                  <c:v>Middle 
Eastern </c:v>
                </c:pt>
                <c:pt idx="7">
                  <c:v>Other</c:v>
                </c:pt>
              </c:strCache>
            </c:strRef>
          </c:cat>
          <c:val>
            <c:numRef>
              <c:f>'Totals, Demographics'!$P$6:$W$6</c:f>
              <c:numCache>
                <c:formatCode>General</c:formatCode>
                <c:ptCount val="8"/>
                <c:pt idx="0">
                  <c:v>65</c:v>
                </c:pt>
                <c:pt idx="1">
                  <c:v>31</c:v>
                </c:pt>
                <c:pt idx="2">
                  <c:v>2</c:v>
                </c:pt>
                <c:pt idx="3">
                  <c:v>2</c:v>
                </c:pt>
                <c:pt idx="4">
                  <c:v>7</c:v>
                </c:pt>
                <c:pt idx="5">
                  <c:v>0</c:v>
                </c:pt>
                <c:pt idx="6">
                  <c:v>0</c:v>
                </c:pt>
                <c:pt idx="7">
                  <c:v>2</c:v>
                </c:pt>
              </c:numCache>
            </c:numRef>
          </c:val>
          <c:extLst>
            <c:ext xmlns:c16="http://schemas.microsoft.com/office/drawing/2014/chart" uri="{C3380CC4-5D6E-409C-BE32-E72D297353CC}">
              <c16:uniqueId val="{00000003-D71E-4D0E-9285-C1453249F802}"/>
            </c:ext>
          </c:extLst>
        </c:ser>
        <c:ser>
          <c:idx val="4"/>
          <c:order val="4"/>
          <c:tx>
            <c:strRef>
              <c:f>'Totals, Demographics'!$O$7</c:f>
              <c:strCache>
                <c:ptCount val="1"/>
                <c:pt idx="0">
                  <c:v>2019</c:v>
                </c:pt>
              </c:strCache>
            </c:strRef>
          </c:tx>
          <c:spPr>
            <a:solidFill>
              <a:schemeClr val="accent5"/>
            </a:solidFill>
            <a:ln>
              <a:solidFill>
                <a:srgbClr val="00B050"/>
              </a:solidFill>
            </a:ln>
            <a:effectLst/>
          </c:spPr>
          <c:invertIfNegative val="0"/>
          <c:cat>
            <c:strRef>
              <c:f>'Totals, Demographics'!$P$2:$W$2</c:f>
              <c:strCache>
                <c:ptCount val="8"/>
                <c:pt idx="0">
                  <c:v>Black</c:v>
                </c:pt>
                <c:pt idx="1">
                  <c:v>White</c:v>
                </c:pt>
                <c:pt idx="2">
                  <c:v>Latinx</c:v>
                </c:pt>
                <c:pt idx="3">
                  <c:v>Asian</c:v>
                </c:pt>
                <c:pt idx="4">
                  <c:v>Native Amer</c:v>
                </c:pt>
                <c:pt idx="5">
                  <c:v>Native Hawaiian/
Pacific Islander</c:v>
                </c:pt>
                <c:pt idx="6">
                  <c:v>Middle 
Eastern </c:v>
                </c:pt>
                <c:pt idx="7">
                  <c:v>Other</c:v>
                </c:pt>
              </c:strCache>
            </c:strRef>
          </c:cat>
          <c:val>
            <c:numRef>
              <c:f>'Totals, Demographics'!$P$7:$W$7</c:f>
              <c:numCache>
                <c:formatCode>General</c:formatCode>
                <c:ptCount val="8"/>
                <c:pt idx="0">
                  <c:v>61</c:v>
                </c:pt>
                <c:pt idx="1">
                  <c:v>28</c:v>
                </c:pt>
                <c:pt idx="2">
                  <c:v>3</c:v>
                </c:pt>
                <c:pt idx="3">
                  <c:v>5</c:v>
                </c:pt>
                <c:pt idx="4">
                  <c:v>8</c:v>
                </c:pt>
                <c:pt idx="5">
                  <c:v>2</c:v>
                </c:pt>
                <c:pt idx="6">
                  <c:v>1</c:v>
                </c:pt>
                <c:pt idx="7">
                  <c:v>0</c:v>
                </c:pt>
              </c:numCache>
            </c:numRef>
          </c:val>
          <c:extLst>
            <c:ext xmlns:c16="http://schemas.microsoft.com/office/drawing/2014/chart" uri="{C3380CC4-5D6E-409C-BE32-E72D297353CC}">
              <c16:uniqueId val="{00000004-D71E-4D0E-9285-C1453249F802}"/>
            </c:ext>
          </c:extLst>
        </c:ser>
        <c:ser>
          <c:idx val="5"/>
          <c:order val="5"/>
          <c:tx>
            <c:strRef>
              <c:f>'Totals, Demographics'!$O$8</c:f>
              <c:strCache>
                <c:ptCount val="1"/>
                <c:pt idx="0">
                  <c:v>2020</c:v>
                </c:pt>
              </c:strCache>
            </c:strRef>
          </c:tx>
          <c:spPr>
            <a:solidFill>
              <a:schemeClr val="accent6"/>
            </a:solidFill>
            <a:ln>
              <a:noFill/>
            </a:ln>
            <a:effectLst/>
          </c:spPr>
          <c:invertIfNegative val="0"/>
          <c:cat>
            <c:strRef>
              <c:f>'Totals, Demographics'!$P$2:$W$2</c:f>
              <c:strCache>
                <c:ptCount val="8"/>
                <c:pt idx="0">
                  <c:v>Black</c:v>
                </c:pt>
                <c:pt idx="1">
                  <c:v>White</c:v>
                </c:pt>
                <c:pt idx="2">
                  <c:v>Latinx</c:v>
                </c:pt>
                <c:pt idx="3">
                  <c:v>Asian</c:v>
                </c:pt>
                <c:pt idx="4">
                  <c:v>Native Amer</c:v>
                </c:pt>
                <c:pt idx="5">
                  <c:v>Native Hawaiian/
Pacific Islander</c:v>
                </c:pt>
                <c:pt idx="6">
                  <c:v>Middle 
Eastern </c:v>
                </c:pt>
                <c:pt idx="7">
                  <c:v>Other</c:v>
                </c:pt>
              </c:strCache>
            </c:strRef>
          </c:cat>
          <c:val>
            <c:numRef>
              <c:f>'Totals, Demographics'!$P$8:$W$8</c:f>
              <c:numCache>
                <c:formatCode>General</c:formatCode>
                <c:ptCount val="8"/>
                <c:pt idx="0">
                  <c:v>55</c:v>
                </c:pt>
                <c:pt idx="1">
                  <c:v>28</c:v>
                </c:pt>
                <c:pt idx="2">
                  <c:v>0</c:v>
                </c:pt>
                <c:pt idx="3">
                  <c:v>3</c:v>
                </c:pt>
                <c:pt idx="4">
                  <c:v>7</c:v>
                </c:pt>
                <c:pt idx="5">
                  <c:v>2</c:v>
                </c:pt>
                <c:pt idx="6">
                  <c:v>1</c:v>
                </c:pt>
                <c:pt idx="7">
                  <c:v>3</c:v>
                </c:pt>
              </c:numCache>
            </c:numRef>
          </c:val>
          <c:extLst>
            <c:ext xmlns:c16="http://schemas.microsoft.com/office/drawing/2014/chart" uri="{C3380CC4-5D6E-409C-BE32-E72D297353CC}">
              <c16:uniqueId val="{00000005-D71E-4D0E-9285-C1453249F802}"/>
            </c:ext>
          </c:extLst>
        </c:ser>
        <c:ser>
          <c:idx val="6"/>
          <c:order val="6"/>
          <c:tx>
            <c:strRef>
              <c:f>'Totals, Demographics'!$O$9</c:f>
              <c:strCache>
                <c:ptCount val="1"/>
                <c:pt idx="0">
                  <c:v>2021</c:v>
                </c:pt>
              </c:strCache>
            </c:strRef>
          </c:tx>
          <c:spPr>
            <a:solidFill>
              <a:schemeClr val="accent1">
                <a:lumMod val="60000"/>
              </a:schemeClr>
            </a:solidFill>
            <a:ln>
              <a:noFill/>
            </a:ln>
            <a:effectLst/>
          </c:spPr>
          <c:invertIfNegative val="0"/>
          <c:cat>
            <c:strRef>
              <c:f>'Totals, Demographics'!$P$2:$W$2</c:f>
              <c:strCache>
                <c:ptCount val="8"/>
                <c:pt idx="0">
                  <c:v>Black</c:v>
                </c:pt>
                <c:pt idx="1">
                  <c:v>White</c:v>
                </c:pt>
                <c:pt idx="2">
                  <c:v>Latinx</c:v>
                </c:pt>
                <c:pt idx="3">
                  <c:v>Asian</c:v>
                </c:pt>
                <c:pt idx="4">
                  <c:v>Native Amer</c:v>
                </c:pt>
                <c:pt idx="5">
                  <c:v>Native Hawaiian/
Pacific Islander</c:v>
                </c:pt>
                <c:pt idx="6">
                  <c:v>Middle 
Eastern </c:v>
                </c:pt>
                <c:pt idx="7">
                  <c:v>Other</c:v>
                </c:pt>
              </c:strCache>
            </c:strRef>
          </c:cat>
          <c:val>
            <c:numRef>
              <c:f>'Totals, Demographics'!$P$9:$W$9</c:f>
              <c:numCache>
                <c:formatCode>General</c:formatCode>
                <c:ptCount val="8"/>
                <c:pt idx="0">
                  <c:v>72</c:v>
                </c:pt>
                <c:pt idx="1">
                  <c:v>33</c:v>
                </c:pt>
                <c:pt idx="2">
                  <c:v>5</c:v>
                </c:pt>
                <c:pt idx="3">
                  <c:v>3</c:v>
                </c:pt>
                <c:pt idx="4">
                  <c:v>4</c:v>
                </c:pt>
                <c:pt idx="5">
                  <c:v>2</c:v>
                </c:pt>
                <c:pt idx="6">
                  <c:v>1</c:v>
                </c:pt>
                <c:pt idx="7">
                  <c:v>0</c:v>
                </c:pt>
              </c:numCache>
            </c:numRef>
          </c:val>
          <c:extLst>
            <c:ext xmlns:c16="http://schemas.microsoft.com/office/drawing/2014/chart" uri="{C3380CC4-5D6E-409C-BE32-E72D297353CC}">
              <c16:uniqueId val="{00000006-D71E-4D0E-9285-C1453249F802}"/>
            </c:ext>
          </c:extLst>
        </c:ser>
        <c:ser>
          <c:idx val="7"/>
          <c:order val="7"/>
          <c:tx>
            <c:strRef>
              <c:f>'Totals, Demographics'!$O$10</c:f>
              <c:strCache>
                <c:ptCount val="1"/>
                <c:pt idx="0">
                  <c:v>2022</c:v>
                </c:pt>
              </c:strCache>
            </c:strRef>
          </c:tx>
          <c:spPr>
            <a:solidFill>
              <a:schemeClr val="accent2">
                <a:lumMod val="60000"/>
              </a:schemeClr>
            </a:solidFill>
            <a:ln>
              <a:noFill/>
            </a:ln>
            <a:effectLst/>
          </c:spPr>
          <c:invertIfNegative val="0"/>
          <c:cat>
            <c:strRef>
              <c:f>'Totals, Demographics'!$P$2:$W$2</c:f>
              <c:strCache>
                <c:ptCount val="8"/>
                <c:pt idx="0">
                  <c:v>Black</c:v>
                </c:pt>
                <c:pt idx="1">
                  <c:v>White</c:v>
                </c:pt>
                <c:pt idx="2">
                  <c:v>Latinx</c:v>
                </c:pt>
                <c:pt idx="3">
                  <c:v>Asian</c:v>
                </c:pt>
                <c:pt idx="4">
                  <c:v>Native Amer</c:v>
                </c:pt>
                <c:pt idx="5">
                  <c:v>Native Hawaiian/
Pacific Islander</c:v>
                </c:pt>
                <c:pt idx="6">
                  <c:v>Middle 
Eastern </c:v>
                </c:pt>
                <c:pt idx="7">
                  <c:v>Other</c:v>
                </c:pt>
              </c:strCache>
            </c:strRef>
          </c:cat>
          <c:val>
            <c:numRef>
              <c:f>'Totals, Demographics'!$P$10:$W$10</c:f>
              <c:numCache>
                <c:formatCode>General</c:formatCode>
                <c:ptCount val="8"/>
                <c:pt idx="0">
                  <c:v>22</c:v>
                </c:pt>
                <c:pt idx="1">
                  <c:v>22</c:v>
                </c:pt>
                <c:pt idx="2">
                  <c:v>2</c:v>
                </c:pt>
                <c:pt idx="3">
                  <c:v>1</c:v>
                </c:pt>
                <c:pt idx="4">
                  <c:v>3</c:v>
                </c:pt>
                <c:pt idx="5">
                  <c:v>3</c:v>
                </c:pt>
                <c:pt idx="6">
                  <c:v>0</c:v>
                </c:pt>
                <c:pt idx="7">
                  <c:v>30</c:v>
                </c:pt>
              </c:numCache>
            </c:numRef>
          </c:val>
          <c:extLst>
            <c:ext xmlns:c16="http://schemas.microsoft.com/office/drawing/2014/chart" uri="{C3380CC4-5D6E-409C-BE32-E72D297353CC}">
              <c16:uniqueId val="{00000007-D71E-4D0E-9285-C1453249F802}"/>
            </c:ext>
          </c:extLst>
        </c:ser>
        <c:dLbls>
          <c:showLegendKey val="0"/>
          <c:showVal val="0"/>
          <c:showCatName val="0"/>
          <c:showSerName val="0"/>
          <c:showPercent val="0"/>
          <c:showBubbleSize val="0"/>
        </c:dLbls>
        <c:gapWidth val="219"/>
        <c:overlap val="100"/>
        <c:axId val="608010184"/>
        <c:axId val="608007560"/>
      </c:barChart>
      <c:catAx>
        <c:axId val="60801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8007560"/>
        <c:crosses val="autoZero"/>
        <c:auto val="1"/>
        <c:lblAlgn val="ctr"/>
        <c:lblOffset val="100"/>
        <c:noMultiLvlLbl val="0"/>
      </c:catAx>
      <c:valAx>
        <c:axId val="608007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801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Home Repair </a:t>
            </a:r>
            <a:r>
              <a:rPr lang="en-US" b="1" dirty="0"/>
              <a:t>Loans</a:t>
            </a:r>
            <a:r>
              <a:rPr lang="en-US" dirty="0"/>
              <a:t> by Race:</a:t>
            </a:r>
            <a:r>
              <a:rPr lang="en-US" baseline="0" dirty="0"/>
              <a:t> 2015 - 2022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'Totals, Demographics'!$E$3</c:f>
              <c:strCache>
                <c:ptCount val="1"/>
                <c:pt idx="0">
                  <c:v>2015</c:v>
                </c:pt>
              </c:strCache>
            </c:strRef>
          </c:tx>
          <c:spPr>
            <a:solidFill>
              <a:schemeClr val="accent1"/>
            </a:solidFill>
            <a:ln>
              <a:noFill/>
            </a:ln>
            <a:effectLst/>
          </c:spPr>
          <c:invertIfNegative val="0"/>
          <c:cat>
            <c:strRef>
              <c:f>'Totals, Demographics'!$F$2:$M$2</c:f>
              <c:strCache>
                <c:ptCount val="8"/>
                <c:pt idx="0">
                  <c:v>Black</c:v>
                </c:pt>
                <c:pt idx="1">
                  <c:v>White</c:v>
                </c:pt>
                <c:pt idx="2">
                  <c:v>Latinx</c:v>
                </c:pt>
                <c:pt idx="3">
                  <c:v>Asian</c:v>
                </c:pt>
                <c:pt idx="4">
                  <c:v>Native 
Amer</c:v>
                </c:pt>
                <c:pt idx="5">
                  <c:v>African </c:v>
                </c:pt>
                <c:pt idx="6">
                  <c:v>Other</c:v>
                </c:pt>
                <c:pt idx="7">
                  <c:v>Declined</c:v>
                </c:pt>
              </c:strCache>
            </c:strRef>
          </c:cat>
          <c:val>
            <c:numRef>
              <c:f>'Totals, Demographics'!$F$3:$M$3</c:f>
              <c:numCache>
                <c:formatCode>General</c:formatCode>
                <c:ptCount val="8"/>
                <c:pt idx="0">
                  <c:v>0</c:v>
                </c:pt>
                <c:pt idx="1">
                  <c:v>3</c:v>
                </c:pt>
                <c:pt idx="2">
                  <c:v>1</c:v>
                </c:pt>
                <c:pt idx="3">
                  <c:v>0</c:v>
                </c:pt>
                <c:pt idx="4">
                  <c:v>0</c:v>
                </c:pt>
                <c:pt idx="5">
                  <c:v>0</c:v>
                </c:pt>
                <c:pt idx="6">
                  <c:v>0</c:v>
                </c:pt>
                <c:pt idx="7">
                  <c:v>0</c:v>
                </c:pt>
              </c:numCache>
            </c:numRef>
          </c:val>
          <c:extLst>
            <c:ext xmlns:c16="http://schemas.microsoft.com/office/drawing/2014/chart" uri="{C3380CC4-5D6E-409C-BE32-E72D297353CC}">
              <c16:uniqueId val="{00000000-E270-45DE-B0D9-42F5A29ADBA4}"/>
            </c:ext>
          </c:extLst>
        </c:ser>
        <c:ser>
          <c:idx val="1"/>
          <c:order val="1"/>
          <c:tx>
            <c:strRef>
              <c:f>'Totals, Demographics'!$E$4</c:f>
              <c:strCache>
                <c:ptCount val="1"/>
                <c:pt idx="0">
                  <c:v>2016</c:v>
                </c:pt>
              </c:strCache>
            </c:strRef>
          </c:tx>
          <c:spPr>
            <a:solidFill>
              <a:schemeClr val="accent2"/>
            </a:solidFill>
            <a:ln>
              <a:noFill/>
            </a:ln>
            <a:effectLst/>
          </c:spPr>
          <c:invertIfNegative val="0"/>
          <c:cat>
            <c:strRef>
              <c:f>'Totals, Demographics'!$F$2:$M$2</c:f>
              <c:strCache>
                <c:ptCount val="8"/>
                <c:pt idx="0">
                  <c:v>Black</c:v>
                </c:pt>
                <c:pt idx="1">
                  <c:v>White</c:v>
                </c:pt>
                <c:pt idx="2">
                  <c:v>Latinx</c:v>
                </c:pt>
                <c:pt idx="3">
                  <c:v>Asian</c:v>
                </c:pt>
                <c:pt idx="4">
                  <c:v>Native 
Amer</c:v>
                </c:pt>
                <c:pt idx="5">
                  <c:v>African </c:v>
                </c:pt>
                <c:pt idx="6">
                  <c:v>Other</c:v>
                </c:pt>
                <c:pt idx="7">
                  <c:v>Declined</c:v>
                </c:pt>
              </c:strCache>
            </c:strRef>
          </c:cat>
          <c:val>
            <c:numRef>
              <c:f>'Totals, Demographics'!$F$4:$M$4</c:f>
              <c:numCache>
                <c:formatCode>General</c:formatCode>
                <c:ptCount val="8"/>
                <c:pt idx="0">
                  <c:v>25</c:v>
                </c:pt>
                <c:pt idx="1">
                  <c:v>12</c:v>
                </c:pt>
                <c:pt idx="2">
                  <c:v>2</c:v>
                </c:pt>
                <c:pt idx="3">
                  <c:v>0</c:v>
                </c:pt>
                <c:pt idx="4">
                  <c:v>0</c:v>
                </c:pt>
                <c:pt idx="5">
                  <c:v>0</c:v>
                </c:pt>
                <c:pt idx="6">
                  <c:v>1</c:v>
                </c:pt>
                <c:pt idx="7">
                  <c:v>0</c:v>
                </c:pt>
              </c:numCache>
            </c:numRef>
          </c:val>
          <c:extLst>
            <c:ext xmlns:c16="http://schemas.microsoft.com/office/drawing/2014/chart" uri="{C3380CC4-5D6E-409C-BE32-E72D297353CC}">
              <c16:uniqueId val="{00000001-E270-45DE-B0D9-42F5A29ADBA4}"/>
            </c:ext>
          </c:extLst>
        </c:ser>
        <c:ser>
          <c:idx val="2"/>
          <c:order val="2"/>
          <c:tx>
            <c:strRef>
              <c:f>'Totals, Demographics'!$E$5</c:f>
              <c:strCache>
                <c:ptCount val="1"/>
                <c:pt idx="0">
                  <c:v>2017</c:v>
                </c:pt>
              </c:strCache>
            </c:strRef>
          </c:tx>
          <c:spPr>
            <a:solidFill>
              <a:schemeClr val="accent3"/>
            </a:solidFill>
            <a:ln>
              <a:noFill/>
            </a:ln>
            <a:effectLst/>
          </c:spPr>
          <c:invertIfNegative val="0"/>
          <c:cat>
            <c:strRef>
              <c:f>'Totals, Demographics'!$F$2:$M$2</c:f>
              <c:strCache>
                <c:ptCount val="8"/>
                <c:pt idx="0">
                  <c:v>Black</c:v>
                </c:pt>
                <c:pt idx="1">
                  <c:v>White</c:v>
                </c:pt>
                <c:pt idx="2">
                  <c:v>Latinx</c:v>
                </c:pt>
                <c:pt idx="3">
                  <c:v>Asian</c:v>
                </c:pt>
                <c:pt idx="4">
                  <c:v>Native 
Amer</c:v>
                </c:pt>
                <c:pt idx="5">
                  <c:v>African </c:v>
                </c:pt>
                <c:pt idx="6">
                  <c:v>Other</c:v>
                </c:pt>
                <c:pt idx="7">
                  <c:v>Declined</c:v>
                </c:pt>
              </c:strCache>
            </c:strRef>
          </c:cat>
          <c:val>
            <c:numRef>
              <c:f>'Totals, Demographics'!$F$5:$M$5</c:f>
              <c:numCache>
                <c:formatCode>General</c:formatCode>
                <c:ptCount val="8"/>
                <c:pt idx="0">
                  <c:v>7</c:v>
                </c:pt>
                <c:pt idx="1">
                  <c:v>9</c:v>
                </c:pt>
                <c:pt idx="2">
                  <c:v>0</c:v>
                </c:pt>
                <c:pt idx="3">
                  <c:v>2</c:v>
                </c:pt>
                <c:pt idx="4">
                  <c:v>1</c:v>
                </c:pt>
                <c:pt idx="5">
                  <c:v>0</c:v>
                </c:pt>
                <c:pt idx="6">
                  <c:v>1</c:v>
                </c:pt>
                <c:pt idx="7">
                  <c:v>0</c:v>
                </c:pt>
              </c:numCache>
            </c:numRef>
          </c:val>
          <c:extLst>
            <c:ext xmlns:c16="http://schemas.microsoft.com/office/drawing/2014/chart" uri="{C3380CC4-5D6E-409C-BE32-E72D297353CC}">
              <c16:uniqueId val="{00000002-E270-45DE-B0D9-42F5A29ADBA4}"/>
            </c:ext>
          </c:extLst>
        </c:ser>
        <c:ser>
          <c:idx val="3"/>
          <c:order val="3"/>
          <c:tx>
            <c:strRef>
              <c:f>'Totals, Demographics'!$E$6</c:f>
              <c:strCache>
                <c:ptCount val="1"/>
                <c:pt idx="0">
                  <c:v>2018</c:v>
                </c:pt>
              </c:strCache>
            </c:strRef>
          </c:tx>
          <c:spPr>
            <a:solidFill>
              <a:schemeClr val="accent4"/>
            </a:solidFill>
            <a:ln>
              <a:noFill/>
            </a:ln>
            <a:effectLst/>
          </c:spPr>
          <c:invertIfNegative val="0"/>
          <c:cat>
            <c:strRef>
              <c:f>'Totals, Demographics'!$F$2:$M$2</c:f>
              <c:strCache>
                <c:ptCount val="8"/>
                <c:pt idx="0">
                  <c:v>Black</c:v>
                </c:pt>
                <c:pt idx="1">
                  <c:v>White</c:v>
                </c:pt>
                <c:pt idx="2">
                  <c:v>Latinx</c:v>
                </c:pt>
                <c:pt idx="3">
                  <c:v>Asian</c:v>
                </c:pt>
                <c:pt idx="4">
                  <c:v>Native 
Amer</c:v>
                </c:pt>
                <c:pt idx="5">
                  <c:v>African </c:v>
                </c:pt>
                <c:pt idx="6">
                  <c:v>Other</c:v>
                </c:pt>
                <c:pt idx="7">
                  <c:v>Declined</c:v>
                </c:pt>
              </c:strCache>
            </c:strRef>
          </c:cat>
          <c:val>
            <c:numRef>
              <c:f>'Totals, Demographics'!$F$6:$M$6</c:f>
              <c:numCache>
                <c:formatCode>General</c:formatCode>
                <c:ptCount val="8"/>
                <c:pt idx="0">
                  <c:v>15</c:v>
                </c:pt>
                <c:pt idx="1">
                  <c:v>27</c:v>
                </c:pt>
                <c:pt idx="2">
                  <c:v>1</c:v>
                </c:pt>
                <c:pt idx="3">
                  <c:v>1</c:v>
                </c:pt>
                <c:pt idx="4">
                  <c:v>1</c:v>
                </c:pt>
                <c:pt idx="5">
                  <c:v>0</c:v>
                </c:pt>
                <c:pt idx="6">
                  <c:v>3</c:v>
                </c:pt>
                <c:pt idx="7">
                  <c:v>0</c:v>
                </c:pt>
              </c:numCache>
            </c:numRef>
          </c:val>
          <c:extLst>
            <c:ext xmlns:c16="http://schemas.microsoft.com/office/drawing/2014/chart" uri="{C3380CC4-5D6E-409C-BE32-E72D297353CC}">
              <c16:uniqueId val="{00000003-E270-45DE-B0D9-42F5A29ADBA4}"/>
            </c:ext>
          </c:extLst>
        </c:ser>
        <c:ser>
          <c:idx val="4"/>
          <c:order val="4"/>
          <c:tx>
            <c:strRef>
              <c:f>'Totals, Demographics'!$E$7</c:f>
              <c:strCache>
                <c:ptCount val="1"/>
                <c:pt idx="0">
                  <c:v>2019</c:v>
                </c:pt>
              </c:strCache>
            </c:strRef>
          </c:tx>
          <c:spPr>
            <a:solidFill>
              <a:schemeClr val="accent5"/>
            </a:solidFill>
            <a:ln>
              <a:noFill/>
            </a:ln>
            <a:effectLst/>
          </c:spPr>
          <c:invertIfNegative val="0"/>
          <c:cat>
            <c:strRef>
              <c:f>'Totals, Demographics'!$F$2:$M$2</c:f>
              <c:strCache>
                <c:ptCount val="8"/>
                <c:pt idx="0">
                  <c:v>Black</c:v>
                </c:pt>
                <c:pt idx="1">
                  <c:v>White</c:v>
                </c:pt>
                <c:pt idx="2">
                  <c:v>Latinx</c:v>
                </c:pt>
                <c:pt idx="3">
                  <c:v>Asian</c:v>
                </c:pt>
                <c:pt idx="4">
                  <c:v>Native 
Amer</c:v>
                </c:pt>
                <c:pt idx="5">
                  <c:v>African </c:v>
                </c:pt>
                <c:pt idx="6">
                  <c:v>Other</c:v>
                </c:pt>
                <c:pt idx="7">
                  <c:v>Declined</c:v>
                </c:pt>
              </c:strCache>
            </c:strRef>
          </c:cat>
          <c:val>
            <c:numRef>
              <c:f>'Totals, Demographics'!$F$7:$M$7</c:f>
              <c:numCache>
                <c:formatCode>General</c:formatCode>
                <c:ptCount val="8"/>
                <c:pt idx="0">
                  <c:v>8</c:v>
                </c:pt>
                <c:pt idx="1">
                  <c:v>3</c:v>
                </c:pt>
                <c:pt idx="2">
                  <c:v>0</c:v>
                </c:pt>
                <c:pt idx="3">
                  <c:v>0</c:v>
                </c:pt>
                <c:pt idx="4">
                  <c:v>0</c:v>
                </c:pt>
                <c:pt idx="5">
                  <c:v>1</c:v>
                </c:pt>
                <c:pt idx="6">
                  <c:v>1</c:v>
                </c:pt>
                <c:pt idx="7">
                  <c:v>0</c:v>
                </c:pt>
              </c:numCache>
            </c:numRef>
          </c:val>
          <c:extLst>
            <c:ext xmlns:c16="http://schemas.microsoft.com/office/drawing/2014/chart" uri="{C3380CC4-5D6E-409C-BE32-E72D297353CC}">
              <c16:uniqueId val="{00000004-E270-45DE-B0D9-42F5A29ADBA4}"/>
            </c:ext>
          </c:extLst>
        </c:ser>
        <c:ser>
          <c:idx val="5"/>
          <c:order val="5"/>
          <c:tx>
            <c:strRef>
              <c:f>'Totals, Demographics'!$E$8</c:f>
              <c:strCache>
                <c:ptCount val="1"/>
                <c:pt idx="0">
                  <c:v>2020</c:v>
                </c:pt>
              </c:strCache>
            </c:strRef>
          </c:tx>
          <c:spPr>
            <a:solidFill>
              <a:schemeClr val="accent6"/>
            </a:solidFill>
            <a:ln>
              <a:noFill/>
            </a:ln>
            <a:effectLst/>
          </c:spPr>
          <c:invertIfNegative val="0"/>
          <c:cat>
            <c:strRef>
              <c:f>'Totals, Demographics'!$F$2:$M$2</c:f>
              <c:strCache>
                <c:ptCount val="8"/>
                <c:pt idx="0">
                  <c:v>Black</c:v>
                </c:pt>
                <c:pt idx="1">
                  <c:v>White</c:v>
                </c:pt>
                <c:pt idx="2">
                  <c:v>Latinx</c:v>
                </c:pt>
                <c:pt idx="3">
                  <c:v>Asian</c:v>
                </c:pt>
                <c:pt idx="4">
                  <c:v>Native 
Amer</c:v>
                </c:pt>
                <c:pt idx="5">
                  <c:v>African </c:v>
                </c:pt>
                <c:pt idx="6">
                  <c:v>Other</c:v>
                </c:pt>
                <c:pt idx="7">
                  <c:v>Declined</c:v>
                </c:pt>
              </c:strCache>
            </c:strRef>
          </c:cat>
          <c:val>
            <c:numRef>
              <c:f>'Totals, Demographics'!$F$8:$M$8</c:f>
              <c:numCache>
                <c:formatCode>General</c:formatCode>
                <c:ptCount val="8"/>
                <c:pt idx="0">
                  <c:v>8</c:v>
                </c:pt>
                <c:pt idx="1">
                  <c:v>7</c:v>
                </c:pt>
                <c:pt idx="2">
                  <c:v>1</c:v>
                </c:pt>
                <c:pt idx="3">
                  <c:v>0</c:v>
                </c:pt>
                <c:pt idx="4">
                  <c:v>1</c:v>
                </c:pt>
                <c:pt idx="5">
                  <c:v>1</c:v>
                </c:pt>
                <c:pt idx="6">
                  <c:v>0</c:v>
                </c:pt>
                <c:pt idx="7">
                  <c:v>1</c:v>
                </c:pt>
              </c:numCache>
            </c:numRef>
          </c:val>
          <c:extLst>
            <c:ext xmlns:c16="http://schemas.microsoft.com/office/drawing/2014/chart" uri="{C3380CC4-5D6E-409C-BE32-E72D297353CC}">
              <c16:uniqueId val="{00000005-E270-45DE-B0D9-42F5A29ADBA4}"/>
            </c:ext>
          </c:extLst>
        </c:ser>
        <c:ser>
          <c:idx val="6"/>
          <c:order val="6"/>
          <c:tx>
            <c:strRef>
              <c:f>'Totals, Demographics'!$E$9</c:f>
              <c:strCache>
                <c:ptCount val="1"/>
                <c:pt idx="0">
                  <c:v>2021</c:v>
                </c:pt>
              </c:strCache>
            </c:strRef>
          </c:tx>
          <c:spPr>
            <a:solidFill>
              <a:schemeClr val="accent1">
                <a:lumMod val="60000"/>
              </a:schemeClr>
            </a:solidFill>
            <a:ln>
              <a:noFill/>
            </a:ln>
            <a:effectLst/>
          </c:spPr>
          <c:invertIfNegative val="0"/>
          <c:cat>
            <c:strRef>
              <c:f>'Totals, Demographics'!$F$2:$M$2</c:f>
              <c:strCache>
                <c:ptCount val="8"/>
                <c:pt idx="0">
                  <c:v>Black</c:v>
                </c:pt>
                <c:pt idx="1">
                  <c:v>White</c:v>
                </c:pt>
                <c:pt idx="2">
                  <c:v>Latinx</c:v>
                </c:pt>
                <c:pt idx="3">
                  <c:v>Asian</c:v>
                </c:pt>
                <c:pt idx="4">
                  <c:v>Native 
Amer</c:v>
                </c:pt>
                <c:pt idx="5">
                  <c:v>African </c:v>
                </c:pt>
                <c:pt idx="6">
                  <c:v>Other</c:v>
                </c:pt>
                <c:pt idx="7">
                  <c:v>Declined</c:v>
                </c:pt>
              </c:strCache>
            </c:strRef>
          </c:cat>
          <c:val>
            <c:numRef>
              <c:f>'Totals, Demographics'!$F$9:$M$9</c:f>
              <c:numCache>
                <c:formatCode>General</c:formatCode>
                <c:ptCount val="8"/>
                <c:pt idx="0">
                  <c:v>6</c:v>
                </c:pt>
                <c:pt idx="1">
                  <c:v>6</c:v>
                </c:pt>
                <c:pt idx="2">
                  <c:v>1</c:v>
                </c:pt>
                <c:pt idx="3">
                  <c:v>0</c:v>
                </c:pt>
                <c:pt idx="4">
                  <c:v>0</c:v>
                </c:pt>
                <c:pt idx="5">
                  <c:v>1</c:v>
                </c:pt>
                <c:pt idx="6">
                  <c:v>0</c:v>
                </c:pt>
                <c:pt idx="7">
                  <c:v>3</c:v>
                </c:pt>
              </c:numCache>
            </c:numRef>
          </c:val>
          <c:extLst>
            <c:ext xmlns:c16="http://schemas.microsoft.com/office/drawing/2014/chart" uri="{C3380CC4-5D6E-409C-BE32-E72D297353CC}">
              <c16:uniqueId val="{00000006-E270-45DE-B0D9-42F5A29ADBA4}"/>
            </c:ext>
          </c:extLst>
        </c:ser>
        <c:ser>
          <c:idx val="7"/>
          <c:order val="7"/>
          <c:tx>
            <c:strRef>
              <c:f>'Totals, Demographics'!$E$10</c:f>
              <c:strCache>
                <c:ptCount val="1"/>
                <c:pt idx="0">
                  <c:v>2022</c:v>
                </c:pt>
              </c:strCache>
            </c:strRef>
          </c:tx>
          <c:spPr>
            <a:solidFill>
              <a:schemeClr val="accent2">
                <a:lumMod val="60000"/>
              </a:schemeClr>
            </a:solidFill>
            <a:ln>
              <a:noFill/>
            </a:ln>
            <a:effectLst/>
          </c:spPr>
          <c:invertIfNegative val="0"/>
          <c:cat>
            <c:strRef>
              <c:f>'Totals, Demographics'!$F$2:$M$2</c:f>
              <c:strCache>
                <c:ptCount val="8"/>
                <c:pt idx="0">
                  <c:v>Black</c:v>
                </c:pt>
                <c:pt idx="1">
                  <c:v>White</c:v>
                </c:pt>
                <c:pt idx="2">
                  <c:v>Latinx</c:v>
                </c:pt>
                <c:pt idx="3">
                  <c:v>Asian</c:v>
                </c:pt>
                <c:pt idx="4">
                  <c:v>Native 
Amer</c:v>
                </c:pt>
                <c:pt idx="5">
                  <c:v>African </c:v>
                </c:pt>
                <c:pt idx="6">
                  <c:v>Other</c:v>
                </c:pt>
                <c:pt idx="7">
                  <c:v>Declined</c:v>
                </c:pt>
              </c:strCache>
            </c:strRef>
          </c:cat>
          <c:val>
            <c:numRef>
              <c:f>'Totals, Demographics'!$F$10:$M$10</c:f>
              <c:numCache>
                <c:formatCode>General</c:formatCode>
                <c:ptCount val="8"/>
                <c:pt idx="0">
                  <c:v>0</c:v>
                </c:pt>
                <c:pt idx="1">
                  <c:v>1</c:v>
                </c:pt>
                <c:pt idx="2">
                  <c:v>1</c:v>
                </c:pt>
                <c:pt idx="3">
                  <c:v>0</c:v>
                </c:pt>
                <c:pt idx="4">
                  <c:v>1</c:v>
                </c:pt>
                <c:pt idx="5">
                  <c:v>0</c:v>
                </c:pt>
                <c:pt idx="6">
                  <c:v>0</c:v>
                </c:pt>
                <c:pt idx="7">
                  <c:v>0</c:v>
                </c:pt>
              </c:numCache>
            </c:numRef>
          </c:val>
          <c:extLst>
            <c:ext xmlns:c16="http://schemas.microsoft.com/office/drawing/2014/chart" uri="{C3380CC4-5D6E-409C-BE32-E72D297353CC}">
              <c16:uniqueId val="{00000007-E270-45DE-B0D9-42F5A29ADBA4}"/>
            </c:ext>
          </c:extLst>
        </c:ser>
        <c:dLbls>
          <c:showLegendKey val="0"/>
          <c:showVal val="0"/>
          <c:showCatName val="0"/>
          <c:showSerName val="0"/>
          <c:showPercent val="0"/>
          <c:showBubbleSize val="0"/>
        </c:dLbls>
        <c:gapWidth val="219"/>
        <c:overlap val="100"/>
        <c:axId val="755223864"/>
        <c:axId val="755224520"/>
      </c:barChart>
      <c:catAx>
        <c:axId val="75522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5224520"/>
        <c:crosses val="autoZero"/>
        <c:auto val="1"/>
        <c:lblAlgn val="ctr"/>
        <c:lblOffset val="100"/>
        <c:noMultiLvlLbl val="0"/>
      </c:catAx>
      <c:valAx>
        <c:axId val="755224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522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HAPP - Estate Planning Jan 2022 - Dec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'HAPP Data'!$E$23</c:f>
              <c:strCache>
                <c:ptCount val="1"/>
                <c:pt idx="0">
                  <c:v>Goal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'HAPP Data'!$B$24:$D$26</c:f>
              <c:strCache>
                <c:ptCount val="3"/>
                <c:pt idx="0">
                  <c:v>Estate Planning Webinars/ Workshops</c:v>
                </c:pt>
                <c:pt idx="1">
                  <c:v>Webinar/Workshop Attendees</c:v>
                </c:pt>
                <c:pt idx="2">
                  <c:v>Program Participants</c:v>
                </c:pt>
              </c:strCache>
            </c:strRef>
          </c:cat>
          <c:val>
            <c:numRef>
              <c:f>'HAPP Data'!$E$24:$E$26</c:f>
              <c:numCache>
                <c:formatCode>General</c:formatCode>
                <c:ptCount val="3"/>
                <c:pt idx="0">
                  <c:v>3</c:v>
                </c:pt>
                <c:pt idx="1">
                  <c:v>40</c:v>
                </c:pt>
                <c:pt idx="2">
                  <c:v>25</c:v>
                </c:pt>
              </c:numCache>
            </c:numRef>
          </c:val>
          <c:extLst>
            <c:ext xmlns:c16="http://schemas.microsoft.com/office/drawing/2014/chart" uri="{C3380CC4-5D6E-409C-BE32-E72D297353CC}">
              <c16:uniqueId val="{00000000-5837-4522-A02C-AA92CE5CEF79}"/>
            </c:ext>
          </c:extLst>
        </c:ser>
        <c:ser>
          <c:idx val="1"/>
          <c:order val="1"/>
          <c:tx>
            <c:strRef>
              <c:f>'HAPP Data'!$F$23</c:f>
              <c:strCache>
                <c:ptCount val="1"/>
                <c:pt idx="0">
                  <c:v>Program to Date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'HAPP Data'!$B$24:$D$26</c:f>
              <c:strCache>
                <c:ptCount val="3"/>
                <c:pt idx="0">
                  <c:v>Estate Planning Webinars/ Workshops</c:v>
                </c:pt>
                <c:pt idx="1">
                  <c:v>Webinar/Workshop Attendees</c:v>
                </c:pt>
                <c:pt idx="2">
                  <c:v>Program Participants</c:v>
                </c:pt>
              </c:strCache>
            </c:strRef>
          </c:cat>
          <c:val>
            <c:numRef>
              <c:f>'HAPP Data'!$F$24:$F$26</c:f>
              <c:numCache>
                <c:formatCode>General</c:formatCode>
                <c:ptCount val="3"/>
                <c:pt idx="0">
                  <c:v>10</c:v>
                </c:pt>
                <c:pt idx="1">
                  <c:v>64</c:v>
                </c:pt>
                <c:pt idx="2">
                  <c:v>23</c:v>
                </c:pt>
              </c:numCache>
            </c:numRef>
          </c:val>
          <c:extLst>
            <c:ext xmlns:c16="http://schemas.microsoft.com/office/drawing/2014/chart" uri="{C3380CC4-5D6E-409C-BE32-E72D297353CC}">
              <c16:uniqueId val="{00000001-5837-4522-A02C-AA92CE5CEF79}"/>
            </c:ext>
          </c:extLst>
        </c:ser>
        <c:ser>
          <c:idx val="2"/>
          <c:order val="2"/>
          <c:tx>
            <c:strRef>
              <c:f>'HAPP Data'!$G$23</c:f>
              <c:strCache>
                <c:ptCount val="1"/>
              </c:strCache>
            </c:strRef>
          </c:tx>
          <c:spPr>
            <a:solidFill>
              <a:schemeClr val="accent3"/>
            </a:solidFill>
            <a:ln>
              <a:noFill/>
            </a:ln>
            <a:effectLst/>
          </c:spPr>
          <c:invertIfNegative val="0"/>
          <c:cat>
            <c:strRef>
              <c:f>'HAPP Data'!$B$24:$D$26</c:f>
              <c:strCache>
                <c:ptCount val="3"/>
                <c:pt idx="0">
                  <c:v>Estate Planning Webinars/ Workshops</c:v>
                </c:pt>
                <c:pt idx="1">
                  <c:v>Webinar/Workshop Attendees</c:v>
                </c:pt>
                <c:pt idx="2">
                  <c:v>Program Participants</c:v>
                </c:pt>
              </c:strCache>
            </c:strRef>
          </c:cat>
          <c:val>
            <c:numRef>
              <c:f>'HAPP Data'!$G$24:$G$26</c:f>
              <c:numCache>
                <c:formatCode>General</c:formatCode>
                <c:ptCount val="3"/>
              </c:numCache>
            </c:numRef>
          </c:val>
          <c:extLst>
            <c:ext xmlns:c16="http://schemas.microsoft.com/office/drawing/2014/chart" uri="{C3380CC4-5D6E-409C-BE32-E72D297353CC}">
              <c16:uniqueId val="{00000002-5837-4522-A02C-AA92CE5CEF79}"/>
            </c:ext>
          </c:extLst>
        </c:ser>
        <c:dLbls>
          <c:showLegendKey val="0"/>
          <c:showVal val="0"/>
          <c:showCatName val="0"/>
          <c:showSerName val="0"/>
          <c:showPercent val="0"/>
          <c:showBubbleSize val="0"/>
        </c:dLbls>
        <c:gapWidth val="219"/>
        <c:overlap val="-27"/>
        <c:axId val="955059048"/>
        <c:axId val="955059376"/>
      </c:barChart>
      <c:catAx>
        <c:axId val="95505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5059376"/>
        <c:crosses val="autoZero"/>
        <c:auto val="1"/>
        <c:lblAlgn val="ctr"/>
        <c:lblOffset val="100"/>
        <c:noMultiLvlLbl val="0"/>
      </c:catAx>
      <c:valAx>
        <c:axId val="95505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5059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Preference</a:t>
            </a:r>
            <a:r>
              <a:rPr lang="en-US" baseline="0"/>
              <a:t> Policy Homebuyers by Funding Source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'C:\Users\irbailey\AppData\Local\Microsoft\Windows\INetCache\Content.Outlook\56O9TIY9\[Copy of Preference Policy purchases through 12.31.2021 with Bedroom size.xlsx]Sheet2'!$A$21:$A$29</c:f>
              <c:strCache>
                <c:ptCount val="9"/>
                <c:pt idx="0">
                  <c:v>CET DPAL(Citywide)</c:v>
                </c:pt>
                <c:pt idx="1">
                  <c:v>Cully Place (CET)</c:v>
                </c:pt>
                <c:pt idx="2">
                  <c:v>STR DPAL (Citywide)</c:v>
                </c:pt>
                <c:pt idx="3">
                  <c:v>N/NE TIF DPAL</c:v>
                </c:pt>
                <c:pt idx="4">
                  <c:v>Prosper Portland TIF DPAL</c:v>
                </c:pt>
                <c:pt idx="5">
                  <c:v>Olin Project TIF </c:v>
                </c:pt>
                <c:pt idx="6">
                  <c:v>Lents TIF</c:v>
                </c:pt>
                <c:pt idx="7">
                  <c:v>Kenton Commons (1 &amp; 2) TIF</c:v>
                </c:pt>
                <c:pt idx="8">
                  <c:v>No Subsidy</c:v>
                </c:pt>
              </c:strCache>
            </c:strRef>
          </c:cat>
          <c:val>
            <c:numRef>
              <c:f>'C:\Users\irbailey\AppData\Local\Microsoft\Windows\INetCache\Content.Outlook\56O9TIY9\[Copy of Preference Policy purchases through 12.31.2021 with Bedroom size.xlsx]Sheet2'!$B$21:$B$29</c:f>
              <c:numCache>
                <c:formatCode>General</c:formatCode>
                <c:ptCount val="9"/>
                <c:pt idx="0">
                  <c:v>10</c:v>
                </c:pt>
                <c:pt idx="1">
                  <c:v>3</c:v>
                </c:pt>
                <c:pt idx="2">
                  <c:v>10</c:v>
                </c:pt>
                <c:pt idx="3">
                  <c:v>38</c:v>
                </c:pt>
                <c:pt idx="4">
                  <c:v>16</c:v>
                </c:pt>
                <c:pt idx="5">
                  <c:v>12</c:v>
                </c:pt>
                <c:pt idx="6">
                  <c:v>2</c:v>
                </c:pt>
                <c:pt idx="7">
                  <c:v>19</c:v>
                </c:pt>
                <c:pt idx="8">
                  <c:v>11</c:v>
                </c:pt>
              </c:numCache>
            </c:numRef>
          </c:val>
          <c:extLst>
            <c:ext xmlns:c16="http://schemas.microsoft.com/office/drawing/2014/chart" uri="{C3380CC4-5D6E-409C-BE32-E72D297353CC}">
              <c16:uniqueId val="{00000000-2411-43A2-9072-74831D3179C6}"/>
            </c:ext>
          </c:extLst>
        </c:ser>
        <c:dLbls>
          <c:showLegendKey val="0"/>
          <c:showVal val="0"/>
          <c:showCatName val="0"/>
          <c:showSerName val="0"/>
          <c:showPercent val="0"/>
          <c:showBubbleSize val="0"/>
        </c:dLbls>
        <c:gapWidth val="219"/>
        <c:overlap val="-27"/>
        <c:axId val="592565016"/>
        <c:axId val="592565672"/>
      </c:barChart>
      <c:catAx>
        <c:axId val="59256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565672"/>
        <c:crosses val="autoZero"/>
        <c:auto val="1"/>
        <c:lblAlgn val="ctr"/>
        <c:lblOffset val="100"/>
        <c:noMultiLvlLbl val="0"/>
      </c:catAx>
      <c:valAx>
        <c:axId val="592565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565016"/>
        <c:crosses val="autoZero"/>
        <c:crossBetween val="between"/>
      </c:valAx>
      <c:spPr>
        <a:noFill/>
        <a:ln>
          <a:noFill/>
        </a:ln>
        <a:effectLst/>
      </c:spPr>
    </c:plotArea>
    <c:plotVisOnly val="1"/>
    <c:dispBlanksAs val="gap"/>
    <c:showDLblsOverMax val="0"/>
  </c:chart>
  <c:spPr>
    <a:noFill/>
    <a:ln w="19050">
      <a:solidFill>
        <a:srgbClr val="6B9DB7"/>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Preference Policy Homebuyers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Sheet2!$B$31</c:f>
              <c:strCache>
                <c:ptCount val="1"/>
                <c:pt idx="0">
                  <c:v># per year</c:v>
                </c:pt>
              </c:strCache>
            </c:strRef>
          </c:tx>
          <c:spPr>
            <a:solidFill>
              <a:schemeClr val="accent1"/>
            </a:solidFill>
            <a:ln>
              <a:noFill/>
            </a:ln>
            <a:effectLst/>
          </c:spPr>
          <c:cat>
            <c:numRef>
              <c:f>Sheet2!$A$32:$A$37</c:f>
              <c:numCache>
                <c:formatCode>General</c:formatCode>
                <c:ptCount val="6"/>
                <c:pt idx="0">
                  <c:v>2017</c:v>
                </c:pt>
                <c:pt idx="1">
                  <c:v>2018</c:v>
                </c:pt>
                <c:pt idx="2">
                  <c:v>2019</c:v>
                </c:pt>
                <c:pt idx="3">
                  <c:v>2020</c:v>
                </c:pt>
                <c:pt idx="4">
                  <c:v>2021</c:v>
                </c:pt>
                <c:pt idx="5">
                  <c:v>2022</c:v>
                </c:pt>
              </c:numCache>
            </c:numRef>
          </c:cat>
          <c:val>
            <c:numRef>
              <c:f>Sheet2!$B$32:$B$37</c:f>
              <c:numCache>
                <c:formatCode>0</c:formatCode>
                <c:ptCount val="6"/>
                <c:pt idx="0">
                  <c:v>4</c:v>
                </c:pt>
                <c:pt idx="1">
                  <c:v>5</c:v>
                </c:pt>
                <c:pt idx="2">
                  <c:v>19</c:v>
                </c:pt>
                <c:pt idx="3">
                  <c:v>40</c:v>
                </c:pt>
                <c:pt idx="4">
                  <c:v>29</c:v>
                </c:pt>
                <c:pt idx="5">
                  <c:v>13</c:v>
                </c:pt>
              </c:numCache>
            </c:numRef>
          </c:val>
          <c:extLst>
            <c:ext xmlns:c16="http://schemas.microsoft.com/office/drawing/2014/chart" uri="{C3380CC4-5D6E-409C-BE32-E72D297353CC}">
              <c16:uniqueId val="{00000000-AAF8-46E3-B285-432B38A0A536}"/>
            </c:ext>
          </c:extLst>
        </c:ser>
        <c:ser>
          <c:idx val="1"/>
          <c:order val="1"/>
          <c:tx>
            <c:strRef>
              <c:f>Sheet2!$C$31</c:f>
              <c:strCache>
                <c:ptCount val="1"/>
                <c:pt idx="0">
                  <c:v>Cumulative </c:v>
                </c:pt>
              </c:strCache>
            </c:strRef>
          </c:tx>
          <c:spPr>
            <a:solidFill>
              <a:schemeClr val="accent2"/>
            </a:solidFill>
            <a:ln>
              <a:noFill/>
            </a:ln>
            <a:effectLst/>
          </c:spPr>
          <c:cat>
            <c:numRef>
              <c:f>Sheet2!$A$32:$A$37</c:f>
              <c:numCache>
                <c:formatCode>General</c:formatCode>
                <c:ptCount val="6"/>
                <c:pt idx="0">
                  <c:v>2017</c:v>
                </c:pt>
                <c:pt idx="1">
                  <c:v>2018</c:v>
                </c:pt>
                <c:pt idx="2">
                  <c:v>2019</c:v>
                </c:pt>
                <c:pt idx="3">
                  <c:v>2020</c:v>
                </c:pt>
                <c:pt idx="4">
                  <c:v>2021</c:v>
                </c:pt>
                <c:pt idx="5">
                  <c:v>2022</c:v>
                </c:pt>
              </c:numCache>
            </c:numRef>
          </c:cat>
          <c:val>
            <c:numRef>
              <c:f>Sheet2!$C$32:$C$37</c:f>
              <c:numCache>
                <c:formatCode>General</c:formatCode>
                <c:ptCount val="6"/>
                <c:pt idx="0">
                  <c:v>4</c:v>
                </c:pt>
                <c:pt idx="1">
                  <c:v>9</c:v>
                </c:pt>
                <c:pt idx="2">
                  <c:v>28</c:v>
                </c:pt>
                <c:pt idx="3">
                  <c:v>68</c:v>
                </c:pt>
                <c:pt idx="4">
                  <c:v>97</c:v>
                </c:pt>
                <c:pt idx="5">
                  <c:v>110</c:v>
                </c:pt>
              </c:numCache>
            </c:numRef>
          </c:val>
          <c:extLst>
            <c:ext xmlns:c16="http://schemas.microsoft.com/office/drawing/2014/chart" uri="{C3380CC4-5D6E-409C-BE32-E72D297353CC}">
              <c16:uniqueId val="{00000001-AAF8-46E3-B285-432B38A0A536}"/>
            </c:ext>
          </c:extLst>
        </c:ser>
        <c:dLbls>
          <c:showLegendKey val="0"/>
          <c:showVal val="0"/>
          <c:showCatName val="0"/>
          <c:showSerName val="0"/>
          <c:showPercent val="0"/>
          <c:showBubbleSize val="0"/>
        </c:dLbls>
        <c:axId val="439063504"/>
        <c:axId val="439063832"/>
      </c:areaChart>
      <c:catAx>
        <c:axId val="439063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063832"/>
        <c:crosses val="autoZero"/>
        <c:auto val="1"/>
        <c:lblAlgn val="ctr"/>
        <c:lblOffset val="100"/>
        <c:noMultiLvlLbl val="0"/>
      </c:catAx>
      <c:valAx>
        <c:axId val="439063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0635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w="12700">
      <a:solidFill>
        <a:srgbClr val="6B9DB7"/>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Preference Policy Home Buyers AMI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'107 Homebuyer AMI &amp; Race'!$B$2:$J$2</c:f>
              <c:strCache>
                <c:ptCount val="9"/>
                <c:pt idx="0">
                  <c:v>&lt;40%</c:v>
                </c:pt>
                <c:pt idx="1">
                  <c:v>41-50%</c:v>
                </c:pt>
                <c:pt idx="2">
                  <c:v>51-60%</c:v>
                </c:pt>
                <c:pt idx="3">
                  <c:v>61-70%</c:v>
                </c:pt>
                <c:pt idx="4">
                  <c:v>71-80%</c:v>
                </c:pt>
                <c:pt idx="5">
                  <c:v>81-90%</c:v>
                </c:pt>
                <c:pt idx="6">
                  <c:v>91-100%</c:v>
                </c:pt>
                <c:pt idx="7">
                  <c:v>101-110%</c:v>
                </c:pt>
                <c:pt idx="8">
                  <c:v>111-120%</c:v>
                </c:pt>
              </c:strCache>
            </c:strRef>
          </c:cat>
          <c:val>
            <c:numRef>
              <c:f>'107 Homebuyer AMI &amp; Race'!$B$3:$J$3</c:f>
              <c:numCache>
                <c:formatCode>General</c:formatCode>
                <c:ptCount val="9"/>
                <c:pt idx="0">
                  <c:v>1</c:v>
                </c:pt>
                <c:pt idx="1">
                  <c:v>12</c:v>
                </c:pt>
                <c:pt idx="2">
                  <c:v>15</c:v>
                </c:pt>
                <c:pt idx="3">
                  <c:v>23</c:v>
                </c:pt>
                <c:pt idx="4">
                  <c:v>21</c:v>
                </c:pt>
                <c:pt idx="5">
                  <c:v>16</c:v>
                </c:pt>
                <c:pt idx="6">
                  <c:v>13</c:v>
                </c:pt>
                <c:pt idx="7">
                  <c:v>3</c:v>
                </c:pt>
                <c:pt idx="8">
                  <c:v>3</c:v>
                </c:pt>
              </c:numCache>
            </c:numRef>
          </c:val>
          <c:extLst>
            <c:ext xmlns:c16="http://schemas.microsoft.com/office/drawing/2014/chart" uri="{C3380CC4-5D6E-409C-BE32-E72D297353CC}">
              <c16:uniqueId val="{00000000-1C9B-49FF-BD0F-3E76C37BD39E}"/>
            </c:ext>
          </c:extLst>
        </c:ser>
        <c:dLbls>
          <c:showLegendKey val="0"/>
          <c:showVal val="0"/>
          <c:showCatName val="0"/>
          <c:showSerName val="0"/>
          <c:showPercent val="0"/>
          <c:showBubbleSize val="0"/>
        </c:dLbls>
        <c:gapWidth val="182"/>
        <c:axId val="672842120"/>
        <c:axId val="672842448"/>
      </c:barChart>
      <c:catAx>
        <c:axId val="672842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842448"/>
        <c:crosses val="autoZero"/>
        <c:auto val="1"/>
        <c:lblAlgn val="ctr"/>
        <c:lblOffset val="100"/>
        <c:noMultiLvlLbl val="0"/>
      </c:catAx>
      <c:valAx>
        <c:axId val="67284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842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Preference Policy</a:t>
            </a:r>
            <a:r>
              <a:rPr lang="en-US" baseline="0"/>
              <a:t> Homebuyers Race/Ethnicity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of Preference Policy purchases through 12.31.2022 with Bedroom size- No names.xlsx]Sheet3'!$B$52:$B$56</c:f>
              <c:strCache>
                <c:ptCount val="5"/>
                <c:pt idx="0">
                  <c:v>Black/AA</c:v>
                </c:pt>
                <c:pt idx="1">
                  <c:v>White</c:v>
                </c:pt>
                <c:pt idx="2">
                  <c:v>Hispanic</c:v>
                </c:pt>
                <c:pt idx="3">
                  <c:v>Asian</c:v>
                </c:pt>
                <c:pt idx="4">
                  <c:v>Multirace</c:v>
                </c:pt>
              </c:strCache>
            </c:strRef>
          </c:cat>
          <c:val>
            <c:numRef>
              <c:f>'[Copy of Preference Policy purchases through 12.31.2022 with Bedroom size- No names.xlsx]Sheet3'!$C$52:$C$56</c:f>
              <c:numCache>
                <c:formatCode>General</c:formatCode>
                <c:ptCount val="5"/>
                <c:pt idx="0">
                  <c:v>94</c:v>
                </c:pt>
                <c:pt idx="1">
                  <c:v>6</c:v>
                </c:pt>
                <c:pt idx="2">
                  <c:v>4</c:v>
                </c:pt>
                <c:pt idx="3">
                  <c:v>1</c:v>
                </c:pt>
                <c:pt idx="4">
                  <c:v>5</c:v>
                </c:pt>
              </c:numCache>
            </c:numRef>
          </c:val>
          <c:extLst>
            <c:ext xmlns:c16="http://schemas.microsoft.com/office/drawing/2014/chart" uri="{C3380CC4-5D6E-409C-BE32-E72D297353CC}">
              <c16:uniqueId val="{00000000-73B3-4401-9AFF-5BE4A9535C9E}"/>
            </c:ext>
          </c:extLst>
        </c:ser>
        <c:dLbls>
          <c:showLegendKey val="0"/>
          <c:showVal val="0"/>
          <c:showCatName val="0"/>
          <c:showSerName val="0"/>
          <c:showPercent val="0"/>
          <c:showBubbleSize val="0"/>
        </c:dLbls>
        <c:gapWidth val="219"/>
        <c:overlap val="-27"/>
        <c:axId val="345659440"/>
        <c:axId val="345664032"/>
      </c:barChart>
      <c:catAx>
        <c:axId val="34565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664032"/>
        <c:crosses val="autoZero"/>
        <c:auto val="1"/>
        <c:lblAlgn val="ctr"/>
        <c:lblOffset val="100"/>
        <c:noMultiLvlLbl val="0"/>
      </c:catAx>
      <c:valAx>
        <c:axId val="34566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65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18D36-E46C-4ABE-AC05-28714A115A8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1236373-86AA-4E73-8022-1FEE9167C737}">
      <dgm:prSet/>
      <dgm:spPr/>
      <dgm:t>
        <a:bodyPr/>
        <a:lstStyle/>
        <a:p>
          <a:r>
            <a:rPr lang="en-US" dirty="0"/>
            <a:t>$409,477 in Rent assistance was provided to all 6 NE Housing Strategy buildings, assisting 117 Residents</a:t>
          </a:r>
        </a:p>
      </dgm:t>
    </dgm:pt>
    <dgm:pt modelId="{EC0203F5-41C7-4079-9542-10DFFA4AB3AA}" type="parTrans" cxnId="{788C658D-D793-4E85-9659-0B6276864DC0}">
      <dgm:prSet/>
      <dgm:spPr/>
      <dgm:t>
        <a:bodyPr/>
        <a:lstStyle/>
        <a:p>
          <a:endParaRPr lang="en-US"/>
        </a:p>
      </dgm:t>
    </dgm:pt>
    <dgm:pt modelId="{8FA62852-EDA5-4609-8116-B2EC5AF7E2F5}" type="sibTrans" cxnId="{788C658D-D793-4E85-9659-0B6276864DC0}">
      <dgm:prSet/>
      <dgm:spPr/>
      <dgm:t>
        <a:bodyPr/>
        <a:lstStyle/>
        <a:p>
          <a:endParaRPr lang="en-US"/>
        </a:p>
      </dgm:t>
    </dgm:pt>
    <dgm:pt modelId="{8BAA6608-FC77-4D3C-A558-D5BFFB72B9A8}">
      <dgm:prSet/>
      <dgm:spPr/>
      <dgm:t>
        <a:bodyPr/>
        <a:lstStyle/>
        <a:p>
          <a:r>
            <a:rPr lang="en-US" dirty="0"/>
            <a:t>2 PHB owned properties (Strong and Carey) and the Kaiser donated site were awarded in the Fall MBOS</a:t>
          </a:r>
        </a:p>
      </dgm:t>
    </dgm:pt>
    <dgm:pt modelId="{7BC03BA6-2DF4-4BF3-870C-0D0FA6128EC9}" type="parTrans" cxnId="{B279E85B-D9C8-4F5C-BC6B-F9A8D5C59B1F}">
      <dgm:prSet/>
      <dgm:spPr/>
      <dgm:t>
        <a:bodyPr/>
        <a:lstStyle/>
        <a:p>
          <a:endParaRPr lang="en-US"/>
        </a:p>
      </dgm:t>
    </dgm:pt>
    <dgm:pt modelId="{10C0ECA0-CDF1-4375-875C-C53B4EE55480}" type="sibTrans" cxnId="{B279E85B-D9C8-4F5C-BC6B-F9A8D5C59B1F}">
      <dgm:prSet/>
      <dgm:spPr/>
      <dgm:t>
        <a:bodyPr/>
        <a:lstStyle/>
        <a:p>
          <a:endParaRPr lang="en-US"/>
        </a:p>
      </dgm:t>
    </dgm:pt>
    <dgm:pt modelId="{2E273A38-5A13-4137-87B6-FC5E893969E0}">
      <dgm:prSet/>
      <dgm:spPr/>
      <dgm:t>
        <a:bodyPr/>
        <a:lstStyle/>
        <a:p>
          <a:r>
            <a:rPr lang="en-US"/>
            <a:t>5020 N. Interstate rental project broke ground and is scheduled for completion in late 2023/early 2024</a:t>
          </a:r>
        </a:p>
      </dgm:t>
    </dgm:pt>
    <dgm:pt modelId="{97E5DA36-D6C0-4D9B-8F28-1D7539AA69CD}" type="parTrans" cxnId="{9561559A-DEE7-4BF5-BE9D-0FBCA14288CA}">
      <dgm:prSet/>
      <dgm:spPr/>
      <dgm:t>
        <a:bodyPr/>
        <a:lstStyle/>
        <a:p>
          <a:endParaRPr lang="en-US"/>
        </a:p>
      </dgm:t>
    </dgm:pt>
    <dgm:pt modelId="{449CBE69-5F7B-47EC-82E3-1672E9C8D69D}" type="sibTrans" cxnId="{9561559A-DEE7-4BF5-BE9D-0FBCA14288CA}">
      <dgm:prSet/>
      <dgm:spPr/>
      <dgm:t>
        <a:bodyPr/>
        <a:lstStyle/>
        <a:p>
          <a:endParaRPr lang="en-US"/>
        </a:p>
      </dgm:t>
    </dgm:pt>
    <dgm:pt modelId="{F20C2E2A-5DB9-4B58-BA96-FFFF2C1A53B3}">
      <dgm:prSet/>
      <dgm:spPr/>
      <dgm:t>
        <a:bodyPr/>
        <a:lstStyle/>
        <a:p>
          <a:r>
            <a:rPr lang="en-US" dirty="0"/>
            <a:t>PHB reached the 2022 goal of 110 new homeowners utilizing PHB subsidy, another 11 preference policy families purchased without subsidy</a:t>
          </a:r>
        </a:p>
      </dgm:t>
    </dgm:pt>
    <dgm:pt modelId="{633D5F88-07F4-458B-977D-4DE830598A9D}" type="parTrans" cxnId="{585EEF3D-B759-452B-9EAC-94641FA0834F}">
      <dgm:prSet/>
      <dgm:spPr/>
      <dgm:t>
        <a:bodyPr/>
        <a:lstStyle/>
        <a:p>
          <a:endParaRPr lang="en-US"/>
        </a:p>
      </dgm:t>
    </dgm:pt>
    <dgm:pt modelId="{E5C8C062-B291-4EEA-A743-109E87BBD8E1}" type="sibTrans" cxnId="{585EEF3D-B759-452B-9EAC-94641FA0834F}">
      <dgm:prSet/>
      <dgm:spPr/>
      <dgm:t>
        <a:bodyPr/>
        <a:lstStyle/>
        <a:p>
          <a:endParaRPr lang="en-US"/>
        </a:p>
      </dgm:t>
    </dgm:pt>
    <dgm:pt modelId="{B58F1B9A-7492-4133-AAFF-27487DFC3AD4}" type="pres">
      <dgm:prSet presAssocID="{6D618D36-E46C-4ABE-AC05-28714A115A81}" presName="linear" presStyleCnt="0">
        <dgm:presLayoutVars>
          <dgm:animLvl val="lvl"/>
          <dgm:resizeHandles val="exact"/>
        </dgm:presLayoutVars>
      </dgm:prSet>
      <dgm:spPr/>
    </dgm:pt>
    <dgm:pt modelId="{FE7788E5-AB04-404D-91F6-FC261AEB620D}" type="pres">
      <dgm:prSet presAssocID="{71236373-86AA-4E73-8022-1FEE9167C737}" presName="parentText" presStyleLbl="node1" presStyleIdx="0" presStyleCnt="4">
        <dgm:presLayoutVars>
          <dgm:chMax val="0"/>
          <dgm:bulletEnabled val="1"/>
        </dgm:presLayoutVars>
      </dgm:prSet>
      <dgm:spPr/>
    </dgm:pt>
    <dgm:pt modelId="{C2BC99DA-F35E-4BBE-A0E4-D6ED353879A1}" type="pres">
      <dgm:prSet presAssocID="{8FA62852-EDA5-4609-8116-B2EC5AF7E2F5}" presName="spacer" presStyleCnt="0"/>
      <dgm:spPr/>
    </dgm:pt>
    <dgm:pt modelId="{E4712F5D-D244-4C9D-AC36-7B4504EFDCDD}" type="pres">
      <dgm:prSet presAssocID="{8BAA6608-FC77-4D3C-A558-D5BFFB72B9A8}" presName="parentText" presStyleLbl="node1" presStyleIdx="1" presStyleCnt="4">
        <dgm:presLayoutVars>
          <dgm:chMax val="0"/>
          <dgm:bulletEnabled val="1"/>
        </dgm:presLayoutVars>
      </dgm:prSet>
      <dgm:spPr/>
    </dgm:pt>
    <dgm:pt modelId="{8ABC3DA0-685A-4449-83BE-C49A1D2BE021}" type="pres">
      <dgm:prSet presAssocID="{10C0ECA0-CDF1-4375-875C-C53B4EE55480}" presName="spacer" presStyleCnt="0"/>
      <dgm:spPr/>
    </dgm:pt>
    <dgm:pt modelId="{05454F54-5148-416A-9861-1BD193EF4569}" type="pres">
      <dgm:prSet presAssocID="{2E273A38-5A13-4137-87B6-FC5E893969E0}" presName="parentText" presStyleLbl="node1" presStyleIdx="2" presStyleCnt="4">
        <dgm:presLayoutVars>
          <dgm:chMax val="0"/>
          <dgm:bulletEnabled val="1"/>
        </dgm:presLayoutVars>
      </dgm:prSet>
      <dgm:spPr/>
    </dgm:pt>
    <dgm:pt modelId="{69A98B17-BFEA-4DA1-956E-84A595C4475A}" type="pres">
      <dgm:prSet presAssocID="{449CBE69-5F7B-47EC-82E3-1672E9C8D69D}" presName="spacer" presStyleCnt="0"/>
      <dgm:spPr/>
    </dgm:pt>
    <dgm:pt modelId="{6791C01A-1EC3-4360-B168-680A13F195B0}" type="pres">
      <dgm:prSet presAssocID="{F20C2E2A-5DB9-4B58-BA96-FFFF2C1A53B3}" presName="parentText" presStyleLbl="node1" presStyleIdx="3" presStyleCnt="4">
        <dgm:presLayoutVars>
          <dgm:chMax val="0"/>
          <dgm:bulletEnabled val="1"/>
        </dgm:presLayoutVars>
      </dgm:prSet>
      <dgm:spPr/>
    </dgm:pt>
  </dgm:ptLst>
  <dgm:cxnLst>
    <dgm:cxn modelId="{7CD2A322-BAB1-45C1-9BF8-38FA0194BC6A}" type="presOf" srcId="{F20C2E2A-5DB9-4B58-BA96-FFFF2C1A53B3}" destId="{6791C01A-1EC3-4360-B168-680A13F195B0}" srcOrd="0" destOrd="0" presId="urn:microsoft.com/office/officeart/2005/8/layout/vList2"/>
    <dgm:cxn modelId="{6770703A-C1E8-4B84-8609-007879E2D5BF}" type="presOf" srcId="{6D618D36-E46C-4ABE-AC05-28714A115A81}" destId="{B58F1B9A-7492-4133-AAFF-27487DFC3AD4}" srcOrd="0" destOrd="0" presId="urn:microsoft.com/office/officeart/2005/8/layout/vList2"/>
    <dgm:cxn modelId="{585EEF3D-B759-452B-9EAC-94641FA0834F}" srcId="{6D618D36-E46C-4ABE-AC05-28714A115A81}" destId="{F20C2E2A-5DB9-4B58-BA96-FFFF2C1A53B3}" srcOrd="3" destOrd="0" parTransId="{633D5F88-07F4-458B-977D-4DE830598A9D}" sibTransId="{E5C8C062-B291-4EEA-A743-109E87BBD8E1}"/>
    <dgm:cxn modelId="{B279E85B-D9C8-4F5C-BC6B-F9A8D5C59B1F}" srcId="{6D618D36-E46C-4ABE-AC05-28714A115A81}" destId="{8BAA6608-FC77-4D3C-A558-D5BFFB72B9A8}" srcOrd="1" destOrd="0" parTransId="{7BC03BA6-2DF4-4BF3-870C-0D0FA6128EC9}" sibTransId="{10C0ECA0-CDF1-4375-875C-C53B4EE55480}"/>
    <dgm:cxn modelId="{364C7955-112E-4260-9806-9BD1ACEBDDBD}" type="presOf" srcId="{71236373-86AA-4E73-8022-1FEE9167C737}" destId="{FE7788E5-AB04-404D-91F6-FC261AEB620D}" srcOrd="0" destOrd="0" presId="urn:microsoft.com/office/officeart/2005/8/layout/vList2"/>
    <dgm:cxn modelId="{788C658D-D793-4E85-9659-0B6276864DC0}" srcId="{6D618D36-E46C-4ABE-AC05-28714A115A81}" destId="{71236373-86AA-4E73-8022-1FEE9167C737}" srcOrd="0" destOrd="0" parTransId="{EC0203F5-41C7-4079-9542-10DFFA4AB3AA}" sibTransId="{8FA62852-EDA5-4609-8116-B2EC5AF7E2F5}"/>
    <dgm:cxn modelId="{9561559A-DEE7-4BF5-BE9D-0FBCA14288CA}" srcId="{6D618D36-E46C-4ABE-AC05-28714A115A81}" destId="{2E273A38-5A13-4137-87B6-FC5E893969E0}" srcOrd="2" destOrd="0" parTransId="{97E5DA36-D6C0-4D9B-8F28-1D7539AA69CD}" sibTransId="{449CBE69-5F7B-47EC-82E3-1672E9C8D69D}"/>
    <dgm:cxn modelId="{09C31ABD-0B9B-4E69-81CF-8BBF227D297E}" type="presOf" srcId="{2E273A38-5A13-4137-87B6-FC5E893969E0}" destId="{05454F54-5148-416A-9861-1BD193EF4569}" srcOrd="0" destOrd="0" presId="urn:microsoft.com/office/officeart/2005/8/layout/vList2"/>
    <dgm:cxn modelId="{310BE5F0-9C8A-4946-86F3-58AF37A7FC6F}" type="presOf" srcId="{8BAA6608-FC77-4D3C-A558-D5BFFB72B9A8}" destId="{E4712F5D-D244-4C9D-AC36-7B4504EFDCDD}" srcOrd="0" destOrd="0" presId="urn:microsoft.com/office/officeart/2005/8/layout/vList2"/>
    <dgm:cxn modelId="{71B7F7AF-EB41-43F9-AFD4-97BE9511B65F}" type="presParOf" srcId="{B58F1B9A-7492-4133-AAFF-27487DFC3AD4}" destId="{FE7788E5-AB04-404D-91F6-FC261AEB620D}" srcOrd="0" destOrd="0" presId="urn:microsoft.com/office/officeart/2005/8/layout/vList2"/>
    <dgm:cxn modelId="{02E364BF-265D-4679-9C89-A6F2C0305005}" type="presParOf" srcId="{B58F1B9A-7492-4133-AAFF-27487DFC3AD4}" destId="{C2BC99DA-F35E-4BBE-A0E4-D6ED353879A1}" srcOrd="1" destOrd="0" presId="urn:microsoft.com/office/officeart/2005/8/layout/vList2"/>
    <dgm:cxn modelId="{C730FF06-E2F6-477C-9133-83DCCC3A8E56}" type="presParOf" srcId="{B58F1B9A-7492-4133-AAFF-27487DFC3AD4}" destId="{E4712F5D-D244-4C9D-AC36-7B4504EFDCDD}" srcOrd="2" destOrd="0" presId="urn:microsoft.com/office/officeart/2005/8/layout/vList2"/>
    <dgm:cxn modelId="{6B25B40E-97B3-405C-8BFC-7B56074EC37C}" type="presParOf" srcId="{B58F1B9A-7492-4133-AAFF-27487DFC3AD4}" destId="{8ABC3DA0-685A-4449-83BE-C49A1D2BE021}" srcOrd="3" destOrd="0" presId="urn:microsoft.com/office/officeart/2005/8/layout/vList2"/>
    <dgm:cxn modelId="{EB2390D5-7F33-45E9-A86B-187EDB8BC6D8}" type="presParOf" srcId="{B58F1B9A-7492-4133-AAFF-27487DFC3AD4}" destId="{05454F54-5148-416A-9861-1BD193EF4569}" srcOrd="4" destOrd="0" presId="urn:microsoft.com/office/officeart/2005/8/layout/vList2"/>
    <dgm:cxn modelId="{0004F34C-3D53-44E8-BA66-342210D6C727}" type="presParOf" srcId="{B58F1B9A-7492-4133-AAFF-27487DFC3AD4}" destId="{69A98B17-BFEA-4DA1-956E-84A595C4475A}" srcOrd="5" destOrd="0" presId="urn:microsoft.com/office/officeart/2005/8/layout/vList2"/>
    <dgm:cxn modelId="{8AB8861D-AC9B-4D85-9DA1-E90EF558E850}" type="presParOf" srcId="{B58F1B9A-7492-4133-AAFF-27487DFC3AD4}" destId="{6791C01A-1EC3-4360-B168-680A13F195B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2C591-3D9D-493C-8F7B-91B409AD5D76}"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F1ECD9A7-E46D-426A-8F29-1A4D495FC5A2}">
      <dgm:prSet/>
      <dgm:spPr/>
      <dgm:t>
        <a:bodyPr/>
        <a:lstStyle/>
        <a:p>
          <a:pPr>
            <a:lnSpc>
              <a:spcPct val="100000"/>
            </a:lnSpc>
          </a:pPr>
          <a:r>
            <a:rPr lang="en-US" dirty="0"/>
            <a:t>83% of homes purchased had 3+ bedrooms</a:t>
          </a:r>
        </a:p>
      </dgm:t>
    </dgm:pt>
    <dgm:pt modelId="{877FB315-85EE-417D-9000-57FC027F1FFF}" type="parTrans" cxnId="{EC81B993-146B-4BA0-B589-43BFDC6107F6}">
      <dgm:prSet/>
      <dgm:spPr/>
      <dgm:t>
        <a:bodyPr/>
        <a:lstStyle/>
        <a:p>
          <a:endParaRPr lang="en-US"/>
        </a:p>
      </dgm:t>
    </dgm:pt>
    <dgm:pt modelId="{2CBAA491-2F64-4858-9886-E5175BAA0F6C}" type="sibTrans" cxnId="{EC81B993-146B-4BA0-B589-43BFDC6107F6}">
      <dgm:prSet/>
      <dgm:spPr/>
      <dgm:t>
        <a:bodyPr/>
        <a:lstStyle/>
        <a:p>
          <a:pPr>
            <a:lnSpc>
              <a:spcPct val="100000"/>
            </a:lnSpc>
          </a:pPr>
          <a:endParaRPr lang="en-US"/>
        </a:p>
      </dgm:t>
    </dgm:pt>
    <dgm:pt modelId="{1455DEB7-C14A-4A95-A75E-FE789BF2E534}">
      <dgm:prSet/>
      <dgm:spPr/>
      <dgm:t>
        <a:bodyPr/>
        <a:lstStyle/>
        <a:p>
          <a:pPr>
            <a:lnSpc>
              <a:spcPct val="100000"/>
            </a:lnSpc>
          </a:pPr>
          <a:r>
            <a:rPr lang="en-US" dirty="0"/>
            <a:t>71% of homes purchased had 1.5+ bathrooms</a:t>
          </a:r>
        </a:p>
      </dgm:t>
    </dgm:pt>
    <dgm:pt modelId="{B4F7C265-FD87-40AC-BBB1-A2A92F933D29}" type="parTrans" cxnId="{DEC8C805-4BDC-426B-A8C1-D9DFC08891FF}">
      <dgm:prSet/>
      <dgm:spPr/>
      <dgm:t>
        <a:bodyPr/>
        <a:lstStyle/>
        <a:p>
          <a:endParaRPr lang="en-US"/>
        </a:p>
      </dgm:t>
    </dgm:pt>
    <dgm:pt modelId="{F61557AC-01A4-4A8B-BA9C-CE7F3CDF2503}" type="sibTrans" cxnId="{DEC8C805-4BDC-426B-A8C1-D9DFC08891FF}">
      <dgm:prSet/>
      <dgm:spPr/>
      <dgm:t>
        <a:bodyPr/>
        <a:lstStyle/>
        <a:p>
          <a:pPr>
            <a:lnSpc>
              <a:spcPct val="100000"/>
            </a:lnSpc>
          </a:pPr>
          <a:endParaRPr lang="en-US"/>
        </a:p>
      </dgm:t>
    </dgm:pt>
    <dgm:pt modelId="{321B5163-81AD-43FC-8915-3ADA1F6B37D3}">
      <dgm:prSet/>
      <dgm:spPr/>
      <dgm:t>
        <a:bodyPr/>
        <a:lstStyle/>
        <a:p>
          <a:pPr>
            <a:lnSpc>
              <a:spcPct val="100000"/>
            </a:lnSpc>
          </a:pPr>
          <a:r>
            <a:rPr lang="en-US" dirty="0"/>
            <a:t>Average sales price of market rate homes = $313,187</a:t>
          </a:r>
        </a:p>
      </dgm:t>
    </dgm:pt>
    <dgm:pt modelId="{5D2CC592-3D59-4F9C-BBDE-06404EFAD2F2}" type="parTrans" cxnId="{EBE22BE9-8BB3-46D5-85D7-7D00D6DFD7FA}">
      <dgm:prSet/>
      <dgm:spPr/>
      <dgm:t>
        <a:bodyPr/>
        <a:lstStyle/>
        <a:p>
          <a:endParaRPr lang="en-US"/>
        </a:p>
      </dgm:t>
    </dgm:pt>
    <dgm:pt modelId="{F2B48F89-7DC5-4DDF-8BC1-11856467A7A0}" type="sibTrans" cxnId="{EBE22BE9-8BB3-46D5-85D7-7D00D6DFD7FA}">
      <dgm:prSet/>
      <dgm:spPr/>
      <dgm:t>
        <a:bodyPr/>
        <a:lstStyle/>
        <a:p>
          <a:pPr>
            <a:lnSpc>
              <a:spcPct val="100000"/>
            </a:lnSpc>
          </a:pPr>
          <a:endParaRPr lang="en-US"/>
        </a:p>
      </dgm:t>
    </dgm:pt>
    <dgm:pt modelId="{7FB387F9-7C80-475F-A0B7-86D0461DEB54}">
      <dgm:prSet/>
      <dgm:spPr/>
      <dgm:t>
        <a:bodyPr/>
        <a:lstStyle/>
        <a:p>
          <a:pPr>
            <a:lnSpc>
              <a:spcPct val="100000"/>
            </a:lnSpc>
          </a:pPr>
          <a:r>
            <a:rPr lang="en-US" dirty="0"/>
            <a:t>Market rate sales ranged from $176K to $522K</a:t>
          </a:r>
        </a:p>
      </dgm:t>
    </dgm:pt>
    <dgm:pt modelId="{CD0B9C96-C3E3-4365-9CCC-AD7C9943A881}" type="parTrans" cxnId="{2BC80ADC-B4E8-463F-8D04-C1B9B0FD210C}">
      <dgm:prSet/>
      <dgm:spPr/>
      <dgm:t>
        <a:bodyPr/>
        <a:lstStyle/>
        <a:p>
          <a:endParaRPr lang="en-US"/>
        </a:p>
      </dgm:t>
    </dgm:pt>
    <dgm:pt modelId="{A79718EF-4B8F-4677-85A3-FF7882DCF64B}" type="sibTrans" cxnId="{2BC80ADC-B4E8-463F-8D04-C1B9B0FD210C}">
      <dgm:prSet/>
      <dgm:spPr/>
      <dgm:t>
        <a:bodyPr/>
        <a:lstStyle/>
        <a:p>
          <a:endParaRPr lang="en-US"/>
        </a:p>
      </dgm:t>
    </dgm:pt>
    <dgm:pt modelId="{121FBC05-7395-4518-BD19-085111AD2CE5}" type="pres">
      <dgm:prSet presAssocID="{A152C591-3D9D-493C-8F7B-91B409AD5D76}" presName="root" presStyleCnt="0">
        <dgm:presLayoutVars>
          <dgm:dir/>
          <dgm:resizeHandles val="exact"/>
        </dgm:presLayoutVars>
      </dgm:prSet>
      <dgm:spPr/>
    </dgm:pt>
    <dgm:pt modelId="{88C4D635-AA18-4B58-8718-A79721F12446}" type="pres">
      <dgm:prSet presAssocID="{A152C591-3D9D-493C-8F7B-91B409AD5D76}" presName="container" presStyleCnt="0">
        <dgm:presLayoutVars>
          <dgm:dir/>
          <dgm:resizeHandles val="exact"/>
        </dgm:presLayoutVars>
      </dgm:prSet>
      <dgm:spPr/>
    </dgm:pt>
    <dgm:pt modelId="{93EF4194-95A5-4D27-B7D6-A62E7EF4D287}" type="pres">
      <dgm:prSet presAssocID="{F1ECD9A7-E46D-426A-8F29-1A4D495FC5A2}" presName="compNode" presStyleCnt="0"/>
      <dgm:spPr/>
    </dgm:pt>
    <dgm:pt modelId="{477CE873-D3B7-49C4-9E3A-F2F15AAEBBD8}" type="pres">
      <dgm:prSet presAssocID="{F1ECD9A7-E46D-426A-8F29-1A4D495FC5A2}" presName="iconBgRect" presStyleLbl="bgShp" presStyleIdx="0" presStyleCnt="4"/>
      <dgm:spPr/>
    </dgm:pt>
    <dgm:pt modelId="{D90881D1-A7F8-485E-9800-C2DF97F93D91}" type="pres">
      <dgm:prSet presAssocID="{F1ECD9A7-E46D-426A-8F29-1A4D495FC5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leep with solid fill"/>
        </a:ext>
      </dgm:extLst>
    </dgm:pt>
    <dgm:pt modelId="{4A955616-1C36-4DDE-833E-8119D9E00BE9}" type="pres">
      <dgm:prSet presAssocID="{F1ECD9A7-E46D-426A-8F29-1A4D495FC5A2}" presName="spaceRect" presStyleCnt="0"/>
      <dgm:spPr/>
    </dgm:pt>
    <dgm:pt modelId="{5489FD89-E630-4A19-AC7A-E44E485A9528}" type="pres">
      <dgm:prSet presAssocID="{F1ECD9A7-E46D-426A-8F29-1A4D495FC5A2}" presName="textRect" presStyleLbl="revTx" presStyleIdx="0" presStyleCnt="4">
        <dgm:presLayoutVars>
          <dgm:chMax val="1"/>
          <dgm:chPref val="1"/>
        </dgm:presLayoutVars>
      </dgm:prSet>
      <dgm:spPr/>
    </dgm:pt>
    <dgm:pt modelId="{46FA7021-0989-4A99-9E10-C02C28FD81D2}" type="pres">
      <dgm:prSet presAssocID="{2CBAA491-2F64-4858-9886-E5175BAA0F6C}" presName="sibTrans" presStyleLbl="sibTrans2D1" presStyleIdx="0" presStyleCnt="0"/>
      <dgm:spPr/>
    </dgm:pt>
    <dgm:pt modelId="{C8C6B9D8-AD9C-4292-B236-1A1C1ACEEEC5}" type="pres">
      <dgm:prSet presAssocID="{1455DEB7-C14A-4A95-A75E-FE789BF2E534}" presName="compNode" presStyleCnt="0"/>
      <dgm:spPr/>
    </dgm:pt>
    <dgm:pt modelId="{2E3B410D-7C37-4350-B543-69197B7E48BB}" type="pres">
      <dgm:prSet presAssocID="{1455DEB7-C14A-4A95-A75E-FE789BF2E534}" presName="iconBgRect" presStyleLbl="bgShp" presStyleIdx="1" presStyleCnt="4"/>
      <dgm:spPr/>
    </dgm:pt>
    <dgm:pt modelId="{EBD89E9B-1C71-4C0C-A341-F755A9118CAD}" type="pres">
      <dgm:prSet presAssocID="{1455DEB7-C14A-4A95-A75E-FE789BF2E5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thtub with solid fill"/>
        </a:ext>
      </dgm:extLst>
    </dgm:pt>
    <dgm:pt modelId="{65AFA1A4-BC74-4E6C-B975-FB8F9B2C1DC8}" type="pres">
      <dgm:prSet presAssocID="{1455DEB7-C14A-4A95-A75E-FE789BF2E534}" presName="spaceRect" presStyleCnt="0"/>
      <dgm:spPr/>
    </dgm:pt>
    <dgm:pt modelId="{5C5C2C93-D90D-49A0-89C5-8F42D3D02A74}" type="pres">
      <dgm:prSet presAssocID="{1455DEB7-C14A-4A95-A75E-FE789BF2E534}" presName="textRect" presStyleLbl="revTx" presStyleIdx="1" presStyleCnt="4">
        <dgm:presLayoutVars>
          <dgm:chMax val="1"/>
          <dgm:chPref val="1"/>
        </dgm:presLayoutVars>
      </dgm:prSet>
      <dgm:spPr/>
    </dgm:pt>
    <dgm:pt modelId="{30A5B4AF-36C2-45B7-BEAB-2DBBFF7B19E2}" type="pres">
      <dgm:prSet presAssocID="{F61557AC-01A4-4A8B-BA9C-CE7F3CDF2503}" presName="sibTrans" presStyleLbl="sibTrans2D1" presStyleIdx="0" presStyleCnt="0"/>
      <dgm:spPr/>
    </dgm:pt>
    <dgm:pt modelId="{481D4BAF-7F6D-45E5-A753-FCBFA01B8E8E}" type="pres">
      <dgm:prSet presAssocID="{321B5163-81AD-43FC-8915-3ADA1F6B37D3}" presName="compNode" presStyleCnt="0"/>
      <dgm:spPr/>
    </dgm:pt>
    <dgm:pt modelId="{F87DA19F-AE6E-45C2-A11D-CE975F810EF7}" type="pres">
      <dgm:prSet presAssocID="{321B5163-81AD-43FC-8915-3ADA1F6B37D3}" presName="iconBgRect" presStyleLbl="bgShp" presStyleIdx="2" presStyleCnt="4"/>
      <dgm:spPr/>
    </dgm:pt>
    <dgm:pt modelId="{70DDA327-EAC8-4A72-AB6A-55179035B117}" type="pres">
      <dgm:prSet presAssocID="{321B5163-81AD-43FC-8915-3ADA1F6B37D3}" presName="iconRect" presStyleLbl="node1" presStyleIdx="2" presStyleCnt="4" custLinFactNeighborX="-2652" custLinFactNeighborY="-159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use with solid fill"/>
        </a:ext>
      </dgm:extLst>
    </dgm:pt>
    <dgm:pt modelId="{D2E83020-CF23-4A3B-8BEF-9C17D6647560}" type="pres">
      <dgm:prSet presAssocID="{321B5163-81AD-43FC-8915-3ADA1F6B37D3}" presName="spaceRect" presStyleCnt="0"/>
      <dgm:spPr/>
    </dgm:pt>
    <dgm:pt modelId="{D67ED6D2-B5F1-4F22-8D6C-00946CDEA305}" type="pres">
      <dgm:prSet presAssocID="{321B5163-81AD-43FC-8915-3ADA1F6B37D3}" presName="textRect" presStyleLbl="revTx" presStyleIdx="2" presStyleCnt="4">
        <dgm:presLayoutVars>
          <dgm:chMax val="1"/>
          <dgm:chPref val="1"/>
        </dgm:presLayoutVars>
      </dgm:prSet>
      <dgm:spPr/>
    </dgm:pt>
    <dgm:pt modelId="{0A20B0EA-F02B-40B7-B47D-3BA1CE8C4A6F}" type="pres">
      <dgm:prSet presAssocID="{F2B48F89-7DC5-4DDF-8BC1-11856467A7A0}" presName="sibTrans" presStyleLbl="sibTrans2D1" presStyleIdx="0" presStyleCnt="0"/>
      <dgm:spPr/>
    </dgm:pt>
    <dgm:pt modelId="{0AB9D407-ADD5-4C31-86C9-FFA6B8A0C161}" type="pres">
      <dgm:prSet presAssocID="{7FB387F9-7C80-475F-A0B7-86D0461DEB54}" presName="compNode" presStyleCnt="0"/>
      <dgm:spPr/>
    </dgm:pt>
    <dgm:pt modelId="{03CD8234-2C3B-45E3-971E-BF0D2A98D9C5}" type="pres">
      <dgm:prSet presAssocID="{7FB387F9-7C80-475F-A0B7-86D0461DEB54}" presName="iconBgRect" presStyleLbl="bgShp" presStyleIdx="3" presStyleCnt="4"/>
      <dgm:spPr/>
    </dgm:pt>
    <dgm:pt modelId="{61AF95F0-E971-498D-9A31-AB1BCAD20D5B}" type="pres">
      <dgm:prSet presAssocID="{7FB387F9-7C80-475F-A0B7-86D0461DEB54}" presName="iconRect" presStyleLbl="node1" presStyleIdx="3" presStyleCnt="4" custLinFactNeighborX="0" custLinFactNeighborY="-928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ey outline"/>
        </a:ext>
      </dgm:extLst>
    </dgm:pt>
    <dgm:pt modelId="{1DA5E622-FEBE-48B7-A42A-8D79478B1C3B}" type="pres">
      <dgm:prSet presAssocID="{7FB387F9-7C80-475F-A0B7-86D0461DEB54}" presName="spaceRect" presStyleCnt="0"/>
      <dgm:spPr/>
    </dgm:pt>
    <dgm:pt modelId="{AF0D13F5-7107-4219-B693-B3C310FD8EC6}" type="pres">
      <dgm:prSet presAssocID="{7FB387F9-7C80-475F-A0B7-86D0461DEB54}" presName="textRect" presStyleLbl="revTx" presStyleIdx="3" presStyleCnt="4">
        <dgm:presLayoutVars>
          <dgm:chMax val="1"/>
          <dgm:chPref val="1"/>
        </dgm:presLayoutVars>
      </dgm:prSet>
      <dgm:spPr/>
    </dgm:pt>
  </dgm:ptLst>
  <dgm:cxnLst>
    <dgm:cxn modelId="{DEC8C805-4BDC-426B-A8C1-D9DFC08891FF}" srcId="{A152C591-3D9D-493C-8F7B-91B409AD5D76}" destId="{1455DEB7-C14A-4A95-A75E-FE789BF2E534}" srcOrd="1" destOrd="0" parTransId="{B4F7C265-FD87-40AC-BBB1-A2A92F933D29}" sibTransId="{F61557AC-01A4-4A8B-BA9C-CE7F3CDF2503}"/>
    <dgm:cxn modelId="{DEE74821-DEDE-45B8-9277-1CA61D63BE78}" type="presOf" srcId="{A152C591-3D9D-493C-8F7B-91B409AD5D76}" destId="{121FBC05-7395-4518-BD19-085111AD2CE5}" srcOrd="0" destOrd="0" presId="urn:microsoft.com/office/officeart/2018/2/layout/IconCircleList"/>
    <dgm:cxn modelId="{F697AD31-2BEF-4368-A44E-DBA279A6ACF0}" type="presOf" srcId="{2CBAA491-2F64-4858-9886-E5175BAA0F6C}" destId="{46FA7021-0989-4A99-9E10-C02C28FD81D2}" srcOrd="0" destOrd="0" presId="urn:microsoft.com/office/officeart/2018/2/layout/IconCircleList"/>
    <dgm:cxn modelId="{CD93E97F-C22B-4CBC-B700-FA78F1F20592}" type="presOf" srcId="{F1ECD9A7-E46D-426A-8F29-1A4D495FC5A2}" destId="{5489FD89-E630-4A19-AC7A-E44E485A9528}" srcOrd="0" destOrd="0" presId="urn:microsoft.com/office/officeart/2018/2/layout/IconCircleList"/>
    <dgm:cxn modelId="{EC81B993-146B-4BA0-B589-43BFDC6107F6}" srcId="{A152C591-3D9D-493C-8F7B-91B409AD5D76}" destId="{F1ECD9A7-E46D-426A-8F29-1A4D495FC5A2}" srcOrd="0" destOrd="0" parTransId="{877FB315-85EE-417D-9000-57FC027F1FFF}" sibTransId="{2CBAA491-2F64-4858-9886-E5175BAA0F6C}"/>
    <dgm:cxn modelId="{2631E199-1D55-4D77-A309-45A0631E3B0C}" type="presOf" srcId="{321B5163-81AD-43FC-8915-3ADA1F6B37D3}" destId="{D67ED6D2-B5F1-4F22-8D6C-00946CDEA305}" srcOrd="0" destOrd="0" presId="urn:microsoft.com/office/officeart/2018/2/layout/IconCircleList"/>
    <dgm:cxn modelId="{98F048CC-C351-4244-B172-2E64221C1B29}" type="presOf" srcId="{F2B48F89-7DC5-4DDF-8BC1-11856467A7A0}" destId="{0A20B0EA-F02B-40B7-B47D-3BA1CE8C4A6F}" srcOrd="0" destOrd="0" presId="urn:microsoft.com/office/officeart/2018/2/layout/IconCircleList"/>
    <dgm:cxn modelId="{20701FD9-7C2D-4758-8B04-B69ECE84170B}" type="presOf" srcId="{1455DEB7-C14A-4A95-A75E-FE789BF2E534}" destId="{5C5C2C93-D90D-49A0-89C5-8F42D3D02A74}" srcOrd="0" destOrd="0" presId="urn:microsoft.com/office/officeart/2018/2/layout/IconCircleList"/>
    <dgm:cxn modelId="{2BC80ADC-B4E8-463F-8D04-C1B9B0FD210C}" srcId="{A152C591-3D9D-493C-8F7B-91B409AD5D76}" destId="{7FB387F9-7C80-475F-A0B7-86D0461DEB54}" srcOrd="3" destOrd="0" parTransId="{CD0B9C96-C3E3-4365-9CCC-AD7C9943A881}" sibTransId="{A79718EF-4B8F-4677-85A3-FF7882DCF64B}"/>
    <dgm:cxn modelId="{14FC13E2-ED7D-4055-979E-DCA22AF27A69}" type="presOf" srcId="{F61557AC-01A4-4A8B-BA9C-CE7F3CDF2503}" destId="{30A5B4AF-36C2-45B7-BEAB-2DBBFF7B19E2}" srcOrd="0" destOrd="0" presId="urn:microsoft.com/office/officeart/2018/2/layout/IconCircleList"/>
    <dgm:cxn modelId="{EBE22BE9-8BB3-46D5-85D7-7D00D6DFD7FA}" srcId="{A152C591-3D9D-493C-8F7B-91B409AD5D76}" destId="{321B5163-81AD-43FC-8915-3ADA1F6B37D3}" srcOrd="2" destOrd="0" parTransId="{5D2CC592-3D59-4F9C-BBDE-06404EFAD2F2}" sibTransId="{F2B48F89-7DC5-4DDF-8BC1-11856467A7A0}"/>
    <dgm:cxn modelId="{C60FCCF8-7C1A-4CD6-A57E-C71A1546208F}" type="presOf" srcId="{7FB387F9-7C80-475F-A0B7-86D0461DEB54}" destId="{AF0D13F5-7107-4219-B693-B3C310FD8EC6}" srcOrd="0" destOrd="0" presId="urn:microsoft.com/office/officeart/2018/2/layout/IconCircleList"/>
    <dgm:cxn modelId="{BE799241-8555-4344-B5F6-1BEBD8B9FA08}" type="presParOf" srcId="{121FBC05-7395-4518-BD19-085111AD2CE5}" destId="{88C4D635-AA18-4B58-8718-A79721F12446}" srcOrd="0" destOrd="0" presId="urn:microsoft.com/office/officeart/2018/2/layout/IconCircleList"/>
    <dgm:cxn modelId="{461973D6-D884-49DE-8996-3768C553CE35}" type="presParOf" srcId="{88C4D635-AA18-4B58-8718-A79721F12446}" destId="{93EF4194-95A5-4D27-B7D6-A62E7EF4D287}" srcOrd="0" destOrd="0" presId="urn:microsoft.com/office/officeart/2018/2/layout/IconCircleList"/>
    <dgm:cxn modelId="{76CA686A-4D74-4E99-8EC3-3FDD61BCD9A1}" type="presParOf" srcId="{93EF4194-95A5-4D27-B7D6-A62E7EF4D287}" destId="{477CE873-D3B7-49C4-9E3A-F2F15AAEBBD8}" srcOrd="0" destOrd="0" presId="urn:microsoft.com/office/officeart/2018/2/layout/IconCircleList"/>
    <dgm:cxn modelId="{A60D4DEE-F57E-43A1-8781-6B2B568FAB69}" type="presParOf" srcId="{93EF4194-95A5-4D27-B7D6-A62E7EF4D287}" destId="{D90881D1-A7F8-485E-9800-C2DF97F93D91}" srcOrd="1" destOrd="0" presId="urn:microsoft.com/office/officeart/2018/2/layout/IconCircleList"/>
    <dgm:cxn modelId="{10672E51-8EE1-4F38-B16F-19DDC483BE78}" type="presParOf" srcId="{93EF4194-95A5-4D27-B7D6-A62E7EF4D287}" destId="{4A955616-1C36-4DDE-833E-8119D9E00BE9}" srcOrd="2" destOrd="0" presId="urn:microsoft.com/office/officeart/2018/2/layout/IconCircleList"/>
    <dgm:cxn modelId="{6974F137-F10B-4AF1-BDFB-F7587D270104}" type="presParOf" srcId="{93EF4194-95A5-4D27-B7D6-A62E7EF4D287}" destId="{5489FD89-E630-4A19-AC7A-E44E485A9528}" srcOrd="3" destOrd="0" presId="urn:microsoft.com/office/officeart/2018/2/layout/IconCircleList"/>
    <dgm:cxn modelId="{6E3BCC7C-9582-48B8-9333-F9AC064724EF}" type="presParOf" srcId="{88C4D635-AA18-4B58-8718-A79721F12446}" destId="{46FA7021-0989-4A99-9E10-C02C28FD81D2}" srcOrd="1" destOrd="0" presId="urn:microsoft.com/office/officeart/2018/2/layout/IconCircleList"/>
    <dgm:cxn modelId="{EB139112-BCD2-4B39-8AF6-266B19F1BC18}" type="presParOf" srcId="{88C4D635-AA18-4B58-8718-A79721F12446}" destId="{C8C6B9D8-AD9C-4292-B236-1A1C1ACEEEC5}" srcOrd="2" destOrd="0" presId="urn:microsoft.com/office/officeart/2018/2/layout/IconCircleList"/>
    <dgm:cxn modelId="{9DBD7F56-022A-4218-9A81-7AEF4C667AC0}" type="presParOf" srcId="{C8C6B9D8-AD9C-4292-B236-1A1C1ACEEEC5}" destId="{2E3B410D-7C37-4350-B543-69197B7E48BB}" srcOrd="0" destOrd="0" presId="urn:microsoft.com/office/officeart/2018/2/layout/IconCircleList"/>
    <dgm:cxn modelId="{A550A924-5AEC-421E-A923-BFCE19BD67EF}" type="presParOf" srcId="{C8C6B9D8-AD9C-4292-B236-1A1C1ACEEEC5}" destId="{EBD89E9B-1C71-4C0C-A341-F755A9118CAD}" srcOrd="1" destOrd="0" presId="urn:microsoft.com/office/officeart/2018/2/layout/IconCircleList"/>
    <dgm:cxn modelId="{4BB95CA8-A006-470D-B5C7-CE3B54B8F02B}" type="presParOf" srcId="{C8C6B9D8-AD9C-4292-B236-1A1C1ACEEEC5}" destId="{65AFA1A4-BC74-4E6C-B975-FB8F9B2C1DC8}" srcOrd="2" destOrd="0" presId="urn:microsoft.com/office/officeart/2018/2/layout/IconCircleList"/>
    <dgm:cxn modelId="{BD03697F-308C-4643-BA2D-2A91E0C28041}" type="presParOf" srcId="{C8C6B9D8-AD9C-4292-B236-1A1C1ACEEEC5}" destId="{5C5C2C93-D90D-49A0-89C5-8F42D3D02A74}" srcOrd="3" destOrd="0" presId="urn:microsoft.com/office/officeart/2018/2/layout/IconCircleList"/>
    <dgm:cxn modelId="{84FF99D2-3C08-4E2C-98A4-25D37278B109}" type="presParOf" srcId="{88C4D635-AA18-4B58-8718-A79721F12446}" destId="{30A5B4AF-36C2-45B7-BEAB-2DBBFF7B19E2}" srcOrd="3" destOrd="0" presId="urn:microsoft.com/office/officeart/2018/2/layout/IconCircleList"/>
    <dgm:cxn modelId="{8977BC30-23D7-4576-8A53-0ECD596B7A0A}" type="presParOf" srcId="{88C4D635-AA18-4B58-8718-A79721F12446}" destId="{481D4BAF-7F6D-45E5-A753-FCBFA01B8E8E}" srcOrd="4" destOrd="0" presId="urn:microsoft.com/office/officeart/2018/2/layout/IconCircleList"/>
    <dgm:cxn modelId="{8A38F460-778B-4926-B241-6AA1820B3E8C}" type="presParOf" srcId="{481D4BAF-7F6D-45E5-A753-FCBFA01B8E8E}" destId="{F87DA19F-AE6E-45C2-A11D-CE975F810EF7}" srcOrd="0" destOrd="0" presId="urn:microsoft.com/office/officeart/2018/2/layout/IconCircleList"/>
    <dgm:cxn modelId="{6AC3F59C-BD1F-4107-9EBA-399785404BA8}" type="presParOf" srcId="{481D4BAF-7F6D-45E5-A753-FCBFA01B8E8E}" destId="{70DDA327-EAC8-4A72-AB6A-55179035B117}" srcOrd="1" destOrd="0" presId="urn:microsoft.com/office/officeart/2018/2/layout/IconCircleList"/>
    <dgm:cxn modelId="{DC0FC014-FE30-4071-81CC-3A47A76DFBB5}" type="presParOf" srcId="{481D4BAF-7F6D-45E5-A753-FCBFA01B8E8E}" destId="{D2E83020-CF23-4A3B-8BEF-9C17D6647560}" srcOrd="2" destOrd="0" presId="urn:microsoft.com/office/officeart/2018/2/layout/IconCircleList"/>
    <dgm:cxn modelId="{B86DFF69-9212-4C7E-A54A-9E1A7CA6A0D8}" type="presParOf" srcId="{481D4BAF-7F6D-45E5-A753-FCBFA01B8E8E}" destId="{D67ED6D2-B5F1-4F22-8D6C-00946CDEA305}" srcOrd="3" destOrd="0" presId="urn:microsoft.com/office/officeart/2018/2/layout/IconCircleList"/>
    <dgm:cxn modelId="{70ED189A-C508-4448-9211-15B146D3D734}" type="presParOf" srcId="{88C4D635-AA18-4B58-8718-A79721F12446}" destId="{0A20B0EA-F02B-40B7-B47D-3BA1CE8C4A6F}" srcOrd="5" destOrd="0" presId="urn:microsoft.com/office/officeart/2018/2/layout/IconCircleList"/>
    <dgm:cxn modelId="{428A647D-911E-4CC2-9F84-BB34C5341B60}" type="presParOf" srcId="{88C4D635-AA18-4B58-8718-A79721F12446}" destId="{0AB9D407-ADD5-4C31-86C9-FFA6B8A0C161}" srcOrd="6" destOrd="0" presId="urn:microsoft.com/office/officeart/2018/2/layout/IconCircleList"/>
    <dgm:cxn modelId="{82674F07-554C-4392-8356-CCC1EE860080}" type="presParOf" srcId="{0AB9D407-ADD5-4C31-86C9-FFA6B8A0C161}" destId="{03CD8234-2C3B-45E3-971E-BF0D2A98D9C5}" srcOrd="0" destOrd="0" presId="urn:microsoft.com/office/officeart/2018/2/layout/IconCircleList"/>
    <dgm:cxn modelId="{4B41398A-BF44-4A76-8A18-249E9DE4970E}" type="presParOf" srcId="{0AB9D407-ADD5-4C31-86C9-FFA6B8A0C161}" destId="{61AF95F0-E971-498D-9A31-AB1BCAD20D5B}" srcOrd="1" destOrd="0" presId="urn:microsoft.com/office/officeart/2018/2/layout/IconCircleList"/>
    <dgm:cxn modelId="{A947D79D-4071-429B-B622-E2EED5E15792}" type="presParOf" srcId="{0AB9D407-ADD5-4C31-86C9-FFA6B8A0C161}" destId="{1DA5E622-FEBE-48B7-A42A-8D79478B1C3B}" srcOrd="2" destOrd="0" presId="urn:microsoft.com/office/officeart/2018/2/layout/IconCircleList"/>
    <dgm:cxn modelId="{8A0D1835-7EB3-49B7-9125-0B2A88A1B8B4}" type="presParOf" srcId="{0AB9D407-ADD5-4C31-86C9-FFA6B8A0C161}" destId="{AF0D13F5-7107-4219-B693-B3C310FD8EC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788E5-AB04-404D-91F6-FC261AEB620D}">
      <dsp:nvSpPr>
        <dsp:cNvPr id="0" name=""/>
        <dsp:cNvSpPr/>
      </dsp:nvSpPr>
      <dsp:spPr>
        <a:xfrm>
          <a:off x="0" y="95441"/>
          <a:ext cx="6900512"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$409,477 in Rent assistance was provided to all 6 NE Housing Strategy buildings, assisting 117 Residents</a:t>
          </a:r>
        </a:p>
      </dsp:txBody>
      <dsp:txXfrm>
        <a:off x="62808" y="158249"/>
        <a:ext cx="6774896" cy="1161018"/>
      </dsp:txXfrm>
    </dsp:sp>
    <dsp:sp modelId="{E4712F5D-D244-4C9D-AC36-7B4504EFDCDD}">
      <dsp:nvSpPr>
        <dsp:cNvPr id="0" name=""/>
        <dsp:cNvSpPr/>
      </dsp:nvSpPr>
      <dsp:spPr>
        <a:xfrm>
          <a:off x="0" y="1448316"/>
          <a:ext cx="6900512" cy="128663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2 PHB owned properties (Strong and Carey) and the Kaiser donated site were awarded in the Fall MBOS</a:t>
          </a:r>
        </a:p>
      </dsp:txBody>
      <dsp:txXfrm>
        <a:off x="62808" y="1511124"/>
        <a:ext cx="6774896" cy="1161018"/>
      </dsp:txXfrm>
    </dsp:sp>
    <dsp:sp modelId="{05454F54-5148-416A-9861-1BD193EF4569}">
      <dsp:nvSpPr>
        <dsp:cNvPr id="0" name=""/>
        <dsp:cNvSpPr/>
      </dsp:nvSpPr>
      <dsp:spPr>
        <a:xfrm>
          <a:off x="0" y="2801190"/>
          <a:ext cx="6900512" cy="128663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5020 N. Interstate rental project broke ground and is scheduled for completion in late 2023/early 2024</a:t>
          </a:r>
        </a:p>
      </dsp:txBody>
      <dsp:txXfrm>
        <a:off x="62808" y="2863998"/>
        <a:ext cx="6774896" cy="1161018"/>
      </dsp:txXfrm>
    </dsp:sp>
    <dsp:sp modelId="{6791C01A-1EC3-4360-B168-680A13F195B0}">
      <dsp:nvSpPr>
        <dsp:cNvPr id="0" name=""/>
        <dsp:cNvSpPr/>
      </dsp:nvSpPr>
      <dsp:spPr>
        <a:xfrm>
          <a:off x="0" y="4154064"/>
          <a:ext cx="6900512" cy="12866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PHB reached the 2022 goal of 110 new homeowners utilizing PHB subsidy, another 11 preference policy families purchased without subsidy</a:t>
          </a:r>
        </a:p>
      </dsp:txBody>
      <dsp:txXfrm>
        <a:off x="62808" y="4216872"/>
        <a:ext cx="6774896" cy="1161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CE873-D3B7-49C4-9E3A-F2F15AAEBBD8}">
      <dsp:nvSpPr>
        <dsp:cNvPr id="0" name=""/>
        <dsp:cNvSpPr/>
      </dsp:nvSpPr>
      <dsp:spPr>
        <a:xfrm>
          <a:off x="212335"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881D1-A7F8-485E-9800-C2DF97F93D9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9FD89-E630-4A19-AC7A-E44E485A952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83% of homes purchased had 3+ bedrooms</a:t>
          </a:r>
        </a:p>
      </dsp:txBody>
      <dsp:txXfrm>
        <a:off x="1834517" y="469890"/>
        <a:ext cx="3148942" cy="1335915"/>
      </dsp:txXfrm>
    </dsp:sp>
    <dsp:sp modelId="{2E3B410D-7C37-4350-B543-69197B7E48BB}">
      <dsp:nvSpPr>
        <dsp:cNvPr id="0" name=""/>
        <dsp:cNvSpPr/>
      </dsp:nvSpPr>
      <dsp:spPr>
        <a:xfrm>
          <a:off x="5532139"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89E9B-1C71-4C0C-A341-F755A9118CAD}">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C2C93-D90D-49A0-89C5-8F42D3D02A74}">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71% of homes purchased had 1.5+ bathrooms</a:t>
          </a:r>
        </a:p>
      </dsp:txBody>
      <dsp:txXfrm>
        <a:off x="7154322" y="469890"/>
        <a:ext cx="3148942" cy="1335915"/>
      </dsp:txXfrm>
    </dsp:sp>
    <dsp:sp modelId="{F87DA19F-AE6E-45C2-A11D-CE975F810EF7}">
      <dsp:nvSpPr>
        <dsp:cNvPr id="0" name=""/>
        <dsp:cNvSpPr/>
      </dsp:nvSpPr>
      <dsp:spPr>
        <a:xfrm>
          <a:off x="212335"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DA327-EAC8-4A72-AB6A-55179035B117}">
      <dsp:nvSpPr>
        <dsp:cNvPr id="0" name=""/>
        <dsp:cNvSpPr/>
      </dsp:nvSpPr>
      <dsp:spPr>
        <a:xfrm>
          <a:off x="472328" y="2702783"/>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ED6D2-B5F1-4F22-8D6C-00946CDEA305}">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Average sales price of market rate homes = $313,187</a:t>
          </a:r>
        </a:p>
      </dsp:txBody>
      <dsp:txXfrm>
        <a:off x="1834517" y="2545532"/>
        <a:ext cx="3148942" cy="1335915"/>
      </dsp:txXfrm>
    </dsp:sp>
    <dsp:sp modelId="{03CD8234-2C3B-45E3-971E-BF0D2A98D9C5}">
      <dsp:nvSpPr>
        <dsp:cNvPr id="0" name=""/>
        <dsp:cNvSpPr/>
      </dsp:nvSpPr>
      <dsp:spPr>
        <a:xfrm>
          <a:off x="5532139"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AF95F0-E971-498D-9A31-AB1BCAD20D5B}">
      <dsp:nvSpPr>
        <dsp:cNvPr id="0" name=""/>
        <dsp:cNvSpPr/>
      </dsp:nvSpPr>
      <dsp:spPr>
        <a:xfrm>
          <a:off x="5812681" y="2754155"/>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D13F5-7107-4219-B693-B3C310FD8EC6}">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Market rate sales ranged from $176K to $522K</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2" cy="466578"/>
          </a:xfrm>
          <a:prstGeom prst="rect">
            <a:avLst/>
          </a:prstGeom>
        </p:spPr>
        <p:txBody>
          <a:bodyPr vert="horz" lIns="90909" tIns="45455" rIns="90909" bIns="45455" rtlCol="0"/>
          <a:lstStyle>
            <a:lvl1pPr algn="l">
              <a:defRPr sz="1200"/>
            </a:lvl1pPr>
          </a:lstStyle>
          <a:p>
            <a:endParaRPr lang="en-US"/>
          </a:p>
        </p:txBody>
      </p:sp>
      <p:sp>
        <p:nvSpPr>
          <p:cNvPr id="3" name="Date Placeholder 2"/>
          <p:cNvSpPr>
            <a:spLocks noGrp="1"/>
          </p:cNvSpPr>
          <p:nvPr>
            <p:ph type="dt" idx="1"/>
          </p:nvPr>
        </p:nvSpPr>
        <p:spPr>
          <a:xfrm>
            <a:off x="3884028" y="0"/>
            <a:ext cx="2972422" cy="466578"/>
          </a:xfrm>
          <a:prstGeom prst="rect">
            <a:avLst/>
          </a:prstGeom>
        </p:spPr>
        <p:txBody>
          <a:bodyPr vert="horz" lIns="90909" tIns="45455" rIns="90909" bIns="45455" rtlCol="0"/>
          <a:lstStyle>
            <a:lvl1pPr algn="r">
              <a:defRPr sz="1200"/>
            </a:lvl1pPr>
          </a:lstStyle>
          <a:p>
            <a:fld id="{E4C0D868-872A-4B41-88F1-939F5ACEF531}" type="datetimeFigureOut">
              <a:rPr lang="en-US" smtClean="0"/>
              <a:t>5/9/2023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0909" tIns="45455" rIns="90909" bIns="45455" rtlCol="0" anchor="ctr"/>
          <a:lstStyle/>
          <a:p>
            <a:endParaRPr lang="en-US"/>
          </a:p>
        </p:txBody>
      </p:sp>
      <p:sp>
        <p:nvSpPr>
          <p:cNvPr id="5" name="Notes Placeholder 4"/>
          <p:cNvSpPr>
            <a:spLocks noGrp="1"/>
          </p:cNvSpPr>
          <p:nvPr>
            <p:ph type="body" sz="quarter" idx="3"/>
          </p:nvPr>
        </p:nvSpPr>
        <p:spPr>
          <a:xfrm>
            <a:off x="686423" y="4474035"/>
            <a:ext cx="5485157" cy="3660718"/>
          </a:xfrm>
          <a:prstGeom prst="rect">
            <a:avLst/>
          </a:prstGeom>
        </p:spPr>
        <p:txBody>
          <a:bodyPr vert="horz" lIns="90909" tIns="45455" rIns="90909" bIns="454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3"/>
            <a:ext cx="2972422" cy="466578"/>
          </a:xfrm>
          <a:prstGeom prst="rect">
            <a:avLst/>
          </a:prstGeom>
        </p:spPr>
        <p:txBody>
          <a:bodyPr vert="horz" lIns="90909" tIns="45455" rIns="90909" bIns="45455"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823"/>
            <a:ext cx="2972422" cy="466578"/>
          </a:xfrm>
          <a:prstGeom prst="rect">
            <a:avLst/>
          </a:prstGeom>
        </p:spPr>
        <p:txBody>
          <a:bodyPr vert="horz" lIns="90909" tIns="45455" rIns="90909" bIns="45455" rtlCol="0" anchor="b"/>
          <a:lstStyle>
            <a:lvl1pPr algn="r">
              <a:defRPr sz="1200"/>
            </a:lvl1pPr>
          </a:lstStyle>
          <a:p>
            <a:fld id="{9EBDC4E9-7F43-4B38-A638-C7D84A92B87B}" type="slidenum">
              <a:rPr lang="en-US" smtClean="0"/>
              <a:t>‹#›</a:t>
            </a:fld>
            <a:endParaRPr lang="en-US"/>
          </a:p>
        </p:txBody>
      </p:sp>
    </p:spTree>
    <p:extLst>
      <p:ext uri="{BB962C8B-B14F-4D97-AF65-F5344CB8AC3E}">
        <p14:creationId xmlns:p14="http://schemas.microsoft.com/office/powerpoint/2010/main" val="203000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rtlandhousingcenter.or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ortland.gov/phb/down-payment-assistance-loan" TargetMode="External"/><Relationship Id="rId4" Type="http://schemas.openxmlformats.org/officeDocument/2006/relationships/hyperlink" Target="https://www.aaah.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aah.or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portland.gov/phb/lead-grant" TargetMode="External"/><Relationship Id="rId4" Type="http://schemas.openxmlformats.org/officeDocument/2006/relationships/hyperlink" Target="https://www.portland.gov/phb/home-repair-loa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1</a:t>
            </a:fld>
            <a:endParaRPr lang="en-US"/>
          </a:p>
        </p:txBody>
      </p:sp>
    </p:spTree>
    <p:extLst>
      <p:ext uri="{BB962C8B-B14F-4D97-AF65-F5344CB8AC3E}">
        <p14:creationId xmlns:p14="http://schemas.microsoft.com/office/powerpoint/2010/main" val="174584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For the next two years she worked on building her credit, attending the African American Home Buyers’ club offered by </a:t>
            </a:r>
            <a:r>
              <a:rPr lang="en-US" sz="1800" u="sng" dirty="0">
                <a:solidFill>
                  <a:srgbClr val="0563C1"/>
                </a:solidFill>
                <a:effectLst/>
                <a:latin typeface="Arial" panose="020B0604020202020204" pitchFamily="34" charset="0"/>
                <a:ea typeface="Calibri" panose="020F0502020204030204" pitchFamily="34" charset="0"/>
                <a:hlinkClick r:id="rId3"/>
              </a:rPr>
              <a:t>Portland Housing Center</a:t>
            </a:r>
            <a:r>
              <a:rPr lang="en-US" sz="1800" dirty="0">
                <a:solidFill>
                  <a:srgbClr val="000000"/>
                </a:solidFill>
                <a:effectLst/>
                <a:latin typeface="Arial" panose="020B0604020202020204" pitchFamily="34" charset="0"/>
                <a:ea typeface="Calibri" panose="020F0502020204030204" pitchFamily="34" charset="0"/>
              </a:rPr>
              <a:t> (PHC). The sessions were motivating and engaging, and were held conveniently on Wednesday nights, offering different types of ethnic foods and a welcoming atmosphere. “It was a really good way to get more African Americans excited about homeownership,” she stated.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a:t>
            </a:r>
            <a:r>
              <a:rPr lang="en-US" sz="1800" i="1" dirty="0">
                <a:solidFill>
                  <a:srgbClr val="000000"/>
                </a:solidFill>
                <a:effectLst/>
                <a:latin typeface="Arial" panose="020B0604020202020204" pitchFamily="34" charset="0"/>
                <a:ea typeface="Calibri" panose="020F0502020204030204" pitchFamily="34" charset="0"/>
              </a:rPr>
              <a:t>Lenders and realtors would come and talk, and recent homebuyers came to share their stories. It felt great to be in class with others who were closing on their first home. That's what got me interested.</a:t>
            </a:r>
            <a:r>
              <a:rPr lang="en-US" sz="18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Connecting with other motivated home buyers and receiving supportive guidance really inspired Sheriah, and in 2012 she was ready to buy. Sadly, she discovered the neighborhood where she grew up was outside of her financial reach, so she searched for homes in and around the outer SE Powell neighborhood. Initially, she explored a short sale, however that proved futile. Appreciating the experience, she remained determined.</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Then, in 2013, working with a realtor she met at the club, she placed an offer on a cute townhome in the Concordia neighborhood of NE Portland. Finally, her offer was accepted! Her dream was beginning to be realized, yet, again, the sale fell through, and this time it was because of her student loans.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a:t>
            </a:r>
            <a:r>
              <a:rPr lang="en-US" sz="1800" i="1" dirty="0">
                <a:solidFill>
                  <a:srgbClr val="000000"/>
                </a:solidFill>
                <a:effectLst/>
                <a:latin typeface="Arial" panose="020B0604020202020204" pitchFamily="34" charset="0"/>
                <a:ea typeface="Calibri" panose="020F0502020204030204" pitchFamily="34" charset="0"/>
              </a:rPr>
              <a:t>After going through the whole process, it defeated me a little bit. I had plans of returning to school soon, but at that time the home loan stipulated that student loans had to have been deferred for a full year. After this, I ended up taking several years off from searching—and I didn't know if I wanted to buy a house anymore.”</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Then in September of 2021 a friend bought a house and reminded Sheriah homeownership was her dream as well. Sheriah immediately began searching for a home, working with the </a:t>
            </a:r>
            <a:r>
              <a:rPr lang="en-US" sz="1800" u="sng" dirty="0">
                <a:solidFill>
                  <a:srgbClr val="0563C1"/>
                </a:solidFill>
                <a:effectLst/>
                <a:latin typeface="Arial" panose="020B0604020202020204" pitchFamily="34" charset="0"/>
                <a:ea typeface="Calibri" panose="020F0502020204030204" pitchFamily="34" charset="0"/>
                <a:hlinkClick r:id="rId4"/>
              </a:rPr>
              <a:t>African American Alliance for Homeownership</a:t>
            </a:r>
            <a:r>
              <a:rPr lang="en-US" sz="1800" dirty="0">
                <a:solidFill>
                  <a:srgbClr val="000000"/>
                </a:solidFill>
                <a:effectLst/>
                <a:latin typeface="Arial" panose="020B0604020202020204" pitchFamily="34" charset="0"/>
                <a:ea typeface="Calibri" panose="020F0502020204030204" pitchFamily="34" charset="0"/>
              </a:rPr>
              <a:t> (AAAH) and PHC. Just one month later, in October 2021, she found a home in outer SE Portland and was considering making an offer when her counselor informed her that she qualified for the </a:t>
            </a:r>
            <a:r>
              <a:rPr lang="en-US" sz="1800" u="sng" dirty="0">
                <a:solidFill>
                  <a:srgbClr val="0563C1"/>
                </a:solidFill>
                <a:effectLst/>
                <a:latin typeface="Arial" panose="020B0604020202020204" pitchFamily="34" charset="0"/>
                <a:ea typeface="Calibri" panose="020F0502020204030204" pitchFamily="34" charset="0"/>
                <a:hlinkClick r:id="rId5"/>
              </a:rPr>
              <a:t>DPAL</a:t>
            </a:r>
            <a:r>
              <a:rPr lang="en-US" sz="1800" dirty="0">
                <a:solidFill>
                  <a:srgbClr val="000000"/>
                </a:solidFill>
                <a:effectLst/>
                <a:latin typeface="Arial" panose="020B0604020202020204" pitchFamily="34" charset="0"/>
                <a:ea typeface="Calibri" panose="020F0502020204030204" pitchFamily="34" charset="0"/>
              </a:rPr>
              <a:t> program, which would aid her in purchasing a home in N/NE Portland!  Shortly after, she found a townhome and closed on December 31</a:t>
            </a:r>
            <a:r>
              <a:rPr lang="en-US" sz="1800" baseline="30000" dirty="0">
                <a:solidFill>
                  <a:srgbClr val="000000"/>
                </a:solidFill>
                <a:effectLst/>
                <a:latin typeface="Arial" panose="020B0604020202020204" pitchFamily="34" charset="0"/>
                <a:ea typeface="Calibri" panose="020F0502020204030204" pitchFamily="34" charset="0"/>
              </a:rPr>
              <a:t>st</a:t>
            </a: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tabLst>
                <a:tab pos="4953000" algn="l"/>
              </a:tabLst>
            </a:pPr>
            <a:r>
              <a:rPr lang="en-US"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Arial" panose="020B0604020202020204" pitchFamily="34" charset="0"/>
                <a:ea typeface="Calibri" panose="020F0502020204030204" pitchFamily="34" charset="0"/>
              </a:rPr>
              <a:t>Today, Sheriah lives in the neighborhood where she grew up, just 10 minutes from her parent’s home. </a:t>
            </a:r>
            <a:r>
              <a:rPr lang="en-US" sz="1800" i="1" dirty="0">
                <a:solidFill>
                  <a:srgbClr val="000000"/>
                </a:solidFill>
                <a:effectLst/>
                <a:latin typeface="Arial" panose="020B0604020202020204" pitchFamily="34" charset="0"/>
                <a:ea typeface="Times New Roman" panose="02020603050405020304" pitchFamily="18" charset="0"/>
              </a:rPr>
              <a:t>“</a:t>
            </a:r>
            <a:r>
              <a:rPr lang="en-US" sz="1800" i="1" dirty="0">
                <a:effectLst/>
                <a:latin typeface="Arial" panose="020B0604020202020204" pitchFamily="34" charset="0"/>
                <a:ea typeface="Times New Roman" panose="02020603050405020304" pitchFamily="18" charset="0"/>
              </a:rPr>
              <a:t>I feel accomplished! I always wanted to move back, but it felt like an impossible goal to reach. I live minutes from the freeway, and close to downtown. It is possible! </a:t>
            </a:r>
            <a:r>
              <a:rPr lang="en-US" sz="1800" i="1" dirty="0">
                <a:solidFill>
                  <a:srgbClr val="000000"/>
                </a:solidFill>
                <a:effectLst/>
                <a:latin typeface="Arial" panose="020B0604020202020204" pitchFamily="34" charset="0"/>
                <a:ea typeface="Times New Roman" panose="02020603050405020304" pitchFamily="18" charset="0"/>
              </a:rPr>
              <a:t>I am still pinching myself; it just feels like a dream.”</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i="1" dirty="0">
                <a:solidFill>
                  <a:srgbClr val="000000"/>
                </a:solidFill>
                <a:effectLst/>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11</a:t>
            </a:fld>
            <a:endParaRPr lang="en-US"/>
          </a:p>
        </p:txBody>
      </p:sp>
    </p:spTree>
    <p:extLst>
      <p:ext uri="{BB962C8B-B14F-4D97-AF65-F5344CB8AC3E}">
        <p14:creationId xmlns:p14="http://schemas.microsoft.com/office/powerpoint/2010/main" val="390017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12</a:t>
            </a:fld>
            <a:endParaRPr lang="en-US"/>
          </a:p>
        </p:txBody>
      </p:sp>
      <p:sp>
        <p:nvSpPr>
          <p:cNvPr id="5" name="Rectangle 4">
            <a:extLst>
              <a:ext uri="{FF2B5EF4-FFF2-40B4-BE49-F238E27FC236}">
                <a16:creationId xmlns:a16="http://schemas.microsoft.com/office/drawing/2014/main" id="{A1452FCC-1922-48DA-AE78-0D1B84EEFC78}"/>
              </a:ext>
            </a:extLst>
          </p:cNvPr>
          <p:cNvSpPr/>
          <p:nvPr/>
        </p:nvSpPr>
        <p:spPr>
          <a:xfrm>
            <a:off x="719034" y="5530007"/>
            <a:ext cx="3429000" cy="369332"/>
          </a:xfrm>
          <a:prstGeom prst="rect">
            <a:avLst/>
          </a:prstGeom>
        </p:spPr>
        <p:txBody>
          <a:bodyPr>
            <a:spAutoFit/>
          </a:bodyPr>
          <a:lstStyle/>
          <a:p>
            <a:r>
              <a:rPr lang="en-US"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32010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13</a:t>
            </a:fld>
            <a:endParaRPr lang="en-US"/>
          </a:p>
        </p:txBody>
      </p:sp>
    </p:spTree>
    <p:extLst>
      <p:ext uri="{BB962C8B-B14F-4D97-AF65-F5344CB8AC3E}">
        <p14:creationId xmlns:p14="http://schemas.microsoft.com/office/powerpoint/2010/main" val="367790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14</a:t>
            </a:fld>
            <a:endParaRPr lang="en-US"/>
          </a:p>
        </p:txBody>
      </p:sp>
    </p:spTree>
    <p:extLst>
      <p:ext uri="{BB962C8B-B14F-4D97-AF65-F5344CB8AC3E}">
        <p14:creationId xmlns:p14="http://schemas.microsoft.com/office/powerpoint/2010/main" val="401082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15</a:t>
            </a:fld>
            <a:endParaRPr lang="en-US"/>
          </a:p>
        </p:txBody>
      </p:sp>
    </p:spTree>
    <p:extLst>
      <p:ext uri="{BB962C8B-B14F-4D97-AF65-F5344CB8AC3E}">
        <p14:creationId xmlns:p14="http://schemas.microsoft.com/office/powerpoint/2010/main" val="100601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9EBDC4E9-7F43-4B38-A638-C7D84A92B87B}" type="slidenum">
              <a:rPr lang="en-US" smtClean="0"/>
              <a:t>16</a:t>
            </a:fld>
            <a:endParaRPr lang="en-US"/>
          </a:p>
        </p:txBody>
      </p:sp>
    </p:spTree>
    <p:extLst>
      <p:ext uri="{BB962C8B-B14F-4D97-AF65-F5344CB8AC3E}">
        <p14:creationId xmlns:p14="http://schemas.microsoft.com/office/powerpoint/2010/main" val="57948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5020 N Interstate broke ground on _______________________, due for completion in late 2023</a:t>
            </a:r>
          </a:p>
        </p:txBody>
      </p:sp>
      <p:sp>
        <p:nvSpPr>
          <p:cNvPr id="4" name="Slide Number Placeholder 3"/>
          <p:cNvSpPr>
            <a:spLocks noGrp="1"/>
          </p:cNvSpPr>
          <p:nvPr>
            <p:ph type="sldNum" sz="quarter" idx="5"/>
          </p:nvPr>
        </p:nvSpPr>
        <p:spPr/>
        <p:txBody>
          <a:bodyPr/>
          <a:lstStyle/>
          <a:p>
            <a:fld id="{9EBDC4E9-7F43-4B38-A638-C7D84A92B87B}" type="slidenum">
              <a:rPr lang="en-US" smtClean="0"/>
              <a:t>17</a:t>
            </a:fld>
            <a:endParaRPr lang="en-US"/>
          </a:p>
        </p:txBody>
      </p:sp>
    </p:spTree>
    <p:extLst>
      <p:ext uri="{BB962C8B-B14F-4D97-AF65-F5344CB8AC3E}">
        <p14:creationId xmlns:p14="http://schemas.microsoft.com/office/powerpoint/2010/main" val="70791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9EBDC4E9-7F43-4B38-A638-C7D84A92B87B}" type="slidenum">
              <a:rPr lang="en-US" smtClean="0"/>
              <a:t>18</a:t>
            </a:fld>
            <a:endParaRPr lang="en-US"/>
          </a:p>
        </p:txBody>
      </p:sp>
    </p:spTree>
    <p:extLst>
      <p:ext uri="{BB962C8B-B14F-4D97-AF65-F5344CB8AC3E}">
        <p14:creationId xmlns:p14="http://schemas.microsoft.com/office/powerpoint/2010/main" val="190270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9EBDC4E9-7F43-4B38-A638-C7D84A92B87B}" type="slidenum">
              <a:rPr lang="en-US" smtClean="0"/>
              <a:t>19</a:t>
            </a:fld>
            <a:endParaRPr lang="en-US"/>
          </a:p>
        </p:txBody>
      </p:sp>
    </p:spTree>
    <p:extLst>
      <p:ext uri="{BB962C8B-B14F-4D97-AF65-F5344CB8AC3E}">
        <p14:creationId xmlns:p14="http://schemas.microsoft.com/office/powerpoint/2010/main" val="1027380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20</a:t>
            </a:fld>
            <a:endParaRPr lang="en-US"/>
          </a:p>
        </p:txBody>
      </p:sp>
    </p:spTree>
    <p:extLst>
      <p:ext uri="{BB962C8B-B14F-4D97-AF65-F5344CB8AC3E}">
        <p14:creationId xmlns:p14="http://schemas.microsoft.com/office/powerpoint/2010/main" val="11446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2</a:t>
            </a:fld>
            <a:endParaRPr lang="en-US"/>
          </a:p>
        </p:txBody>
      </p:sp>
    </p:spTree>
    <p:extLst>
      <p:ext uri="{BB962C8B-B14F-4D97-AF65-F5344CB8AC3E}">
        <p14:creationId xmlns:p14="http://schemas.microsoft.com/office/powerpoint/2010/main" val="268399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21</a:t>
            </a:fld>
            <a:endParaRPr lang="en-US"/>
          </a:p>
        </p:txBody>
      </p:sp>
    </p:spTree>
    <p:extLst>
      <p:ext uri="{BB962C8B-B14F-4D97-AF65-F5344CB8AC3E}">
        <p14:creationId xmlns:p14="http://schemas.microsoft.com/office/powerpoint/2010/main" val="354827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22</a:t>
            </a:fld>
            <a:endParaRPr lang="en-US"/>
          </a:p>
        </p:txBody>
      </p:sp>
    </p:spTree>
    <p:extLst>
      <p:ext uri="{BB962C8B-B14F-4D97-AF65-F5344CB8AC3E}">
        <p14:creationId xmlns:p14="http://schemas.microsoft.com/office/powerpoint/2010/main" val="407697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40000"/>
              </a:lnSpc>
              <a:spcBef>
                <a:spcPts val="0"/>
              </a:spcBef>
              <a:spcAft>
                <a:spcPts val="900"/>
              </a:spcAft>
            </a:pP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Unduplicated Applicants to date:</a:t>
            </a:r>
          </a:p>
          <a:p>
            <a:pPr marL="0" marR="0">
              <a:lnSpc>
                <a:spcPct val="140000"/>
              </a:lnSpc>
              <a:spcBef>
                <a:spcPts val="0"/>
              </a:spcBef>
              <a:spcAft>
                <a:spcPts val="900"/>
              </a:spcAft>
            </a:pP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Home Ownership – 1,622</a:t>
            </a:r>
          </a:p>
          <a:p>
            <a:pPr marL="0" marR="0">
              <a:lnSpc>
                <a:spcPct val="140000"/>
              </a:lnSpc>
              <a:spcBef>
                <a:spcPts val="0"/>
              </a:spcBef>
              <a:spcAft>
                <a:spcPts val="900"/>
              </a:spcAft>
            </a:pPr>
            <a:r>
              <a:rPr lang="en-US" sz="1800" dirty="0">
                <a:solidFill>
                  <a:srgbClr val="262140"/>
                </a:solidFill>
                <a:effectLst/>
                <a:latin typeface="Microsoft Sans Serif" panose="020B0604020202020204" pitchFamily="34" charset="0"/>
                <a:ea typeface="Microsoft Sans Serif" panose="020B0604020202020204" pitchFamily="34" charset="0"/>
                <a:cs typeface="Times New Roman" panose="02020603050405020304" pitchFamily="18" charset="0"/>
              </a:rPr>
              <a:t>Rental – 3,782</a:t>
            </a:r>
          </a:p>
          <a:p>
            <a:r>
              <a:rPr lang="en-US" sz="1800" dirty="0">
                <a:effectLst/>
                <a:latin typeface="Microsoft Sans Serif" panose="020B0604020202020204" pitchFamily="34" charset="0"/>
                <a:ea typeface="Microsoft Sans Serif" panose="020B0604020202020204" pitchFamily="34" charset="0"/>
                <a:cs typeface="Times New Roman" panose="02020603050405020304" pitchFamily="18" charset="0"/>
              </a:rPr>
              <a:t>Eminent Domain Applicants – 612 (</a:t>
            </a:r>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23</a:t>
            </a:fld>
            <a:endParaRPr lang="en-US"/>
          </a:p>
        </p:txBody>
      </p:sp>
    </p:spTree>
    <p:extLst>
      <p:ext uri="{BB962C8B-B14F-4D97-AF65-F5344CB8AC3E}">
        <p14:creationId xmlns:p14="http://schemas.microsoft.com/office/powerpoint/2010/main" val="2708134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24</a:t>
            </a:fld>
            <a:endParaRPr lang="en-US"/>
          </a:p>
        </p:txBody>
      </p:sp>
    </p:spTree>
    <p:extLst>
      <p:ext uri="{BB962C8B-B14F-4D97-AF65-F5344CB8AC3E}">
        <p14:creationId xmlns:p14="http://schemas.microsoft.com/office/powerpoint/2010/main" val="3736792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25</a:t>
            </a:fld>
            <a:endParaRPr lang="en-US"/>
          </a:p>
        </p:txBody>
      </p:sp>
    </p:spTree>
    <p:extLst>
      <p:ext uri="{BB962C8B-B14F-4D97-AF65-F5344CB8AC3E}">
        <p14:creationId xmlns:p14="http://schemas.microsoft.com/office/powerpoint/2010/main" val="670603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26</a:t>
            </a:fld>
            <a:endParaRPr lang="en-US"/>
          </a:p>
        </p:txBody>
      </p:sp>
    </p:spTree>
    <p:extLst>
      <p:ext uri="{BB962C8B-B14F-4D97-AF65-F5344CB8AC3E}">
        <p14:creationId xmlns:p14="http://schemas.microsoft.com/office/powerpoint/2010/main" val="3018206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27</a:t>
            </a:fld>
            <a:endParaRPr lang="en-US"/>
          </a:p>
        </p:txBody>
      </p:sp>
    </p:spTree>
    <p:extLst>
      <p:ext uri="{BB962C8B-B14F-4D97-AF65-F5344CB8AC3E}">
        <p14:creationId xmlns:p14="http://schemas.microsoft.com/office/powerpoint/2010/main" val="162345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3</a:t>
            </a:fld>
            <a:endParaRPr lang="en-US"/>
          </a:p>
        </p:txBody>
      </p:sp>
    </p:spTree>
    <p:extLst>
      <p:ext uri="{BB962C8B-B14F-4D97-AF65-F5344CB8AC3E}">
        <p14:creationId xmlns:p14="http://schemas.microsoft.com/office/powerpoint/2010/main" val="12976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$ 95,590,053 TIF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Microsoft Sans Serif" panose="020B0604020202020204" pitchFamily="34" charset="0"/>
                <a:cs typeface="Times New Roman" panose="02020603050405020304" pitchFamily="18" charset="0"/>
              </a:rPr>
              <a:t>Plus $2,000,000 STR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ea typeface="Microsoft Sans Serif" panose="020B0604020202020204" pitchFamily="34" charset="0"/>
                <a:cs typeface="Times New Roman" panose="02020603050405020304" pitchFamily="18" charset="0"/>
              </a:rPr>
              <a:t>$1,000,000 CET for home ownership</a:t>
            </a:r>
            <a:endParaRPr lang="en-US" sz="1800" dirty="0">
              <a:solidFill>
                <a:srgbClr val="000000"/>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4</a:t>
            </a:fld>
            <a:endParaRPr lang="en-US"/>
          </a:p>
        </p:txBody>
      </p:sp>
    </p:spTree>
    <p:extLst>
      <p:ext uri="{BB962C8B-B14F-4D97-AF65-F5344CB8AC3E}">
        <p14:creationId xmlns:p14="http://schemas.microsoft.com/office/powerpoint/2010/main" val="91544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5</a:t>
            </a:fld>
            <a:endParaRPr lang="en-US"/>
          </a:p>
        </p:txBody>
      </p:sp>
    </p:spTree>
    <p:extLst>
      <p:ext uri="{BB962C8B-B14F-4D97-AF65-F5344CB8AC3E}">
        <p14:creationId xmlns:p14="http://schemas.microsoft.com/office/powerpoint/2010/main" val="272343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effectLst/>
                <a:latin typeface="Calibri" panose="020F0502020204030204" pitchFamily="34" charset="0"/>
                <a:ea typeface="Calibri" panose="020F0502020204030204" pitchFamily="34" charset="0"/>
              </a:rPr>
              <a:t>DaLessa</a:t>
            </a:r>
            <a:r>
              <a:rPr lang="en-US" sz="1800" dirty="0">
                <a:solidFill>
                  <a:srgbClr val="000000"/>
                </a:solidFill>
                <a:effectLst/>
                <a:latin typeface="Calibri" panose="020F0502020204030204" pitchFamily="34" charset="0"/>
                <a:ea typeface="Calibri" panose="020F0502020204030204" pitchFamily="34" charset="0"/>
              </a:rPr>
              <a:t> Miller (center) still recalls the exact date she and her parents moved into their North Portland home more than 30 years ago. It was January 7, 1990 – she was a senior at Jefferson high school—and closing on their home was an exciting time for the entire family. </a:t>
            </a:r>
            <a:endParaRPr lang="en-US" sz="1800" dirty="0">
              <a:effectLst/>
              <a:latin typeface="Times New Roman" panose="02020603050405020304" pitchFamily="18" charset="0"/>
              <a:ea typeface="Times New Roman" panose="02020603050405020304" pitchFamily="18" charset="0"/>
            </a:endParaRPr>
          </a:p>
          <a:p>
            <a:pPr marL="0" marR="0">
              <a:spcBef>
                <a:spcPts val="400"/>
              </a:spcBef>
              <a:spcAft>
                <a:spcPts val="0"/>
              </a:spcAft>
            </a:pPr>
            <a:r>
              <a:rPr lang="en-US" sz="1800" dirty="0">
                <a:solidFill>
                  <a:srgbClr val="000000"/>
                </a:solidFill>
                <a:effectLst/>
                <a:latin typeface="Calibri" panose="020F0502020204030204" pitchFamily="34" charset="0"/>
                <a:ea typeface="Calibri" panose="020F0502020204030204" pitchFamily="34" charset="0"/>
              </a:rPr>
              <a:t>In 2018, after her mother passed away, </a:t>
            </a:r>
            <a:r>
              <a:rPr lang="en-US" sz="1800" dirty="0" err="1">
                <a:solidFill>
                  <a:srgbClr val="000000"/>
                </a:solidFill>
                <a:effectLst/>
                <a:latin typeface="Calibri" panose="020F0502020204030204" pitchFamily="34" charset="0"/>
                <a:ea typeface="Calibri" panose="020F0502020204030204" pitchFamily="34" charset="0"/>
              </a:rPr>
              <a:t>DaLessa</a:t>
            </a:r>
            <a:r>
              <a:rPr lang="en-US" sz="1800" dirty="0">
                <a:solidFill>
                  <a:srgbClr val="000000"/>
                </a:solidFill>
                <a:effectLst/>
                <a:latin typeface="Calibri" panose="020F0502020204030204" pitchFamily="34" charset="0"/>
                <a:ea typeface="Calibri" panose="020F0502020204030204" pitchFamily="34" charset="0"/>
              </a:rPr>
              <a:t> inherited the house from her parents, but with the home in disrepair, and four children to care for, times were tough, and she had to rely on credit cards to make ends meet. In 2020, she participated in a workshop offered by the </a:t>
            </a:r>
            <a:r>
              <a:rPr lang="en-US" sz="1800" u="sng" dirty="0">
                <a:solidFill>
                  <a:srgbClr val="1D62C9"/>
                </a:solidFill>
                <a:effectLst/>
                <a:latin typeface="Calibri" panose="020F0502020204030204" pitchFamily="34" charset="0"/>
                <a:ea typeface="Calibri" panose="020F0502020204030204" pitchFamily="34" charset="0"/>
                <a:hlinkClick r:id="rId3"/>
              </a:rPr>
              <a:t>African American Alliance for Homeownership (AAAH)</a:t>
            </a:r>
            <a:r>
              <a:rPr lang="en-US" sz="1800" dirty="0">
                <a:solidFill>
                  <a:srgbClr val="000000"/>
                </a:solidFill>
                <a:effectLst/>
                <a:latin typeface="Calibri" panose="020F0502020204030204" pitchFamily="34" charset="0"/>
                <a:ea typeface="Calibri" panose="020F0502020204030204" pitchFamily="34" charset="0"/>
              </a:rPr>
              <a:t>, where she learned about home retention programs offered by the Portland Housing Bureau (PHB) for longtime residents of N/NE Portland.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rPr>
              <a:t>“I found out about the lead grant program, but it was the housing program grant that I looked into first. It’s to help us stay in our homes, and if you stay for 15 years, it is forgivable. And we're not going anywhere.” </a:t>
            </a:r>
            <a:r>
              <a:rPr lang="en-US" sz="1800" dirty="0" err="1">
                <a:effectLst/>
                <a:latin typeface="Calibri" panose="020F0502020204030204" pitchFamily="34" charset="0"/>
                <a:ea typeface="Times New Roman" panose="02020603050405020304" pitchFamily="18" charset="0"/>
              </a:rPr>
              <a:t>DaLeesa</a:t>
            </a:r>
            <a:r>
              <a:rPr lang="en-US" sz="1800" dirty="0">
                <a:effectLst/>
                <a:latin typeface="Calibri" panose="020F0502020204030204" pitchFamily="34" charset="0"/>
                <a:ea typeface="Times New Roman" panose="02020603050405020304" pitchFamily="18" charset="0"/>
              </a:rPr>
              <a:t> was relieved to learn that she qualified for a </a:t>
            </a:r>
            <a:r>
              <a:rPr lang="en-US" sz="1800" u="sng" dirty="0">
                <a:solidFill>
                  <a:srgbClr val="1D62C9"/>
                </a:solidFill>
                <a:effectLst/>
                <a:latin typeface="Calibri" panose="020F0502020204030204" pitchFamily="34" charset="0"/>
                <a:ea typeface="Times New Roman" panose="02020603050405020304" pitchFamily="18" charset="0"/>
                <a:hlinkClick r:id="rId4"/>
              </a:rPr>
              <a:t>Home Repair Loan</a:t>
            </a:r>
            <a:r>
              <a:rPr lang="en-US" sz="1800" dirty="0">
                <a:effectLst/>
                <a:latin typeface="Calibri" panose="020F0502020204030204" pitchFamily="34" charset="0"/>
                <a:ea typeface="Times New Roman" panose="02020603050405020304" pitchFamily="18" charset="0"/>
              </a:rPr>
              <a:t> from PHB, which allowed her to replace 20 wood windows with new vinyl windows, provided new interior and exterior paint, plus the repair and re-painting of doors, cabinets, and stairs throughout the home. Gutters were replaced, and a roof leak was repaired that was contributing to paint deterioration. </a:t>
            </a:r>
            <a:endParaRPr lang="en-US" sz="1800" dirty="0">
              <a:effectLst/>
              <a:latin typeface="Times New Roman" panose="02020603050405020304" pitchFamily="18" charset="0"/>
              <a:ea typeface="Times New Roman" panose="02020603050405020304" pitchFamily="18" charset="0"/>
            </a:endParaRPr>
          </a:p>
          <a:p>
            <a:r>
              <a:rPr lang="en-US" sz="1800">
                <a:effectLst/>
                <a:latin typeface="Calibri" panose="020F0502020204030204" pitchFamily="34" charset="0"/>
                <a:ea typeface="Times New Roman" panose="02020603050405020304" pitchFamily="18" charset="0"/>
              </a:rPr>
              <a:t>In addition, the house had high lead dust levels, which is a risk to children under 6, especially those that are crawling. As part of her home repair loan, she also received lead paint remediation through PHB’s </a:t>
            </a:r>
            <a:r>
              <a:rPr lang="en-US" sz="1800" u="sng">
                <a:solidFill>
                  <a:srgbClr val="1D62C9"/>
                </a:solidFill>
                <a:effectLst/>
                <a:latin typeface="Calibri" panose="020F0502020204030204" pitchFamily="34" charset="0"/>
                <a:ea typeface="Times New Roman" panose="02020603050405020304" pitchFamily="18" charset="0"/>
                <a:hlinkClick r:id="rId5"/>
              </a:rPr>
              <a:t>Lead Paint Hazard Control Program.</a:t>
            </a:r>
            <a:r>
              <a:rPr lang="en-US" sz="1800" u="sng">
                <a:solidFill>
                  <a:srgbClr val="1D62C9"/>
                </a:solidFill>
                <a:effectLst/>
                <a:latin typeface="Calibri" panose="020F0502020204030204" pitchFamily="34"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9EBDC4E9-7F43-4B38-A638-C7D84A92B87B}" type="slidenum">
              <a:rPr lang="en-US" smtClean="0"/>
              <a:t>7</a:t>
            </a:fld>
            <a:endParaRPr lang="en-US"/>
          </a:p>
        </p:txBody>
      </p:sp>
    </p:spTree>
    <p:extLst>
      <p:ext uri="{BB962C8B-B14F-4D97-AF65-F5344CB8AC3E}">
        <p14:creationId xmlns:p14="http://schemas.microsoft.com/office/powerpoint/2010/main" val="3174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8</a:t>
            </a:fld>
            <a:endParaRPr lang="en-US"/>
          </a:p>
        </p:txBody>
      </p:sp>
    </p:spTree>
    <p:extLst>
      <p:ext uri="{BB962C8B-B14F-4D97-AF65-F5344CB8AC3E}">
        <p14:creationId xmlns:p14="http://schemas.microsoft.com/office/powerpoint/2010/main" val="56231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DC4E9-7F43-4B38-A638-C7D84A92B87B}" type="slidenum">
              <a:rPr lang="en-US" smtClean="0"/>
              <a:t>9</a:t>
            </a:fld>
            <a:endParaRPr lang="en-US"/>
          </a:p>
        </p:txBody>
      </p:sp>
    </p:spTree>
    <p:extLst>
      <p:ext uri="{BB962C8B-B14F-4D97-AF65-F5344CB8AC3E}">
        <p14:creationId xmlns:p14="http://schemas.microsoft.com/office/powerpoint/2010/main" val="296987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PBS8 units</a:t>
            </a:r>
          </a:p>
          <a:p>
            <a:r>
              <a:rPr lang="en-US" dirty="0"/>
              <a:t>17 PSH units</a:t>
            </a:r>
          </a:p>
          <a:p>
            <a:r>
              <a:rPr lang="en-US" dirty="0"/>
              <a:t>67 at 30% AMI</a:t>
            </a:r>
          </a:p>
          <a:p>
            <a:endParaRPr lang="en-US" dirty="0"/>
          </a:p>
          <a:p>
            <a:r>
              <a:rPr lang="en-US" dirty="0"/>
              <a:t>57 studios</a:t>
            </a:r>
          </a:p>
          <a:p>
            <a:r>
              <a:rPr lang="en-US" dirty="0"/>
              <a:t>182 one bedroom</a:t>
            </a:r>
          </a:p>
          <a:p>
            <a:r>
              <a:rPr lang="en-US" dirty="0"/>
              <a:t>189 2 bedroom</a:t>
            </a:r>
          </a:p>
          <a:p>
            <a:r>
              <a:rPr lang="en-US" dirty="0"/>
              <a:t>70 3 bedroom</a:t>
            </a:r>
          </a:p>
        </p:txBody>
      </p:sp>
      <p:sp>
        <p:nvSpPr>
          <p:cNvPr id="4" name="Slide Number Placeholder 3"/>
          <p:cNvSpPr>
            <a:spLocks noGrp="1"/>
          </p:cNvSpPr>
          <p:nvPr>
            <p:ph type="sldNum" sz="quarter" idx="5"/>
          </p:nvPr>
        </p:nvSpPr>
        <p:spPr/>
        <p:txBody>
          <a:bodyPr/>
          <a:lstStyle/>
          <a:p>
            <a:fld id="{9EBDC4E9-7F43-4B38-A638-C7D84A92B87B}" type="slidenum">
              <a:rPr lang="en-US" smtClean="0"/>
              <a:t>10</a:t>
            </a:fld>
            <a:endParaRPr lang="en-US"/>
          </a:p>
        </p:txBody>
      </p:sp>
    </p:spTree>
    <p:extLst>
      <p:ext uri="{BB962C8B-B14F-4D97-AF65-F5344CB8AC3E}">
        <p14:creationId xmlns:p14="http://schemas.microsoft.com/office/powerpoint/2010/main" val="190990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B1F4-01D9-451D-B655-19B7D8F86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807B5-1BA5-4194-98BD-5B0DB607E8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06ED23-9C96-4266-917F-99F359342D9F}"/>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5" name="Footer Placeholder 4">
            <a:extLst>
              <a:ext uri="{FF2B5EF4-FFF2-40B4-BE49-F238E27FC236}">
                <a16:creationId xmlns:a16="http://schemas.microsoft.com/office/drawing/2014/main" id="{302340EF-71D9-4068-A8F7-49F7154DAC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CBE18A-070E-4D43-9F51-B52222ED47B2}"/>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351832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89DF-E6BE-4FA5-8690-093C50B75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B5FA40-290E-4270-8E3D-60F8D18C10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E3308-4E55-425D-BA80-C7C40C4D6582}"/>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5" name="Footer Placeholder 4">
            <a:extLst>
              <a:ext uri="{FF2B5EF4-FFF2-40B4-BE49-F238E27FC236}">
                <a16:creationId xmlns:a16="http://schemas.microsoft.com/office/drawing/2014/main" id="{423A63E5-51E8-4D0F-89D3-B71FD5A7BB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B94391-41AF-4608-A8E2-910F16DDC9FF}"/>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400029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72FD9-97C3-4780-AEA0-0FDCA9BCA7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FBDBC4-6843-421C-B552-3B4D56320F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446CD-8C40-4E9D-A0B1-DE347C686EE7}"/>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5" name="Footer Placeholder 4">
            <a:extLst>
              <a:ext uri="{FF2B5EF4-FFF2-40B4-BE49-F238E27FC236}">
                <a16:creationId xmlns:a16="http://schemas.microsoft.com/office/drawing/2014/main" id="{7EA792A6-BB66-4789-8F1B-A99FE6F347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10BFCB-45BD-4861-8864-D13CF8D7F65B}"/>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90698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20A1-6553-47E1-8D17-7FD67D17C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6D470-060A-4085-9E57-08F8A3B626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25093-8FAA-4050-9B5C-4EEA218A6AA3}"/>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5" name="Footer Placeholder 4">
            <a:extLst>
              <a:ext uri="{FF2B5EF4-FFF2-40B4-BE49-F238E27FC236}">
                <a16:creationId xmlns:a16="http://schemas.microsoft.com/office/drawing/2014/main" id="{03A30D96-020D-4001-8EDF-F75F465E94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5C092C-98ED-468E-8BB2-DC824082CE90}"/>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6080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D859-AA82-4A23-95B2-F5683B443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08741-E5A5-421F-8EB4-B8AEFAD4F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4C7351-DCF9-430B-A83F-E149AA314F9C}"/>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5" name="Footer Placeholder 4">
            <a:extLst>
              <a:ext uri="{FF2B5EF4-FFF2-40B4-BE49-F238E27FC236}">
                <a16:creationId xmlns:a16="http://schemas.microsoft.com/office/drawing/2014/main" id="{CE21B752-FE19-4A33-B54F-7D3A5A0E3E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CFB485-FC85-494F-BA21-7645820884CD}"/>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72958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3D0B-6E69-470A-A93D-D68F190D1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A7A90-FF6F-402D-AF8E-3867F723F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DAF22-C23D-4D71-B8A7-D660B73D33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11047-1245-436A-BDDC-2FB1F417749E}"/>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6" name="Footer Placeholder 5">
            <a:extLst>
              <a:ext uri="{FF2B5EF4-FFF2-40B4-BE49-F238E27FC236}">
                <a16:creationId xmlns:a16="http://schemas.microsoft.com/office/drawing/2014/main" id="{DD2FEB3C-1FF1-4891-98C5-A8D0D77D40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C7D367-CA7C-4D07-BD9A-7DB7AC1F1385}"/>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61158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3C90D-A7B6-4C7A-A333-3F9C910053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FCA5E-7C0B-4C87-B2B8-0AFC9B70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718082-EDAF-4E7F-A9E2-179A067EB9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CBA2C9-0A43-46E1-94A5-2D74472C4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D5CFDE-3968-45E1-8ACF-38639462AB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A3852-F752-46A7-9BE7-8674122B2F09}"/>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8" name="Footer Placeholder 7">
            <a:extLst>
              <a:ext uri="{FF2B5EF4-FFF2-40B4-BE49-F238E27FC236}">
                <a16:creationId xmlns:a16="http://schemas.microsoft.com/office/drawing/2014/main" id="{6E383A3B-EE1C-452A-AE70-00F62703B7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AC0B67-230E-44F9-BCE1-50D2DB965699}"/>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157850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7CC8-DC9F-4A58-ABD1-739A1FA36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70333A-BD5E-4088-8B40-E80A373F5D65}"/>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4" name="Footer Placeholder 3">
            <a:extLst>
              <a:ext uri="{FF2B5EF4-FFF2-40B4-BE49-F238E27FC236}">
                <a16:creationId xmlns:a16="http://schemas.microsoft.com/office/drawing/2014/main" id="{47275979-2F52-48E3-8DC6-721267262D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E4F14E-49D9-4159-8CC9-24BDC2DF1BAB}"/>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48915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59B7-4CA8-4A35-8144-6CADFCDF95C5}"/>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3" name="Footer Placeholder 2">
            <a:extLst>
              <a:ext uri="{FF2B5EF4-FFF2-40B4-BE49-F238E27FC236}">
                <a16:creationId xmlns:a16="http://schemas.microsoft.com/office/drawing/2014/main" id="{FCD2936C-2BB6-4DB3-9B57-0BF4F81103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3D19D2-7E99-4337-AF3A-B47376C3E367}"/>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333718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0C27-816D-4F43-ABB5-0CB8475AB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EF665-9A82-438B-839C-05AFF188F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68DE61-7FF7-444D-BFE9-4E22AA97D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BA7E06-9645-468C-AB21-A9698C965FE8}"/>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6" name="Footer Placeholder 5">
            <a:extLst>
              <a:ext uri="{FF2B5EF4-FFF2-40B4-BE49-F238E27FC236}">
                <a16:creationId xmlns:a16="http://schemas.microsoft.com/office/drawing/2014/main" id="{30EA2F7F-D6D9-4A17-A8D8-8789B5D4B8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54088-7DE2-46D5-9538-DC8107749ACF}"/>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263023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ACC3-7E9A-4956-BC6B-8127C3832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31B7C5-C703-4B5F-AE4E-C88A17B468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3EAE003-C839-4B08-9F02-064996520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124A1C-3252-4C8D-9009-182F0F01F19F}"/>
              </a:ext>
            </a:extLst>
          </p:cNvPr>
          <p:cNvSpPr>
            <a:spLocks noGrp="1"/>
          </p:cNvSpPr>
          <p:nvPr>
            <p:ph type="dt" sz="half" idx="10"/>
          </p:nvPr>
        </p:nvSpPr>
        <p:spPr/>
        <p:txBody>
          <a:bodyPr/>
          <a:lstStyle/>
          <a:p>
            <a:fld id="{557D2097-A63A-4EF1-97EB-9FB780C62E6D}" type="datetimeFigureOut">
              <a:rPr lang="en-US" smtClean="0"/>
              <a:t>5/9/2023</a:t>
            </a:fld>
            <a:endParaRPr lang="en-US" dirty="0"/>
          </a:p>
        </p:txBody>
      </p:sp>
      <p:sp>
        <p:nvSpPr>
          <p:cNvPr id="6" name="Footer Placeholder 5">
            <a:extLst>
              <a:ext uri="{FF2B5EF4-FFF2-40B4-BE49-F238E27FC236}">
                <a16:creationId xmlns:a16="http://schemas.microsoft.com/office/drawing/2014/main" id="{826F9C63-098F-4217-ADD7-084DFC79FF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6CB17B-1B7C-422A-9E0A-C60F1FCB6AB1}"/>
              </a:ext>
            </a:extLst>
          </p:cNvPr>
          <p:cNvSpPr>
            <a:spLocks noGrp="1"/>
          </p:cNvSpPr>
          <p:nvPr>
            <p:ph type="sldNum" sz="quarter" idx="12"/>
          </p:nvPr>
        </p:nvSpPr>
        <p:spPr/>
        <p:txBody>
          <a:bodyPr/>
          <a:lstStyle/>
          <a:p>
            <a:fld id="{47CC3373-F9C9-4BC0-9D16-FB5942ECD5BE}" type="slidenum">
              <a:rPr lang="en-US" smtClean="0"/>
              <a:t>‹#›</a:t>
            </a:fld>
            <a:endParaRPr lang="en-US" dirty="0"/>
          </a:p>
        </p:txBody>
      </p:sp>
    </p:spTree>
    <p:extLst>
      <p:ext uri="{BB962C8B-B14F-4D97-AF65-F5344CB8AC3E}">
        <p14:creationId xmlns:p14="http://schemas.microsoft.com/office/powerpoint/2010/main" val="177893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9F06C-8710-4A63-B7D1-C437DAD22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C9448F-11BC-4860-ADFB-3CA4D9738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FB639-A196-4EB4-B677-E79C63B93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D2097-A63A-4EF1-97EB-9FB780C62E6D}" type="datetimeFigureOut">
              <a:rPr lang="en-US" smtClean="0"/>
              <a:t>5/9/2023</a:t>
            </a:fld>
            <a:endParaRPr lang="en-US" dirty="0"/>
          </a:p>
        </p:txBody>
      </p:sp>
      <p:sp>
        <p:nvSpPr>
          <p:cNvPr id="5" name="Footer Placeholder 4">
            <a:extLst>
              <a:ext uri="{FF2B5EF4-FFF2-40B4-BE49-F238E27FC236}">
                <a16:creationId xmlns:a16="http://schemas.microsoft.com/office/drawing/2014/main" id="{28E46EB3-850F-4F43-8CDF-473012472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4CAEAF-DD63-442D-9F71-A748F3FEA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3373-F9C9-4BC0-9D16-FB5942ECD5BE}" type="slidenum">
              <a:rPr lang="en-US" smtClean="0"/>
              <a:t>‹#›</a:t>
            </a:fld>
            <a:endParaRPr lang="en-US" dirty="0"/>
          </a:p>
        </p:txBody>
      </p:sp>
    </p:spTree>
    <p:extLst>
      <p:ext uri="{BB962C8B-B14F-4D97-AF65-F5344CB8AC3E}">
        <p14:creationId xmlns:p14="http://schemas.microsoft.com/office/powerpoint/2010/main" val="704707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cid:c7b8c0d0-4ee5-4963-a4be-66f73595adb3@namprd09.prod.outlook.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472E7C-46DA-4F76-B25D-DA5D2FA3A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1534"/>
            <a:ext cx="10972800" cy="1114424"/>
          </a:xfrm>
          <a:prstGeom prst="rect">
            <a:avLst/>
          </a:prstGeom>
        </p:spPr>
      </p:pic>
      <p:sp>
        <p:nvSpPr>
          <p:cNvPr id="5" name="TextBox 4">
            <a:extLst>
              <a:ext uri="{FF2B5EF4-FFF2-40B4-BE49-F238E27FC236}">
                <a16:creationId xmlns:a16="http://schemas.microsoft.com/office/drawing/2014/main" id="{7C68F5F8-D5D0-4064-8553-E7D4469543BB}"/>
              </a:ext>
            </a:extLst>
          </p:cNvPr>
          <p:cNvSpPr txBox="1"/>
          <p:nvPr/>
        </p:nvSpPr>
        <p:spPr>
          <a:xfrm>
            <a:off x="609599" y="1711354"/>
            <a:ext cx="10972801" cy="3785652"/>
          </a:xfrm>
          <a:prstGeom prst="rect">
            <a:avLst/>
          </a:prstGeom>
          <a:noFill/>
          <a:ln w="38100">
            <a:solidFill>
              <a:srgbClr val="0070C0"/>
            </a:solidFill>
          </a:ln>
        </p:spPr>
        <p:txBody>
          <a:bodyPr wrap="square" rtlCol="0">
            <a:spAutoFit/>
          </a:bodyPr>
          <a:lstStyle/>
          <a:p>
            <a:pPr algn="ctr"/>
            <a:r>
              <a:rPr lang="en-US" sz="4000" dirty="0">
                <a:solidFill>
                  <a:srgbClr val="6B9DB7"/>
                </a:solidFill>
                <a:latin typeface="Arial" panose="020B0604020202020204" pitchFamily="34" charset="0"/>
                <a:cs typeface="Arial" panose="020B0604020202020204" pitchFamily="34" charset="0"/>
              </a:rPr>
              <a:t>North/Northeast Neighborhood Housing Strategy Oversight Committee</a:t>
            </a:r>
          </a:p>
          <a:p>
            <a:pPr algn="ctr"/>
            <a:endParaRPr lang="en-US" sz="4000" dirty="0">
              <a:latin typeface="Arial" panose="020B0604020202020204" pitchFamily="34" charset="0"/>
              <a:cs typeface="Arial" panose="020B0604020202020204" pitchFamily="34" charset="0"/>
            </a:endParaRPr>
          </a:p>
          <a:p>
            <a:pPr algn="ctr"/>
            <a:r>
              <a:rPr lang="en-US" sz="4000" b="1" dirty="0">
                <a:solidFill>
                  <a:srgbClr val="B1BB36"/>
                </a:solidFill>
                <a:latin typeface="Arial" panose="020B0604020202020204" pitchFamily="34" charset="0"/>
                <a:cs typeface="Arial" panose="020B0604020202020204" pitchFamily="34" charset="0"/>
              </a:rPr>
              <a:t> Annual Report to Portland City Council</a:t>
            </a:r>
          </a:p>
          <a:p>
            <a:pPr algn="ctr"/>
            <a:endParaRPr lang="en-US" sz="4000" dirty="0">
              <a:latin typeface="Arial" panose="020B0604020202020204" pitchFamily="34" charset="0"/>
              <a:cs typeface="Arial" panose="020B0604020202020204" pitchFamily="34" charset="0"/>
            </a:endParaRPr>
          </a:p>
          <a:p>
            <a:pPr algn="ctr"/>
            <a:r>
              <a:rPr lang="en-US" sz="4000" dirty="0">
                <a:solidFill>
                  <a:srgbClr val="6B9DB7"/>
                </a:solidFill>
                <a:latin typeface="Arial" panose="020B0604020202020204" pitchFamily="34" charset="0"/>
                <a:cs typeface="Arial" panose="020B0604020202020204" pitchFamily="34" charset="0"/>
              </a:rPr>
              <a:t>Wednesday May 31st</a:t>
            </a:r>
          </a:p>
        </p:txBody>
      </p:sp>
    </p:spTree>
    <p:extLst>
      <p:ext uri="{BB962C8B-B14F-4D97-AF65-F5344CB8AC3E}">
        <p14:creationId xmlns:p14="http://schemas.microsoft.com/office/powerpoint/2010/main" val="1201354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0079780" y="72737"/>
            <a:ext cx="1930687" cy="584775"/>
          </a:xfrm>
          <a:prstGeom prst="rect">
            <a:avLst/>
          </a:prstGeom>
        </p:spPr>
      </p:pic>
      <p:sp>
        <p:nvSpPr>
          <p:cNvPr id="7" name="TextBox 6">
            <a:extLst>
              <a:ext uri="{FF2B5EF4-FFF2-40B4-BE49-F238E27FC236}">
                <a16:creationId xmlns:a16="http://schemas.microsoft.com/office/drawing/2014/main" id="{497AD27F-F19E-4BD7-9BA6-46EB6EE5618F}"/>
              </a:ext>
            </a:extLst>
          </p:cNvPr>
          <p:cNvSpPr txBox="1"/>
          <p:nvPr/>
        </p:nvSpPr>
        <p:spPr>
          <a:xfrm>
            <a:off x="337267" y="876763"/>
            <a:ext cx="10515600"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5400" b="1" dirty="0">
                <a:latin typeface="+mj-lt"/>
                <a:ea typeface="+mj-ea"/>
                <a:cs typeface="+mj-cs"/>
              </a:rPr>
              <a:t>Strategy 1: Preventing Displacement – HAPP</a:t>
            </a:r>
          </a:p>
        </p:txBody>
      </p:sp>
      <p:graphicFrame>
        <p:nvGraphicFramePr>
          <p:cNvPr id="4" name="Content Placeholder 3">
            <a:extLst>
              <a:ext uri="{FF2B5EF4-FFF2-40B4-BE49-F238E27FC236}">
                <a16:creationId xmlns:a16="http://schemas.microsoft.com/office/drawing/2014/main" id="{56787947-C92A-AF10-9107-11D8BB1461B4}"/>
              </a:ext>
            </a:extLst>
          </p:cNvPr>
          <p:cNvGraphicFramePr>
            <a:graphicFrameLocks noGrp="1"/>
          </p:cNvGraphicFramePr>
          <p:nvPr>
            <p:ph idx="1"/>
            <p:extLst>
              <p:ext uri="{D42A27DB-BD31-4B8C-83A1-F6EECF244321}">
                <p14:modId xmlns:p14="http://schemas.microsoft.com/office/powerpoint/2010/main" val="3409016616"/>
              </p:ext>
            </p:extLst>
          </p:nvPr>
        </p:nvGraphicFramePr>
        <p:xfrm>
          <a:off x="838200" y="2202326"/>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79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a:latin typeface="+mj-lt"/>
                <a:ea typeface="+mj-ea"/>
                <a:cs typeface="+mj-cs"/>
              </a:rPr>
              <a:t>Strategy 2: Creating New Homeowners</a:t>
            </a:r>
          </a:p>
        </p:txBody>
      </p:sp>
      <p:sp>
        <p:nvSpPr>
          <p:cNvPr id="9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DC336F9-1DF6-957D-FE8C-0B38E047AFA4}"/>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17657" r="1" b="29005"/>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5">
            <a:extLst>
              <a:ext uri="{28A0092B-C50C-407E-A947-70E740481C1C}">
                <a14:useLocalDpi xmlns:a14="http://schemas.microsoft.com/office/drawing/2010/main" val="0"/>
              </a:ext>
            </a:extLst>
          </a:blip>
          <a:srcRect l="66468"/>
          <a:stretch/>
        </p:blipFill>
        <p:spPr>
          <a:xfrm>
            <a:off x="182787" y="103308"/>
            <a:ext cx="1930687" cy="584775"/>
          </a:xfrm>
          <a:prstGeom prst="rect">
            <a:avLst/>
          </a:prstGeom>
        </p:spPr>
      </p:pic>
    </p:spTree>
    <p:extLst>
      <p:ext uri="{BB962C8B-B14F-4D97-AF65-F5344CB8AC3E}">
        <p14:creationId xmlns:p14="http://schemas.microsoft.com/office/powerpoint/2010/main" val="359404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335001" y="256032"/>
            <a:ext cx="11146682" cy="101498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b="1" kern="1200" dirty="0">
                <a:solidFill>
                  <a:schemeClr val="tx1"/>
                </a:solidFill>
                <a:latin typeface="+mj-lt"/>
                <a:ea typeface="+mj-ea"/>
                <a:cs typeface="+mj-cs"/>
              </a:rPr>
              <a:t>Strategy 2: Creating New Homeowners</a:t>
            </a:r>
          </a:p>
        </p:txBody>
      </p:sp>
      <p:sp>
        <p:nvSpPr>
          <p:cNvPr id="32" name="Rectangle 3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15153" y="6145209"/>
            <a:ext cx="1930687" cy="584775"/>
          </a:xfrm>
          <a:prstGeom prst="rect">
            <a:avLst/>
          </a:prstGeom>
        </p:spPr>
      </p:pic>
      <p:graphicFrame>
        <p:nvGraphicFramePr>
          <p:cNvPr id="4" name="Content Placeholder 3">
            <a:extLst>
              <a:ext uri="{FF2B5EF4-FFF2-40B4-BE49-F238E27FC236}">
                <a16:creationId xmlns:a16="http://schemas.microsoft.com/office/drawing/2014/main" id="{0CA35807-119F-449B-B881-3C7B4AC9E5F8}"/>
              </a:ext>
            </a:extLst>
          </p:cNvPr>
          <p:cNvGraphicFramePr>
            <a:graphicFrameLocks noGrp="1"/>
          </p:cNvGraphicFramePr>
          <p:nvPr>
            <p:ph idx="1"/>
            <p:extLst>
              <p:ext uri="{D42A27DB-BD31-4B8C-83A1-F6EECF244321}">
                <p14:modId xmlns:p14="http://schemas.microsoft.com/office/powerpoint/2010/main" val="300656274"/>
              </p:ext>
            </p:extLst>
          </p:nvPr>
        </p:nvGraphicFramePr>
        <p:xfrm>
          <a:off x="604911" y="1825625"/>
          <a:ext cx="5491089" cy="4173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BA2B7628-B49F-D38D-DCF0-B5727CBE3912}"/>
              </a:ext>
            </a:extLst>
          </p:cNvPr>
          <p:cNvGraphicFramePr/>
          <p:nvPr>
            <p:extLst>
              <p:ext uri="{D42A27DB-BD31-4B8C-83A1-F6EECF244321}">
                <p14:modId xmlns:p14="http://schemas.microsoft.com/office/powerpoint/2010/main" val="1065485762"/>
              </p:ext>
            </p:extLst>
          </p:nvPr>
        </p:nvGraphicFramePr>
        <p:xfrm>
          <a:off x="6260123" y="1843913"/>
          <a:ext cx="5726394" cy="41732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670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815890" y="760226"/>
            <a:ext cx="10877718" cy="107899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b="1" dirty="0">
                <a:latin typeface="+mj-lt"/>
                <a:ea typeface="+mj-ea"/>
                <a:cs typeface="+mj-cs"/>
              </a:rPr>
              <a:t>Strategy 2: Creating New Homeowners</a:t>
            </a:r>
          </a:p>
        </p:txBody>
      </p:sp>
      <p:sp>
        <p:nvSpPr>
          <p:cNvPr id="36" name="Rectangle 38">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32072" y="120697"/>
            <a:ext cx="1930687" cy="584775"/>
          </a:xfrm>
          <a:prstGeom prst="rect">
            <a:avLst/>
          </a:prstGeom>
        </p:spPr>
      </p:pic>
      <p:graphicFrame>
        <p:nvGraphicFramePr>
          <p:cNvPr id="2" name="Chart 1">
            <a:extLst>
              <a:ext uri="{FF2B5EF4-FFF2-40B4-BE49-F238E27FC236}">
                <a16:creationId xmlns:a16="http://schemas.microsoft.com/office/drawing/2014/main" id="{4750A1FE-165C-E57F-C703-69148AC47D52}"/>
              </a:ext>
            </a:extLst>
          </p:cNvPr>
          <p:cNvGraphicFramePr/>
          <p:nvPr>
            <p:extLst>
              <p:ext uri="{D42A27DB-BD31-4B8C-83A1-F6EECF244321}">
                <p14:modId xmlns:p14="http://schemas.microsoft.com/office/powerpoint/2010/main" val="3323705443"/>
              </p:ext>
            </p:extLst>
          </p:nvPr>
        </p:nvGraphicFramePr>
        <p:xfrm>
          <a:off x="442236" y="2534810"/>
          <a:ext cx="5367721" cy="36421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5">
            <a:extLst>
              <a:ext uri="{FF2B5EF4-FFF2-40B4-BE49-F238E27FC236}">
                <a16:creationId xmlns:a16="http://schemas.microsoft.com/office/drawing/2014/main" id="{26A42888-7169-00DC-19DD-3E3361566158}"/>
              </a:ext>
            </a:extLst>
          </p:cNvPr>
          <p:cNvGraphicFramePr>
            <a:graphicFrameLocks noGrp="1"/>
          </p:cNvGraphicFramePr>
          <p:nvPr>
            <p:ph idx="1"/>
            <p:extLst>
              <p:ext uri="{D42A27DB-BD31-4B8C-83A1-F6EECF244321}">
                <p14:modId xmlns:p14="http://schemas.microsoft.com/office/powerpoint/2010/main" val="1623985578"/>
              </p:ext>
            </p:extLst>
          </p:nvPr>
        </p:nvGraphicFramePr>
        <p:xfrm>
          <a:off x="6485206" y="2534809"/>
          <a:ext cx="5264558" cy="36421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532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81972" y="5908100"/>
            <a:ext cx="1930687" cy="584775"/>
          </a:xfrm>
          <a:prstGeom prst="rect">
            <a:avLst/>
          </a:prstGeom>
        </p:spPr>
      </p:pic>
      <p:sp>
        <p:nvSpPr>
          <p:cNvPr id="7" name="TextBox 6">
            <a:extLst>
              <a:ext uri="{FF2B5EF4-FFF2-40B4-BE49-F238E27FC236}">
                <a16:creationId xmlns:a16="http://schemas.microsoft.com/office/drawing/2014/main" id="{497AD27F-F19E-4BD7-9BA6-46EB6EE5618F}"/>
              </a:ext>
            </a:extLst>
          </p:cNvPr>
          <p:cNvSpPr txBox="1"/>
          <p:nvPr/>
        </p:nvSpPr>
        <p:spPr>
          <a:xfrm>
            <a:off x="838200" y="365125"/>
            <a:ext cx="10515600"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5400" b="1" dirty="0">
                <a:latin typeface="+mj-lt"/>
                <a:ea typeface="+mj-ea"/>
                <a:cs typeface="+mj-cs"/>
              </a:rPr>
              <a:t>Strategy 2: Creating New Homeowners</a:t>
            </a:r>
          </a:p>
        </p:txBody>
      </p:sp>
      <p:graphicFrame>
        <p:nvGraphicFramePr>
          <p:cNvPr id="18" name="Content Placeholder 2">
            <a:extLst>
              <a:ext uri="{FF2B5EF4-FFF2-40B4-BE49-F238E27FC236}">
                <a16:creationId xmlns:a16="http://schemas.microsoft.com/office/drawing/2014/main" id="{8B16D180-6238-4FB1-9BF3-109CC473EBB7}"/>
              </a:ext>
            </a:extLst>
          </p:cNvPr>
          <p:cNvGraphicFramePr>
            <a:graphicFrameLocks noGrp="1"/>
          </p:cNvGraphicFramePr>
          <p:nvPr>
            <p:ph idx="1"/>
            <p:extLst>
              <p:ext uri="{D42A27DB-BD31-4B8C-83A1-F6EECF244321}">
                <p14:modId xmlns:p14="http://schemas.microsoft.com/office/powerpoint/2010/main" val="6452846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145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Map&#10;&#10;Description automatically generated">
            <a:extLst>
              <a:ext uri="{FF2B5EF4-FFF2-40B4-BE49-F238E27FC236}">
                <a16:creationId xmlns:a16="http://schemas.microsoft.com/office/drawing/2014/main" id="{945CC667-DD89-47F8-A352-2AF73AE0BD8E}"/>
              </a:ext>
            </a:extLst>
          </p:cNvPr>
          <p:cNvPicPr>
            <a:picLocks noChangeAspect="1"/>
          </p:cNvPicPr>
          <p:nvPr/>
        </p:nvPicPr>
        <p:blipFill rotWithShape="1">
          <a:blip r:embed="rId3">
            <a:extLst>
              <a:ext uri="{28A0092B-C50C-407E-A947-70E740481C1C}">
                <a14:useLocalDpi xmlns:a14="http://schemas.microsoft.com/office/drawing/2010/main" val="0"/>
              </a:ext>
            </a:extLst>
          </a:blip>
          <a:srcRect t="-122"/>
          <a:stretch/>
        </p:blipFill>
        <p:spPr>
          <a:xfrm>
            <a:off x="2481943" y="308226"/>
            <a:ext cx="9073528" cy="6064082"/>
          </a:xfrm>
          <a:prstGeom prst="rect">
            <a:avLst/>
          </a:prstGeom>
        </p:spPr>
      </p:pic>
      <p:sp>
        <p:nvSpPr>
          <p:cNvPr id="58" name="Flowchart: Document 5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4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a:solidFill>
                  <a:srgbClr val="FFFFFF"/>
                </a:solidFill>
                <a:latin typeface="+mj-lt"/>
                <a:ea typeface="+mj-ea"/>
                <a:cs typeface="+mj-cs"/>
              </a:rPr>
              <a:t>Strategy 2: Creating New Homeowners</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4">
            <a:extLst>
              <a:ext uri="{28A0092B-C50C-407E-A947-70E740481C1C}">
                <a14:useLocalDpi xmlns:a14="http://schemas.microsoft.com/office/drawing/2010/main" val="0"/>
              </a:ext>
            </a:extLst>
          </a:blip>
          <a:srcRect l="66468"/>
          <a:stretch/>
        </p:blipFill>
        <p:spPr>
          <a:xfrm>
            <a:off x="132072" y="120697"/>
            <a:ext cx="1930687" cy="584775"/>
          </a:xfrm>
          <a:prstGeom prst="rect">
            <a:avLst/>
          </a:prstGeom>
        </p:spPr>
      </p:pic>
    </p:spTree>
    <p:extLst>
      <p:ext uri="{BB962C8B-B14F-4D97-AF65-F5344CB8AC3E}">
        <p14:creationId xmlns:p14="http://schemas.microsoft.com/office/powerpoint/2010/main" val="65582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97AD27F-F19E-4BD7-9BA6-46EB6EE5618F}"/>
              </a:ext>
            </a:extLst>
          </p:cNvPr>
          <p:cNvSpPr txBox="1"/>
          <p:nvPr/>
        </p:nvSpPr>
        <p:spPr>
          <a:xfrm>
            <a:off x="1371597" y="348865"/>
            <a:ext cx="10044023" cy="877729"/>
          </a:xfrm>
          <a:prstGeom prst="rect">
            <a:avLst/>
          </a:prstGeom>
        </p:spPr>
        <p:txBody>
          <a:bodyPr vert="horz" lIns="91440" tIns="45720" rIns="91440" bIns="45720" rtlCol="0" anchor="ctr">
            <a:normAutofit fontScale="85000" lnSpcReduction="10000"/>
          </a:bodyPr>
          <a:lstStyle/>
          <a:p>
            <a:pPr>
              <a:lnSpc>
                <a:spcPct val="90000"/>
              </a:lnSpc>
              <a:spcBef>
                <a:spcPct val="0"/>
              </a:spcBef>
              <a:spcAft>
                <a:spcPts val="600"/>
              </a:spcAft>
            </a:pPr>
            <a:r>
              <a:rPr lang="en-US" sz="4000" b="1" kern="1200" dirty="0">
                <a:solidFill>
                  <a:srgbClr val="FFFFFF"/>
                </a:solidFill>
                <a:latin typeface="+mj-lt"/>
                <a:ea typeface="+mj-ea"/>
                <a:cs typeface="+mj-cs"/>
              </a:rPr>
              <a:t>Strategy 2: Creating New Homeowners - Development</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0160428" y="6224312"/>
            <a:ext cx="1395289" cy="422611"/>
          </a:xfrm>
          <a:prstGeom prst="rect">
            <a:avLst/>
          </a:prstGeom>
        </p:spPr>
      </p:pic>
      <p:graphicFrame>
        <p:nvGraphicFramePr>
          <p:cNvPr id="4" name="Content Placeholder 3">
            <a:extLst>
              <a:ext uri="{FF2B5EF4-FFF2-40B4-BE49-F238E27FC236}">
                <a16:creationId xmlns:a16="http://schemas.microsoft.com/office/drawing/2014/main" id="{80B6FA9F-6E60-0F88-A293-5133C8B95778}"/>
              </a:ext>
            </a:extLst>
          </p:cNvPr>
          <p:cNvGraphicFramePr>
            <a:graphicFrameLocks noGrp="1"/>
          </p:cNvGraphicFramePr>
          <p:nvPr>
            <p:ph idx="1"/>
            <p:extLst>
              <p:ext uri="{D42A27DB-BD31-4B8C-83A1-F6EECF244321}">
                <p14:modId xmlns:p14="http://schemas.microsoft.com/office/powerpoint/2010/main" val="3425079982"/>
              </p:ext>
            </p:extLst>
          </p:nvPr>
        </p:nvGraphicFramePr>
        <p:xfrm>
          <a:off x="464234" y="1691822"/>
          <a:ext cx="11324490" cy="3742942"/>
        </p:xfrm>
        <a:graphic>
          <a:graphicData uri="http://schemas.openxmlformats.org/drawingml/2006/table">
            <a:tbl>
              <a:tblPr firstRow="1" firstCol="1" bandRow="1"/>
              <a:tblGrid>
                <a:gridCol w="2643644">
                  <a:extLst>
                    <a:ext uri="{9D8B030D-6E8A-4147-A177-3AD203B41FA5}">
                      <a16:colId xmlns:a16="http://schemas.microsoft.com/office/drawing/2014/main" val="4151781836"/>
                    </a:ext>
                  </a:extLst>
                </a:gridCol>
                <a:gridCol w="2926099">
                  <a:extLst>
                    <a:ext uri="{9D8B030D-6E8A-4147-A177-3AD203B41FA5}">
                      <a16:colId xmlns:a16="http://schemas.microsoft.com/office/drawing/2014/main" val="3775186367"/>
                    </a:ext>
                  </a:extLst>
                </a:gridCol>
                <a:gridCol w="2242865">
                  <a:extLst>
                    <a:ext uri="{9D8B030D-6E8A-4147-A177-3AD203B41FA5}">
                      <a16:colId xmlns:a16="http://schemas.microsoft.com/office/drawing/2014/main" val="1315574279"/>
                    </a:ext>
                  </a:extLst>
                </a:gridCol>
                <a:gridCol w="3511882">
                  <a:extLst>
                    <a:ext uri="{9D8B030D-6E8A-4147-A177-3AD203B41FA5}">
                      <a16:colId xmlns:a16="http://schemas.microsoft.com/office/drawing/2014/main" val="422502569"/>
                    </a:ext>
                  </a:extLst>
                </a:gridCol>
              </a:tblGrid>
              <a:tr h="960329">
                <a:tc>
                  <a:txBody>
                    <a:bodyPr/>
                    <a:lstStyle/>
                    <a:p>
                      <a:pPr marL="0" marR="100584" algn="ctr" fontAlgn="t">
                        <a:lnSpc>
                          <a:spcPct val="120000"/>
                        </a:lnSpc>
                        <a:spcBef>
                          <a:spcPts val="1205"/>
                        </a:spcBef>
                        <a:spcAft>
                          <a:spcPts val="0"/>
                        </a:spcAft>
                      </a:pPr>
                      <a:r>
                        <a:rPr lang="en-US" sz="2300" b="0" i="0" u="none" strike="noStrike" dirty="0">
                          <a:effectLst/>
                          <a:latin typeface="Arial" panose="020B0604020202020204" pitchFamily="34" charset="0"/>
                        </a:rPr>
                        <a:t>Sponsor</a:t>
                      </a:r>
                    </a:p>
                  </a:txBody>
                  <a:tcPr marL="86271" marR="86271" marT="11982" marB="0">
                    <a:lnL w="12700" cap="flat" cmpd="sng" algn="ctr">
                      <a:solidFill>
                        <a:srgbClr val="CC9900"/>
                      </a:solidFill>
                      <a:prstDash val="solid"/>
                      <a:round/>
                      <a:headEnd type="none" w="med" len="med"/>
                      <a:tailEnd type="none" w="med" len="med"/>
                    </a:lnL>
                    <a:lnR>
                      <a:noFill/>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tc>
                  <a:txBody>
                    <a:bodyPr/>
                    <a:lstStyle/>
                    <a:p>
                      <a:pPr marL="0" marR="100584" algn="ctr" fontAlgn="t">
                        <a:lnSpc>
                          <a:spcPct val="120000"/>
                        </a:lnSpc>
                        <a:spcBef>
                          <a:spcPts val="1205"/>
                        </a:spcBef>
                        <a:spcAft>
                          <a:spcPts val="0"/>
                        </a:spcAft>
                      </a:pPr>
                      <a:r>
                        <a:rPr lang="en-US" sz="2300" b="0" i="0" u="none" strike="noStrike" dirty="0">
                          <a:effectLst/>
                          <a:latin typeface="Arial" panose="020B0604020202020204" pitchFamily="34" charset="0"/>
                        </a:rPr>
                        <a:t>Site</a:t>
                      </a:r>
                    </a:p>
                  </a:txBody>
                  <a:tcPr marL="86271" marR="86271" marT="11982" marB="0">
                    <a:lnL>
                      <a:noFill/>
                    </a:lnL>
                    <a:lnR>
                      <a:noFill/>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tc>
                  <a:txBody>
                    <a:bodyPr/>
                    <a:lstStyle/>
                    <a:p>
                      <a:pPr marL="0" marR="100584" algn="ctr" fontAlgn="t">
                        <a:lnSpc>
                          <a:spcPct val="120000"/>
                        </a:lnSpc>
                        <a:spcBef>
                          <a:spcPts val="1205"/>
                        </a:spcBef>
                        <a:spcAft>
                          <a:spcPts val="0"/>
                        </a:spcAft>
                      </a:pPr>
                      <a:r>
                        <a:rPr lang="en-US" sz="2300" b="0" i="0" u="none" strike="noStrike" dirty="0">
                          <a:effectLst/>
                          <a:latin typeface="Arial" panose="020B0604020202020204" pitchFamily="34" charset="0"/>
                        </a:rPr>
                        <a:t># of PP</a:t>
                      </a:r>
                    </a:p>
                  </a:txBody>
                  <a:tcPr marL="86271" marR="86271" marT="11982" marB="0">
                    <a:lnL>
                      <a:noFill/>
                    </a:lnL>
                    <a:lnR>
                      <a:noFill/>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tc>
                  <a:txBody>
                    <a:bodyPr/>
                    <a:lstStyle/>
                    <a:p>
                      <a:pPr marL="0" marR="100584" algn="ctr" fontAlgn="t">
                        <a:lnSpc>
                          <a:spcPct val="120000"/>
                        </a:lnSpc>
                        <a:spcBef>
                          <a:spcPts val="1205"/>
                        </a:spcBef>
                        <a:spcAft>
                          <a:spcPts val="0"/>
                        </a:spcAft>
                      </a:pPr>
                      <a:r>
                        <a:rPr lang="en-US" sz="2300" b="0" i="0" u="none" strike="noStrike" dirty="0">
                          <a:effectLst/>
                          <a:latin typeface="Arial" panose="020B0604020202020204" pitchFamily="34" charset="0"/>
                        </a:rPr>
                        <a:t>Funding Sources</a:t>
                      </a:r>
                    </a:p>
                  </a:txBody>
                  <a:tcPr marL="86271" marR="86271" marT="11982" marB="0">
                    <a:lnL>
                      <a:noFill/>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extLst>
                  <a:ext uri="{0D108BD9-81ED-4DB2-BD59-A6C34878D82A}">
                    <a16:rowId xmlns:a16="http://schemas.microsoft.com/office/drawing/2014/main" val="2887581628"/>
                  </a:ext>
                </a:extLst>
              </a:tr>
              <a:tr h="608849">
                <a:tc>
                  <a:txBody>
                    <a:bodyPr/>
                    <a:lstStyle/>
                    <a:p>
                      <a:pPr marL="0" marR="100584" algn="l" fontAlgn="t">
                        <a:lnSpc>
                          <a:spcPct val="120000"/>
                        </a:lnSpc>
                        <a:spcBef>
                          <a:spcPts val="1205"/>
                        </a:spcBef>
                        <a:spcAft>
                          <a:spcPts val="0"/>
                        </a:spcAft>
                      </a:pPr>
                      <a:r>
                        <a:rPr lang="en-US" sz="18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SEI/CDP</a:t>
                      </a:r>
                      <a:endParaRPr lang="en-US" sz="1800" b="0" i="0" u="none" strike="noStrike" dirty="0">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l" fontAlgn="t">
                        <a:lnSpc>
                          <a:spcPct val="120000"/>
                        </a:lnSpc>
                        <a:spcBef>
                          <a:spcPts val="1205"/>
                        </a:spcBef>
                        <a:spcAft>
                          <a:spcPts val="0"/>
                        </a:spcAft>
                      </a:pPr>
                      <a:r>
                        <a:rPr lang="en-US" sz="18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Strong/Abbey site</a:t>
                      </a:r>
                      <a:endParaRPr lang="en-US" sz="1800" b="0" i="0" u="none" strike="noStrike" dirty="0">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8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7-8</a:t>
                      </a:r>
                      <a:endParaRPr lang="en-US" sz="1800" b="0" i="0" u="none" strike="noStrike">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8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Metro/TIF </a:t>
                      </a:r>
                      <a:endParaRPr lang="en-US" sz="1800" b="0" i="0" u="none" strike="noStrike" dirty="0">
                        <a:effectLst/>
                        <a:latin typeface="Arial" panose="020B0604020202020204" pitchFamily="34" charset="0"/>
                      </a:endParaRPr>
                    </a:p>
                    <a:p>
                      <a:pPr marL="0" marR="100584" algn="ctr" fontAlgn="t">
                        <a:lnSpc>
                          <a:spcPct val="120000"/>
                        </a:lnSpc>
                        <a:spcBef>
                          <a:spcPts val="1205"/>
                        </a:spcBef>
                        <a:spcAft>
                          <a:spcPts val="0"/>
                        </a:spcAft>
                      </a:pPr>
                      <a:r>
                        <a:rPr lang="en-US" sz="18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CDP owned land </a:t>
                      </a:r>
                      <a:endParaRPr lang="en-US" sz="1800" b="0" i="0" u="none" strike="noStrike" dirty="0">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extLst>
                  <a:ext uri="{0D108BD9-81ED-4DB2-BD59-A6C34878D82A}">
                    <a16:rowId xmlns:a16="http://schemas.microsoft.com/office/drawing/2014/main" val="3426384993"/>
                  </a:ext>
                </a:extLst>
              </a:tr>
              <a:tr h="730722">
                <a:tc>
                  <a:txBody>
                    <a:bodyPr/>
                    <a:lstStyle/>
                    <a:p>
                      <a:pPr marL="0" marR="100584" algn="l" fontAlgn="t">
                        <a:lnSpc>
                          <a:spcPct val="120000"/>
                        </a:lnSpc>
                        <a:spcBef>
                          <a:spcPts val="1205"/>
                        </a:spcBef>
                        <a:spcAft>
                          <a:spcPts val="0"/>
                        </a:spcAft>
                      </a:pPr>
                      <a:r>
                        <a:rPr lang="en-US" sz="18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Habitat for Humanity/Proud Ground</a:t>
                      </a:r>
                      <a:endParaRPr lang="en-US" sz="1800" b="0" i="0" u="none" strike="noStrike">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8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Carey Blvd Site</a:t>
                      </a:r>
                      <a:endParaRPr lang="en-US" sz="1800" b="0" i="0" u="none" strike="noStrike">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52</a:t>
                      </a:r>
                      <a:endParaRPr lang="en-US" sz="1800" b="0" i="0" u="none" strike="noStrike">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Metro Bond/TIF &amp; PHB Land</a:t>
                      </a:r>
                      <a:endParaRPr lang="en-US" sz="1800" b="0" i="0" u="none" strike="noStrike">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extLst>
                  <a:ext uri="{0D108BD9-81ED-4DB2-BD59-A6C34878D82A}">
                    <a16:rowId xmlns:a16="http://schemas.microsoft.com/office/drawing/2014/main" val="2820070917"/>
                  </a:ext>
                </a:extLst>
              </a:tr>
              <a:tr h="960329">
                <a:tc>
                  <a:txBody>
                    <a:bodyPr/>
                    <a:lstStyle/>
                    <a:p>
                      <a:pPr marL="0" marR="100584" algn="l" fontAlgn="t">
                        <a:lnSpc>
                          <a:spcPct val="120000"/>
                        </a:lnSpc>
                        <a:spcBef>
                          <a:spcPts val="1205"/>
                        </a:spcBef>
                        <a:spcAft>
                          <a:spcPts val="0"/>
                        </a:spcAft>
                      </a:pPr>
                      <a:r>
                        <a:rPr lang="en-US" sz="18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Williams &amp; Russell CDC/ </a:t>
                      </a:r>
                      <a:r>
                        <a:rPr lang="en-US" sz="1800" b="1" i="0" u="none" strike="noStrike" dirty="0" err="1">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Adre</a:t>
                      </a:r>
                      <a:r>
                        <a:rPr lang="en-US" sz="18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/PHC</a:t>
                      </a:r>
                      <a:endParaRPr lang="en-US" sz="1800" b="0" i="0" u="none" strike="noStrike" dirty="0">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l" fontAlgn="t">
                        <a:lnSpc>
                          <a:spcPct val="120000"/>
                        </a:lnSpc>
                        <a:spcBef>
                          <a:spcPts val="1205"/>
                        </a:spcBef>
                        <a:spcAft>
                          <a:spcPts val="0"/>
                        </a:spcAft>
                      </a:pPr>
                      <a:r>
                        <a:rPr lang="en-US" sz="18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Williams &amp; Russell</a:t>
                      </a:r>
                      <a:endParaRPr lang="en-US" sz="1800" b="0" i="0" u="none" strike="noStrike" dirty="0">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8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20</a:t>
                      </a:r>
                      <a:endParaRPr lang="en-US" sz="1800" b="0" i="0" u="none" strike="noStrike">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8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TIF DPALs &amp; Legacy land</a:t>
                      </a:r>
                      <a:endParaRPr lang="en-US" sz="1800" b="0" i="0" u="none" strike="noStrike" dirty="0">
                        <a:effectLst/>
                        <a:latin typeface="Arial" panose="020B0604020202020204" pitchFamily="34" charset="0"/>
                      </a:endParaRPr>
                    </a:p>
                  </a:txBody>
                  <a:tcPr marL="86271" marR="86271" marT="11982"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extLst>
                  <a:ext uri="{0D108BD9-81ED-4DB2-BD59-A6C34878D82A}">
                    <a16:rowId xmlns:a16="http://schemas.microsoft.com/office/drawing/2014/main" val="2391262337"/>
                  </a:ext>
                </a:extLst>
              </a:tr>
            </a:tbl>
          </a:graphicData>
        </a:graphic>
      </p:graphicFrame>
    </p:spTree>
    <p:extLst>
      <p:ext uri="{BB962C8B-B14F-4D97-AF65-F5344CB8AC3E}">
        <p14:creationId xmlns:p14="http://schemas.microsoft.com/office/powerpoint/2010/main" val="103042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D6EE9-5B01-AC35-6148-8EACC665C89E}"/>
              </a:ext>
            </a:extLst>
          </p:cNvPr>
          <p:cNvPicPr>
            <a:picLocks noChangeAspect="1"/>
          </p:cNvPicPr>
          <p:nvPr/>
        </p:nvPicPr>
        <p:blipFill rotWithShape="1">
          <a:blip r:embed="rId3">
            <a:extLst>
              <a:ext uri="{28A0092B-C50C-407E-A947-70E740481C1C}">
                <a14:useLocalDpi xmlns:a14="http://schemas.microsoft.com/office/drawing/2010/main" val="0"/>
              </a:ext>
            </a:extLst>
          </a:blip>
          <a:srcRect t="9322" b="15678"/>
          <a:stretch/>
        </p:blipFill>
        <p:spPr>
          <a:xfrm>
            <a:off x="20" y="10"/>
            <a:ext cx="12191980" cy="6857990"/>
          </a:xfrm>
          <a:prstGeom prst="rect">
            <a:avLst/>
          </a:prstGeom>
        </p:spPr>
      </p:pic>
      <p:sp>
        <p:nvSpPr>
          <p:cNvPr id="107" name="Rectangle 10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a:solidFill>
                  <a:schemeClr val="tx1">
                    <a:lumMod val="85000"/>
                    <a:lumOff val="15000"/>
                  </a:schemeClr>
                </a:solidFill>
                <a:latin typeface="+mj-lt"/>
                <a:ea typeface="+mj-ea"/>
                <a:cs typeface="+mj-cs"/>
              </a:rPr>
              <a:t>Strategy 3: Creating New Rental Homes</a:t>
            </a:r>
            <a:endParaRPr lang="en-US" sz="3600" b="1" dirty="0">
              <a:solidFill>
                <a:schemeClr val="tx1">
                  <a:lumMod val="85000"/>
                  <a:lumOff val="15000"/>
                </a:schemeClr>
              </a:solidFill>
              <a:latin typeface="+mj-lt"/>
              <a:ea typeface="+mj-ea"/>
              <a:cs typeface="+mj-cs"/>
            </a:endParaRPr>
          </a:p>
        </p:txBody>
      </p:sp>
      <p:cxnSp>
        <p:nvCxnSpPr>
          <p:cNvPr id="108" name="Straight Connector 10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4">
            <a:extLst>
              <a:ext uri="{28A0092B-C50C-407E-A947-70E740481C1C}">
                <a14:useLocalDpi xmlns:a14="http://schemas.microsoft.com/office/drawing/2010/main" val="0"/>
              </a:ext>
            </a:extLst>
          </a:blip>
          <a:srcRect l="66468"/>
          <a:stretch/>
        </p:blipFill>
        <p:spPr>
          <a:xfrm>
            <a:off x="182787" y="103308"/>
            <a:ext cx="1930687" cy="584775"/>
          </a:xfrm>
          <a:prstGeom prst="rect">
            <a:avLst/>
          </a:prstGeom>
        </p:spPr>
      </p:pic>
    </p:spTree>
    <p:extLst>
      <p:ext uri="{BB962C8B-B14F-4D97-AF65-F5344CB8AC3E}">
        <p14:creationId xmlns:p14="http://schemas.microsoft.com/office/powerpoint/2010/main" val="382505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b="1" kern="1200">
                <a:solidFill>
                  <a:schemeClr val="tx1"/>
                </a:solidFill>
                <a:latin typeface="+mj-lt"/>
                <a:ea typeface="+mj-ea"/>
                <a:cs typeface="+mj-cs"/>
              </a:rPr>
              <a:t>Strategy 3: Creating Rental Homes</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0534244" y="6371805"/>
            <a:ext cx="1395289" cy="422611"/>
          </a:xfrm>
          <a:prstGeom prst="rect">
            <a:avLst/>
          </a:prstGeom>
        </p:spPr>
      </p:pic>
      <p:graphicFrame>
        <p:nvGraphicFramePr>
          <p:cNvPr id="11" name="Content Placeholder 10">
            <a:extLst>
              <a:ext uri="{FF2B5EF4-FFF2-40B4-BE49-F238E27FC236}">
                <a16:creationId xmlns:a16="http://schemas.microsoft.com/office/drawing/2014/main" id="{69040E91-4D8A-46CB-AA37-551A7D4BA524}"/>
              </a:ext>
            </a:extLst>
          </p:cNvPr>
          <p:cNvGraphicFramePr>
            <a:graphicFrameLocks noGrp="1"/>
          </p:cNvGraphicFramePr>
          <p:nvPr>
            <p:ph idx="1"/>
            <p:extLst>
              <p:ext uri="{D42A27DB-BD31-4B8C-83A1-F6EECF244321}">
                <p14:modId xmlns:p14="http://schemas.microsoft.com/office/powerpoint/2010/main" val="422712027"/>
              </p:ext>
            </p:extLst>
          </p:nvPr>
        </p:nvGraphicFramePr>
        <p:xfrm>
          <a:off x="628651" y="1690687"/>
          <a:ext cx="10844211" cy="4367211"/>
        </p:xfrm>
        <a:graphic>
          <a:graphicData uri="http://schemas.openxmlformats.org/drawingml/2006/table">
            <a:tbl>
              <a:tblPr firstRow="1" firstCol="1" bandRow="1"/>
              <a:tblGrid>
                <a:gridCol w="1415081">
                  <a:extLst>
                    <a:ext uri="{9D8B030D-6E8A-4147-A177-3AD203B41FA5}">
                      <a16:colId xmlns:a16="http://schemas.microsoft.com/office/drawing/2014/main" val="2121177564"/>
                    </a:ext>
                  </a:extLst>
                </a:gridCol>
                <a:gridCol w="2532260">
                  <a:extLst>
                    <a:ext uri="{9D8B030D-6E8A-4147-A177-3AD203B41FA5}">
                      <a16:colId xmlns:a16="http://schemas.microsoft.com/office/drawing/2014/main" val="1436450241"/>
                    </a:ext>
                  </a:extLst>
                </a:gridCol>
                <a:gridCol w="1548965">
                  <a:extLst>
                    <a:ext uri="{9D8B030D-6E8A-4147-A177-3AD203B41FA5}">
                      <a16:colId xmlns:a16="http://schemas.microsoft.com/office/drawing/2014/main" val="1109241894"/>
                    </a:ext>
                  </a:extLst>
                </a:gridCol>
                <a:gridCol w="1882622">
                  <a:extLst>
                    <a:ext uri="{9D8B030D-6E8A-4147-A177-3AD203B41FA5}">
                      <a16:colId xmlns:a16="http://schemas.microsoft.com/office/drawing/2014/main" val="2918588587"/>
                    </a:ext>
                  </a:extLst>
                </a:gridCol>
                <a:gridCol w="1739546">
                  <a:extLst>
                    <a:ext uri="{9D8B030D-6E8A-4147-A177-3AD203B41FA5}">
                      <a16:colId xmlns:a16="http://schemas.microsoft.com/office/drawing/2014/main" val="1925141095"/>
                    </a:ext>
                  </a:extLst>
                </a:gridCol>
                <a:gridCol w="1725737">
                  <a:extLst>
                    <a:ext uri="{9D8B030D-6E8A-4147-A177-3AD203B41FA5}">
                      <a16:colId xmlns:a16="http://schemas.microsoft.com/office/drawing/2014/main" val="323355634"/>
                    </a:ext>
                  </a:extLst>
                </a:gridCol>
              </a:tblGrid>
              <a:tr h="1295247">
                <a:tc>
                  <a:txBody>
                    <a:bodyPr/>
                    <a:lstStyle/>
                    <a:p>
                      <a:pPr marL="0" marR="100584" algn="ctr" fontAlgn="t">
                        <a:lnSpc>
                          <a:spcPct val="120000"/>
                        </a:lnSpc>
                        <a:spcBef>
                          <a:spcPts val="1205"/>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Sponsor</a:t>
                      </a:r>
                      <a:endParaRPr lang="en-US" sz="2700" b="0" i="0" u="none" strike="noStrike" dirty="0">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700" b="0" i="0" u="none" strike="noStrike" dirty="0">
                        <a:effectLst/>
                        <a:latin typeface="Arial" panose="020B0604020202020204" pitchFamily="34" charset="0"/>
                      </a:endParaRPr>
                    </a:p>
                  </a:txBody>
                  <a:tcPr marL="103318" marR="103318" marT="14350" marB="0">
                    <a:lnL w="12700" cap="flat" cmpd="sng" algn="ctr">
                      <a:solidFill>
                        <a:srgbClr val="473D6C"/>
                      </a:solidFill>
                      <a:prstDash val="solid"/>
                      <a:round/>
                      <a:headEnd type="none" w="med" len="med"/>
                      <a:tailEnd type="none" w="med" len="med"/>
                    </a:lnL>
                    <a:lnR>
                      <a:noFill/>
                    </a:lnR>
                    <a:lnT w="12700" cap="flat" cmpd="sng" algn="ctr">
                      <a:solidFill>
                        <a:srgbClr val="473D6C"/>
                      </a:solidFill>
                      <a:prstDash val="solid"/>
                      <a:round/>
                      <a:headEnd type="none" w="med" len="med"/>
                      <a:tailEnd type="none" w="med" len="med"/>
                    </a:lnT>
                    <a:lnB w="12700" cap="flat" cmpd="sng" algn="ctr">
                      <a:solidFill>
                        <a:srgbClr val="473D6C"/>
                      </a:solidFill>
                      <a:prstDash val="solid"/>
                      <a:round/>
                      <a:headEnd type="none" w="med" len="med"/>
                      <a:tailEnd type="none" w="med" len="med"/>
                    </a:lnB>
                    <a:solidFill>
                      <a:srgbClr val="473D6C"/>
                    </a:solidFill>
                  </a:tcPr>
                </a:tc>
                <a:tc>
                  <a:txBody>
                    <a:bodyPr/>
                    <a:lstStyle/>
                    <a:p>
                      <a:pPr marL="0" marR="100584" algn="ctr" fontAlgn="t">
                        <a:lnSpc>
                          <a:spcPct val="120000"/>
                        </a:lnSpc>
                        <a:spcBef>
                          <a:spcPts val="1205"/>
                        </a:spcBef>
                        <a:spcAft>
                          <a:spcPts val="0"/>
                        </a:spcAft>
                      </a:pPr>
                      <a:r>
                        <a:rPr lang="en-US" sz="1800" b="0"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700" b="0" i="0" u="none" strike="noStrike" dirty="0">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Rental Project</a:t>
                      </a:r>
                      <a:endParaRPr lang="en-US" sz="2700" b="0" i="0" u="none" strike="noStrike" dirty="0">
                        <a:effectLst/>
                        <a:latin typeface="Arial" panose="020B0604020202020204" pitchFamily="34" charset="0"/>
                      </a:endParaRPr>
                    </a:p>
                  </a:txBody>
                  <a:tcPr marL="103318" marR="103318" marT="14350" marB="0">
                    <a:lnL>
                      <a:noFill/>
                    </a:lnL>
                    <a:lnR>
                      <a:noFill/>
                    </a:lnR>
                    <a:lnT w="12700" cap="flat" cmpd="sng" algn="ctr">
                      <a:solidFill>
                        <a:srgbClr val="473D6C"/>
                      </a:solidFill>
                      <a:prstDash val="solid"/>
                      <a:round/>
                      <a:headEnd type="none" w="med" len="med"/>
                      <a:tailEnd type="none" w="med" len="med"/>
                    </a:lnT>
                    <a:lnB w="12700" cap="flat" cmpd="sng" algn="ctr">
                      <a:solidFill>
                        <a:srgbClr val="473D6C"/>
                      </a:solidFill>
                      <a:prstDash val="solid"/>
                      <a:round/>
                      <a:headEnd type="none" w="med" len="med"/>
                      <a:tailEnd type="none" w="med" len="med"/>
                    </a:lnB>
                    <a:solidFill>
                      <a:srgbClr val="473D6C"/>
                    </a:solidFill>
                  </a:tcPr>
                </a:tc>
                <a:tc>
                  <a:txBody>
                    <a:bodyPr/>
                    <a:lstStyle/>
                    <a:p>
                      <a:pPr marL="0" marR="100584" algn="ctr" fontAlgn="t">
                        <a:lnSpc>
                          <a:spcPct val="120000"/>
                        </a:lnSpc>
                        <a:spcBef>
                          <a:spcPts val="1205"/>
                        </a:spcBef>
                        <a:spcAft>
                          <a:spcPts val="0"/>
                        </a:spcAft>
                      </a:pPr>
                      <a:r>
                        <a:rPr lang="en-US" sz="1800" b="0" i="0" u="none" strike="noStrike">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700" b="0" i="0" u="none" strike="noStrike">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#PP Units</a:t>
                      </a:r>
                      <a:endParaRPr lang="en-US" sz="2700" b="0" i="0" u="none" strike="noStrike">
                        <a:effectLst/>
                        <a:latin typeface="Arial" panose="020B0604020202020204" pitchFamily="34" charset="0"/>
                      </a:endParaRPr>
                    </a:p>
                  </a:txBody>
                  <a:tcPr marL="103318" marR="103318" marT="14350" marB="0">
                    <a:lnL>
                      <a:noFill/>
                    </a:lnL>
                    <a:lnR>
                      <a:noFill/>
                    </a:lnR>
                    <a:lnT w="12700" cap="flat" cmpd="sng" algn="ctr">
                      <a:solidFill>
                        <a:srgbClr val="473D6C"/>
                      </a:solidFill>
                      <a:prstDash val="solid"/>
                      <a:round/>
                      <a:headEnd type="none" w="med" len="med"/>
                      <a:tailEnd type="none" w="med" len="med"/>
                    </a:lnT>
                    <a:lnB w="12700" cap="flat" cmpd="sng" algn="ctr">
                      <a:solidFill>
                        <a:srgbClr val="473D6C"/>
                      </a:solidFill>
                      <a:prstDash val="solid"/>
                      <a:round/>
                      <a:headEnd type="none" w="med" len="med"/>
                      <a:tailEnd type="none" w="med" len="med"/>
                    </a:lnB>
                    <a:solidFill>
                      <a:srgbClr val="473D6C"/>
                    </a:solidFill>
                  </a:tcPr>
                </a:tc>
                <a:tc>
                  <a:txBody>
                    <a:bodyPr/>
                    <a:lstStyle/>
                    <a:p>
                      <a:pPr marL="0" marR="100584" algn="ctr" fontAlgn="t">
                        <a:lnSpc>
                          <a:spcPct val="120000"/>
                        </a:lnSpc>
                        <a:spcBef>
                          <a:spcPts val="1205"/>
                        </a:spcBef>
                        <a:spcAft>
                          <a:spcPts val="0"/>
                        </a:spcAft>
                      </a:pPr>
                      <a:r>
                        <a:rPr lang="en-US" sz="1800" b="0" i="0" u="none" strike="noStrike">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700" b="0" i="0" u="none" strike="noStrike">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Total # Units</a:t>
                      </a:r>
                      <a:endParaRPr lang="en-US" sz="2700" b="0" i="0" u="none" strike="noStrike">
                        <a:effectLst/>
                        <a:latin typeface="Arial" panose="020B0604020202020204" pitchFamily="34" charset="0"/>
                      </a:endParaRPr>
                    </a:p>
                  </a:txBody>
                  <a:tcPr marL="103318" marR="103318" marT="14350" marB="0">
                    <a:lnL>
                      <a:noFill/>
                    </a:lnL>
                    <a:lnR>
                      <a:noFill/>
                    </a:lnR>
                    <a:lnT w="12700" cap="flat" cmpd="sng" algn="ctr">
                      <a:solidFill>
                        <a:srgbClr val="473D6C"/>
                      </a:solidFill>
                      <a:prstDash val="solid"/>
                      <a:round/>
                      <a:headEnd type="none" w="med" len="med"/>
                      <a:tailEnd type="none" w="med" len="med"/>
                    </a:lnT>
                    <a:lnB w="12700" cap="flat" cmpd="sng" algn="ctr">
                      <a:solidFill>
                        <a:srgbClr val="473D6C"/>
                      </a:solidFill>
                      <a:prstDash val="solid"/>
                      <a:round/>
                      <a:headEnd type="none" w="med" len="med"/>
                      <a:tailEnd type="none" w="med" len="med"/>
                    </a:lnB>
                    <a:solidFill>
                      <a:srgbClr val="473D6C"/>
                    </a:solidFill>
                  </a:tcPr>
                </a:tc>
                <a:tc>
                  <a:txBody>
                    <a:bodyPr/>
                    <a:lstStyle/>
                    <a:p>
                      <a:pPr marL="0" marR="100584" algn="ctr" fontAlgn="t">
                        <a:lnSpc>
                          <a:spcPct val="120000"/>
                        </a:lnSpc>
                        <a:spcBef>
                          <a:spcPts val="1205"/>
                        </a:spcBef>
                        <a:spcAft>
                          <a:spcPts val="0"/>
                        </a:spcAft>
                      </a:pPr>
                      <a:r>
                        <a:rPr lang="en-US" sz="1800" b="0" i="0" u="none" strike="noStrike">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700" b="0" i="0" u="none" strike="noStrike">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BIPOC</a:t>
                      </a:r>
                      <a:endParaRPr lang="en-US" sz="2700" b="0" i="0" u="none" strike="noStrike">
                        <a:effectLst/>
                        <a:latin typeface="Arial" panose="020B0604020202020204" pitchFamily="34" charset="0"/>
                      </a:endParaRPr>
                    </a:p>
                  </a:txBody>
                  <a:tcPr marL="103318" marR="103318" marT="14350" marB="0">
                    <a:lnL>
                      <a:noFill/>
                    </a:lnL>
                    <a:lnR>
                      <a:noFill/>
                    </a:lnR>
                    <a:lnT w="12700" cap="flat" cmpd="sng" algn="ctr">
                      <a:solidFill>
                        <a:srgbClr val="473D6C"/>
                      </a:solidFill>
                      <a:prstDash val="solid"/>
                      <a:round/>
                      <a:headEnd type="none" w="med" len="med"/>
                      <a:tailEnd type="none" w="med" len="med"/>
                    </a:lnT>
                    <a:lnB w="12700" cap="flat" cmpd="sng" algn="ctr">
                      <a:solidFill>
                        <a:srgbClr val="473D6C"/>
                      </a:solidFill>
                      <a:prstDash val="solid"/>
                      <a:round/>
                      <a:headEnd type="none" w="med" len="med"/>
                      <a:tailEnd type="none" w="med" len="med"/>
                    </a:lnB>
                    <a:solidFill>
                      <a:srgbClr val="473D6C"/>
                    </a:solidFill>
                  </a:tcPr>
                </a:tc>
                <a:tc>
                  <a:txBody>
                    <a:bodyPr/>
                    <a:lstStyle/>
                    <a:p>
                      <a:pPr marL="0" marR="100584" algn="ctr" fontAlgn="t">
                        <a:lnSpc>
                          <a:spcPct val="120000"/>
                        </a:lnSpc>
                        <a:spcBef>
                          <a:spcPts val="1205"/>
                        </a:spcBef>
                        <a:spcAft>
                          <a:spcPts val="0"/>
                        </a:spcAft>
                      </a:pPr>
                      <a:r>
                        <a:rPr lang="en-US" sz="1800" b="0" i="0" u="none" strike="noStrike">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700" b="0" i="0" u="none" strike="noStrike">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Status</a:t>
                      </a:r>
                      <a:endParaRPr lang="en-US" sz="2700" b="0" i="0" u="none" strike="noStrike">
                        <a:effectLst/>
                        <a:latin typeface="Arial" panose="020B0604020202020204" pitchFamily="34" charset="0"/>
                      </a:endParaRPr>
                    </a:p>
                  </a:txBody>
                  <a:tcPr marL="103318" marR="103318" marT="14350" marB="0">
                    <a:lnL>
                      <a:noFill/>
                    </a:lnL>
                    <a:lnR w="12700" cap="flat" cmpd="sng" algn="ctr">
                      <a:solidFill>
                        <a:srgbClr val="473D6C"/>
                      </a:solidFill>
                      <a:prstDash val="solid"/>
                      <a:round/>
                      <a:headEnd type="none" w="med" len="med"/>
                      <a:tailEnd type="none" w="med" len="med"/>
                    </a:lnR>
                    <a:lnT w="12700" cap="flat" cmpd="sng" algn="ctr">
                      <a:solidFill>
                        <a:srgbClr val="473D6C"/>
                      </a:solidFill>
                      <a:prstDash val="solid"/>
                      <a:round/>
                      <a:headEnd type="none" w="med" len="med"/>
                      <a:tailEnd type="none" w="med" len="med"/>
                    </a:lnT>
                    <a:lnB w="12700" cap="flat" cmpd="sng" algn="ctr">
                      <a:solidFill>
                        <a:srgbClr val="473D6C"/>
                      </a:solidFill>
                      <a:prstDash val="solid"/>
                      <a:round/>
                      <a:headEnd type="none" w="med" len="med"/>
                      <a:tailEnd type="none" w="med" len="med"/>
                    </a:lnB>
                    <a:solidFill>
                      <a:srgbClr val="473D6C"/>
                    </a:solidFill>
                  </a:tcPr>
                </a:tc>
                <a:extLst>
                  <a:ext uri="{0D108BD9-81ED-4DB2-BD59-A6C34878D82A}">
                    <a16:rowId xmlns:a16="http://schemas.microsoft.com/office/drawing/2014/main" val="2915551001"/>
                  </a:ext>
                </a:extLst>
              </a:tr>
              <a:tr h="401417">
                <a:tc>
                  <a:txBody>
                    <a:bodyPr/>
                    <a:lstStyle/>
                    <a:p>
                      <a:pPr marL="0" marR="100584" algn="l" fontAlgn="t">
                        <a:lnSpc>
                          <a:spcPct val="120000"/>
                        </a:lnSpc>
                        <a:spcBef>
                          <a:spcPts val="1205"/>
                        </a:spcBef>
                        <a:spcAft>
                          <a:spcPts val="0"/>
                        </a:spcAft>
                      </a:pPr>
                      <a:r>
                        <a:rPr lang="en-US" sz="1800" b="1"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PCRI</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473D6C"/>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Beatrice Morrow</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473D6C"/>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59</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473D6C"/>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70</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473D6C"/>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87%</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473D6C"/>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Occupied</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473D6C"/>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extLst>
                  <a:ext uri="{0D108BD9-81ED-4DB2-BD59-A6C34878D82A}">
                    <a16:rowId xmlns:a16="http://schemas.microsoft.com/office/drawing/2014/main" val="2148900393"/>
                  </a:ext>
                </a:extLst>
              </a:tr>
              <a:tr h="401417">
                <a:tc>
                  <a:txBody>
                    <a:bodyPr/>
                    <a:lstStyle/>
                    <a:p>
                      <a:pPr marL="0" marR="100584" algn="l" fontAlgn="t">
                        <a:lnSpc>
                          <a:spcPct val="120000"/>
                        </a:lnSpc>
                        <a:spcBef>
                          <a:spcPts val="1205"/>
                        </a:spcBef>
                        <a:spcAft>
                          <a:spcPts val="0"/>
                        </a:spcAft>
                      </a:pPr>
                      <a:r>
                        <a:rPr lang="en-US" sz="1800" b="1"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PCRI</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King+Parks</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49</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70</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93%</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Occupied</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extLst>
                  <a:ext uri="{0D108BD9-81ED-4DB2-BD59-A6C34878D82A}">
                    <a16:rowId xmlns:a16="http://schemas.microsoft.com/office/drawing/2014/main" val="989289926"/>
                  </a:ext>
                </a:extLst>
              </a:tr>
              <a:tr h="733148">
                <a:tc>
                  <a:txBody>
                    <a:bodyPr/>
                    <a:lstStyle/>
                    <a:p>
                      <a:pPr marL="0" marR="100584" algn="l" fontAlgn="t">
                        <a:lnSpc>
                          <a:spcPct val="120000"/>
                        </a:lnSpc>
                        <a:spcBef>
                          <a:spcPts val="1205"/>
                        </a:spcBef>
                        <a:spcAft>
                          <a:spcPts val="0"/>
                        </a:spcAft>
                      </a:pPr>
                      <a:r>
                        <a:rPr lang="en-US" sz="1800" b="1"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CCC</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Charlotte B Rutherford</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51</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51</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94%</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Occupied</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extLst>
                  <a:ext uri="{0D108BD9-81ED-4DB2-BD59-A6C34878D82A}">
                    <a16:rowId xmlns:a16="http://schemas.microsoft.com/office/drawing/2014/main" val="2022093761"/>
                  </a:ext>
                </a:extLst>
              </a:tr>
              <a:tr h="401417">
                <a:tc>
                  <a:txBody>
                    <a:bodyPr/>
                    <a:lstStyle/>
                    <a:p>
                      <a:pPr marL="0" marR="100584" algn="l" fontAlgn="t">
                        <a:lnSpc>
                          <a:spcPct val="120000"/>
                        </a:lnSpc>
                        <a:spcBef>
                          <a:spcPts val="1205"/>
                        </a:spcBef>
                        <a:spcAft>
                          <a:spcPts val="0"/>
                        </a:spcAft>
                      </a:pPr>
                      <a:r>
                        <a:rPr lang="en-US" sz="1800" b="1"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IHI</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Magnolia II</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49</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50</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87%</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Occupied</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extLst>
                  <a:ext uri="{0D108BD9-81ED-4DB2-BD59-A6C34878D82A}">
                    <a16:rowId xmlns:a16="http://schemas.microsoft.com/office/drawing/2014/main" val="2786975587"/>
                  </a:ext>
                </a:extLst>
              </a:tr>
              <a:tr h="733148">
                <a:tc>
                  <a:txBody>
                    <a:bodyPr/>
                    <a:lstStyle/>
                    <a:p>
                      <a:pPr marL="0" marR="100584" algn="l" fontAlgn="t">
                        <a:lnSpc>
                          <a:spcPct val="120000"/>
                        </a:lnSpc>
                        <a:spcBef>
                          <a:spcPts val="1205"/>
                        </a:spcBef>
                        <a:spcAft>
                          <a:spcPts val="0"/>
                        </a:spcAft>
                      </a:pPr>
                      <a:r>
                        <a:rPr lang="en-US" sz="1800" b="1"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Reach CDC</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Renaissance Commons</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185</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189</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79%</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Occupied</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solidFill>
                      <a:srgbClr val="D7D3E6"/>
                    </a:solidFill>
                  </a:tcPr>
                </a:tc>
                <a:extLst>
                  <a:ext uri="{0D108BD9-81ED-4DB2-BD59-A6C34878D82A}">
                    <a16:rowId xmlns:a16="http://schemas.microsoft.com/office/drawing/2014/main" val="3525235076"/>
                  </a:ext>
                </a:extLst>
              </a:tr>
              <a:tr h="401417">
                <a:tc>
                  <a:txBody>
                    <a:bodyPr/>
                    <a:lstStyle/>
                    <a:p>
                      <a:pPr marL="0" marR="100584" algn="l" fontAlgn="t">
                        <a:lnSpc>
                          <a:spcPct val="120000"/>
                        </a:lnSpc>
                        <a:spcBef>
                          <a:spcPts val="1205"/>
                        </a:spcBef>
                        <a:spcAft>
                          <a:spcPts val="0"/>
                        </a:spcAft>
                      </a:pPr>
                      <a:r>
                        <a:rPr lang="en-US" sz="1800" b="1"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Bridge</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Songbird</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20</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60</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800" b="0" i="0" u="none" strike="noStrike">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83%</a:t>
                      </a:r>
                      <a:endParaRPr lang="en-US" sz="2700" b="0" i="0" u="none" strike="noStrike">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800" b="0" i="0" u="none" strike="noStrike" dirty="0">
                          <a:solidFill>
                            <a:srgbClr val="26214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Occupied</a:t>
                      </a:r>
                      <a:endParaRPr lang="en-US" sz="2700" b="0" i="0" u="none" strike="noStrike" dirty="0">
                        <a:effectLst/>
                        <a:latin typeface="Arial" panose="020B0604020202020204" pitchFamily="34" charset="0"/>
                      </a:endParaRPr>
                    </a:p>
                  </a:txBody>
                  <a:tcPr marL="103318" marR="103318" marT="14350" marB="0">
                    <a:lnL w="12700" cap="flat" cmpd="sng" algn="ctr">
                      <a:solidFill>
                        <a:srgbClr val="887CB5"/>
                      </a:solidFill>
                      <a:prstDash val="solid"/>
                      <a:round/>
                      <a:headEnd type="none" w="med" len="med"/>
                      <a:tailEnd type="none" w="med" len="med"/>
                    </a:lnL>
                    <a:lnR w="12700" cap="flat" cmpd="sng" algn="ctr">
                      <a:solidFill>
                        <a:srgbClr val="887CB5"/>
                      </a:solidFill>
                      <a:prstDash val="solid"/>
                      <a:round/>
                      <a:headEnd type="none" w="med" len="med"/>
                      <a:tailEnd type="none" w="med" len="med"/>
                    </a:lnR>
                    <a:lnT w="12700" cap="flat" cmpd="sng" algn="ctr">
                      <a:solidFill>
                        <a:srgbClr val="887CB5"/>
                      </a:solidFill>
                      <a:prstDash val="solid"/>
                      <a:round/>
                      <a:headEnd type="none" w="med" len="med"/>
                      <a:tailEnd type="none" w="med" len="med"/>
                    </a:lnT>
                    <a:lnB w="12700" cap="flat" cmpd="sng" algn="ctr">
                      <a:solidFill>
                        <a:srgbClr val="887CB5"/>
                      </a:solidFill>
                      <a:prstDash val="solid"/>
                      <a:round/>
                      <a:headEnd type="none" w="med" len="med"/>
                      <a:tailEnd type="none" w="med" len="med"/>
                    </a:lnB>
                  </a:tcPr>
                </a:tc>
                <a:extLst>
                  <a:ext uri="{0D108BD9-81ED-4DB2-BD59-A6C34878D82A}">
                    <a16:rowId xmlns:a16="http://schemas.microsoft.com/office/drawing/2014/main" val="2848937847"/>
                  </a:ext>
                </a:extLst>
              </a:tr>
            </a:tbl>
          </a:graphicData>
        </a:graphic>
      </p:graphicFrame>
    </p:spTree>
    <p:extLst>
      <p:ext uri="{BB962C8B-B14F-4D97-AF65-F5344CB8AC3E}">
        <p14:creationId xmlns:p14="http://schemas.microsoft.com/office/powerpoint/2010/main" val="268521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chemeClr val="tx1"/>
                </a:solidFill>
                <a:latin typeface="+mj-lt"/>
                <a:ea typeface="+mj-ea"/>
                <a:cs typeface="+mj-cs"/>
              </a:rPr>
              <a:t>Strategy 3: Creating Rental Homes</a:t>
            </a:r>
          </a:p>
        </p:txBody>
      </p:sp>
      <p:sp>
        <p:nvSpPr>
          <p:cNvPr id="62" name="Rectangle 6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4" name="Rectangle 6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0376087" y="461983"/>
            <a:ext cx="1395289" cy="422611"/>
          </a:xfrm>
          <a:prstGeom prst="rect">
            <a:avLst/>
          </a:prstGeom>
        </p:spPr>
      </p:pic>
      <p:graphicFrame>
        <p:nvGraphicFramePr>
          <p:cNvPr id="6" name="Content Placeholder 5">
            <a:extLst>
              <a:ext uri="{FF2B5EF4-FFF2-40B4-BE49-F238E27FC236}">
                <a16:creationId xmlns:a16="http://schemas.microsoft.com/office/drawing/2014/main" id="{BF0B18B9-9EFA-5B68-BCE9-9519963606B8}"/>
              </a:ext>
            </a:extLst>
          </p:cNvPr>
          <p:cNvGraphicFramePr>
            <a:graphicFrameLocks noGrp="1"/>
          </p:cNvGraphicFramePr>
          <p:nvPr>
            <p:ph idx="1"/>
            <p:extLst>
              <p:ext uri="{D42A27DB-BD31-4B8C-83A1-F6EECF244321}">
                <p14:modId xmlns:p14="http://schemas.microsoft.com/office/powerpoint/2010/main" val="3824239255"/>
              </p:ext>
            </p:extLst>
          </p:nvPr>
        </p:nvGraphicFramePr>
        <p:xfrm>
          <a:off x="714375" y="1632718"/>
          <a:ext cx="10630284" cy="5041256"/>
        </p:xfrm>
        <a:graphic>
          <a:graphicData uri="http://schemas.openxmlformats.org/drawingml/2006/table">
            <a:tbl>
              <a:tblPr firstRow="1" firstCol="1" bandRow="1"/>
              <a:tblGrid>
                <a:gridCol w="2309270">
                  <a:extLst>
                    <a:ext uri="{9D8B030D-6E8A-4147-A177-3AD203B41FA5}">
                      <a16:colId xmlns:a16="http://schemas.microsoft.com/office/drawing/2014/main" val="3640074987"/>
                    </a:ext>
                  </a:extLst>
                </a:gridCol>
                <a:gridCol w="2720985">
                  <a:extLst>
                    <a:ext uri="{9D8B030D-6E8A-4147-A177-3AD203B41FA5}">
                      <a16:colId xmlns:a16="http://schemas.microsoft.com/office/drawing/2014/main" val="1032338398"/>
                    </a:ext>
                  </a:extLst>
                </a:gridCol>
                <a:gridCol w="1675323">
                  <a:extLst>
                    <a:ext uri="{9D8B030D-6E8A-4147-A177-3AD203B41FA5}">
                      <a16:colId xmlns:a16="http://schemas.microsoft.com/office/drawing/2014/main" val="2256201341"/>
                    </a:ext>
                  </a:extLst>
                </a:gridCol>
                <a:gridCol w="1968669">
                  <a:extLst>
                    <a:ext uri="{9D8B030D-6E8A-4147-A177-3AD203B41FA5}">
                      <a16:colId xmlns:a16="http://schemas.microsoft.com/office/drawing/2014/main" val="2189491352"/>
                    </a:ext>
                  </a:extLst>
                </a:gridCol>
                <a:gridCol w="1956037">
                  <a:extLst>
                    <a:ext uri="{9D8B030D-6E8A-4147-A177-3AD203B41FA5}">
                      <a16:colId xmlns:a16="http://schemas.microsoft.com/office/drawing/2014/main" val="2401614925"/>
                    </a:ext>
                  </a:extLst>
                </a:gridCol>
              </a:tblGrid>
              <a:tr h="1369652">
                <a:tc>
                  <a:txBody>
                    <a:bodyPr/>
                    <a:lstStyle/>
                    <a:p>
                      <a:pPr marL="0" marR="100584" algn="ctr" fontAlgn="t">
                        <a:lnSpc>
                          <a:spcPct val="120000"/>
                        </a:lnSpc>
                        <a:spcBef>
                          <a:spcPts val="0"/>
                        </a:spcBef>
                        <a:spcAft>
                          <a:spcPts val="0"/>
                        </a:spcAft>
                      </a:pPr>
                      <a:endPar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100584" algn="ctr" fontAlgn="t">
                        <a:lnSpc>
                          <a:spcPct val="120000"/>
                        </a:lnSpc>
                        <a:spcBef>
                          <a:spcPts val="0"/>
                        </a:spcBef>
                        <a:spcAft>
                          <a:spcPts val="0"/>
                        </a:spcAft>
                      </a:pPr>
                      <a:endPar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marR="100584" algn="ctr" fontAlgn="t">
                        <a:lnSpc>
                          <a:spcPct val="120000"/>
                        </a:lnSpc>
                        <a:spcBef>
                          <a:spcPts val="0"/>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Sponsor</a:t>
                      </a:r>
                      <a:endParaRPr lang="en-US" sz="1800" b="0" i="0" u="none" strike="noStrike" dirty="0">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1800" b="0" i="0" u="none" strike="noStrike" dirty="0">
                        <a:effectLst/>
                        <a:latin typeface="Arial" panose="020B0604020202020204" pitchFamily="34" charset="0"/>
                      </a:endParaRPr>
                    </a:p>
                  </a:txBody>
                  <a:tcPr marL="81345" marR="81345" marT="11298" marB="0">
                    <a:lnL w="12700" cap="flat" cmpd="sng" algn="ctr">
                      <a:solidFill>
                        <a:srgbClr val="CC9900"/>
                      </a:solidFill>
                      <a:prstDash val="solid"/>
                      <a:round/>
                      <a:headEnd type="none" w="med" len="med"/>
                      <a:tailEnd type="none" w="med" len="med"/>
                    </a:lnL>
                    <a:lnR>
                      <a:noFill/>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tc>
                  <a:txBody>
                    <a:bodyPr/>
                    <a:lstStyle/>
                    <a:p>
                      <a:pPr marL="0" marR="100584" algn="ctr" fontAlgn="t">
                        <a:lnSpc>
                          <a:spcPct val="120000"/>
                        </a:lnSpc>
                        <a:spcBef>
                          <a:spcPts val="1205"/>
                        </a:spcBef>
                        <a:spcAft>
                          <a:spcPts val="0"/>
                        </a:spcAft>
                      </a:pPr>
                      <a:r>
                        <a:rPr lang="en-US" sz="1800" b="0"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1800" b="0" i="0" u="none" strike="noStrike" dirty="0">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Rental Project</a:t>
                      </a:r>
                      <a:endParaRPr lang="en-US" sz="1800" b="0" i="0" u="none" strike="noStrike" dirty="0">
                        <a:effectLst/>
                        <a:latin typeface="Arial" panose="020B0604020202020204" pitchFamily="34" charset="0"/>
                      </a:endParaRPr>
                    </a:p>
                  </a:txBody>
                  <a:tcPr marL="81345" marR="81345" marT="11298" marB="0">
                    <a:lnL>
                      <a:noFill/>
                    </a:lnL>
                    <a:lnR>
                      <a:noFill/>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tc>
                  <a:txBody>
                    <a:bodyPr/>
                    <a:lstStyle/>
                    <a:p>
                      <a:pPr marL="0" marR="100584" algn="ctr" fontAlgn="t">
                        <a:lnSpc>
                          <a:spcPct val="120000"/>
                        </a:lnSpc>
                        <a:spcBef>
                          <a:spcPts val="1205"/>
                        </a:spcBef>
                        <a:spcAft>
                          <a:spcPts val="0"/>
                        </a:spcAft>
                      </a:pPr>
                      <a:r>
                        <a:rPr lang="en-US" sz="1800" b="0"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1800" b="0" i="0" u="none" strike="noStrike" dirty="0">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#PP Units</a:t>
                      </a:r>
                      <a:endParaRPr lang="en-US" sz="1800" b="0" i="0" u="none" strike="noStrike" dirty="0">
                        <a:effectLst/>
                        <a:latin typeface="Arial" panose="020B0604020202020204" pitchFamily="34" charset="0"/>
                      </a:endParaRPr>
                    </a:p>
                  </a:txBody>
                  <a:tcPr marL="81345" marR="81345" marT="11298" marB="0">
                    <a:lnL>
                      <a:noFill/>
                    </a:lnL>
                    <a:lnR>
                      <a:noFill/>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tc>
                  <a:txBody>
                    <a:bodyPr/>
                    <a:lstStyle/>
                    <a:p>
                      <a:pPr marL="0" marR="100584" algn="ctr" fontAlgn="t">
                        <a:lnSpc>
                          <a:spcPct val="120000"/>
                        </a:lnSpc>
                        <a:spcBef>
                          <a:spcPts val="1205"/>
                        </a:spcBef>
                        <a:spcAft>
                          <a:spcPts val="0"/>
                        </a:spcAft>
                      </a:pPr>
                      <a:r>
                        <a:rPr lang="en-US" sz="1800" b="0"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1800" b="0" i="0" u="none" strike="noStrike" dirty="0">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Total # Units</a:t>
                      </a:r>
                      <a:endParaRPr lang="en-US" sz="1800" b="0" i="0" u="none" strike="noStrike" dirty="0">
                        <a:effectLst/>
                        <a:latin typeface="Arial" panose="020B0604020202020204" pitchFamily="34" charset="0"/>
                      </a:endParaRPr>
                    </a:p>
                  </a:txBody>
                  <a:tcPr marL="81345" marR="81345" marT="11298" marB="0">
                    <a:lnL>
                      <a:noFill/>
                    </a:lnL>
                    <a:lnR>
                      <a:noFill/>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tc>
                  <a:txBody>
                    <a:bodyPr/>
                    <a:lstStyle/>
                    <a:p>
                      <a:pPr marL="0" marR="100584" algn="ctr" fontAlgn="t">
                        <a:lnSpc>
                          <a:spcPct val="120000"/>
                        </a:lnSpc>
                        <a:spcBef>
                          <a:spcPts val="1205"/>
                        </a:spcBef>
                        <a:spcAft>
                          <a:spcPts val="0"/>
                        </a:spcAft>
                      </a:pPr>
                      <a:r>
                        <a:rPr lang="en-US" sz="1800" b="0"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1800" b="0" i="0" u="none" strike="noStrike" dirty="0">
                        <a:effectLst/>
                        <a:latin typeface="Arial" panose="020B0604020202020204" pitchFamily="34" charset="0"/>
                      </a:endParaRPr>
                    </a:p>
                    <a:p>
                      <a:pPr marL="0" marR="100584" algn="ctr" fontAlgn="t">
                        <a:lnSpc>
                          <a:spcPct val="120000"/>
                        </a:lnSpc>
                        <a:spcBef>
                          <a:spcPts val="1205"/>
                        </a:spcBef>
                        <a:spcAft>
                          <a:spcPts val="0"/>
                        </a:spcAft>
                      </a:pPr>
                      <a:r>
                        <a:rPr lang="en-US" sz="1800" b="1" i="0" u="none" strike="noStrike" dirty="0">
                          <a:solidFill>
                            <a:srgbClr val="FFFFFF"/>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Funding Source</a:t>
                      </a:r>
                      <a:endParaRPr lang="en-US" sz="1800" b="0" i="0" u="none" strike="noStrike" dirty="0">
                        <a:effectLst/>
                        <a:latin typeface="Arial" panose="020B0604020202020204" pitchFamily="34" charset="0"/>
                      </a:endParaRPr>
                    </a:p>
                  </a:txBody>
                  <a:tcPr marL="81345" marR="81345" marT="11298" marB="0">
                    <a:lnL>
                      <a:noFill/>
                    </a:lnL>
                    <a:lnR w="12700" cap="flat" cmpd="sng" algn="ctr">
                      <a:solidFill>
                        <a:srgbClr val="CC9900"/>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CC9900"/>
                      </a:solidFill>
                      <a:prstDash val="solid"/>
                      <a:round/>
                      <a:headEnd type="none" w="med" len="med"/>
                      <a:tailEnd type="none" w="med" len="med"/>
                    </a:lnB>
                    <a:solidFill>
                      <a:srgbClr val="CC9900"/>
                    </a:solidFill>
                  </a:tcPr>
                </a:tc>
                <a:extLst>
                  <a:ext uri="{0D108BD9-81ED-4DB2-BD59-A6C34878D82A}">
                    <a16:rowId xmlns:a16="http://schemas.microsoft.com/office/drawing/2014/main" val="2398685509"/>
                  </a:ext>
                </a:extLst>
              </a:tr>
              <a:tr h="783024">
                <a:tc>
                  <a:txBody>
                    <a:bodyPr/>
                    <a:lstStyle/>
                    <a:p>
                      <a:pPr marL="0" marR="100584" algn="l" fontAlgn="t">
                        <a:lnSpc>
                          <a:spcPct val="120000"/>
                        </a:lnSpc>
                        <a:spcBef>
                          <a:spcPts val="1205"/>
                        </a:spcBef>
                        <a:spcAft>
                          <a:spcPts val="0"/>
                        </a:spcAft>
                      </a:pPr>
                      <a:r>
                        <a:rPr lang="en-US" sz="14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SEI/CDP</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l"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5020 N. Interstate</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64</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64</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Metro Bond &amp; PHB Land</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CC9900"/>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extLst>
                  <a:ext uri="{0D108BD9-81ED-4DB2-BD59-A6C34878D82A}">
                    <a16:rowId xmlns:a16="http://schemas.microsoft.com/office/drawing/2014/main" val="1394516387"/>
                  </a:ext>
                </a:extLst>
              </a:tr>
              <a:tr h="428726">
                <a:tc>
                  <a:txBody>
                    <a:bodyPr/>
                    <a:lstStyle/>
                    <a:p>
                      <a:pPr marL="0" marR="100584" algn="l" fontAlgn="t">
                        <a:lnSpc>
                          <a:spcPct val="120000"/>
                        </a:lnSpc>
                        <a:spcBef>
                          <a:spcPts val="1205"/>
                        </a:spcBef>
                        <a:spcAft>
                          <a:spcPts val="0"/>
                        </a:spcAft>
                      </a:pPr>
                      <a:r>
                        <a:rPr lang="en-US" sz="14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AVT/Edlen &amp; Co</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Albina One</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78</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94</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4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Metro Bond</a:t>
                      </a:r>
                      <a:endParaRPr lang="en-US" sz="2100" b="0" i="0" u="none" strike="noStrike" dirty="0">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extLst>
                  <a:ext uri="{0D108BD9-81ED-4DB2-BD59-A6C34878D82A}">
                    <a16:rowId xmlns:a16="http://schemas.microsoft.com/office/drawing/2014/main" val="2410503930"/>
                  </a:ext>
                </a:extLst>
              </a:tr>
              <a:tr h="783024">
                <a:tc>
                  <a:txBody>
                    <a:bodyPr/>
                    <a:lstStyle/>
                    <a:p>
                      <a:pPr marL="0" marR="100584" algn="l" fontAlgn="t">
                        <a:lnSpc>
                          <a:spcPct val="120000"/>
                        </a:lnSpc>
                        <a:spcBef>
                          <a:spcPts val="1205"/>
                        </a:spcBef>
                        <a:spcAft>
                          <a:spcPts val="0"/>
                        </a:spcAft>
                      </a:pPr>
                      <a:r>
                        <a:rPr lang="en-US" sz="14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SEI/CDP</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l"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Strong</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75</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75</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Metro Bond/TIF &amp; PHB Land</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extLst>
                  <a:ext uri="{0D108BD9-81ED-4DB2-BD59-A6C34878D82A}">
                    <a16:rowId xmlns:a16="http://schemas.microsoft.com/office/drawing/2014/main" val="990392895"/>
                  </a:ext>
                </a:extLst>
              </a:tr>
              <a:tr h="783024">
                <a:tc>
                  <a:txBody>
                    <a:bodyPr/>
                    <a:lstStyle/>
                    <a:p>
                      <a:pPr marL="0" marR="100584" algn="l" fontAlgn="t">
                        <a:lnSpc>
                          <a:spcPct val="120000"/>
                        </a:lnSpc>
                        <a:spcBef>
                          <a:spcPts val="1205"/>
                        </a:spcBef>
                        <a:spcAft>
                          <a:spcPts val="0"/>
                        </a:spcAft>
                      </a:pPr>
                      <a:r>
                        <a:rPr lang="en-US" sz="14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NHA/ULPDX</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l"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Kaiser Site/Margaret Carter</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51</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62</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Metro Bond/TIF and Kaiser land</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tcPr>
                </a:tc>
                <a:extLst>
                  <a:ext uri="{0D108BD9-81ED-4DB2-BD59-A6C34878D82A}">
                    <a16:rowId xmlns:a16="http://schemas.microsoft.com/office/drawing/2014/main" val="3610453098"/>
                  </a:ext>
                </a:extLst>
              </a:tr>
              <a:tr h="783024">
                <a:tc>
                  <a:txBody>
                    <a:bodyPr/>
                    <a:lstStyle/>
                    <a:p>
                      <a:pPr marL="0" marR="100584" algn="l" fontAlgn="t">
                        <a:lnSpc>
                          <a:spcPct val="120000"/>
                        </a:lnSpc>
                        <a:spcBef>
                          <a:spcPts val="1205"/>
                        </a:spcBef>
                        <a:spcAft>
                          <a:spcPts val="0"/>
                        </a:spcAft>
                      </a:pPr>
                      <a:r>
                        <a:rPr lang="en-US" sz="14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PCRI &amp; HDC</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l"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Williams &amp; Russell</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80</a:t>
                      </a:r>
                      <a:endParaRPr lang="en-US" sz="2100" b="0" i="0" u="none" strike="noStrike" dirty="0">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80</a:t>
                      </a:r>
                      <a:endParaRPr lang="en-US" sz="2100" b="0" i="0" u="none" strike="noStrike">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tc>
                  <a:txBody>
                    <a:bodyPr/>
                    <a:lstStyle/>
                    <a:p>
                      <a:pPr marL="0" marR="100584" algn="ctr" fontAlgn="t">
                        <a:lnSpc>
                          <a:spcPct val="120000"/>
                        </a:lnSpc>
                        <a:spcBef>
                          <a:spcPts val="1205"/>
                        </a:spcBef>
                        <a:spcAft>
                          <a:spcPts val="0"/>
                        </a:spcAft>
                      </a:pPr>
                      <a:r>
                        <a:rPr lang="en-US" sz="14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Interstate TIF &amp; Legacy Land</a:t>
                      </a:r>
                      <a:endParaRPr lang="en-US" sz="2100" b="0" i="0" u="none" strike="noStrike" dirty="0">
                        <a:effectLst/>
                        <a:latin typeface="Arial" panose="020B0604020202020204" pitchFamily="34" charset="0"/>
                      </a:endParaRPr>
                    </a:p>
                  </a:txBody>
                  <a:tcPr marL="81345" marR="81345" marT="11298" marB="0">
                    <a:lnL w="12700" cap="flat" cmpd="sng" algn="ctr">
                      <a:solidFill>
                        <a:srgbClr val="FFD047"/>
                      </a:solidFill>
                      <a:prstDash val="solid"/>
                      <a:round/>
                      <a:headEnd type="none" w="med" len="med"/>
                      <a:tailEnd type="none" w="med" len="med"/>
                    </a:lnL>
                    <a:lnR w="12700" cap="flat" cmpd="sng" algn="ctr">
                      <a:solidFill>
                        <a:srgbClr val="FFD047"/>
                      </a:solidFill>
                      <a:prstDash val="solid"/>
                      <a:round/>
                      <a:headEnd type="none" w="med" len="med"/>
                      <a:tailEnd type="none" w="med" len="med"/>
                    </a:lnR>
                    <a:lnT w="12700" cap="flat" cmpd="sng" algn="ctr">
                      <a:solidFill>
                        <a:srgbClr val="FFD047"/>
                      </a:solidFill>
                      <a:prstDash val="solid"/>
                      <a:round/>
                      <a:headEnd type="none" w="med" len="med"/>
                      <a:tailEnd type="none" w="med" len="med"/>
                    </a:lnT>
                    <a:lnB w="12700" cap="flat" cmpd="sng" algn="ctr">
                      <a:solidFill>
                        <a:srgbClr val="FFD047"/>
                      </a:solidFill>
                      <a:prstDash val="solid"/>
                      <a:round/>
                      <a:headEnd type="none" w="med" len="med"/>
                      <a:tailEnd type="none" w="med" len="med"/>
                    </a:lnB>
                    <a:solidFill>
                      <a:srgbClr val="FFEFC1"/>
                    </a:solidFill>
                  </a:tcPr>
                </a:tc>
                <a:extLst>
                  <a:ext uri="{0D108BD9-81ED-4DB2-BD59-A6C34878D82A}">
                    <a16:rowId xmlns:a16="http://schemas.microsoft.com/office/drawing/2014/main" val="4046500141"/>
                  </a:ext>
                </a:extLst>
              </a:tr>
            </a:tbl>
          </a:graphicData>
        </a:graphic>
      </p:graphicFrame>
    </p:spTree>
    <p:extLst>
      <p:ext uri="{BB962C8B-B14F-4D97-AF65-F5344CB8AC3E}">
        <p14:creationId xmlns:p14="http://schemas.microsoft.com/office/powerpoint/2010/main" val="11877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Oversight Committee Members</a:t>
            </a:r>
          </a:p>
        </p:txBody>
      </p:sp>
      <p:sp>
        <p:nvSpPr>
          <p:cNvPr id="6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88C01-169D-4C8D-9B1B-0B11092A0EC0}"/>
              </a:ext>
            </a:extLst>
          </p:cNvPr>
          <p:cNvSpPr>
            <a:spLocks noGrp="1"/>
          </p:cNvSpPr>
          <p:nvPr>
            <p:ph idx="1"/>
          </p:nvPr>
        </p:nvSpPr>
        <p:spPr>
          <a:xfrm>
            <a:off x="5126418" y="1077548"/>
            <a:ext cx="6224335" cy="5431536"/>
          </a:xfrm>
        </p:spPr>
        <p:txBody>
          <a:bodyPr vert="horz" lIns="91440" tIns="45720" rIns="91440" bIns="45720" rtlCol="0" anchor="ctr">
            <a:normAutofit lnSpcReduction="10000"/>
          </a:bodyPr>
          <a:lstStyle/>
          <a:p>
            <a:r>
              <a:rPr lang="en-US" sz="2400" dirty="0"/>
              <a:t>Dr. Steven Holt, Committee Chair </a:t>
            </a:r>
          </a:p>
          <a:p>
            <a:r>
              <a:rPr lang="en-US" sz="2400" dirty="0"/>
              <a:t>Gabrielle Mercedes Bolivar </a:t>
            </a:r>
          </a:p>
          <a:p>
            <a:r>
              <a:rPr lang="en-US" sz="2400" dirty="0"/>
              <a:t>Triston Dallas, Attorney</a:t>
            </a:r>
          </a:p>
          <a:p>
            <a:r>
              <a:rPr lang="en-US" sz="2400" dirty="0"/>
              <a:t>Jilian Saurage Felton</a:t>
            </a:r>
          </a:p>
          <a:p>
            <a:r>
              <a:rPr lang="en-US" sz="2400" dirty="0"/>
              <a:t>Felicia Tripp Folsom</a:t>
            </a:r>
          </a:p>
          <a:p>
            <a:r>
              <a:rPr lang="en-US" sz="2400" dirty="0"/>
              <a:t>Sheila Holden</a:t>
            </a:r>
          </a:p>
          <a:p>
            <a:r>
              <a:rPr lang="en-US" sz="2400" dirty="0"/>
              <a:t>Virgie Ruiz-Houston</a:t>
            </a:r>
          </a:p>
          <a:p>
            <a:r>
              <a:rPr lang="en-US" sz="2400" dirty="0"/>
              <a:t>Aquiles Montas</a:t>
            </a:r>
          </a:p>
          <a:p>
            <a:r>
              <a:rPr lang="en-US" sz="2400" dirty="0"/>
              <a:t>John Washington</a:t>
            </a:r>
          </a:p>
          <a:p>
            <a:r>
              <a:rPr lang="en-US" sz="2400" dirty="0"/>
              <a:t>Adrian Mashia Sr, </a:t>
            </a:r>
          </a:p>
          <a:p>
            <a:r>
              <a:rPr lang="en-US" sz="2400" dirty="0"/>
              <a:t>Estelle Love,</a:t>
            </a:r>
          </a:p>
          <a:p>
            <a:r>
              <a:rPr lang="en-US" sz="2400" dirty="0"/>
              <a:t>Saelee Winters,</a:t>
            </a:r>
          </a:p>
          <a:p>
            <a:r>
              <a:rPr lang="en-US" sz="2400" dirty="0" err="1"/>
              <a:t>Ta’neisha</a:t>
            </a:r>
            <a:r>
              <a:rPr lang="en-US" sz="2400" dirty="0"/>
              <a:t> Renee’</a:t>
            </a:r>
          </a:p>
          <a:p>
            <a:pPr marL="0"/>
            <a:endParaRPr lang="en-US" sz="1500" dirty="0"/>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188684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219324" y="950979"/>
            <a:ext cx="11095382" cy="107899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b="1" dirty="0">
                <a:latin typeface="+mj-lt"/>
                <a:ea typeface="+mj-ea"/>
                <a:cs typeface="+mj-cs"/>
              </a:rPr>
              <a:t>Policy Goal: DMWESB Participation Home Repair</a:t>
            </a:r>
          </a:p>
        </p:txBody>
      </p:sp>
      <p:sp>
        <p:nvSpPr>
          <p:cNvPr id="30" name="Rectangle 2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0101241" y="151944"/>
            <a:ext cx="1930687" cy="584775"/>
          </a:xfrm>
          <a:prstGeom prst="rect">
            <a:avLst/>
          </a:prstGeom>
        </p:spPr>
      </p:pic>
      <p:graphicFrame>
        <p:nvGraphicFramePr>
          <p:cNvPr id="3" name="Chart 2">
            <a:extLst>
              <a:ext uri="{FF2B5EF4-FFF2-40B4-BE49-F238E27FC236}">
                <a16:creationId xmlns:a16="http://schemas.microsoft.com/office/drawing/2014/main" id="{CDD201DD-7AB1-437A-80AE-4F320A1E1A97}"/>
              </a:ext>
            </a:extLst>
          </p:cNvPr>
          <p:cNvGraphicFramePr/>
          <p:nvPr>
            <p:extLst>
              <p:ext uri="{D42A27DB-BD31-4B8C-83A1-F6EECF244321}">
                <p14:modId xmlns:p14="http://schemas.microsoft.com/office/powerpoint/2010/main" val="25400108"/>
              </p:ext>
            </p:extLst>
          </p:nvPr>
        </p:nvGraphicFramePr>
        <p:xfrm>
          <a:off x="455296" y="2510464"/>
          <a:ext cx="5242119" cy="37547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8">
            <a:extLst>
              <a:ext uri="{FF2B5EF4-FFF2-40B4-BE49-F238E27FC236}">
                <a16:creationId xmlns:a16="http://schemas.microsoft.com/office/drawing/2014/main" id="{8EBEF50B-FB31-426B-AE45-EA4961F30360}"/>
              </a:ext>
            </a:extLst>
          </p:cNvPr>
          <p:cNvGraphicFramePr>
            <a:graphicFrameLocks noGrp="1"/>
          </p:cNvGraphicFramePr>
          <p:nvPr>
            <p:ph idx="1"/>
            <p:extLst>
              <p:ext uri="{D42A27DB-BD31-4B8C-83A1-F6EECF244321}">
                <p14:modId xmlns:p14="http://schemas.microsoft.com/office/powerpoint/2010/main" val="1849801653"/>
              </p:ext>
            </p:extLst>
          </p:nvPr>
        </p:nvGraphicFramePr>
        <p:xfrm>
          <a:off x="6372664" y="2423159"/>
          <a:ext cx="5364040" cy="39303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207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76200" y="1062758"/>
            <a:ext cx="10210800" cy="107899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b="1" dirty="0">
                <a:latin typeface="+mj-lt"/>
                <a:ea typeface="+mj-ea"/>
                <a:cs typeface="+mj-cs"/>
              </a:rPr>
              <a:t>Policy Goal: DMWESB Participation Rental Construction</a:t>
            </a:r>
          </a:p>
        </p:txBody>
      </p:sp>
      <p:sp>
        <p:nvSpPr>
          <p:cNvPr id="30" name="Rectangle 2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2" name="Chart 1">
            <a:extLst>
              <a:ext uri="{FF2B5EF4-FFF2-40B4-BE49-F238E27FC236}">
                <a16:creationId xmlns:a16="http://schemas.microsoft.com/office/drawing/2014/main" id="{BE8E8AB0-4E07-4122-A63B-56048F52323A}"/>
              </a:ext>
            </a:extLst>
          </p:cNvPr>
          <p:cNvGraphicFramePr/>
          <p:nvPr>
            <p:extLst>
              <p:ext uri="{D42A27DB-BD31-4B8C-83A1-F6EECF244321}">
                <p14:modId xmlns:p14="http://schemas.microsoft.com/office/powerpoint/2010/main" val="3899760730"/>
              </p:ext>
            </p:extLst>
          </p:nvPr>
        </p:nvGraphicFramePr>
        <p:xfrm>
          <a:off x="513708" y="2674292"/>
          <a:ext cx="5272730" cy="34867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5">
            <a:extLst>
              <a:ext uri="{FF2B5EF4-FFF2-40B4-BE49-F238E27FC236}">
                <a16:creationId xmlns:a16="http://schemas.microsoft.com/office/drawing/2014/main" id="{087FAFA0-9B9F-413F-B202-D888C5E9CF22}"/>
              </a:ext>
            </a:extLst>
          </p:cNvPr>
          <p:cNvGraphicFramePr>
            <a:graphicFrameLocks noGrp="1"/>
          </p:cNvGraphicFramePr>
          <p:nvPr>
            <p:ph idx="1"/>
            <p:extLst>
              <p:ext uri="{D42A27DB-BD31-4B8C-83A1-F6EECF244321}">
                <p14:modId xmlns:p14="http://schemas.microsoft.com/office/powerpoint/2010/main" val="3959043443"/>
              </p:ext>
            </p:extLst>
          </p:nvPr>
        </p:nvGraphicFramePr>
        <p:xfrm>
          <a:off x="6429375" y="2557463"/>
          <a:ext cx="5248917" cy="3603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1000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76200" y="1062758"/>
            <a:ext cx="10210800" cy="107899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b="1">
                <a:latin typeface="+mj-lt"/>
                <a:ea typeface="+mj-ea"/>
                <a:cs typeface="+mj-cs"/>
              </a:rPr>
              <a:t>Policy Goal: DMWESB Participation Rental Construction</a:t>
            </a:r>
            <a:endParaRPr lang="en-US" sz="5400" b="1" dirty="0">
              <a:latin typeface="+mj-lt"/>
              <a:ea typeface="+mj-ea"/>
              <a:cs typeface="+mj-cs"/>
            </a:endParaRPr>
          </a:p>
        </p:txBody>
      </p:sp>
      <p:sp>
        <p:nvSpPr>
          <p:cNvPr id="30" name="Rectangle 2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4" name="Content Placeholder 3">
            <a:extLst>
              <a:ext uri="{FF2B5EF4-FFF2-40B4-BE49-F238E27FC236}">
                <a16:creationId xmlns:a16="http://schemas.microsoft.com/office/drawing/2014/main" id="{CB795A62-7532-7F80-7DA0-D9606E166898}"/>
              </a:ext>
            </a:extLst>
          </p:cNvPr>
          <p:cNvGraphicFramePr>
            <a:graphicFrameLocks noGrp="1"/>
          </p:cNvGraphicFramePr>
          <p:nvPr>
            <p:ph idx="1"/>
            <p:extLst>
              <p:ext uri="{D42A27DB-BD31-4B8C-83A1-F6EECF244321}">
                <p14:modId xmlns:p14="http://schemas.microsoft.com/office/powerpoint/2010/main" val="1517592593"/>
              </p:ext>
            </p:extLst>
          </p:nvPr>
        </p:nvGraphicFramePr>
        <p:xfrm>
          <a:off x="6457950" y="2625377"/>
          <a:ext cx="5201312" cy="35925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1472CB4-33B2-EAA8-CBEA-8359386FCEAC}"/>
              </a:ext>
            </a:extLst>
          </p:cNvPr>
          <p:cNvGraphicFramePr/>
          <p:nvPr>
            <p:extLst>
              <p:ext uri="{D42A27DB-BD31-4B8C-83A1-F6EECF244321}">
                <p14:modId xmlns:p14="http://schemas.microsoft.com/office/powerpoint/2010/main" val="2082263729"/>
              </p:ext>
            </p:extLst>
          </p:nvPr>
        </p:nvGraphicFramePr>
        <p:xfrm>
          <a:off x="532738" y="2625377"/>
          <a:ext cx="5225125" cy="35925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9519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3" name="Rectangle 52">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1210516" y="348916"/>
            <a:ext cx="9849751" cy="134967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a:solidFill>
                  <a:schemeClr val="tx1"/>
                </a:solidFill>
                <a:latin typeface="+mj-lt"/>
                <a:ea typeface="+mj-ea"/>
                <a:cs typeface="+mj-cs"/>
              </a:rPr>
              <a:t>Policy Goal: Preference Policy</a:t>
            </a:r>
            <a:endParaRPr lang="en-US" sz="5400" b="1"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graphicFrame>
        <p:nvGraphicFramePr>
          <p:cNvPr id="9" name="Content Placeholder 8">
            <a:extLst>
              <a:ext uri="{FF2B5EF4-FFF2-40B4-BE49-F238E27FC236}">
                <a16:creationId xmlns:a16="http://schemas.microsoft.com/office/drawing/2014/main" id="{54D539F0-BA07-4972-B3E7-25AD2C38BF2C}"/>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075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Summary</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FE8F14-ECAB-4E87-8929-FCBB97C87782}"/>
              </a:ext>
            </a:extLst>
          </p:cNvPr>
          <p:cNvSpPr>
            <a:spLocks noGrp="1"/>
          </p:cNvSpPr>
          <p:nvPr>
            <p:ph idx="1"/>
          </p:nvPr>
        </p:nvSpPr>
        <p:spPr>
          <a:xfrm>
            <a:off x="838200" y="1929384"/>
            <a:ext cx="10515600" cy="4675764"/>
          </a:xfrm>
        </p:spPr>
        <p:txBody>
          <a:bodyPr vert="horz" lIns="91440" tIns="45720" rIns="91440" bIns="45720" rtlCol="0">
            <a:normAutofit/>
          </a:bodyPr>
          <a:lstStyle/>
          <a:p>
            <a:pPr marL="342900" marR="0" lvl="0" indent="-342900">
              <a:spcBef>
                <a:spcPts val="50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2022 was a full year of continued activity for the oversight committee.  Several goals were achieved in that align with the overall strategy, including home repair grants, and creating new homeowners.</a:t>
            </a:r>
            <a:endParaRPr lang="en-US" sz="18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Continues to be active participation by PHB’s non-profit partners in working with the NE OC.</a:t>
            </a:r>
            <a:endParaRPr lang="en-US" sz="18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PHB released the Metro Bond Solicitation which included three NE properties, ICURA funds and Metro funding.  Development teams were selected for all three projects: Carey Blvd – Habitat for Humanity/Proud Ground; Strong property – Self Enhancement Inc/Community Development Partners; Kaiser donated property – Urban League/Northwest Housing Alternatives.</a:t>
            </a:r>
            <a:endParaRPr lang="en-US" sz="18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The 5020 project that was originally slated to be a home ownership development, broke ground in 2022 as a rental project utilizing the plans originally created for the condo development. These units are on track to be completed in late 2023/early 2024.  PHB is working with them on leasing utilizing the preference policy.</a:t>
            </a:r>
            <a:endParaRPr lang="en-US" sz="18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PHB worked with Commissioner Ryan’s office and the OC on placement of one of the Safe Rest Villages on property purchased for the NE Housing strategy, Carey Blvd.</a:t>
            </a:r>
            <a:endParaRPr lang="en-US" sz="1800" dirty="0">
              <a:effectLst/>
              <a:latin typeface="Calibri" panose="020F0502020204030204" pitchFamily="34" charset="0"/>
              <a:ea typeface="Calibri" panose="020F0502020204030204" pitchFamily="34" charset="0"/>
            </a:endParaRPr>
          </a:p>
          <a:p>
            <a:pPr marL="0" marR="0" lvl="0" indent="0">
              <a:spcBef>
                <a:spcPts val="500"/>
              </a:spcBef>
              <a:spcAft>
                <a:spcPts val="0"/>
              </a:spcAft>
              <a:buNone/>
            </a:pPr>
            <a:endParaRPr lang="en-US" sz="18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153844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Summary</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FE8F14-ECAB-4E87-8929-FCBB97C87782}"/>
              </a:ext>
            </a:extLst>
          </p:cNvPr>
          <p:cNvSpPr>
            <a:spLocks noGrp="1"/>
          </p:cNvSpPr>
          <p:nvPr>
            <p:ph idx="1"/>
          </p:nvPr>
        </p:nvSpPr>
        <p:spPr>
          <a:xfrm>
            <a:off x="838200" y="1929384"/>
            <a:ext cx="10515600" cy="4675764"/>
          </a:xfrm>
        </p:spPr>
        <p:txBody>
          <a:bodyPr vert="horz" lIns="91440" tIns="45720" rIns="91440" bIns="45720" rtlCol="0">
            <a:normAutofit lnSpcReduction="10000"/>
          </a:bodyPr>
          <a:lstStyle/>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Notable accomplishment is the achievement of the home ownership goal of 110 new homeowners with PHB subsidy, with an additional 11 preference policy families became homeowners after receiving homeownership counseling services through our community partners</a:t>
            </a:r>
            <a:endParaRPr lang="en-US" sz="1600" dirty="0">
              <a:effectLst/>
              <a:latin typeface="Calibri" panose="020F0502020204030204" pitchFamily="34" charset="0"/>
              <a:ea typeface="Calibri" panose="020F0502020204030204" pitchFamily="34" charset="0"/>
            </a:endParaRPr>
          </a:p>
          <a:p>
            <a:pPr marL="457200" marR="0" indent="0">
              <a:spcBef>
                <a:spcPts val="500"/>
              </a:spcBef>
              <a:spcAft>
                <a:spcPts val="0"/>
              </a:spcAft>
            </a:pPr>
            <a:r>
              <a:rPr lang="en-US" sz="1600" dirty="0">
                <a:effectLst/>
                <a:latin typeface="Arial" panose="020B0604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Microsoft Sans Serif" panose="020B0604020202020204" pitchFamily="34" charset="0"/>
                <a:cs typeface="Times New Roman" panose="02020603050405020304" pitchFamily="18" charset="0"/>
              </a:rPr>
              <a:t>PHB Down Payment Assistance seems to be the most used subsidy to create new homeownership for preference policy home buyers. </a:t>
            </a:r>
            <a:endParaRPr lang="en-US" sz="16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The data is clear that the Housing Strategy and Preference Policy work. </a:t>
            </a:r>
            <a:endParaRPr lang="en-US" sz="16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How will the Preference Policy continue to serve its purpose and generate these results into the future?</a:t>
            </a:r>
            <a:endParaRPr lang="en-US" sz="16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Completed a recruitment for new OC members in the fall of 2022, which resulted in 4 new members coming onto the committee in early 2023.</a:t>
            </a:r>
            <a:endParaRPr lang="en-US" sz="16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 Evaluation of the preference policy being completed by Portland State University as part of a Robert Wood Johnson grant.  A memo outlining issues in the preference policy buildings was sent to PHB and the NE OC, issues including building safety, rent checks not being cashed, lack of safe package delivery, poor communication, and failure to follow ADA regulations.</a:t>
            </a:r>
            <a:endParaRPr lang="en-US" sz="1600" dirty="0">
              <a:effectLst/>
              <a:latin typeface="Calibri" panose="020F0502020204030204" pitchFamily="34" charset="0"/>
              <a:ea typeface="Calibri" panose="020F0502020204030204" pitchFamily="34" charset="0"/>
            </a:endParaRPr>
          </a:p>
          <a:p>
            <a:pPr marL="742950" marR="0" lvl="1" indent="-285750">
              <a:spcBef>
                <a:spcPts val="500"/>
              </a:spcBef>
              <a:spcAft>
                <a:spcPts val="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rPr>
              <a:t>As a result of those findings, PHB and OC held a series of meetings to look at mitigation strategies.  PHB and the OC will continue to work through these issues in 2023.</a:t>
            </a:r>
            <a:endParaRPr lang="en-US" sz="1600" dirty="0">
              <a:effectLst/>
              <a:latin typeface="Calibri" panose="020F0502020204030204" pitchFamily="34" charset="0"/>
              <a:ea typeface="Calibri" panose="020F0502020204030204" pitchFamily="34" charset="0"/>
            </a:endParaRPr>
          </a:p>
          <a:p>
            <a:pPr marL="742950" marR="0" lvl="1" indent="-285750">
              <a:spcBef>
                <a:spcPts val="500"/>
              </a:spcBef>
              <a:spcAft>
                <a:spcPts val="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rPr>
              <a:t>Identified that there are funding gaps for security in the PP buildings, but also as a systemwide issue.</a:t>
            </a:r>
            <a:endParaRPr lang="en-US" sz="1600" dirty="0">
              <a:effectLst/>
              <a:latin typeface="Calibri" panose="020F0502020204030204" pitchFamily="34" charset="0"/>
              <a:ea typeface="Calibri" panose="020F0502020204030204" pitchFamily="34" charset="0"/>
            </a:endParaRPr>
          </a:p>
          <a:p>
            <a:pPr marL="742950" marR="0" lvl="1" indent="-285750">
              <a:spcBef>
                <a:spcPts val="500"/>
              </a:spcBef>
              <a:spcAft>
                <a:spcPts val="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rPr>
              <a:t>PHB required the 6 PP buildings to submit quarterly updates explaining steps they’ve taken to address issues raised in the memo.</a:t>
            </a:r>
            <a:endParaRPr lang="en-US" sz="16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288383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dirty="0">
                <a:latin typeface="+mj-lt"/>
                <a:ea typeface="+mj-ea"/>
                <a:cs typeface="+mj-cs"/>
              </a:rPr>
              <a:t>Opportunities</a:t>
            </a:r>
            <a:endParaRPr lang="en-US" sz="5400" b="1" kern="1200" dirty="0">
              <a:solidFill>
                <a:schemeClr val="tx1"/>
              </a:solidFill>
              <a:latin typeface="+mj-lt"/>
              <a:ea typeface="+mj-ea"/>
              <a:cs typeface="+mj-cs"/>
            </a:endParaRP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FE8F14-ECAB-4E87-8929-FCBB97C87782}"/>
              </a:ext>
            </a:extLst>
          </p:cNvPr>
          <p:cNvSpPr>
            <a:spLocks noGrp="1"/>
          </p:cNvSpPr>
          <p:nvPr>
            <p:ph idx="1"/>
          </p:nvPr>
        </p:nvSpPr>
        <p:spPr>
          <a:xfrm>
            <a:off x="341906" y="1839137"/>
            <a:ext cx="11426024" cy="4766011"/>
          </a:xfrm>
        </p:spPr>
        <p:txBody>
          <a:bodyPr vert="horz" lIns="91440" tIns="45720" rIns="91440" bIns="45720" rtlCol="0">
            <a:normAutofit/>
          </a:bodyPr>
          <a:lstStyle/>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Home retention strategy utilizing home repair loans/grants, we’d encourage PHB to increase engagement with community to ensure that they are reaching the intended population, specifically for home repair loans.  The small number of loans in 2022, could be a signal that this is not the appropriate tool to serve the targeted community in the ICURA.  The OC suggests, PHB evaluate the effectiveness of this program, and consider reallocating loan funds to the grant program, and increasing the grant award amounts.</a:t>
            </a:r>
            <a:endParaRPr lang="en-US" sz="16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The OC is concerned that we continue to see small numbers of Black/African American trades/construction workers participating in all levels of construction for rental development and home repair.  What steps are being taken to increase Black/African American participation in projects in NE Portland, the committee has discussed over its tenure the necessity of providing living wage jobs as part of the strategy, not just affordable rental units.</a:t>
            </a:r>
            <a:endParaRPr lang="en-US" sz="16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The OC would like to see increased partnership and communication between themselves, PHB and the partners.  While there have been no significant issues, the memo from PSU created some reluctance to participate in conversations.</a:t>
            </a:r>
            <a:endParaRPr lang="en-US" sz="16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New developments create opportunities to ensure that the values of the NE Housing Strategy continue.  The development teams will be presenting their plans to the OC early summer, the OC will provide feedback with the expectation that development teams benefit from the lessons learned from previous projects. That the development teams are clear on the objectives that have been set forth within the strategy and by the NE OC, working collaboratively as partners.</a:t>
            </a:r>
            <a:endParaRPr lang="en-US" sz="16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rPr>
              <a:t>Ensure that the Safe Rest Village transitions as promised, without any significant delays, to ensure timely construction of a new home ownership community on that property.  The OC wants to relay the importance or prioritizing home ownership, given the significant disparity in Black Home ownership in Portland.</a:t>
            </a:r>
            <a:endParaRPr lang="en-US" sz="1600" dirty="0">
              <a:effectLst/>
              <a:latin typeface="Calibri" panose="020F0502020204030204" pitchFamily="34" charset="0"/>
              <a:ea typeface="Calibri" panose="020F0502020204030204" pitchFamily="34" charset="0"/>
            </a:endParaRPr>
          </a:p>
          <a:p>
            <a:pPr marL="0" marR="0" lvl="0" indent="0">
              <a:spcBef>
                <a:spcPts val="500"/>
              </a:spcBef>
              <a:spcAft>
                <a:spcPts val="0"/>
              </a:spcAft>
              <a:buNone/>
            </a:pPr>
            <a:endParaRPr lang="en-US" dirty="0"/>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332476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Opportunities</a:t>
            </a:r>
          </a:p>
        </p:txBody>
      </p:sp>
      <p:sp>
        <p:nvSpPr>
          <p:cNvPr id="3" name="Content Placeholder 2">
            <a:extLst>
              <a:ext uri="{FF2B5EF4-FFF2-40B4-BE49-F238E27FC236}">
                <a16:creationId xmlns:a16="http://schemas.microsoft.com/office/drawing/2014/main" id="{FCFE8F14-ECAB-4E87-8929-FCBB97C87782}"/>
              </a:ext>
            </a:extLst>
          </p:cNvPr>
          <p:cNvSpPr>
            <a:spLocks noGrp="1"/>
          </p:cNvSpPr>
          <p:nvPr>
            <p:ph idx="1"/>
          </p:nvPr>
        </p:nvSpPr>
        <p:spPr>
          <a:xfrm>
            <a:off x="243432" y="1360834"/>
            <a:ext cx="11426024" cy="5307251"/>
          </a:xfrm>
        </p:spPr>
        <p:txBody>
          <a:bodyPr vert="horz" lIns="91440" tIns="45720" rIns="91440" bIns="45720" rtlCol="0">
            <a:normAutofit fontScale="92500" lnSpcReduction="10000"/>
          </a:bodyPr>
          <a:lstStyle/>
          <a:p>
            <a:pPr marL="342900" marR="0" lvl="0" indent="-342900">
              <a:spcBef>
                <a:spcPts val="50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rPr>
              <a:t>A significant issue in the creation of new homeowners, particularly in the Interstate URA is rising home prices and interest rates.  The OC appreciates PHB’s recognition of this and the allocation of citywide funds for preference policy applicants.  We recommend that PHB continue to prioritize additional citywide funding either CET or STR to support these efforts. </a:t>
            </a:r>
            <a:endParaRPr lang="en-US" sz="14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rPr>
              <a:t> To optimize investment opportunities for home ownership, we suggest PHB collaborate with Home Forward to utilize the waiver which allows housing choice voucher holders to apply their voucher towards a mortgage.  One of our 121 homeowners was able to purchase their home using their voucher as income.  we would love to see this applied to as many of our marginalized and displaced community members as possible.</a:t>
            </a:r>
            <a:endParaRPr lang="en-US" sz="14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rPr>
              <a:t>PSU report – highlights several consideration and concerns.</a:t>
            </a:r>
            <a:endParaRPr lang="en-US" sz="1400" dirty="0">
              <a:effectLst/>
              <a:latin typeface="Calibri" panose="020F0502020204030204" pitchFamily="34" charset="0"/>
              <a:ea typeface="Calibri" panose="020F0502020204030204" pitchFamily="34" charset="0"/>
            </a:endParaRPr>
          </a:p>
          <a:p>
            <a:pPr marL="742950" marR="0" lvl="1" indent="-285750">
              <a:spcBef>
                <a:spcPts val="50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rPr>
              <a:t>Considerations – how resident services is calculated into the pro forma, does there need to be a different way to account for higher needs populations aside from PSH? </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Communication gaps for residents, how can we assist with improving communication between property management and residents?</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Delivery of packages, groceries and/or other goods lack of secure location. Suggest all buildings work with Amazon to have a locker placed in the lobby.</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City Council appropriate additional funds to support additional security to patrol areas where there are multiple affordable housing developments</a:t>
            </a:r>
            <a:endParaRPr lang="en-US" sz="1400" dirty="0">
              <a:effectLst/>
              <a:latin typeface="Calibri" panose="020F0502020204030204" pitchFamily="34" charset="0"/>
              <a:ea typeface="Calibri" panose="020F0502020204030204" pitchFamily="34" charset="0"/>
            </a:endParaRPr>
          </a:p>
          <a:p>
            <a:pPr marL="1371600" marR="0" indent="0">
              <a:spcBef>
                <a:spcPts val="500"/>
              </a:spcBef>
              <a:spcAft>
                <a:spcPts val="0"/>
              </a:spcAft>
            </a:pPr>
            <a:r>
              <a:rPr lang="en-US" sz="1400" dirty="0">
                <a:effectLst/>
                <a:latin typeface="Arial" panose="020B060402020202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742950" marR="0" lvl="1" indent="-285750">
              <a:spcBef>
                <a:spcPts val="500"/>
              </a:spcBef>
              <a:spcAft>
                <a:spcPts val="0"/>
              </a:spcAft>
              <a:buFont typeface="Courier New" panose="02070309020205020404" pitchFamily="49" charset="0"/>
              <a:buChar char="o"/>
            </a:pPr>
            <a:r>
              <a:rPr lang="en-US" sz="1400" dirty="0">
                <a:effectLst/>
                <a:latin typeface="Arial" panose="020B0604020202020204" pitchFamily="34" charset="0"/>
                <a:ea typeface="Calibri" panose="020F0502020204030204" pitchFamily="34" charset="0"/>
              </a:rPr>
              <a:t>Concerns- Residents being fearful to report issues in buildings that they will be retaliated against by staff.</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Building safety, issues with calling the police, fire department, or any first responders.</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Absence of security, doors not being secured and non-residents having access to building common areas</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Presence of violence</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Cleanliness, pet waste not being cleaned timely, lack of weekend janitorial service</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No availability of staff on weekends for urgent issues, or slow response of those that are on-call</a:t>
            </a:r>
            <a:endParaRPr lang="en-US" sz="1400" dirty="0">
              <a:effectLst/>
              <a:latin typeface="Calibri" panose="020F0502020204030204" pitchFamily="34" charset="0"/>
              <a:ea typeface="Calibri" panose="020F0502020204030204" pitchFamily="34" charset="0"/>
            </a:endParaRPr>
          </a:p>
          <a:p>
            <a:pPr marL="1143000" marR="0" lvl="2" indent="-228600">
              <a:spcBef>
                <a:spcPts val="500"/>
              </a:spcBef>
              <a:spcAft>
                <a:spcPts val="0"/>
              </a:spcAft>
              <a:buFont typeface="Wingdings" panose="05000000000000000000" pitchFamily="2" charset="2"/>
              <a:buChar char=""/>
            </a:pPr>
            <a:r>
              <a:rPr lang="en-US" sz="1400" dirty="0">
                <a:effectLst/>
                <a:latin typeface="Arial" panose="020B0604020202020204" pitchFamily="34" charset="0"/>
                <a:ea typeface="Calibri" panose="020F0502020204030204" pitchFamily="34" charset="0"/>
              </a:rPr>
              <a:t>Need to ensure that tenant’s rent payments are processed in a timely fashion, so that they are not given eviction notices for failure to pay…</a:t>
            </a:r>
            <a:endParaRPr lang="en-US" sz="1400" dirty="0">
              <a:effectLst/>
              <a:latin typeface="Calibri" panose="020F0502020204030204" pitchFamily="34" charset="0"/>
              <a:ea typeface="Calibri" panose="020F0502020204030204" pitchFamily="34" charset="0"/>
            </a:endParaRPr>
          </a:p>
          <a:p>
            <a:pPr marL="342900" marR="0" lvl="0" indent="-342900">
              <a:spcBef>
                <a:spcPts val="500"/>
              </a:spcBef>
              <a:spcAft>
                <a:spcPts val="0"/>
              </a:spcAft>
              <a:buFont typeface="Symbol" panose="05050102010706020507" pitchFamily="18" charset="2"/>
              <a:buChar char=""/>
            </a:pPr>
            <a:r>
              <a:rPr lang="en-US" sz="1400" dirty="0">
                <a:effectLst/>
                <a:latin typeface="Arial" panose="020B0604020202020204" pitchFamily="34" charset="0"/>
                <a:ea typeface="Calibri" panose="020F0502020204030204" pitchFamily="34" charset="0"/>
              </a:rPr>
              <a:t>PHB consider evaluating whether a similar strategy could work in other areas of the city experiencing or likely to experience gentrification (</a:t>
            </a:r>
            <a:r>
              <a:rPr lang="en-US" sz="1400" dirty="0" err="1">
                <a:effectLst/>
                <a:latin typeface="Arial" panose="020B0604020202020204" pitchFamily="34" charset="0"/>
                <a:ea typeface="Calibri" panose="020F0502020204030204" pitchFamily="34" charset="0"/>
              </a:rPr>
              <a:t>eg</a:t>
            </a:r>
            <a:r>
              <a:rPr lang="en-US" sz="1400" dirty="0">
                <a:effectLst/>
                <a:latin typeface="Arial" panose="020B0604020202020204" pitchFamily="34" charset="0"/>
                <a:ea typeface="Calibri" panose="020F0502020204030204" pitchFamily="34" charset="0"/>
              </a:rPr>
              <a:t> along the proposed new SW MAX line). </a:t>
            </a:r>
            <a:endParaRPr lang="en-US" sz="1400" dirty="0">
              <a:effectLst/>
              <a:latin typeface="Calibri" panose="020F0502020204030204" pitchFamily="34" charset="0"/>
              <a:ea typeface="Calibri" panose="020F0502020204030204" pitchFamily="34" charset="0"/>
            </a:endParaRPr>
          </a:p>
          <a:p>
            <a:pPr marL="457200" marR="0" indent="0">
              <a:spcBef>
                <a:spcPts val="500"/>
              </a:spcBef>
              <a:spcAft>
                <a:spcPts val="0"/>
              </a:spcAft>
            </a:pPr>
            <a:endParaRPr lang="en-US" sz="1100" dirty="0">
              <a:effectLst/>
              <a:latin typeface="Calibri" panose="020F0502020204030204" pitchFamily="34" charset="0"/>
              <a:ea typeface="Calibri" panose="020F0502020204030204" pitchFamily="34" charset="0"/>
            </a:endParaRPr>
          </a:p>
          <a:p>
            <a:pPr marL="0" marR="0" lvl="0" indent="0">
              <a:spcBef>
                <a:spcPts val="500"/>
              </a:spcBef>
              <a:spcAft>
                <a:spcPts val="0"/>
              </a:spcAft>
              <a:buNone/>
            </a:pPr>
            <a:endParaRPr lang="en-US" dirty="0"/>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1659533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Freeform: Shape 3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6E1B90-9AC9-458F-81E6-85D28D19B19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QUESTIONS?</a:t>
            </a:r>
          </a:p>
        </p:txBody>
      </p:sp>
      <p:sp>
        <p:nvSpPr>
          <p:cNvPr id="35" name="Rectangle 3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9C772DF-1F9D-49DA-ADF4-EA539CACF841}"/>
              </a:ext>
            </a:extLst>
          </p:cNvPr>
          <p:cNvPicPr>
            <a:picLocks noChangeAspect="1"/>
          </p:cNvPicPr>
          <p:nvPr/>
        </p:nvPicPr>
        <p:blipFill rotWithShape="1">
          <a:blip r:embed="rId2">
            <a:extLst>
              <a:ext uri="{28A0092B-C50C-407E-A947-70E740481C1C}">
                <a14:useLocalDpi xmlns:a14="http://schemas.microsoft.com/office/drawing/2010/main" val="0"/>
              </a:ext>
            </a:extLst>
          </a:blip>
          <a:srcRect l="66468"/>
          <a:stretch/>
        </p:blipFill>
        <p:spPr>
          <a:xfrm>
            <a:off x="9926312" y="348916"/>
            <a:ext cx="1930687" cy="584775"/>
          </a:xfrm>
          <a:prstGeom prst="rect">
            <a:avLst/>
          </a:prstGeom>
        </p:spPr>
      </p:pic>
    </p:spTree>
    <p:extLst>
      <p:ext uri="{BB962C8B-B14F-4D97-AF65-F5344CB8AC3E}">
        <p14:creationId xmlns:p14="http://schemas.microsoft.com/office/powerpoint/2010/main" val="405989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365253" y="640823"/>
            <a:ext cx="3770649"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2022 Accomplishments</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B517D1-68A1-4FB3-9696-800331B2184B}"/>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365253" y="181988"/>
            <a:ext cx="1930687" cy="584775"/>
          </a:xfrm>
          <a:prstGeom prst="rect">
            <a:avLst/>
          </a:prstGeom>
        </p:spPr>
      </p:pic>
      <p:graphicFrame>
        <p:nvGraphicFramePr>
          <p:cNvPr id="10" name="Content Placeholder 7">
            <a:extLst>
              <a:ext uri="{FF2B5EF4-FFF2-40B4-BE49-F238E27FC236}">
                <a16:creationId xmlns:a16="http://schemas.microsoft.com/office/drawing/2014/main" id="{5614486F-1AAC-087F-A56C-0F60FDF4AE68}"/>
              </a:ext>
            </a:extLst>
          </p:cNvPr>
          <p:cNvGraphicFramePr>
            <a:graphicFrameLocks noGrp="1"/>
          </p:cNvGraphicFramePr>
          <p:nvPr>
            <p:ph idx="1"/>
            <p:extLst>
              <p:ext uri="{D42A27DB-BD31-4B8C-83A1-F6EECF244321}">
                <p14:modId xmlns:p14="http://schemas.microsoft.com/office/powerpoint/2010/main" val="462139436"/>
              </p:ext>
            </p:extLst>
          </p:nvPr>
        </p:nvGraphicFramePr>
        <p:xfrm>
          <a:off x="4656488" y="687830"/>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266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100" b="1" kern="1200">
                <a:solidFill>
                  <a:schemeClr val="tx1"/>
                </a:solidFill>
                <a:latin typeface="+mj-lt"/>
                <a:ea typeface="+mj-ea"/>
                <a:cs typeface="+mj-cs"/>
              </a:rPr>
              <a:t>Total Interstate TIF Expenditures</a:t>
            </a:r>
          </a:p>
          <a:p>
            <a:pPr>
              <a:lnSpc>
                <a:spcPct val="90000"/>
              </a:lnSpc>
              <a:spcBef>
                <a:spcPct val="0"/>
              </a:spcBef>
              <a:spcAft>
                <a:spcPts val="600"/>
              </a:spcAft>
            </a:pPr>
            <a:r>
              <a:rPr lang="en-US" sz="5100" b="1" kern="1200">
                <a:solidFill>
                  <a:schemeClr val="tx1"/>
                </a:solidFill>
                <a:latin typeface="+mj-lt"/>
                <a:ea typeface="+mj-ea"/>
                <a:cs typeface="+mj-cs"/>
              </a:rPr>
              <a:t>2015-2022</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0133888" y="74894"/>
            <a:ext cx="1930687" cy="584775"/>
          </a:xfrm>
          <a:prstGeom prst="rect">
            <a:avLst/>
          </a:prstGeom>
        </p:spPr>
      </p:pic>
      <p:graphicFrame>
        <p:nvGraphicFramePr>
          <p:cNvPr id="3" name="Chart 2">
            <a:extLst>
              <a:ext uri="{FF2B5EF4-FFF2-40B4-BE49-F238E27FC236}">
                <a16:creationId xmlns:a16="http://schemas.microsoft.com/office/drawing/2014/main" id="{E0AF3999-C507-8D99-0A34-D4C60A4B8C28}"/>
              </a:ext>
            </a:extLst>
          </p:cNvPr>
          <p:cNvGraphicFramePr/>
          <p:nvPr>
            <p:extLst>
              <p:ext uri="{D42A27DB-BD31-4B8C-83A1-F6EECF244321}">
                <p14:modId xmlns:p14="http://schemas.microsoft.com/office/powerpoint/2010/main" val="584135812"/>
              </p:ext>
            </p:extLst>
          </p:nvPr>
        </p:nvGraphicFramePr>
        <p:xfrm>
          <a:off x="3671668" y="640079"/>
          <a:ext cx="8197244" cy="58873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098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1D910D-1364-4DED-A728-FF7F97BA6012}"/>
              </a:ext>
            </a:extLst>
          </p:cNvPr>
          <p:cNvSpPr>
            <a:spLocks noGrp="1"/>
          </p:cNvSpPr>
          <p:nvPr>
            <p:ph type="title"/>
          </p:nvPr>
        </p:nvSpPr>
        <p:spPr>
          <a:xfrm>
            <a:off x="645859" y="640081"/>
            <a:ext cx="3494341" cy="3793488"/>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r>
              <a:rPr lang="en-US" sz="5400" b="1" dirty="0">
                <a:solidFill>
                  <a:schemeClr val="tx1"/>
                </a:solidFill>
                <a:latin typeface="+mj-lt"/>
                <a:ea typeface="+mj-ea"/>
                <a:cs typeface="+mj-cs"/>
              </a:rPr>
              <a:t>PHB N/NE</a:t>
            </a:r>
            <a:br>
              <a:rPr lang="en-US" sz="5400" b="1" dirty="0">
                <a:solidFill>
                  <a:schemeClr val="tx1"/>
                </a:solidFill>
                <a:latin typeface="+mj-lt"/>
                <a:ea typeface="+mj-ea"/>
                <a:cs typeface="+mj-cs"/>
              </a:rPr>
            </a:br>
            <a:r>
              <a:rPr lang="en-US" sz="5400" b="1" dirty="0">
                <a:solidFill>
                  <a:schemeClr val="tx1"/>
                </a:solidFill>
                <a:latin typeface="+mj-lt"/>
                <a:ea typeface="+mj-ea"/>
                <a:cs typeface="+mj-cs"/>
              </a:rPr>
              <a:t>Investments</a:t>
            </a:r>
          </a:p>
        </p:txBody>
      </p:sp>
      <p:sp>
        <p:nvSpPr>
          <p:cNvPr id="48" name="Rectangle 47">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E68480B5-F225-477E-8FDE-9B485889A0B1}"/>
              </a:ext>
            </a:extLst>
          </p:cNvPr>
          <p:cNvPicPr>
            <a:picLocks noChangeAspect="1"/>
          </p:cNvPicPr>
          <p:nvPr/>
        </p:nvPicPr>
        <p:blipFill rotWithShape="1">
          <a:blip r:embed="rId3">
            <a:extLst>
              <a:ext uri="{28A0092B-C50C-407E-A947-70E740481C1C}">
                <a14:useLocalDpi xmlns:a14="http://schemas.microsoft.com/office/drawing/2010/main" val="0"/>
              </a:ext>
            </a:extLst>
          </a:blip>
          <a:srcRect r="-1" b="1454"/>
          <a:stretch/>
        </p:blipFill>
        <p:spPr>
          <a:xfrm>
            <a:off x="5441735" y="804672"/>
            <a:ext cx="5934456" cy="5248656"/>
          </a:xfrm>
          <a:prstGeom prst="rect">
            <a:avLst/>
          </a:prstGeom>
          <a:effectLst/>
        </p:spPr>
      </p:pic>
    </p:spTree>
    <p:extLst>
      <p:ext uri="{BB962C8B-B14F-4D97-AF65-F5344CB8AC3E}">
        <p14:creationId xmlns:p14="http://schemas.microsoft.com/office/powerpoint/2010/main" val="3589510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C274D-40C9-CE3A-FB03-6CAE2400C91A}"/>
              </a:ext>
            </a:extLst>
          </p:cNvPr>
          <p:cNvPicPr>
            <a:picLocks noChangeAspect="1"/>
          </p:cNvPicPr>
          <p:nvPr/>
        </p:nvPicPr>
        <p:blipFill>
          <a:blip r:embed="rId2"/>
          <a:stretch>
            <a:fillRect/>
          </a:stretch>
        </p:blipFill>
        <p:spPr>
          <a:xfrm>
            <a:off x="920962" y="673491"/>
            <a:ext cx="10350076" cy="5713242"/>
          </a:xfrm>
          <a:prstGeom prst="rect">
            <a:avLst/>
          </a:prstGeom>
        </p:spPr>
      </p:pic>
    </p:spTree>
    <p:extLst>
      <p:ext uri="{BB962C8B-B14F-4D97-AF65-F5344CB8AC3E}">
        <p14:creationId xmlns:p14="http://schemas.microsoft.com/office/powerpoint/2010/main" val="191779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DCB23A-EDEB-747C-CC49-13DF10C0D0A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3703" b="23703"/>
          <a:stretch/>
        </p:blipFill>
        <p:spPr>
          <a:xfrm>
            <a:off x="20" y="10"/>
            <a:ext cx="12191980" cy="6857990"/>
          </a:xfrm>
          <a:prstGeom prst="rect">
            <a:avLst/>
          </a:prstGeom>
        </p:spPr>
      </p:pic>
      <p:sp>
        <p:nvSpPr>
          <p:cNvPr id="33" name="Rectangle 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a:solidFill>
                  <a:schemeClr val="tx1">
                    <a:lumMod val="85000"/>
                    <a:lumOff val="15000"/>
                  </a:schemeClr>
                </a:solidFill>
                <a:latin typeface="+mj-lt"/>
                <a:ea typeface="+mj-ea"/>
                <a:cs typeface="+mj-cs"/>
              </a:rPr>
              <a:t>Strategy 1: Preventing Displacement</a:t>
            </a:r>
          </a:p>
        </p:txBody>
      </p:sp>
      <p:cxnSp>
        <p:nvCxnSpPr>
          <p:cNvPr id="35" name="Straight Connector 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4">
            <a:extLst>
              <a:ext uri="{28A0092B-C50C-407E-A947-70E740481C1C}">
                <a14:useLocalDpi xmlns:a14="http://schemas.microsoft.com/office/drawing/2010/main" val="0"/>
              </a:ext>
            </a:extLst>
          </a:blip>
          <a:srcRect l="66468"/>
          <a:stretch/>
        </p:blipFill>
        <p:spPr>
          <a:xfrm>
            <a:off x="182787" y="103308"/>
            <a:ext cx="1930687" cy="584775"/>
          </a:xfrm>
          <a:prstGeom prst="rect">
            <a:avLst/>
          </a:prstGeom>
        </p:spPr>
      </p:pic>
    </p:spTree>
    <p:extLst>
      <p:ext uri="{BB962C8B-B14F-4D97-AF65-F5344CB8AC3E}">
        <p14:creationId xmlns:p14="http://schemas.microsoft.com/office/powerpoint/2010/main" val="33912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7AD27F-F19E-4BD7-9BA6-46EB6EE5618F}"/>
              </a:ext>
            </a:extLst>
          </p:cNvPr>
          <p:cNvSpPr txBox="1"/>
          <p:nvPr/>
        </p:nvSpPr>
        <p:spPr>
          <a:xfrm>
            <a:off x="838200" y="184805"/>
            <a:ext cx="10515600" cy="15058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a:solidFill>
                  <a:schemeClr val="tx1"/>
                </a:solidFill>
                <a:latin typeface="+mj-lt"/>
                <a:ea typeface="+mj-ea"/>
                <a:cs typeface="+mj-cs"/>
              </a:rPr>
              <a:t>Strategy 1: Preventing Displacement</a:t>
            </a:r>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0133888" y="74894"/>
            <a:ext cx="1930687" cy="584775"/>
          </a:xfrm>
          <a:prstGeom prst="rect">
            <a:avLst/>
          </a:prstGeom>
        </p:spPr>
      </p:pic>
      <p:graphicFrame>
        <p:nvGraphicFramePr>
          <p:cNvPr id="2" name="Chart 1">
            <a:extLst>
              <a:ext uri="{FF2B5EF4-FFF2-40B4-BE49-F238E27FC236}">
                <a16:creationId xmlns:a16="http://schemas.microsoft.com/office/drawing/2014/main" id="{952CE9BD-10A6-47CE-819A-C97523612305}"/>
              </a:ext>
            </a:extLst>
          </p:cNvPr>
          <p:cNvGraphicFramePr/>
          <p:nvPr>
            <p:extLst>
              <p:ext uri="{D42A27DB-BD31-4B8C-83A1-F6EECF244321}">
                <p14:modId xmlns:p14="http://schemas.microsoft.com/office/powerpoint/2010/main" val="3015957949"/>
              </p:ext>
            </p:extLst>
          </p:nvPr>
        </p:nvGraphicFramePr>
        <p:xfrm>
          <a:off x="590844" y="1448972"/>
          <a:ext cx="10895426" cy="48814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829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7AD27F-F19E-4BD7-9BA6-46EB6EE5618F}"/>
              </a:ext>
            </a:extLst>
          </p:cNvPr>
          <p:cNvSpPr txBox="1"/>
          <p:nvPr/>
        </p:nvSpPr>
        <p:spPr>
          <a:xfrm>
            <a:off x="990600" y="839643"/>
            <a:ext cx="10210800" cy="107899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latin typeface="+mj-lt"/>
                <a:ea typeface="+mj-ea"/>
                <a:cs typeface="+mj-cs"/>
              </a:rPr>
              <a:t>Strategy 1: Preventing Displacement</a:t>
            </a:r>
          </a:p>
        </p:txBody>
      </p:sp>
      <p:sp>
        <p:nvSpPr>
          <p:cNvPr id="36" name="Rectangle 38">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7AC3CA-5289-432E-A57F-772F82928815}"/>
              </a:ext>
            </a:extLst>
          </p:cNvPr>
          <p:cNvPicPr>
            <a:picLocks noChangeAspect="1"/>
          </p:cNvPicPr>
          <p:nvPr/>
        </p:nvPicPr>
        <p:blipFill rotWithShape="1">
          <a:blip r:embed="rId3">
            <a:extLst>
              <a:ext uri="{28A0092B-C50C-407E-A947-70E740481C1C}">
                <a14:useLocalDpi xmlns:a14="http://schemas.microsoft.com/office/drawing/2010/main" val="0"/>
              </a:ext>
            </a:extLst>
          </a:blip>
          <a:srcRect l="66468"/>
          <a:stretch/>
        </p:blipFill>
        <p:spPr>
          <a:xfrm>
            <a:off x="132072" y="120697"/>
            <a:ext cx="1930687" cy="584775"/>
          </a:xfrm>
          <a:prstGeom prst="rect">
            <a:avLst/>
          </a:prstGeom>
        </p:spPr>
      </p:pic>
      <p:graphicFrame>
        <p:nvGraphicFramePr>
          <p:cNvPr id="2" name="Chart 1">
            <a:extLst>
              <a:ext uri="{FF2B5EF4-FFF2-40B4-BE49-F238E27FC236}">
                <a16:creationId xmlns:a16="http://schemas.microsoft.com/office/drawing/2014/main" id="{298B3048-DA8A-4E2B-A4F3-CD1CC6B92CD5}"/>
              </a:ext>
            </a:extLst>
          </p:cNvPr>
          <p:cNvGraphicFramePr/>
          <p:nvPr>
            <p:extLst>
              <p:ext uri="{D42A27DB-BD31-4B8C-83A1-F6EECF244321}">
                <p14:modId xmlns:p14="http://schemas.microsoft.com/office/powerpoint/2010/main" val="485567049"/>
              </p:ext>
            </p:extLst>
          </p:nvPr>
        </p:nvGraphicFramePr>
        <p:xfrm>
          <a:off x="479462" y="2578813"/>
          <a:ext cx="5302360" cy="3637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5">
            <a:extLst>
              <a:ext uri="{FF2B5EF4-FFF2-40B4-BE49-F238E27FC236}">
                <a16:creationId xmlns:a16="http://schemas.microsoft.com/office/drawing/2014/main" id="{8E80802B-3A9F-4F91-9499-E1B866EAA279}"/>
              </a:ext>
            </a:extLst>
          </p:cNvPr>
          <p:cNvGraphicFramePr>
            <a:graphicFrameLocks noGrp="1"/>
          </p:cNvGraphicFramePr>
          <p:nvPr>
            <p:ph idx="1"/>
            <p:extLst>
              <p:ext uri="{D42A27DB-BD31-4B8C-83A1-F6EECF244321}">
                <p14:modId xmlns:p14="http://schemas.microsoft.com/office/powerpoint/2010/main" val="3489693571"/>
              </p:ext>
            </p:extLst>
          </p:nvPr>
        </p:nvGraphicFramePr>
        <p:xfrm>
          <a:off x="6485206" y="2578813"/>
          <a:ext cx="5227332" cy="35981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3517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9571</TotalTime>
  <Words>2728</Words>
  <Application>Microsoft Office PowerPoint</Application>
  <PresentationFormat>Widescreen</PresentationFormat>
  <Paragraphs>272</Paragraphs>
  <Slides>28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Courier New</vt:lpstr>
      <vt:lpstr>Microsoft Sans Serif</vt:lpstr>
      <vt:lpstr>Symbol</vt:lpstr>
      <vt:lpstr>Times New Roman</vt:lpstr>
      <vt:lpstr>Wingdings</vt:lpstr>
      <vt:lpstr>Office Theme</vt:lpstr>
      <vt:lpstr>PowerPoint Presentation</vt:lpstr>
      <vt:lpstr>PowerPoint Presentation</vt:lpstr>
      <vt:lpstr>PowerPoint Presentation</vt:lpstr>
      <vt:lpstr>PowerPoint Presentation</vt:lpstr>
      <vt:lpstr>PHB N/NE Investments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dc:creator>
  <cp:lastModifiedBy>Goodlow, Leslie</cp:lastModifiedBy>
  <cp:revision>30</cp:revision>
  <dcterms:created xsi:type="dcterms:W3CDTF">2021-02-23T00:27:17Z</dcterms:created>
  <dcterms:modified xsi:type="dcterms:W3CDTF">2023-05-09T15:58:21Z</dcterms:modified>
</cp:coreProperties>
</file>