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4" r:id="rId5"/>
  </p:sldMasterIdLst>
  <p:notesMasterIdLst>
    <p:notesMasterId r:id="rId13"/>
  </p:notesMasterIdLst>
  <p:handoutMasterIdLst>
    <p:handoutMasterId r:id="rId14"/>
  </p:handoutMasterIdLst>
  <p:sldIdLst>
    <p:sldId id="280" r:id="rId6"/>
    <p:sldId id="282" r:id="rId7"/>
    <p:sldId id="260" r:id="rId8"/>
    <p:sldId id="273" r:id="rId9"/>
    <p:sldId id="274" r:id="rId10"/>
    <p:sldId id="277" r:id="rId11"/>
    <p:sldId id="271" r:id="rId1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A6CCAD-5725-8C3D-F4A4-ADEED656A069}" name="Cunningham-Goodell, Bear" initials="CB" userId="S::bear.cunningham-goodell@portlandoregon.gov::b2c1ae82-780c-49da-a42e-cad48fb5951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65EB53-9570-904F-53C9-4C415C463F66}" v="63" dt="2023-05-11T22:24:12.968"/>
    <p1510:client id="{9C075556-555D-DB50-DA58-D32A60C4A9E3}" v="93" dt="2023-05-09T23:37:28.530"/>
    <p1510:client id="{A3585FA1-9475-4087-AA4F-6F895EE76E22}" v="93" dt="2023-05-09T23:40:26.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80" y="72"/>
      </p:cViewPr>
      <p:guideLst>
        <p:guide orient="horz" pos="2160"/>
        <p:guide pos="288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8928ED-C588-1C44-8D47-22EF9469108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85E1CE7D-0A87-1341-9F91-3CC08D9645AC}"/>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pPr>
              <a:defRPr/>
            </a:pPr>
            <a:fld id="{87ACAEDD-5297-D645-970E-C06DDC9A0244}" type="datetimeFigureOut">
              <a:rPr lang="en-US"/>
              <a:pPr>
                <a:defRPr/>
              </a:pPr>
              <a:t>5/15/2023</a:t>
            </a:fld>
            <a:endParaRPr lang="en-US"/>
          </a:p>
        </p:txBody>
      </p:sp>
      <p:sp>
        <p:nvSpPr>
          <p:cNvPr id="4" name="Footer Placeholder 3">
            <a:extLst>
              <a:ext uri="{FF2B5EF4-FFF2-40B4-BE49-F238E27FC236}">
                <a16:creationId xmlns:a16="http://schemas.microsoft.com/office/drawing/2014/main" id="{0DE1DDF2-193E-DD4F-883D-A882318A329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26875DBC-D89B-3B49-9354-94D646FFA73E}"/>
              </a:ext>
            </a:extLst>
          </p:cNvPr>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3B3A0D5-2E8C-9B47-A471-01EFF632C43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F967AC-E4EA-3D4D-84A8-0B501E724D2E}"/>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65966353-DC17-D341-A7C2-EFDFF3B575B7}"/>
              </a:ext>
            </a:extLst>
          </p:cNvPr>
          <p:cNvSpPr>
            <a:spLocks noGrp="1"/>
          </p:cNvSpPr>
          <p:nvPr>
            <p:ph type="dt" idx="1"/>
          </p:nvPr>
        </p:nvSpPr>
        <p:spPr>
          <a:xfrm>
            <a:off x="3970338" y="0"/>
            <a:ext cx="3038475" cy="466725"/>
          </a:xfrm>
          <a:prstGeom prst="rect">
            <a:avLst/>
          </a:prstGeom>
        </p:spPr>
        <p:txBody>
          <a:bodyPr vert="horz" lIns="91440" tIns="45720" rIns="91440" bIns="45720" rtlCol="0"/>
          <a:lstStyle>
            <a:lvl1pPr algn="r" eaLnBrk="1" hangingPunct="1">
              <a:defRPr sz="1200"/>
            </a:lvl1pPr>
          </a:lstStyle>
          <a:p>
            <a:pPr>
              <a:defRPr/>
            </a:pPr>
            <a:fld id="{400D497B-6EDC-2B4E-B925-0F5EA07FEE0C}" type="datetimeFigureOut">
              <a:rPr lang="en-US"/>
              <a:pPr>
                <a:defRPr/>
              </a:pPr>
              <a:t>5/15/2023</a:t>
            </a:fld>
            <a:endParaRPr lang="en-US"/>
          </a:p>
        </p:txBody>
      </p:sp>
      <p:sp>
        <p:nvSpPr>
          <p:cNvPr id="4" name="Slide Image Placeholder 3">
            <a:extLst>
              <a:ext uri="{FF2B5EF4-FFF2-40B4-BE49-F238E27FC236}">
                <a16:creationId xmlns:a16="http://schemas.microsoft.com/office/drawing/2014/main" id="{6A85B0BB-CCBC-EC4F-A4B5-C42844322455}"/>
              </a:ext>
            </a:extLst>
          </p:cNvPr>
          <p:cNvSpPr>
            <a:spLocks noGrp="1" noRot="1" noChangeAspect="1"/>
          </p:cNvSpPr>
          <p:nvPr>
            <p:ph type="sldImg" idx="2"/>
          </p:nvPr>
        </p:nvSpPr>
        <p:spPr>
          <a:xfrm>
            <a:off x="1414463" y="1162050"/>
            <a:ext cx="4183062" cy="31369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A7798D8-486B-D74D-8DCC-B33829216C10}"/>
              </a:ext>
            </a:extLst>
          </p:cNvPr>
          <p:cNvSpPr>
            <a:spLocks noGrp="1"/>
          </p:cNvSpPr>
          <p:nvPr>
            <p:ph type="body" sz="quarter" idx="3"/>
          </p:nvPr>
        </p:nvSpPr>
        <p:spPr>
          <a:xfrm>
            <a:off x="701675" y="4473575"/>
            <a:ext cx="5608638" cy="36607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DC50B18-C73B-E34F-89BB-965ACBFC8219}"/>
              </a:ext>
            </a:extLst>
          </p:cNvPr>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CFC6F5B4-62A8-D446-99A3-809FD767F1CE}"/>
              </a:ext>
            </a:extLst>
          </p:cNvPr>
          <p:cNvSpPr>
            <a:spLocks noGrp="1"/>
          </p:cNvSpPr>
          <p:nvPr>
            <p:ph type="sldNum" sz="quarter" idx="5"/>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45C4423-86FF-364B-9A14-A651152C7690}" type="slidenum">
              <a:rPr lang="en-US" altLang="en-US"/>
              <a:pPr/>
              <a:t>‹#›</a:t>
            </a:fld>
            <a:endParaRPr lang="en-US" altLang="en-US"/>
          </a:p>
        </p:txBody>
      </p:sp>
    </p:spTree>
    <p:extLst>
      <p:ext uri="{BB962C8B-B14F-4D97-AF65-F5344CB8AC3E}">
        <p14:creationId xmlns:p14="http://schemas.microsoft.com/office/powerpoint/2010/main" val="36089732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3C1D3EF5-8ADE-DC4B-BA6E-E575B829DC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AC91055E-1DD4-1141-9C7F-FCFFE8B1A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7" name="Slide Number Placeholder 3">
            <a:extLst>
              <a:ext uri="{FF2B5EF4-FFF2-40B4-BE49-F238E27FC236}">
                <a16:creationId xmlns:a16="http://schemas.microsoft.com/office/drawing/2014/main" id="{51780078-8F50-2F40-8FAF-DC3E7DD447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DB3D4-8912-9C41-BD10-FEEF13C5CD9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Judy's slide</a:t>
            </a:r>
            <a:endParaRPr lang="en-US"/>
          </a:p>
        </p:txBody>
      </p:sp>
      <p:sp>
        <p:nvSpPr>
          <p:cNvPr id="4" name="Slide Number Placeholder 3"/>
          <p:cNvSpPr>
            <a:spLocks noGrp="1"/>
          </p:cNvSpPr>
          <p:nvPr>
            <p:ph type="sldNum" sz="quarter" idx="5"/>
          </p:nvPr>
        </p:nvSpPr>
        <p:spPr/>
        <p:txBody>
          <a:bodyPr/>
          <a:lstStyle/>
          <a:p>
            <a:fld id="{945C4423-86FF-364B-9A14-A651152C7690}" type="slidenum">
              <a:rPr lang="en-US" altLang="en-US" smtClean="0"/>
              <a:pPr/>
              <a:t>3</a:t>
            </a:fld>
            <a:endParaRPr lang="en-US" altLang="en-US"/>
          </a:p>
        </p:txBody>
      </p:sp>
    </p:spTree>
    <p:extLst>
      <p:ext uri="{BB962C8B-B14F-4D97-AF65-F5344CB8AC3E}">
        <p14:creationId xmlns:p14="http://schemas.microsoft.com/office/powerpoint/2010/main" val="1818002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Black Men in Training (BMIT)</a:t>
            </a:r>
            <a:r>
              <a:rPr lang="en-US"/>
              <a:t> ($12,000) will provide environmental education that prepares older Black teens to lead and share knowledge with younger youth. BMIT staff will accompany a culturally specific naturalist as youth learn about their natural world, and watershed health.</a:t>
            </a:r>
          </a:p>
          <a:p>
            <a:endParaRPr lang="en-US">
              <a:cs typeface="Calibri"/>
            </a:endParaRPr>
          </a:p>
          <a:p>
            <a:r>
              <a:rPr lang="en-US" b="1"/>
              <a:t>Columbia Slough Watershed Council (CSWC) </a:t>
            </a:r>
            <a:r>
              <a:rPr lang="en-US"/>
              <a:t>($12,000) will work with community members to restore a boat launch area to preserve tree canopy and improve freshwater resources along Columbia Slough. This project includes youth workforce development with interns from Parkrose Highschool. </a:t>
            </a:r>
            <a:endParaRPr lang="en-US">
              <a:cs typeface="Calibri"/>
            </a:endParaRPr>
          </a:p>
        </p:txBody>
      </p:sp>
      <p:sp>
        <p:nvSpPr>
          <p:cNvPr id="4" name="Slide Number Placeholder 3"/>
          <p:cNvSpPr>
            <a:spLocks noGrp="1"/>
          </p:cNvSpPr>
          <p:nvPr>
            <p:ph type="sldNum" sz="quarter" idx="5"/>
          </p:nvPr>
        </p:nvSpPr>
        <p:spPr/>
        <p:txBody>
          <a:bodyPr/>
          <a:lstStyle/>
          <a:p>
            <a:fld id="{11C05399-D6ED-41E8-95DC-36D202B9187F}" type="slidenum">
              <a:rPr lang="en-US" altLang="en-US" smtClean="0"/>
              <a:pPr/>
              <a:t>4</a:t>
            </a:fld>
            <a:endParaRPr lang="en-US" altLang="en-US"/>
          </a:p>
        </p:txBody>
      </p:sp>
    </p:spTree>
    <p:extLst>
      <p:ext uri="{BB962C8B-B14F-4D97-AF65-F5344CB8AC3E}">
        <p14:creationId xmlns:p14="http://schemas.microsoft.com/office/powerpoint/2010/main" val="136787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Division Midway Alliance </a:t>
            </a:r>
            <a:r>
              <a:rPr lang="en-US"/>
              <a:t>($12,000) will build on an existing youth environmental leadership program to involve East Portland refugee youth in learning and sharing about watershed concepts with culturally relevant instruction.  Youth will visit Leach Botanical Garden, create a mural, and coordinate a neighborhood clean-up day.</a:t>
            </a:r>
            <a:endParaRPr lang="en-US" b="0" i="0" kern="1200">
              <a:effectLst/>
            </a:endParaRPr>
          </a:p>
          <a:p>
            <a:endParaRPr lang="en-US">
              <a:cs typeface="Calibri"/>
            </a:endParaRPr>
          </a:p>
          <a:p>
            <a:r>
              <a:rPr lang="en-US" b="1"/>
              <a:t>Ethiopian and Eritrean Cultural and Resource Center (EECRC)</a:t>
            </a:r>
            <a:r>
              <a:rPr lang="en-US"/>
              <a:t> ($11,995) will recruit and train ambassadors to provide environmental knowledge to the community. Participants will include youth, mothers, and seniors with special focus on youth engagement and environmental responsibility. </a:t>
            </a:r>
            <a:r>
              <a:rPr lang="en-US">
                <a:cs typeface="Calibri"/>
              </a:rPr>
              <a:t> </a:t>
            </a:r>
          </a:p>
        </p:txBody>
      </p:sp>
      <p:sp>
        <p:nvSpPr>
          <p:cNvPr id="4" name="Slide Number Placeholder 3"/>
          <p:cNvSpPr>
            <a:spLocks noGrp="1"/>
          </p:cNvSpPr>
          <p:nvPr>
            <p:ph type="sldNum" sz="quarter" idx="5"/>
          </p:nvPr>
        </p:nvSpPr>
        <p:spPr/>
        <p:txBody>
          <a:bodyPr/>
          <a:lstStyle/>
          <a:p>
            <a:fld id="{11C05399-D6ED-41E8-95DC-36D202B9187F}" type="slidenum">
              <a:rPr lang="en-US" altLang="en-US" smtClean="0"/>
              <a:pPr/>
              <a:t>5</a:t>
            </a:fld>
            <a:endParaRPr lang="en-US" altLang="en-US"/>
          </a:p>
        </p:txBody>
      </p:sp>
    </p:spTree>
    <p:extLst>
      <p:ext uri="{BB962C8B-B14F-4D97-AF65-F5344CB8AC3E}">
        <p14:creationId xmlns:p14="http://schemas.microsoft.com/office/powerpoint/2010/main" val="4022009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Lower Columbia Estuary Partnership </a:t>
            </a:r>
            <a:r>
              <a:rPr lang="en-US"/>
              <a:t>($11,950) will provide the </a:t>
            </a:r>
            <a:r>
              <a:rPr lang="en-US" i="1"/>
              <a:t>Connecting Students with Science</a:t>
            </a:r>
            <a:r>
              <a:rPr lang="en-US"/>
              <a:t> curriculum to elementary schools. Enironmental educators and school teachers will work together to deliver local ecology lessons in class, followed by a field trip and hands-on restoration project in Forest Park. </a:t>
            </a:r>
          </a:p>
          <a:p>
            <a:endParaRPr lang="en-US">
              <a:cs typeface="Calibri"/>
            </a:endParaRPr>
          </a:p>
          <a:p>
            <a:r>
              <a:rPr lang="en-US" b="1"/>
              <a:t>Portland Refugee Support Group</a:t>
            </a:r>
            <a:r>
              <a:rPr lang="en-US"/>
              <a:t> ($12,000) will educate refugee youth about their new environment, offer tools for environmental responsibility, and share this knowledge with their communities.  Activities include workshops, visits to Tryon Creek watershed, and native planting projects at Leach Botanical Garden.</a:t>
            </a:r>
            <a:endParaRPr lang="en-US">
              <a:cs typeface="Calibri"/>
            </a:endParaRPr>
          </a:p>
        </p:txBody>
      </p:sp>
      <p:sp>
        <p:nvSpPr>
          <p:cNvPr id="4" name="Slide Number Placeholder 3"/>
          <p:cNvSpPr>
            <a:spLocks noGrp="1"/>
          </p:cNvSpPr>
          <p:nvPr>
            <p:ph type="sldNum" sz="quarter" idx="5"/>
          </p:nvPr>
        </p:nvSpPr>
        <p:spPr/>
        <p:txBody>
          <a:bodyPr/>
          <a:lstStyle/>
          <a:p>
            <a:fld id="{11C05399-D6ED-41E8-95DC-36D202B9187F}" type="slidenum">
              <a:rPr lang="en-US" altLang="en-US" smtClean="0"/>
              <a:pPr/>
              <a:t>6</a:t>
            </a:fld>
            <a:endParaRPr lang="en-US" altLang="en-US"/>
          </a:p>
        </p:txBody>
      </p:sp>
    </p:spTree>
    <p:extLst>
      <p:ext uri="{BB962C8B-B14F-4D97-AF65-F5344CB8AC3E}">
        <p14:creationId xmlns:p14="http://schemas.microsoft.com/office/powerpoint/2010/main" val="65602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Slavic Community Center of the Northwest </a:t>
            </a:r>
            <a:r>
              <a:rPr lang="en-US"/>
              <a:t>($9,890) Will create a gathering garden for community healing, planting viburnum, a native plant to Portland and a symbol of the courage of the Ukrainian people.  Participants will work with the Columbia Slough Watershed Council to clean up a boat launch area on the slough and create a welcoming space for all.</a:t>
            </a:r>
          </a:p>
          <a:p>
            <a:endParaRPr lang="en-US">
              <a:cs typeface="Calibri"/>
            </a:endParaRPr>
          </a:p>
          <a:p>
            <a:r>
              <a:rPr lang="en-US" b="1"/>
              <a:t>SOLVE</a:t>
            </a:r>
            <a:r>
              <a:rPr lang="en-US"/>
              <a:t> ($11,491) will partner with Dignity Village to plan and implement two litter clean ups near waterways of the Columbia Slough.  Dignity Village will help communicate with people living in the area about the events and provide outreach support and services during events.</a:t>
            </a:r>
            <a:endParaRPr lang="en-US">
              <a:cs typeface="Calibri"/>
            </a:endParaRPr>
          </a:p>
        </p:txBody>
      </p:sp>
      <p:sp>
        <p:nvSpPr>
          <p:cNvPr id="4" name="Slide Number Placeholder 3"/>
          <p:cNvSpPr>
            <a:spLocks noGrp="1"/>
          </p:cNvSpPr>
          <p:nvPr>
            <p:ph type="sldNum" sz="quarter" idx="5"/>
          </p:nvPr>
        </p:nvSpPr>
        <p:spPr/>
        <p:txBody>
          <a:bodyPr/>
          <a:lstStyle/>
          <a:p>
            <a:fld id="{11C05399-D6ED-41E8-95DC-36D202B9187F}" type="slidenum">
              <a:rPr lang="en-US" altLang="en-US" smtClean="0"/>
              <a:pPr/>
              <a:t>7</a:t>
            </a:fld>
            <a:endParaRPr lang="en-US" altLang="en-US"/>
          </a:p>
        </p:txBody>
      </p:sp>
    </p:spTree>
    <p:extLst>
      <p:ext uri="{BB962C8B-B14F-4D97-AF65-F5344CB8AC3E}">
        <p14:creationId xmlns:p14="http://schemas.microsoft.com/office/powerpoint/2010/main" val="1984466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Picture 7" descr="BES-Green PPT COVER">
            <a:extLst>
              <a:ext uri="{FF2B5EF4-FFF2-40B4-BE49-F238E27FC236}">
                <a16:creationId xmlns:a16="http://schemas.microsoft.com/office/drawing/2014/main" id="{E1A8231C-9277-2E48-B4D7-838BD641573C}"/>
              </a:ext>
            </a:extLst>
          </p:cNvPr>
          <p:cNvSpPr>
            <a:spLocks noChangeAspect="1" noChangeArrowheads="1"/>
          </p:cNvSpPr>
          <p:nvPr userDrawn="1"/>
        </p:nvSpPr>
        <p:spPr bwMode="auto">
          <a:xfrm>
            <a:off x="0" y="0"/>
            <a:ext cx="9232900" cy="6921500"/>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a:p>
        </p:txBody>
      </p:sp>
      <p:sp>
        <p:nvSpPr>
          <p:cNvPr id="3080" name="Rectangle 8"/>
          <p:cNvSpPr>
            <a:spLocks noGrp="1" noChangeArrowheads="1"/>
          </p:cNvSpPr>
          <p:nvPr>
            <p:ph type="ctrTitle"/>
          </p:nvPr>
        </p:nvSpPr>
        <p:spPr>
          <a:xfrm>
            <a:off x="3962400" y="3429000"/>
            <a:ext cx="5029200" cy="1600200"/>
          </a:xfrm>
        </p:spPr>
        <p:txBody>
          <a:bodyPr/>
          <a:lstStyle>
            <a:lvl1pPr algn="r">
              <a:defRPr/>
            </a:lvl1pPr>
          </a:lstStyle>
          <a:p>
            <a:pPr lvl="0"/>
            <a:r>
              <a:rPr lang="en-US" altLang="en-US" noProof="0"/>
              <a:t>Click to edit Master title style</a:t>
            </a:r>
          </a:p>
        </p:txBody>
      </p:sp>
      <p:sp>
        <p:nvSpPr>
          <p:cNvPr id="3081" name="Rectangle 9"/>
          <p:cNvSpPr>
            <a:spLocks noGrp="1" noChangeArrowheads="1"/>
          </p:cNvSpPr>
          <p:nvPr>
            <p:ph type="subTitle" idx="1"/>
          </p:nvPr>
        </p:nvSpPr>
        <p:spPr>
          <a:xfrm>
            <a:off x="4038600" y="5105400"/>
            <a:ext cx="4953000" cy="1524000"/>
          </a:xfrm>
        </p:spPr>
        <p:txBody>
          <a:bodyPr/>
          <a:lstStyle>
            <a:lvl1pPr marL="0" indent="0" algn="r">
              <a:buFontTx/>
              <a:buNone/>
              <a:defRPr sz="2000"/>
            </a:lvl1pPr>
          </a:lstStyle>
          <a:p>
            <a:pPr lvl="0"/>
            <a:r>
              <a:rPr lang="en-US" altLang="en-US" noProof="0"/>
              <a:t>Click to edit Master subtitle style</a:t>
            </a:r>
          </a:p>
        </p:txBody>
      </p:sp>
    </p:spTree>
    <p:extLst>
      <p:ext uri="{BB962C8B-B14F-4D97-AF65-F5344CB8AC3E}">
        <p14:creationId xmlns:p14="http://schemas.microsoft.com/office/powerpoint/2010/main" val="58085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319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304800"/>
            <a:ext cx="2057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304800"/>
            <a:ext cx="60198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51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Picture 7" descr="BES-Green PPT COVER">
            <a:extLst>
              <a:ext uri="{FF2B5EF4-FFF2-40B4-BE49-F238E27FC236}">
                <a16:creationId xmlns:a16="http://schemas.microsoft.com/office/drawing/2014/main" id="{5738BF31-7153-594E-9559-497611D0F4DB}"/>
              </a:ext>
            </a:extLst>
          </p:cNvPr>
          <p:cNvSpPr>
            <a:spLocks noChangeAspect="1" noChangeArrowheads="1"/>
          </p:cNvSpPr>
          <p:nvPr userDrawn="1"/>
        </p:nvSpPr>
        <p:spPr bwMode="auto">
          <a:xfrm>
            <a:off x="0" y="0"/>
            <a:ext cx="9232900" cy="6921500"/>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a:p>
        </p:txBody>
      </p:sp>
      <p:sp>
        <p:nvSpPr>
          <p:cNvPr id="3080" name="Rectangle 8"/>
          <p:cNvSpPr>
            <a:spLocks noGrp="1" noChangeArrowheads="1"/>
          </p:cNvSpPr>
          <p:nvPr>
            <p:ph type="ctrTitle"/>
          </p:nvPr>
        </p:nvSpPr>
        <p:spPr>
          <a:xfrm>
            <a:off x="3962400" y="3429000"/>
            <a:ext cx="5029200" cy="1600200"/>
          </a:xfrm>
        </p:spPr>
        <p:txBody>
          <a:bodyPr/>
          <a:lstStyle>
            <a:lvl1pPr algn="r">
              <a:defRPr/>
            </a:lvl1pPr>
          </a:lstStyle>
          <a:p>
            <a:pPr lvl="0"/>
            <a:r>
              <a:rPr lang="en-US" altLang="en-US" noProof="0"/>
              <a:t>Click to edit Master title style</a:t>
            </a:r>
          </a:p>
        </p:txBody>
      </p:sp>
      <p:sp>
        <p:nvSpPr>
          <p:cNvPr id="3081" name="Rectangle 9"/>
          <p:cNvSpPr>
            <a:spLocks noGrp="1" noChangeArrowheads="1"/>
          </p:cNvSpPr>
          <p:nvPr>
            <p:ph type="subTitle" idx="1"/>
          </p:nvPr>
        </p:nvSpPr>
        <p:spPr>
          <a:xfrm>
            <a:off x="4038600" y="5105400"/>
            <a:ext cx="4953000" cy="1524000"/>
          </a:xfrm>
        </p:spPr>
        <p:txBody>
          <a:bodyPr/>
          <a:lstStyle>
            <a:lvl1pPr marL="0" indent="0" algn="r">
              <a:buFontTx/>
              <a:buNone/>
              <a:defRPr sz="2000"/>
            </a:lvl1pPr>
          </a:lstStyle>
          <a:p>
            <a:pPr lvl="0"/>
            <a:r>
              <a:rPr lang="en-US" altLang="en-US" noProof="0"/>
              <a:t>Click to edit Master subtitle style</a:t>
            </a:r>
          </a:p>
        </p:txBody>
      </p:sp>
    </p:spTree>
    <p:extLst>
      <p:ext uri="{BB962C8B-B14F-4D97-AF65-F5344CB8AC3E}">
        <p14:creationId xmlns:p14="http://schemas.microsoft.com/office/powerpoint/2010/main" val="1439098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034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13361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414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3414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272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765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8831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744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2687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085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846762" cy="530225"/>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962400" y="1143000"/>
            <a:ext cx="4572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04800" y="1143000"/>
            <a:ext cx="3523672" cy="3811588"/>
          </a:xfrm>
        </p:spPr>
        <p:txBody>
          <a:bodyPr/>
          <a:lstStyle>
            <a:lvl1pPr marL="285750" indent="-285750">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75818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1855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304800"/>
            <a:ext cx="2057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304800"/>
            <a:ext cx="60198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486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338532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414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3414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992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0201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38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64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4211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846762" cy="530225"/>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962400" y="1143000"/>
            <a:ext cx="4572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304800" y="1143000"/>
            <a:ext cx="3523672" cy="3811588"/>
          </a:xfrm>
        </p:spPr>
        <p:txBody>
          <a:bodyPr/>
          <a:lstStyle>
            <a:lvl1pPr marL="285750" indent="-285750">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2840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a:extLst>
              <a:ext uri="{FF2B5EF4-FFF2-40B4-BE49-F238E27FC236}">
                <a16:creationId xmlns:a16="http://schemas.microsoft.com/office/drawing/2014/main" id="{0BEFAAA8-25E4-3F45-B36F-927D3AF6BB7E}"/>
              </a:ext>
            </a:extLst>
          </p:cNvPr>
          <p:cNvSpPr>
            <a:spLocks noChangeArrowheads="1"/>
          </p:cNvSpPr>
          <p:nvPr userDrawn="1"/>
        </p:nvSpPr>
        <p:spPr bwMode="auto">
          <a:xfrm>
            <a:off x="0" y="6248400"/>
            <a:ext cx="9144000" cy="609600"/>
          </a:xfrm>
          <a:prstGeom prst="rect">
            <a:avLst/>
          </a:prstGeom>
          <a:gradFill rotWithShape="1">
            <a:gsLst>
              <a:gs pos="0">
                <a:schemeClr val="bg1"/>
              </a:gs>
              <a:gs pos="100000">
                <a:srgbClr val="006325">
                  <a:alpha val="48000"/>
                </a:srgbClr>
              </a:gs>
            </a:gsLst>
            <a:lin ang="540000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alibri" panose="020F0502020204030204" pitchFamily="34" charset="0"/>
            </a:endParaRPr>
          </a:p>
        </p:txBody>
      </p:sp>
      <p:sp>
        <p:nvSpPr>
          <p:cNvPr id="1027" name="Rectangle 9">
            <a:extLst>
              <a:ext uri="{FF2B5EF4-FFF2-40B4-BE49-F238E27FC236}">
                <a16:creationId xmlns:a16="http://schemas.microsoft.com/office/drawing/2014/main" id="{37A98182-F86A-6F4A-8F23-AC3B192718FE}"/>
              </a:ext>
            </a:extLst>
          </p:cNvPr>
          <p:cNvSpPr>
            <a:spLocks noChangeArrowheads="1"/>
          </p:cNvSpPr>
          <p:nvPr userDrawn="1"/>
        </p:nvSpPr>
        <p:spPr bwMode="auto">
          <a:xfrm>
            <a:off x="0" y="0"/>
            <a:ext cx="9144000" cy="457200"/>
          </a:xfrm>
          <a:prstGeom prst="rect">
            <a:avLst/>
          </a:prstGeom>
          <a:gradFill rotWithShape="1">
            <a:gsLst>
              <a:gs pos="0">
                <a:srgbClr val="006325">
                  <a:alpha val="48000"/>
                </a:srgbClr>
              </a:gs>
              <a:gs pos="100000">
                <a:srgbClr val="FFFFFF"/>
              </a:gs>
            </a:gsLst>
            <a:lin ang="540000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alibri" panose="020F0502020204030204" pitchFamily="34" charset="0"/>
            </a:endParaRPr>
          </a:p>
        </p:txBody>
      </p:sp>
      <p:sp>
        <p:nvSpPr>
          <p:cNvPr id="1028" name="Text Box 11">
            <a:extLst>
              <a:ext uri="{FF2B5EF4-FFF2-40B4-BE49-F238E27FC236}">
                <a16:creationId xmlns:a16="http://schemas.microsoft.com/office/drawing/2014/main" id="{2098814C-9C0B-0F4B-B34F-E7D8BEBB3F56}"/>
              </a:ext>
            </a:extLst>
          </p:cNvPr>
          <p:cNvSpPr txBox="1">
            <a:spLocks noChangeArrowheads="1"/>
          </p:cNvSpPr>
          <p:nvPr userDrawn="1"/>
        </p:nvSpPr>
        <p:spPr bwMode="auto">
          <a:xfrm>
            <a:off x="914400" y="6477000"/>
            <a:ext cx="7239000" cy="477838"/>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altLang="en-US" sz="1000" b="1">
                <a:solidFill>
                  <a:srgbClr val="006325"/>
                </a:solidFill>
                <a:latin typeface="Calibri" panose="020F0502020204030204" pitchFamily="34" charset="0"/>
              </a:rPr>
              <a:t>Environmental Services   l    Community Watershed Stewardship Program</a:t>
            </a:r>
          </a:p>
          <a:p>
            <a:pPr eaLnBrk="1" hangingPunct="1">
              <a:spcBef>
                <a:spcPct val="50000"/>
              </a:spcBef>
              <a:defRPr/>
            </a:pPr>
            <a:endParaRPr lang="en-US" altLang="en-US" sz="1000" b="1">
              <a:solidFill>
                <a:srgbClr val="006325"/>
              </a:solidFill>
              <a:latin typeface="Calibri" panose="020F0502020204030204" pitchFamily="34" charset="0"/>
            </a:endParaRPr>
          </a:p>
        </p:txBody>
      </p:sp>
      <p:sp>
        <p:nvSpPr>
          <p:cNvPr id="1029" name="Text Box 12">
            <a:extLst>
              <a:ext uri="{FF2B5EF4-FFF2-40B4-BE49-F238E27FC236}">
                <a16:creationId xmlns:a16="http://schemas.microsoft.com/office/drawing/2014/main" id="{9CCAF5C8-59ED-9946-9B39-CEECD41475EB}"/>
              </a:ext>
            </a:extLst>
          </p:cNvPr>
          <p:cNvSpPr txBox="1">
            <a:spLocks noChangeArrowheads="1"/>
          </p:cNvSpPr>
          <p:nvPr userDrawn="1"/>
        </p:nvSpPr>
        <p:spPr bwMode="auto">
          <a:xfrm>
            <a:off x="8077200" y="6477000"/>
            <a:ext cx="990600" cy="244475"/>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fld id="{20123FC5-8996-194C-9729-5D78F23BF9A1}" type="slidenum">
              <a:rPr lang="en-US" altLang="en-US" sz="1000" b="1">
                <a:solidFill>
                  <a:srgbClr val="006325"/>
                </a:solidFill>
                <a:latin typeface="Calibri" panose="020F0502020204030204" pitchFamily="34" charset="0"/>
              </a:rPr>
              <a:pPr algn="r" eaLnBrk="1" hangingPunct="1">
                <a:spcBef>
                  <a:spcPct val="50000"/>
                </a:spcBef>
              </a:pPr>
              <a:t>‹#›</a:t>
            </a:fld>
            <a:endParaRPr lang="en-US" altLang="en-US" sz="1000" b="1">
              <a:solidFill>
                <a:srgbClr val="006325"/>
              </a:solidFill>
              <a:latin typeface="Calibri" panose="020F0502020204030204" pitchFamily="34" charset="0"/>
            </a:endParaRPr>
          </a:p>
        </p:txBody>
      </p:sp>
      <p:pic>
        <p:nvPicPr>
          <p:cNvPr id="1030" name="Picture 13" descr="Heron">
            <a:extLst>
              <a:ext uri="{FF2B5EF4-FFF2-40B4-BE49-F238E27FC236}">
                <a16:creationId xmlns:a16="http://schemas.microsoft.com/office/drawing/2014/main" id="{E7E30BAD-47F4-3B41-B23E-2CD76CB48E9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5943600"/>
            <a:ext cx="703263"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Line 14">
            <a:extLst>
              <a:ext uri="{FF2B5EF4-FFF2-40B4-BE49-F238E27FC236}">
                <a16:creationId xmlns:a16="http://schemas.microsoft.com/office/drawing/2014/main" id="{65F253BF-6267-7942-9B24-583B49C00037}"/>
              </a:ext>
            </a:extLst>
          </p:cNvPr>
          <p:cNvSpPr>
            <a:spLocks noChangeShapeType="1"/>
          </p:cNvSpPr>
          <p:nvPr userDrawn="1"/>
        </p:nvSpPr>
        <p:spPr bwMode="auto">
          <a:xfrm>
            <a:off x="304800" y="1066800"/>
            <a:ext cx="8229600" cy="0"/>
          </a:xfrm>
          <a:prstGeom prst="line">
            <a:avLst/>
          </a:prstGeom>
          <a:noFill/>
          <a:ln w="25400">
            <a:solidFill>
              <a:srgbClr val="006325"/>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Rectangle 19">
            <a:extLst>
              <a:ext uri="{FF2B5EF4-FFF2-40B4-BE49-F238E27FC236}">
                <a16:creationId xmlns:a16="http://schemas.microsoft.com/office/drawing/2014/main" id="{D286A2AB-AA68-7D4B-A229-0CE97FA42F64}"/>
              </a:ext>
            </a:extLst>
          </p:cNvPr>
          <p:cNvSpPr>
            <a:spLocks noGrp="1" noChangeArrowheads="1"/>
          </p:cNvSpPr>
          <p:nvPr>
            <p:ph type="title"/>
          </p:nvPr>
        </p:nvSpPr>
        <p:spPr bwMode="auto">
          <a:xfrm>
            <a:off x="228600" y="457200"/>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3" name="Rectangle 20">
            <a:extLst>
              <a:ext uri="{FF2B5EF4-FFF2-40B4-BE49-F238E27FC236}">
                <a16:creationId xmlns:a16="http://schemas.microsoft.com/office/drawing/2014/main" id="{94FCA290-76A2-8641-88D4-67EBBC057337}"/>
              </a:ext>
            </a:extLst>
          </p:cNvPr>
          <p:cNvSpPr>
            <a:spLocks noGrp="1" noChangeArrowheads="1"/>
          </p:cNvSpPr>
          <p:nvPr>
            <p:ph type="body" idx="1"/>
          </p:nvPr>
        </p:nvSpPr>
        <p:spPr bwMode="auto">
          <a:xfrm>
            <a:off x="228600" y="1493838"/>
            <a:ext cx="8229600" cy="4525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83"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rtl="0" eaLnBrk="0" fontAlgn="base" hangingPunct="0">
        <a:spcBef>
          <a:spcPct val="0"/>
        </a:spcBef>
        <a:spcAft>
          <a:spcPct val="0"/>
        </a:spcAft>
        <a:defRPr sz="3600" b="1" kern="1200">
          <a:solidFill>
            <a:srgbClr val="006325"/>
          </a:solidFill>
          <a:latin typeface="+mj-lt"/>
          <a:ea typeface="+mj-ea"/>
          <a:cs typeface="+mj-cs"/>
        </a:defRPr>
      </a:lvl1pPr>
      <a:lvl2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2pPr>
      <a:lvl3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3pPr>
      <a:lvl4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4pPr>
      <a:lvl5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5pPr>
      <a:lvl6pPr marL="4572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6pPr>
      <a:lvl7pPr marL="9144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7pPr>
      <a:lvl8pPr marL="13716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8pPr>
      <a:lvl9pPr marL="18288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a:extLst>
              <a:ext uri="{FF2B5EF4-FFF2-40B4-BE49-F238E27FC236}">
                <a16:creationId xmlns:a16="http://schemas.microsoft.com/office/drawing/2014/main" id="{C3E210D2-814B-4543-992C-08AAA6AB8613}"/>
              </a:ext>
            </a:extLst>
          </p:cNvPr>
          <p:cNvSpPr>
            <a:spLocks noChangeArrowheads="1"/>
          </p:cNvSpPr>
          <p:nvPr userDrawn="1"/>
        </p:nvSpPr>
        <p:spPr bwMode="auto">
          <a:xfrm>
            <a:off x="0" y="6248400"/>
            <a:ext cx="9144000" cy="609600"/>
          </a:xfrm>
          <a:prstGeom prst="rect">
            <a:avLst/>
          </a:prstGeom>
          <a:gradFill rotWithShape="1">
            <a:gsLst>
              <a:gs pos="0">
                <a:schemeClr val="bg1"/>
              </a:gs>
              <a:gs pos="100000">
                <a:srgbClr val="006325">
                  <a:alpha val="48000"/>
                </a:srgbClr>
              </a:gs>
            </a:gsLst>
            <a:lin ang="540000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alibri" panose="020F0502020204030204" pitchFamily="34" charset="0"/>
            </a:endParaRPr>
          </a:p>
        </p:txBody>
      </p:sp>
      <p:sp>
        <p:nvSpPr>
          <p:cNvPr id="1027" name="Rectangle 9">
            <a:extLst>
              <a:ext uri="{FF2B5EF4-FFF2-40B4-BE49-F238E27FC236}">
                <a16:creationId xmlns:a16="http://schemas.microsoft.com/office/drawing/2014/main" id="{B4F3A74F-ABDE-D54D-B0C7-90D4880761E0}"/>
              </a:ext>
            </a:extLst>
          </p:cNvPr>
          <p:cNvSpPr>
            <a:spLocks noChangeArrowheads="1"/>
          </p:cNvSpPr>
          <p:nvPr userDrawn="1"/>
        </p:nvSpPr>
        <p:spPr bwMode="auto">
          <a:xfrm>
            <a:off x="0" y="0"/>
            <a:ext cx="9144000" cy="457200"/>
          </a:xfrm>
          <a:prstGeom prst="rect">
            <a:avLst/>
          </a:prstGeom>
          <a:gradFill rotWithShape="1">
            <a:gsLst>
              <a:gs pos="0">
                <a:srgbClr val="006325">
                  <a:alpha val="48000"/>
                </a:srgbClr>
              </a:gs>
              <a:gs pos="100000">
                <a:srgbClr val="FFFFFF"/>
              </a:gs>
            </a:gsLst>
            <a:lin ang="540000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alibri" panose="020F0502020204030204" pitchFamily="34" charset="0"/>
            </a:endParaRPr>
          </a:p>
        </p:txBody>
      </p:sp>
      <p:sp>
        <p:nvSpPr>
          <p:cNvPr id="1028" name="Text Box 11">
            <a:extLst>
              <a:ext uri="{FF2B5EF4-FFF2-40B4-BE49-F238E27FC236}">
                <a16:creationId xmlns:a16="http://schemas.microsoft.com/office/drawing/2014/main" id="{CD526BC9-5630-424C-AF13-76C3EDBE36D3}"/>
              </a:ext>
            </a:extLst>
          </p:cNvPr>
          <p:cNvSpPr txBox="1">
            <a:spLocks noChangeArrowheads="1"/>
          </p:cNvSpPr>
          <p:nvPr userDrawn="1"/>
        </p:nvSpPr>
        <p:spPr bwMode="auto">
          <a:xfrm>
            <a:off x="914400" y="6477000"/>
            <a:ext cx="7239000" cy="477838"/>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altLang="en-US" sz="1000" b="1">
                <a:solidFill>
                  <a:srgbClr val="006325"/>
                </a:solidFill>
                <a:latin typeface="Calibri" panose="020F0502020204030204" pitchFamily="34" charset="0"/>
              </a:rPr>
              <a:t>Environmental Services   l    Presentation Title</a:t>
            </a:r>
          </a:p>
          <a:p>
            <a:pPr eaLnBrk="1" hangingPunct="1">
              <a:spcBef>
                <a:spcPct val="50000"/>
              </a:spcBef>
              <a:defRPr/>
            </a:pPr>
            <a:endParaRPr lang="en-US" altLang="en-US" sz="1000" b="1">
              <a:solidFill>
                <a:srgbClr val="006325"/>
              </a:solidFill>
              <a:latin typeface="Calibri" panose="020F0502020204030204" pitchFamily="34" charset="0"/>
            </a:endParaRPr>
          </a:p>
        </p:txBody>
      </p:sp>
      <p:sp>
        <p:nvSpPr>
          <p:cNvPr id="1029" name="Text Box 12">
            <a:extLst>
              <a:ext uri="{FF2B5EF4-FFF2-40B4-BE49-F238E27FC236}">
                <a16:creationId xmlns:a16="http://schemas.microsoft.com/office/drawing/2014/main" id="{B065A66F-B5E2-174A-91A9-67B71899B898}"/>
              </a:ext>
            </a:extLst>
          </p:cNvPr>
          <p:cNvSpPr txBox="1">
            <a:spLocks noChangeArrowheads="1"/>
          </p:cNvSpPr>
          <p:nvPr userDrawn="1"/>
        </p:nvSpPr>
        <p:spPr bwMode="auto">
          <a:xfrm>
            <a:off x="8077200" y="6477000"/>
            <a:ext cx="990600" cy="244475"/>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defRPr/>
            </a:pPr>
            <a:fld id="{6BD502DD-0013-BB4A-837F-9F84A8DFB86C}" type="slidenum">
              <a:rPr lang="en-US" altLang="en-US" sz="1000" b="1" smtClean="0">
                <a:solidFill>
                  <a:srgbClr val="006325"/>
                </a:solidFill>
                <a:latin typeface="Calibri" panose="020F0502020204030204" pitchFamily="34" charset="0"/>
              </a:rPr>
              <a:pPr algn="r" eaLnBrk="1" hangingPunct="1">
                <a:spcBef>
                  <a:spcPct val="50000"/>
                </a:spcBef>
                <a:defRPr/>
              </a:pPr>
              <a:t>‹#›</a:t>
            </a:fld>
            <a:endParaRPr lang="en-US" altLang="en-US" sz="1000" b="1">
              <a:solidFill>
                <a:srgbClr val="006325"/>
              </a:solidFill>
              <a:latin typeface="Calibri" panose="020F0502020204030204" pitchFamily="34" charset="0"/>
            </a:endParaRPr>
          </a:p>
        </p:txBody>
      </p:sp>
      <p:pic>
        <p:nvPicPr>
          <p:cNvPr id="1030" name="Picture 13" descr="Heron">
            <a:extLst>
              <a:ext uri="{FF2B5EF4-FFF2-40B4-BE49-F238E27FC236}">
                <a16:creationId xmlns:a16="http://schemas.microsoft.com/office/drawing/2014/main" id="{CDA50E4B-9F7A-A14F-AE2B-2E2FE5CBB9B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5943600"/>
            <a:ext cx="7032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4">
            <a:extLst>
              <a:ext uri="{FF2B5EF4-FFF2-40B4-BE49-F238E27FC236}">
                <a16:creationId xmlns:a16="http://schemas.microsoft.com/office/drawing/2014/main" id="{F9D095C7-F434-9B49-9B08-72D58DE30D63}"/>
              </a:ext>
            </a:extLst>
          </p:cNvPr>
          <p:cNvSpPr>
            <a:spLocks noChangeShapeType="1"/>
          </p:cNvSpPr>
          <p:nvPr userDrawn="1"/>
        </p:nvSpPr>
        <p:spPr bwMode="auto">
          <a:xfrm>
            <a:off x="304800" y="1066800"/>
            <a:ext cx="8229600" cy="0"/>
          </a:xfrm>
          <a:prstGeom prst="line">
            <a:avLst/>
          </a:prstGeom>
          <a:noFill/>
          <a:ln w="25400">
            <a:solidFill>
              <a:srgbClr val="0063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Rectangle 19">
            <a:extLst>
              <a:ext uri="{FF2B5EF4-FFF2-40B4-BE49-F238E27FC236}">
                <a16:creationId xmlns:a16="http://schemas.microsoft.com/office/drawing/2014/main" id="{08B230D0-37AC-C346-8607-E5CC70DE8CCF}"/>
              </a:ext>
            </a:extLst>
          </p:cNvPr>
          <p:cNvSpPr>
            <a:spLocks noGrp="1" noChangeArrowheads="1"/>
          </p:cNvSpPr>
          <p:nvPr>
            <p:ph type="title"/>
          </p:nvPr>
        </p:nvSpPr>
        <p:spPr bwMode="auto">
          <a:xfrm>
            <a:off x="228600" y="457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3" name="Rectangle 20">
            <a:extLst>
              <a:ext uri="{FF2B5EF4-FFF2-40B4-BE49-F238E27FC236}">
                <a16:creationId xmlns:a16="http://schemas.microsoft.com/office/drawing/2014/main" id="{D70DE3CB-995B-3A4E-9A8A-C7194A311273}"/>
              </a:ext>
            </a:extLst>
          </p:cNvPr>
          <p:cNvSpPr>
            <a:spLocks noGrp="1" noChangeArrowheads="1"/>
          </p:cNvSpPr>
          <p:nvPr>
            <p:ph type="body" idx="1"/>
          </p:nvPr>
        </p:nvSpPr>
        <p:spPr bwMode="auto">
          <a:xfrm>
            <a:off x="228600" y="14938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8801609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rtl="0" eaLnBrk="1" fontAlgn="base" hangingPunct="1">
        <a:spcBef>
          <a:spcPct val="0"/>
        </a:spcBef>
        <a:spcAft>
          <a:spcPct val="0"/>
        </a:spcAft>
        <a:defRPr sz="3600" b="1" kern="1200">
          <a:solidFill>
            <a:srgbClr val="006325"/>
          </a:solidFill>
          <a:latin typeface="+mj-lt"/>
          <a:ea typeface="+mj-ea"/>
          <a:cs typeface="+mj-cs"/>
        </a:defRPr>
      </a:lvl1pPr>
      <a:lvl2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2pPr>
      <a:lvl3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3pPr>
      <a:lvl4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4pPr>
      <a:lvl5pPr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5pPr>
      <a:lvl6pPr marL="4572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6pPr>
      <a:lvl7pPr marL="9144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7pPr>
      <a:lvl8pPr marL="13716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8pPr>
      <a:lvl9pPr marL="1828800" algn="l" rtl="0" eaLnBrk="1" fontAlgn="base" hangingPunct="1">
        <a:spcBef>
          <a:spcPct val="0"/>
        </a:spcBef>
        <a:spcAft>
          <a:spcPct val="0"/>
        </a:spcAft>
        <a:defRPr sz="3600" b="1">
          <a:solidFill>
            <a:srgbClr val="006325"/>
          </a:solidFill>
          <a:latin typeface="Calibri" panose="020F050202020403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1" name="Picture 9">
            <a:extLst>
              <a:ext uri="{FF2B5EF4-FFF2-40B4-BE49-F238E27FC236}">
                <a16:creationId xmlns:a16="http://schemas.microsoft.com/office/drawing/2014/main" id="{B5487866-6972-0442-9DCC-976BE9ABD0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80E6E66A-6EED-F740-83A0-14F665595D3E}"/>
              </a:ext>
            </a:extLst>
          </p:cNvPr>
          <p:cNvSpPr>
            <a:spLocks noGrp="1" noChangeArrowheads="1"/>
          </p:cNvSpPr>
          <p:nvPr>
            <p:ph type="ctrTitle"/>
          </p:nvPr>
        </p:nvSpPr>
        <p:spPr>
          <a:xfrm>
            <a:off x="457200" y="1524000"/>
            <a:ext cx="8229600" cy="1470025"/>
          </a:xfrm>
        </p:spPr>
        <p:txBody>
          <a:bodyPr/>
          <a:lstStyle/>
          <a:p>
            <a:pPr eaLnBrk="1" hangingPunct="1"/>
            <a:r>
              <a:rPr lang="en-US" altLang="en-US" sz="3200">
                <a:solidFill>
                  <a:schemeClr val="tx1"/>
                </a:solidFill>
              </a:rPr>
              <a:t>Community Watershed Stewardship Program</a:t>
            </a:r>
            <a:br>
              <a:rPr lang="en-US" altLang="en-US" sz="3200">
                <a:solidFill>
                  <a:schemeClr val="tx1"/>
                </a:solidFill>
              </a:rPr>
            </a:br>
            <a:endParaRPr lang="en-US" altLang="en-US" sz="2400">
              <a:solidFill>
                <a:schemeClr val="tx1"/>
              </a:solidFill>
            </a:endParaRPr>
          </a:p>
        </p:txBody>
      </p:sp>
      <p:sp>
        <p:nvSpPr>
          <p:cNvPr id="5123" name="Rectangle 3">
            <a:extLst>
              <a:ext uri="{FF2B5EF4-FFF2-40B4-BE49-F238E27FC236}">
                <a16:creationId xmlns:a16="http://schemas.microsoft.com/office/drawing/2014/main" id="{6EE6D0B2-E7AA-AE4E-A15D-1014FD9769CB}"/>
              </a:ext>
            </a:extLst>
          </p:cNvPr>
          <p:cNvSpPr>
            <a:spLocks noGrp="1" noChangeArrowheads="1"/>
          </p:cNvSpPr>
          <p:nvPr>
            <p:ph type="subTitle" idx="1"/>
          </p:nvPr>
        </p:nvSpPr>
        <p:spPr>
          <a:xfrm>
            <a:off x="7326488" y="2362200"/>
            <a:ext cx="1360311" cy="516467"/>
          </a:xfrm>
        </p:spPr>
        <p:txBody>
          <a:bodyPr/>
          <a:lstStyle/>
          <a:p>
            <a:pPr eaLnBrk="1" hangingPunct="1">
              <a:spcBef>
                <a:spcPct val="0"/>
              </a:spcBef>
            </a:pPr>
            <a:r>
              <a:rPr lang="en-US" altLang="en-US" sz="1800" b="1"/>
              <a:t>May 2023</a:t>
            </a:r>
          </a:p>
        </p:txBody>
      </p:sp>
      <p:sp>
        <p:nvSpPr>
          <p:cNvPr id="5124" name="TextBox 4">
            <a:extLst>
              <a:ext uri="{FF2B5EF4-FFF2-40B4-BE49-F238E27FC236}">
                <a16:creationId xmlns:a16="http://schemas.microsoft.com/office/drawing/2014/main" id="{C1E800EB-196D-B64F-9A48-08A9C481B2A5}"/>
              </a:ext>
            </a:extLst>
          </p:cNvPr>
          <p:cNvSpPr txBox="1">
            <a:spLocks noChangeArrowheads="1"/>
          </p:cNvSpPr>
          <p:nvPr/>
        </p:nvSpPr>
        <p:spPr bwMode="auto">
          <a:xfrm>
            <a:off x="228600" y="6096000"/>
            <a:ext cx="2514600"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Mingus Mapps, Commissioner</a:t>
            </a:r>
          </a:p>
          <a:p>
            <a:pPr marL="0" marR="0" lvl="0" indent="0" algn="ctr" defTabSz="914400" rtl="0" eaLnBrk="0" fontAlgn="base" latinLnBrk="0" hangingPunct="0">
              <a:lnSpc>
                <a:spcPct val="100000"/>
              </a:lnSpc>
              <a:spcBef>
                <a:spcPts val="20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Dawn Uchiyama, Director</a:t>
            </a:r>
          </a:p>
        </p:txBody>
      </p:sp>
      <p:sp>
        <p:nvSpPr>
          <p:cNvPr id="3" name="TextBox 2">
            <a:extLst>
              <a:ext uri="{FF2B5EF4-FFF2-40B4-BE49-F238E27FC236}">
                <a16:creationId xmlns:a16="http://schemas.microsoft.com/office/drawing/2014/main" id="{A9CB4F82-CB14-6DD2-D83A-D88E759D7683}"/>
              </a:ext>
            </a:extLst>
          </p:cNvPr>
          <p:cNvSpPr txBox="1"/>
          <p:nvPr/>
        </p:nvSpPr>
        <p:spPr>
          <a:xfrm>
            <a:off x="3025422" y="3429000"/>
            <a:ext cx="2810934" cy="3046988"/>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a:cs typeface="Arial"/>
              </a:rPr>
              <a:t>Kathy Dang &amp; Daryl Houtman </a:t>
            </a:r>
            <a:r>
              <a:rPr kumimoji="0" lang="en-US" altLang="en-US" sz="1400" b="1" i="0" u="none" strike="noStrike" kern="1200" cap="none" spc="0" normalizeH="0" baseline="0" noProof="0" dirty="0">
                <a:ln>
                  <a:noFill/>
                </a:ln>
                <a:solidFill>
                  <a:srgbClr val="808080"/>
                </a:solidFill>
                <a:effectLst/>
                <a:uLnTx/>
                <a:uFillTx/>
                <a:latin typeface="Arial"/>
                <a:cs typeface="Arial"/>
              </a:rPr>
              <a:t>– Environmental Services, Community Watershed Stewardship Program</a:t>
            </a:r>
            <a:endParaRPr kumimoji="0" lang="en-US" sz="1400" b="0" i="0" u="none" strike="noStrike" kern="1200" cap="none" spc="0" normalizeH="0" baseline="0" noProof="0" dirty="0">
              <a:ln>
                <a:noFill/>
              </a:ln>
              <a:solidFill>
                <a:srgbClr val="808080"/>
              </a:solidFill>
              <a:effectLst/>
              <a:uLnTx/>
              <a:uFillTx/>
              <a:latin typeface="Arial"/>
              <a:cs typeface="Arial"/>
            </a:endParaRPr>
          </a:p>
          <a:p>
            <a:pPr marL="0" marR="0" lvl="0" indent="0" algn="l" defTabSz="914400" rtl="0" eaLnBrk="0" fontAlgn="base" latinLnBrk="0" hangingPunct="0">
              <a:lnSpc>
                <a:spcPct val="100000"/>
              </a:lnSpc>
              <a:spcBef>
                <a:spcPts val="300"/>
              </a:spcBef>
              <a:spcAft>
                <a:spcPct val="0"/>
              </a:spcAft>
              <a:buClrTx/>
              <a:buSzTx/>
              <a:buFontTx/>
              <a:buNone/>
              <a:tabLst/>
              <a:defRPr/>
            </a:pPr>
            <a:endParaRPr kumimoji="0" lang="en-US" altLang="en-US" sz="1400" b="1" i="0" u="none" strike="noStrike" kern="1200" cap="none" spc="0" normalizeH="0" baseline="0" noProof="0">
              <a:ln>
                <a:noFill/>
              </a:ln>
              <a:solidFill>
                <a:srgbClr val="808080">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a:cs typeface="Arial"/>
              </a:rPr>
              <a:t>Judy BlueHorse Skelton -</a:t>
            </a:r>
            <a:r>
              <a:rPr kumimoji="0" lang="en-US" altLang="en-US" sz="1400" b="1" i="0" u="none" strike="noStrike" kern="1200" cap="none" spc="0" normalizeH="0" baseline="0" noProof="0" dirty="0">
                <a:ln>
                  <a:noFill/>
                </a:ln>
                <a:solidFill>
                  <a:srgbClr val="808080"/>
                </a:solidFill>
                <a:effectLst/>
                <a:uLnTx/>
                <a:uFillTx/>
                <a:latin typeface="Arial"/>
                <a:cs typeface="Arial"/>
              </a:rPr>
              <a:t> Professor, Indigenous Nations Studies Dept., Portland State University</a:t>
            </a:r>
            <a:endParaRPr kumimoji="0" lang="en-US" sz="1400" b="0" i="0" u="none" strike="noStrike" kern="1200" cap="none" spc="0" normalizeH="0" baseline="0" noProof="0" dirty="0">
              <a:ln>
                <a:noFill/>
              </a:ln>
              <a:solidFill>
                <a:srgbClr val="808080"/>
              </a:solidFill>
              <a:effectLst/>
              <a:uLnTx/>
              <a:uFillTx/>
              <a:latin typeface="Arial"/>
              <a:cs typeface="Arial"/>
            </a:endParaRPr>
          </a:p>
          <a:p>
            <a:pPr marL="0" marR="0" lvl="0" indent="0" algn="l" defTabSz="914400" rtl="0" eaLnBrk="0" fontAlgn="base" latinLnBrk="0" hangingPunct="0">
              <a:lnSpc>
                <a:spcPct val="100000"/>
              </a:lnSpc>
              <a:spcBef>
                <a:spcPts val="300"/>
              </a:spcBef>
              <a:spcAft>
                <a:spcPct val="0"/>
              </a:spcAft>
              <a:buClrTx/>
              <a:buSzTx/>
              <a:buFontTx/>
              <a:buNone/>
              <a:tabLst/>
              <a:defRPr/>
            </a:pPr>
            <a:endParaRPr kumimoji="0" lang="en-US" altLang="en-US" sz="1400" b="1" i="0" u="none" strike="noStrike" kern="1200" cap="none" spc="0" normalizeH="0" baseline="0" noProof="0">
              <a:ln>
                <a:noFill/>
              </a:ln>
              <a:solidFill>
                <a:srgbClr val="808080">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a:cs typeface="Arial"/>
              </a:rPr>
              <a:t>Bear Cunningham-Goodell – </a:t>
            </a:r>
            <a:r>
              <a:rPr kumimoji="0" lang="en-US" altLang="en-US" sz="1400" b="1" i="0" u="none" strike="noStrike" kern="1200" cap="none" spc="0" normalizeH="0" baseline="0" noProof="0" dirty="0">
                <a:ln>
                  <a:noFill/>
                </a:ln>
                <a:solidFill>
                  <a:srgbClr val="808080"/>
                </a:solidFill>
                <a:effectLst/>
                <a:uLnTx/>
                <a:uFillTx/>
                <a:latin typeface="Arial"/>
                <a:cs typeface="Arial"/>
              </a:rPr>
              <a:t>Student, Portland State University</a:t>
            </a:r>
            <a:endParaRPr kumimoji="0" lang="en-US" altLang="en-US" sz="1400" b="0" i="0" u="none" strike="noStrike" kern="1200" cap="none" spc="0" normalizeH="0" baseline="0" noProof="0" dirty="0">
              <a:ln>
                <a:noFill/>
              </a:ln>
              <a:solidFill>
                <a:srgbClr val="808080"/>
              </a:solidFill>
              <a:effectLst/>
              <a:uLnTx/>
              <a:uFillTx/>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E048-11D5-E022-882E-F217F5E51360}"/>
              </a:ext>
            </a:extLst>
          </p:cNvPr>
          <p:cNvSpPr>
            <a:spLocks noGrp="1"/>
          </p:cNvSpPr>
          <p:nvPr>
            <p:ph type="title"/>
          </p:nvPr>
        </p:nvSpPr>
        <p:spPr>
          <a:xfrm>
            <a:off x="228600" y="440453"/>
            <a:ext cx="8229600" cy="1143000"/>
          </a:xfrm>
        </p:spPr>
        <p:txBody>
          <a:bodyPr/>
          <a:lstStyle/>
          <a:p>
            <a:r>
              <a:rPr lang="en-US" dirty="0">
                <a:solidFill>
                  <a:schemeClr val="bg2"/>
                </a:solidFill>
                <a:ea typeface="+mj-lt"/>
                <a:cs typeface="+mj-lt"/>
              </a:rPr>
              <a:t>CWSP by the Numbers</a:t>
            </a:r>
          </a:p>
        </p:txBody>
      </p:sp>
      <p:pic>
        <p:nvPicPr>
          <p:cNvPr id="7" name="Picture 5" descr="IMG_1057.JPG">
            <a:extLst>
              <a:ext uri="{FF2B5EF4-FFF2-40B4-BE49-F238E27FC236}">
                <a16:creationId xmlns:a16="http://schemas.microsoft.com/office/drawing/2014/main" id="{22A5673E-8268-E56C-904D-ECDDD68B3B1C}"/>
              </a:ext>
            </a:extLst>
          </p:cNvPr>
          <p:cNvPicPr>
            <a:picLocks noChangeAspect="1"/>
          </p:cNvPicPr>
          <p:nvPr/>
        </p:nvPicPr>
        <p:blipFill rotWithShape="1">
          <a:blip r:embed="rId2"/>
          <a:srcRect l="218" t="1205" r="330"/>
          <a:stretch/>
        </p:blipFill>
        <p:spPr>
          <a:xfrm>
            <a:off x="4212112" y="1117754"/>
            <a:ext cx="4603184" cy="3429597"/>
          </a:xfrm>
          <a:prstGeom prst="rect">
            <a:avLst/>
          </a:prstGeom>
        </p:spPr>
      </p:pic>
      <p:pic>
        <p:nvPicPr>
          <p:cNvPr id="9" name="Picture 6" descr="PjewishAcad2_FY22.JPG">
            <a:extLst>
              <a:ext uri="{FF2B5EF4-FFF2-40B4-BE49-F238E27FC236}">
                <a16:creationId xmlns:a16="http://schemas.microsoft.com/office/drawing/2014/main" id="{A95CBF04-434D-F0DF-145E-B174BFBFCF29}"/>
              </a:ext>
            </a:extLst>
          </p:cNvPr>
          <p:cNvPicPr>
            <a:picLocks noChangeAspect="1"/>
          </p:cNvPicPr>
          <p:nvPr/>
        </p:nvPicPr>
        <p:blipFill>
          <a:blip r:embed="rId3"/>
          <a:stretch>
            <a:fillRect/>
          </a:stretch>
        </p:blipFill>
        <p:spPr>
          <a:xfrm rot="5400000">
            <a:off x="3969277" y="4829420"/>
            <a:ext cx="1922972" cy="1433403"/>
          </a:xfrm>
          <a:prstGeom prst="rect">
            <a:avLst/>
          </a:prstGeom>
        </p:spPr>
      </p:pic>
      <p:pic>
        <p:nvPicPr>
          <p:cNvPr id="11" name="Picture 4" descr="London makes friends with Gallium.JPG">
            <a:extLst>
              <a:ext uri="{FF2B5EF4-FFF2-40B4-BE49-F238E27FC236}">
                <a16:creationId xmlns:a16="http://schemas.microsoft.com/office/drawing/2014/main" id="{5FBB1532-80F5-015C-4BAC-636C47EE0EAC}"/>
              </a:ext>
            </a:extLst>
          </p:cNvPr>
          <p:cNvPicPr>
            <a:picLocks noChangeAspect="1"/>
          </p:cNvPicPr>
          <p:nvPr/>
        </p:nvPicPr>
        <p:blipFill>
          <a:blip r:embed="rId4"/>
          <a:stretch>
            <a:fillRect/>
          </a:stretch>
        </p:blipFill>
        <p:spPr>
          <a:xfrm rot="5400000">
            <a:off x="7142609" y="4832303"/>
            <a:ext cx="1926291" cy="1426043"/>
          </a:xfrm>
          <a:prstGeom prst="rect">
            <a:avLst/>
          </a:prstGeom>
        </p:spPr>
      </p:pic>
      <p:pic>
        <p:nvPicPr>
          <p:cNvPr id="13" name="Picture 12">
            <a:extLst>
              <a:ext uri="{FF2B5EF4-FFF2-40B4-BE49-F238E27FC236}">
                <a16:creationId xmlns:a16="http://schemas.microsoft.com/office/drawing/2014/main" id="{2390DCD8-366B-239A-2F0F-88403EA9B99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57384" y="4823287"/>
            <a:ext cx="1925429" cy="1444072"/>
          </a:xfrm>
          <a:prstGeom prst="rect">
            <a:avLst/>
          </a:prstGeom>
        </p:spPr>
      </p:pic>
      <p:sp>
        <p:nvSpPr>
          <p:cNvPr id="30" name="Content Placeholder 2">
            <a:extLst>
              <a:ext uri="{FF2B5EF4-FFF2-40B4-BE49-F238E27FC236}">
                <a16:creationId xmlns:a16="http://schemas.microsoft.com/office/drawing/2014/main" id="{C7CDB8BA-A9B9-C310-788A-3C3DFE0BDD8E}"/>
              </a:ext>
            </a:extLst>
          </p:cNvPr>
          <p:cNvSpPr txBox="1">
            <a:spLocks/>
          </p:cNvSpPr>
          <p:nvPr/>
        </p:nvSpPr>
        <p:spPr bwMode="auto">
          <a:xfrm>
            <a:off x="228600" y="1493838"/>
            <a:ext cx="2418297" cy="3382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CWSP began in 1995</a:t>
            </a:r>
          </a:p>
          <a:p>
            <a:pPr marL="0" indent="0">
              <a:buFontTx/>
              <a:buNone/>
            </a:pPr>
            <a:endParaRPr lang="en-US" sz="2000" b="1" dirty="0"/>
          </a:p>
          <a:p>
            <a:r>
              <a:rPr lang="en-US" sz="2000" b="1" dirty="0"/>
              <a:t>341 projects have been awarded funds</a:t>
            </a:r>
          </a:p>
          <a:p>
            <a:pPr marL="0" indent="0">
              <a:buFontTx/>
              <a:buNone/>
            </a:pPr>
            <a:endParaRPr lang="en-US" sz="2000" b="1" dirty="0"/>
          </a:p>
          <a:p>
            <a:r>
              <a:rPr lang="en-US" sz="2000" b="1" dirty="0"/>
              <a:t>Over $2.1 million in Community Investments</a:t>
            </a:r>
          </a:p>
        </p:txBody>
      </p:sp>
    </p:spTree>
    <p:extLst>
      <p:ext uri="{BB962C8B-B14F-4D97-AF65-F5344CB8AC3E}">
        <p14:creationId xmlns:p14="http://schemas.microsoft.com/office/powerpoint/2010/main" val="297887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842A61-8F2E-DD4E-9F1D-9F72963ECF08}"/>
              </a:ext>
            </a:extLst>
          </p:cNvPr>
          <p:cNvSpPr>
            <a:spLocks noGrp="1"/>
          </p:cNvSpPr>
          <p:nvPr>
            <p:ph type="title"/>
          </p:nvPr>
        </p:nvSpPr>
        <p:spPr/>
        <p:txBody>
          <a:bodyPr/>
          <a:lstStyle/>
          <a:p>
            <a:r>
              <a:rPr lang="en-US">
                <a:solidFill>
                  <a:schemeClr val="bg2">
                    <a:lumMod val="75000"/>
                  </a:schemeClr>
                </a:solidFill>
              </a:rPr>
              <a:t>Partnership with Portland State University</a:t>
            </a:r>
          </a:p>
        </p:txBody>
      </p:sp>
      <p:sp>
        <p:nvSpPr>
          <p:cNvPr id="4" name="Content Placeholder 3">
            <a:extLst>
              <a:ext uri="{FF2B5EF4-FFF2-40B4-BE49-F238E27FC236}">
                <a16:creationId xmlns:a16="http://schemas.microsoft.com/office/drawing/2014/main" id="{B38B1DAB-EA33-AB4A-A435-4A4F9AC0EBEB}"/>
              </a:ext>
            </a:extLst>
          </p:cNvPr>
          <p:cNvSpPr>
            <a:spLocks noGrp="1"/>
          </p:cNvSpPr>
          <p:nvPr>
            <p:ph idx="1"/>
          </p:nvPr>
        </p:nvSpPr>
        <p:spPr>
          <a:xfrm>
            <a:off x="228600" y="1230172"/>
            <a:ext cx="3657600" cy="4602160"/>
          </a:xfrm>
        </p:spPr>
        <p:txBody>
          <a:bodyPr/>
          <a:lstStyle/>
          <a:p>
            <a:pPr>
              <a:spcAft>
                <a:spcPts val="600"/>
              </a:spcAft>
            </a:pPr>
            <a:r>
              <a:rPr lang="en-US" sz="2000"/>
              <a:t>Partnership with Indigenous Nations Studies Dept. at PSU</a:t>
            </a:r>
          </a:p>
          <a:p>
            <a:r>
              <a:rPr lang="en-US" sz="2000"/>
              <a:t>CWSP interns are selected from the INST Indigenous Traditional Ecological &amp; Cultural Knowledge (ITECK) program</a:t>
            </a:r>
          </a:p>
          <a:p>
            <a:r>
              <a:rPr lang="en-US" sz="2000"/>
              <a:t>Students serve an overlapping  2-year internship</a:t>
            </a:r>
          </a:p>
          <a:p>
            <a:r>
              <a:rPr lang="en-US" sz="2000"/>
              <a:t>Community Engagement and Education with BIPOC, and underserved communities</a:t>
            </a:r>
          </a:p>
          <a:p>
            <a:r>
              <a:rPr lang="en-US" sz="2000"/>
              <a:t>Fostering Career Pathways</a:t>
            </a:r>
          </a:p>
          <a:p>
            <a:pPr marL="0" indent="0">
              <a:buNone/>
            </a:pPr>
            <a:endParaRPr lang="en-US" sz="2400"/>
          </a:p>
          <a:p>
            <a:endParaRPr lang="en-US" sz="2400"/>
          </a:p>
        </p:txBody>
      </p:sp>
      <p:pic>
        <p:nvPicPr>
          <p:cNvPr id="9" name="Picture 8">
            <a:extLst>
              <a:ext uri="{FF2B5EF4-FFF2-40B4-BE49-F238E27FC236}">
                <a16:creationId xmlns:a16="http://schemas.microsoft.com/office/drawing/2014/main" id="{0F41DE31-42D5-4A71-A4BD-7EC7A82D3CD3}"/>
              </a:ext>
            </a:extLst>
          </p:cNvPr>
          <p:cNvPicPr>
            <a:picLocks noChangeAspect="1"/>
          </p:cNvPicPr>
          <p:nvPr/>
        </p:nvPicPr>
        <p:blipFill>
          <a:blip r:embed="rId3"/>
          <a:stretch>
            <a:fillRect/>
          </a:stretch>
        </p:blipFill>
        <p:spPr>
          <a:xfrm>
            <a:off x="1750688" y="5627828"/>
            <a:ext cx="2762319" cy="701157"/>
          </a:xfrm>
          <a:prstGeom prst="rect">
            <a:avLst/>
          </a:prstGeom>
        </p:spPr>
      </p:pic>
      <p:pic>
        <p:nvPicPr>
          <p:cNvPr id="7" name="Picture 6" descr="A picture containing text, person, standing, aircraft&#10;&#10;Description automatically generated">
            <a:extLst>
              <a:ext uri="{FF2B5EF4-FFF2-40B4-BE49-F238E27FC236}">
                <a16:creationId xmlns:a16="http://schemas.microsoft.com/office/drawing/2014/main" id="{BBE4BEB9-9FD8-3AA1-BE77-8130DD9CA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735" y="1149489"/>
            <a:ext cx="3763287" cy="5105050"/>
          </a:xfrm>
          <a:prstGeom prst="rect">
            <a:avLst/>
          </a:prstGeom>
        </p:spPr>
      </p:pic>
    </p:spTree>
    <p:extLst>
      <p:ext uri="{BB962C8B-B14F-4D97-AF65-F5344CB8AC3E}">
        <p14:creationId xmlns:p14="http://schemas.microsoft.com/office/powerpoint/2010/main" val="2537767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6C50E-8A6A-BC4F-91E0-B99D757403C1}"/>
              </a:ext>
            </a:extLst>
          </p:cNvPr>
          <p:cNvSpPr>
            <a:spLocks noGrp="1"/>
          </p:cNvSpPr>
          <p:nvPr>
            <p:ph type="title"/>
          </p:nvPr>
        </p:nvSpPr>
        <p:spPr/>
        <p:txBody>
          <a:bodyPr/>
          <a:lstStyle/>
          <a:p>
            <a:r>
              <a:rPr lang="en-US">
                <a:solidFill>
                  <a:schemeClr val="bg2">
                    <a:lumMod val="75000"/>
                  </a:schemeClr>
                </a:solidFill>
              </a:rPr>
              <a:t>CWSP Grantees FY24</a:t>
            </a:r>
          </a:p>
        </p:txBody>
      </p:sp>
      <p:sp>
        <p:nvSpPr>
          <p:cNvPr id="6" name="Content Placeholder 5">
            <a:extLst>
              <a:ext uri="{FF2B5EF4-FFF2-40B4-BE49-F238E27FC236}">
                <a16:creationId xmlns:a16="http://schemas.microsoft.com/office/drawing/2014/main" id="{DFD0D48F-9A90-5C47-B3AD-E9DEDB14F585}"/>
              </a:ext>
            </a:extLst>
          </p:cNvPr>
          <p:cNvSpPr>
            <a:spLocks noGrp="1"/>
          </p:cNvSpPr>
          <p:nvPr>
            <p:ph sz="half" idx="1"/>
          </p:nvPr>
        </p:nvSpPr>
        <p:spPr>
          <a:xfrm>
            <a:off x="298000" y="1113376"/>
            <a:ext cx="4039134" cy="486464"/>
          </a:xfrm>
        </p:spPr>
        <p:txBody>
          <a:bodyPr/>
          <a:lstStyle/>
          <a:p>
            <a:pPr marL="0" indent="0" algn="ctr">
              <a:spcAft>
                <a:spcPts val="1200"/>
              </a:spcAft>
              <a:buNone/>
            </a:pPr>
            <a:r>
              <a:rPr lang="en-US" sz="2500" dirty="0"/>
              <a:t>Black Men In Training (BMIT)</a:t>
            </a:r>
          </a:p>
          <a:p>
            <a:pPr marL="0" indent="0" algn="ctr">
              <a:spcAft>
                <a:spcPts val="1200"/>
              </a:spcAft>
              <a:buNone/>
            </a:pPr>
            <a:r>
              <a:rPr lang="en-US" sz="2500" dirty="0"/>
              <a:t>$12,000</a:t>
            </a:r>
          </a:p>
        </p:txBody>
      </p:sp>
      <p:sp>
        <p:nvSpPr>
          <p:cNvPr id="7" name="Content Placeholder 5">
            <a:extLst>
              <a:ext uri="{FF2B5EF4-FFF2-40B4-BE49-F238E27FC236}">
                <a16:creationId xmlns:a16="http://schemas.microsoft.com/office/drawing/2014/main" id="{5F9ADDF1-616E-028D-9A2C-AD4670863E2C}"/>
              </a:ext>
            </a:extLst>
          </p:cNvPr>
          <p:cNvSpPr txBox="1">
            <a:spLocks/>
          </p:cNvSpPr>
          <p:nvPr/>
        </p:nvSpPr>
        <p:spPr bwMode="auto">
          <a:xfrm>
            <a:off x="4499842" y="5101837"/>
            <a:ext cx="4038600" cy="8012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2500" dirty="0"/>
              <a:t>Columbia Slough Watershed Council (CSWC)</a:t>
            </a:r>
          </a:p>
          <a:p>
            <a:pPr marL="0" indent="0" algn="ctr">
              <a:spcAft>
                <a:spcPts val="1200"/>
              </a:spcAft>
              <a:buNone/>
            </a:pPr>
            <a:r>
              <a:rPr lang="en-US" sz="2500" dirty="0"/>
              <a:t>$12,000</a:t>
            </a:r>
          </a:p>
        </p:txBody>
      </p:sp>
      <p:pic>
        <p:nvPicPr>
          <p:cNvPr id="9" name="Picture 10" descr="BMIT One.PNG">
            <a:extLst>
              <a:ext uri="{FF2B5EF4-FFF2-40B4-BE49-F238E27FC236}">
                <a16:creationId xmlns:a16="http://schemas.microsoft.com/office/drawing/2014/main" id="{22F8EF9F-9F17-B523-2E67-80F4E6DD71FE}"/>
              </a:ext>
            </a:extLst>
          </p:cNvPr>
          <p:cNvPicPr>
            <a:picLocks noChangeAspect="1"/>
          </p:cNvPicPr>
          <p:nvPr/>
        </p:nvPicPr>
        <p:blipFill rotWithShape="1">
          <a:blip r:embed="rId3"/>
          <a:srcRect l="3682" t="22193" b="19843"/>
          <a:stretch/>
        </p:blipFill>
        <p:spPr>
          <a:xfrm>
            <a:off x="301488" y="4070138"/>
            <a:ext cx="3929777" cy="1838880"/>
          </a:xfrm>
          <a:prstGeom prst="rect">
            <a:avLst/>
          </a:prstGeom>
        </p:spPr>
      </p:pic>
      <p:pic>
        <p:nvPicPr>
          <p:cNvPr id="11" name="Picture 12" descr="6-225x300.jpg">
            <a:extLst>
              <a:ext uri="{FF2B5EF4-FFF2-40B4-BE49-F238E27FC236}">
                <a16:creationId xmlns:a16="http://schemas.microsoft.com/office/drawing/2014/main" id="{6AB85D34-0086-573E-27A1-3769F464E6A5}"/>
              </a:ext>
            </a:extLst>
          </p:cNvPr>
          <p:cNvPicPr>
            <a:picLocks noChangeAspect="1"/>
          </p:cNvPicPr>
          <p:nvPr/>
        </p:nvPicPr>
        <p:blipFill rotWithShape="1">
          <a:blip r:embed="rId4"/>
          <a:srcRect l="12162" t="16523" r="5456" b="17040"/>
          <a:stretch/>
        </p:blipFill>
        <p:spPr>
          <a:xfrm>
            <a:off x="297782" y="2183694"/>
            <a:ext cx="1938968" cy="1837158"/>
          </a:xfrm>
          <a:prstGeom prst="rect">
            <a:avLst/>
          </a:prstGeom>
        </p:spPr>
      </p:pic>
      <p:pic>
        <p:nvPicPr>
          <p:cNvPr id="13" name="Picture 12" descr="11-300x225.jpg">
            <a:extLst>
              <a:ext uri="{FF2B5EF4-FFF2-40B4-BE49-F238E27FC236}">
                <a16:creationId xmlns:a16="http://schemas.microsoft.com/office/drawing/2014/main" id="{53BB4642-5CA4-D327-61B4-A507BBCFE8E7}"/>
              </a:ext>
            </a:extLst>
          </p:cNvPr>
          <p:cNvPicPr>
            <a:picLocks noChangeAspect="1"/>
          </p:cNvPicPr>
          <p:nvPr/>
        </p:nvPicPr>
        <p:blipFill rotWithShape="1">
          <a:blip r:embed="rId5"/>
          <a:srcRect l="17016" t="971" r="17277" b="1498"/>
          <a:stretch/>
        </p:blipFill>
        <p:spPr>
          <a:xfrm>
            <a:off x="2285271" y="2183694"/>
            <a:ext cx="1942433" cy="1829684"/>
          </a:xfrm>
          <a:prstGeom prst="rect">
            <a:avLst/>
          </a:prstGeom>
        </p:spPr>
      </p:pic>
      <p:pic>
        <p:nvPicPr>
          <p:cNvPr id="14" name="Picture 10" descr="CSWC Four.jpg">
            <a:extLst>
              <a:ext uri="{FF2B5EF4-FFF2-40B4-BE49-F238E27FC236}">
                <a16:creationId xmlns:a16="http://schemas.microsoft.com/office/drawing/2014/main" id="{3DC14C2B-3F1C-B145-2570-9100CDB32AE0}"/>
              </a:ext>
            </a:extLst>
          </p:cNvPr>
          <p:cNvPicPr>
            <a:picLocks noChangeAspect="1"/>
          </p:cNvPicPr>
          <p:nvPr/>
        </p:nvPicPr>
        <p:blipFill rotWithShape="1">
          <a:blip r:embed="rId6"/>
          <a:srcRect l="7776" t="15534" r="7402" b="30582"/>
          <a:stretch/>
        </p:blipFill>
        <p:spPr>
          <a:xfrm>
            <a:off x="4607517" y="1180964"/>
            <a:ext cx="3930450" cy="1839418"/>
          </a:xfrm>
          <a:prstGeom prst="rect">
            <a:avLst/>
          </a:prstGeom>
        </p:spPr>
      </p:pic>
      <p:pic>
        <p:nvPicPr>
          <p:cNvPr id="15" name="Picture 12" descr="CSWC Three.PNG">
            <a:extLst>
              <a:ext uri="{FF2B5EF4-FFF2-40B4-BE49-F238E27FC236}">
                <a16:creationId xmlns:a16="http://schemas.microsoft.com/office/drawing/2014/main" id="{86643646-107B-EFFE-3F43-023E0F67A723}"/>
              </a:ext>
            </a:extLst>
          </p:cNvPr>
          <p:cNvPicPr>
            <a:picLocks noChangeAspect="1"/>
          </p:cNvPicPr>
          <p:nvPr/>
        </p:nvPicPr>
        <p:blipFill rotWithShape="1">
          <a:blip r:embed="rId7"/>
          <a:srcRect l="11818" t="29654" r="13333" b="2924"/>
          <a:stretch/>
        </p:blipFill>
        <p:spPr>
          <a:xfrm>
            <a:off x="6575247" y="3054897"/>
            <a:ext cx="1965860" cy="1839501"/>
          </a:xfrm>
          <a:prstGeom prst="rect">
            <a:avLst/>
          </a:prstGeom>
        </p:spPr>
      </p:pic>
      <p:pic>
        <p:nvPicPr>
          <p:cNvPr id="16" name="Picture 15" descr="CSWC One.PNG">
            <a:extLst>
              <a:ext uri="{FF2B5EF4-FFF2-40B4-BE49-F238E27FC236}">
                <a16:creationId xmlns:a16="http://schemas.microsoft.com/office/drawing/2014/main" id="{BCFE80EB-F1A5-B23A-04DE-BE8A3B919533}"/>
              </a:ext>
            </a:extLst>
          </p:cNvPr>
          <p:cNvPicPr>
            <a:picLocks noChangeAspect="1"/>
          </p:cNvPicPr>
          <p:nvPr/>
        </p:nvPicPr>
        <p:blipFill rotWithShape="1">
          <a:blip r:embed="rId8"/>
          <a:srcRect l="6667" t="-392" r="15926" b="906"/>
          <a:stretch/>
        </p:blipFill>
        <p:spPr>
          <a:xfrm>
            <a:off x="4607517" y="3054897"/>
            <a:ext cx="1917535" cy="1841115"/>
          </a:xfrm>
          <a:prstGeom prst="rect">
            <a:avLst/>
          </a:prstGeom>
        </p:spPr>
      </p:pic>
    </p:spTree>
    <p:extLst>
      <p:ext uri="{BB962C8B-B14F-4D97-AF65-F5344CB8AC3E}">
        <p14:creationId xmlns:p14="http://schemas.microsoft.com/office/powerpoint/2010/main" val="170845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6C50E-8A6A-BC4F-91E0-B99D757403C1}"/>
              </a:ext>
            </a:extLst>
          </p:cNvPr>
          <p:cNvSpPr>
            <a:spLocks noGrp="1"/>
          </p:cNvSpPr>
          <p:nvPr>
            <p:ph type="title"/>
          </p:nvPr>
        </p:nvSpPr>
        <p:spPr/>
        <p:txBody>
          <a:bodyPr/>
          <a:lstStyle/>
          <a:p>
            <a:r>
              <a:rPr lang="en-US">
                <a:solidFill>
                  <a:schemeClr val="bg2">
                    <a:lumMod val="75000"/>
                  </a:schemeClr>
                </a:solidFill>
              </a:rPr>
              <a:t>CWSP Grantees FY24</a:t>
            </a:r>
          </a:p>
        </p:txBody>
      </p:sp>
      <p:pic>
        <p:nvPicPr>
          <p:cNvPr id="13" name="Picture 13" descr="DMA Two.PNG">
            <a:extLst>
              <a:ext uri="{FF2B5EF4-FFF2-40B4-BE49-F238E27FC236}">
                <a16:creationId xmlns:a16="http://schemas.microsoft.com/office/drawing/2014/main" id="{6B1B2A3D-AFE7-0BC3-42EE-36F07C8CE169}"/>
              </a:ext>
            </a:extLst>
          </p:cNvPr>
          <p:cNvPicPr>
            <a:picLocks noChangeAspect="1"/>
          </p:cNvPicPr>
          <p:nvPr/>
        </p:nvPicPr>
        <p:blipFill rotWithShape="1">
          <a:blip r:embed="rId3"/>
          <a:srcRect l="4692" t="26213" r="647" b="21359"/>
          <a:stretch/>
        </p:blipFill>
        <p:spPr>
          <a:xfrm>
            <a:off x="2797643" y="1108931"/>
            <a:ext cx="4529359" cy="1675408"/>
          </a:xfrm>
          <a:prstGeom prst="rect">
            <a:avLst/>
          </a:prstGeom>
        </p:spPr>
      </p:pic>
      <p:pic>
        <p:nvPicPr>
          <p:cNvPr id="14" name="Picture 14" descr="DMA One.PNG">
            <a:extLst>
              <a:ext uri="{FF2B5EF4-FFF2-40B4-BE49-F238E27FC236}">
                <a16:creationId xmlns:a16="http://schemas.microsoft.com/office/drawing/2014/main" id="{0BF1712B-FD39-92CE-AFC8-1AE4FCAB0FBC}"/>
              </a:ext>
            </a:extLst>
          </p:cNvPr>
          <p:cNvPicPr>
            <a:picLocks noChangeAspect="1"/>
          </p:cNvPicPr>
          <p:nvPr/>
        </p:nvPicPr>
        <p:blipFill rotWithShape="1">
          <a:blip r:embed="rId4"/>
          <a:srcRect l="3073" t="16364" r="10335" b="27532"/>
          <a:stretch/>
        </p:blipFill>
        <p:spPr>
          <a:xfrm>
            <a:off x="316627" y="1108931"/>
            <a:ext cx="2400512" cy="1674360"/>
          </a:xfrm>
          <a:prstGeom prst="rect">
            <a:avLst/>
          </a:prstGeom>
        </p:spPr>
      </p:pic>
      <p:sp>
        <p:nvSpPr>
          <p:cNvPr id="16" name="Content Placeholder 5">
            <a:extLst>
              <a:ext uri="{FF2B5EF4-FFF2-40B4-BE49-F238E27FC236}">
                <a16:creationId xmlns:a16="http://schemas.microsoft.com/office/drawing/2014/main" id="{ADC6950D-503F-AB0F-5033-234EED565109}"/>
              </a:ext>
            </a:extLst>
          </p:cNvPr>
          <p:cNvSpPr>
            <a:spLocks noGrp="1"/>
          </p:cNvSpPr>
          <p:nvPr>
            <p:ph sz="half" idx="1"/>
          </p:nvPr>
        </p:nvSpPr>
        <p:spPr>
          <a:xfrm>
            <a:off x="159981" y="2851550"/>
            <a:ext cx="4644497" cy="453334"/>
          </a:xfrm>
        </p:spPr>
        <p:txBody>
          <a:bodyPr/>
          <a:lstStyle/>
          <a:p>
            <a:pPr marL="0" indent="0">
              <a:spcAft>
                <a:spcPts val="1200"/>
              </a:spcAft>
              <a:buNone/>
            </a:pPr>
            <a:r>
              <a:rPr lang="en-US" sz="2500" dirty="0"/>
              <a:t>Division Midway Alliance (DMA) $12,000</a:t>
            </a:r>
            <a:endParaRPr lang="en-US" dirty="0"/>
          </a:p>
        </p:txBody>
      </p:sp>
      <p:pic>
        <p:nvPicPr>
          <p:cNvPr id="17" name="Picture 13" descr="EECRC Three.PNG">
            <a:extLst>
              <a:ext uri="{FF2B5EF4-FFF2-40B4-BE49-F238E27FC236}">
                <a16:creationId xmlns:a16="http://schemas.microsoft.com/office/drawing/2014/main" id="{ACA1E052-8C42-1011-7FB3-B145567E2D2E}"/>
              </a:ext>
            </a:extLst>
          </p:cNvPr>
          <p:cNvPicPr>
            <a:picLocks noChangeAspect="1"/>
          </p:cNvPicPr>
          <p:nvPr/>
        </p:nvPicPr>
        <p:blipFill rotWithShape="1">
          <a:blip r:embed="rId5"/>
          <a:srcRect l="337" t="16492" r="-337" b="30628"/>
          <a:stretch/>
        </p:blipFill>
        <p:spPr>
          <a:xfrm>
            <a:off x="1244298" y="4371745"/>
            <a:ext cx="4915991" cy="1671966"/>
          </a:xfrm>
          <a:prstGeom prst="rect">
            <a:avLst/>
          </a:prstGeom>
        </p:spPr>
      </p:pic>
      <p:pic>
        <p:nvPicPr>
          <p:cNvPr id="18" name="Picture 14" descr="EECRC One.PNG">
            <a:extLst>
              <a:ext uri="{FF2B5EF4-FFF2-40B4-BE49-F238E27FC236}">
                <a16:creationId xmlns:a16="http://schemas.microsoft.com/office/drawing/2014/main" id="{BDA0420A-8D90-26F3-6F38-5AA3F6F8F93D}"/>
              </a:ext>
            </a:extLst>
          </p:cNvPr>
          <p:cNvPicPr>
            <a:picLocks noChangeAspect="1"/>
          </p:cNvPicPr>
          <p:nvPr/>
        </p:nvPicPr>
        <p:blipFill rotWithShape="1">
          <a:blip r:embed="rId6"/>
          <a:srcRect l="16809" t="3076" r="480" b="3405"/>
          <a:stretch/>
        </p:blipFill>
        <p:spPr>
          <a:xfrm>
            <a:off x="6215269" y="4371745"/>
            <a:ext cx="2409184" cy="1675054"/>
          </a:xfrm>
          <a:prstGeom prst="rect">
            <a:avLst/>
          </a:prstGeom>
        </p:spPr>
      </p:pic>
      <p:sp>
        <p:nvSpPr>
          <p:cNvPr id="20" name="Content Placeholder 5">
            <a:extLst>
              <a:ext uri="{FF2B5EF4-FFF2-40B4-BE49-F238E27FC236}">
                <a16:creationId xmlns:a16="http://schemas.microsoft.com/office/drawing/2014/main" id="{AE0C51B3-BE30-A738-1D6B-7A2E78C7A9D7}"/>
              </a:ext>
            </a:extLst>
          </p:cNvPr>
          <p:cNvSpPr txBox="1">
            <a:spLocks/>
          </p:cNvSpPr>
          <p:nvPr/>
        </p:nvSpPr>
        <p:spPr bwMode="auto">
          <a:xfrm>
            <a:off x="3194731" y="3031878"/>
            <a:ext cx="5538284" cy="8012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100"/>
              </a:spcBef>
              <a:spcAft>
                <a:spcPts val="100"/>
              </a:spcAft>
              <a:buNone/>
            </a:pPr>
            <a:r>
              <a:rPr lang="en-US" sz="2500" dirty="0"/>
              <a:t>Ethiopian and Eritrean</a:t>
            </a:r>
            <a:endParaRPr lang="en-US" dirty="0"/>
          </a:p>
          <a:p>
            <a:pPr marL="0" indent="0" algn="r">
              <a:spcBef>
                <a:spcPts val="100"/>
              </a:spcBef>
              <a:spcAft>
                <a:spcPts val="100"/>
              </a:spcAft>
              <a:buNone/>
            </a:pPr>
            <a:r>
              <a:rPr lang="en-US" sz="2500" dirty="0"/>
              <a:t>Cultural and Resource Center (EECRC)</a:t>
            </a:r>
          </a:p>
          <a:p>
            <a:pPr marL="0" indent="0" algn="r">
              <a:spcBef>
                <a:spcPts val="100"/>
              </a:spcBef>
              <a:spcAft>
                <a:spcPts val="100"/>
              </a:spcAft>
              <a:buNone/>
            </a:pPr>
            <a:r>
              <a:rPr lang="en-US" sz="2500" dirty="0"/>
              <a:t>$11,995</a:t>
            </a:r>
          </a:p>
        </p:txBody>
      </p:sp>
    </p:spTree>
    <p:extLst>
      <p:ext uri="{BB962C8B-B14F-4D97-AF65-F5344CB8AC3E}">
        <p14:creationId xmlns:p14="http://schemas.microsoft.com/office/powerpoint/2010/main" val="2474590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6C50E-8A6A-BC4F-91E0-B99D757403C1}"/>
              </a:ext>
            </a:extLst>
          </p:cNvPr>
          <p:cNvSpPr>
            <a:spLocks noGrp="1"/>
          </p:cNvSpPr>
          <p:nvPr>
            <p:ph type="title"/>
          </p:nvPr>
        </p:nvSpPr>
        <p:spPr/>
        <p:txBody>
          <a:bodyPr/>
          <a:lstStyle/>
          <a:p>
            <a:r>
              <a:rPr lang="en-US">
                <a:solidFill>
                  <a:schemeClr val="bg2">
                    <a:lumMod val="75000"/>
                  </a:schemeClr>
                </a:solidFill>
              </a:rPr>
              <a:t>CWSP Grantees FY24</a:t>
            </a:r>
          </a:p>
        </p:txBody>
      </p:sp>
      <p:sp>
        <p:nvSpPr>
          <p:cNvPr id="6" name="Content Placeholder 5">
            <a:extLst>
              <a:ext uri="{FF2B5EF4-FFF2-40B4-BE49-F238E27FC236}">
                <a16:creationId xmlns:a16="http://schemas.microsoft.com/office/drawing/2014/main" id="{DFD0D48F-9A90-5C47-B3AD-E9DEDB14F585}"/>
              </a:ext>
            </a:extLst>
          </p:cNvPr>
          <p:cNvSpPr>
            <a:spLocks noGrp="1"/>
          </p:cNvSpPr>
          <p:nvPr>
            <p:ph sz="half" idx="1"/>
          </p:nvPr>
        </p:nvSpPr>
        <p:spPr>
          <a:xfrm>
            <a:off x="4593009" y="1536668"/>
            <a:ext cx="4030851" cy="801203"/>
          </a:xfrm>
        </p:spPr>
        <p:txBody>
          <a:bodyPr/>
          <a:lstStyle/>
          <a:p>
            <a:pPr marL="0" indent="0">
              <a:spcBef>
                <a:spcPts val="1200"/>
              </a:spcBef>
              <a:spcAft>
                <a:spcPts val="1200"/>
              </a:spcAft>
              <a:buNone/>
            </a:pPr>
            <a:r>
              <a:rPr lang="en-US" sz="2500" dirty="0"/>
              <a:t>Lower Columbia Estuary Partnership (LCEP)</a:t>
            </a:r>
            <a:endParaRPr lang="en-US" dirty="0"/>
          </a:p>
          <a:p>
            <a:pPr marL="0" indent="0">
              <a:spcBef>
                <a:spcPts val="1200"/>
              </a:spcBef>
              <a:spcAft>
                <a:spcPts val="1200"/>
              </a:spcAft>
              <a:buNone/>
            </a:pPr>
            <a:r>
              <a:rPr lang="en-US" sz="2500" dirty="0"/>
              <a:t>$11,950</a:t>
            </a:r>
            <a:endParaRPr lang="en-US" dirty="0"/>
          </a:p>
        </p:txBody>
      </p:sp>
      <p:sp>
        <p:nvSpPr>
          <p:cNvPr id="7" name="Content Placeholder 5">
            <a:extLst>
              <a:ext uri="{FF2B5EF4-FFF2-40B4-BE49-F238E27FC236}">
                <a16:creationId xmlns:a16="http://schemas.microsoft.com/office/drawing/2014/main" id="{5F9ADDF1-616E-028D-9A2C-AD4670863E2C}"/>
              </a:ext>
            </a:extLst>
          </p:cNvPr>
          <p:cNvSpPr txBox="1">
            <a:spLocks/>
          </p:cNvSpPr>
          <p:nvPr/>
        </p:nvSpPr>
        <p:spPr bwMode="auto">
          <a:xfrm>
            <a:off x="296822" y="4193828"/>
            <a:ext cx="4038600" cy="8012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ts val="1200"/>
              </a:spcAft>
              <a:buNone/>
            </a:pPr>
            <a:r>
              <a:rPr lang="en-US" sz="2500" dirty="0"/>
              <a:t>Portland Refugee Support Group</a:t>
            </a:r>
          </a:p>
          <a:p>
            <a:pPr marL="0" indent="0" algn="r">
              <a:spcAft>
                <a:spcPts val="1200"/>
              </a:spcAft>
              <a:buNone/>
            </a:pPr>
            <a:r>
              <a:rPr lang="en-US" sz="2500" dirty="0"/>
              <a:t>$12,000</a:t>
            </a:r>
          </a:p>
        </p:txBody>
      </p:sp>
      <p:pic>
        <p:nvPicPr>
          <p:cNvPr id="16" name="Picture 15" descr="PRSG opt.3.jpg">
            <a:extLst>
              <a:ext uri="{FF2B5EF4-FFF2-40B4-BE49-F238E27FC236}">
                <a16:creationId xmlns:a16="http://schemas.microsoft.com/office/drawing/2014/main" id="{BCFE80EB-F1A5-B23A-04DE-BE8A3B919533}"/>
              </a:ext>
            </a:extLst>
          </p:cNvPr>
          <p:cNvPicPr>
            <a:picLocks noChangeAspect="1"/>
          </p:cNvPicPr>
          <p:nvPr/>
        </p:nvPicPr>
        <p:blipFill rotWithShape="1">
          <a:blip r:embed="rId3"/>
          <a:srcRect l="19265" t="28660" r="4163" b="1869"/>
          <a:stretch/>
        </p:blipFill>
        <p:spPr>
          <a:xfrm>
            <a:off x="6558296" y="4068982"/>
            <a:ext cx="2065126" cy="1847405"/>
          </a:xfrm>
          <a:prstGeom prst="rect">
            <a:avLst/>
          </a:prstGeom>
        </p:spPr>
      </p:pic>
      <p:pic>
        <p:nvPicPr>
          <p:cNvPr id="2" name="Picture 1" descr="PRSG opt.2.jpg">
            <a:extLst>
              <a:ext uri="{FF2B5EF4-FFF2-40B4-BE49-F238E27FC236}">
                <a16:creationId xmlns:a16="http://schemas.microsoft.com/office/drawing/2014/main" id="{A9BA32AF-C3D4-55AC-E52C-687A36EC8C5F}"/>
              </a:ext>
            </a:extLst>
          </p:cNvPr>
          <p:cNvPicPr>
            <a:picLocks noChangeAspect="1"/>
          </p:cNvPicPr>
          <p:nvPr/>
        </p:nvPicPr>
        <p:blipFill rotWithShape="1">
          <a:blip r:embed="rId4"/>
          <a:srcRect l="9779" t="10545" r="12618" b="8727"/>
          <a:stretch/>
        </p:blipFill>
        <p:spPr>
          <a:xfrm>
            <a:off x="4452250" y="4068982"/>
            <a:ext cx="2038536" cy="1841193"/>
          </a:xfrm>
          <a:prstGeom prst="rect">
            <a:avLst/>
          </a:prstGeom>
        </p:spPr>
      </p:pic>
      <p:pic>
        <p:nvPicPr>
          <p:cNvPr id="3" name="Picture 2" descr="LCEP Two.jpg">
            <a:extLst>
              <a:ext uri="{FF2B5EF4-FFF2-40B4-BE49-F238E27FC236}">
                <a16:creationId xmlns:a16="http://schemas.microsoft.com/office/drawing/2014/main" id="{2A1670A8-75EC-8097-E4F1-2ECF83BE0160}"/>
              </a:ext>
            </a:extLst>
          </p:cNvPr>
          <p:cNvPicPr>
            <a:picLocks noChangeAspect="1"/>
          </p:cNvPicPr>
          <p:nvPr/>
        </p:nvPicPr>
        <p:blipFill rotWithShape="1">
          <a:blip r:embed="rId5"/>
          <a:srcRect l="11455" t="10356" r="6811" b="12945"/>
          <a:stretch/>
        </p:blipFill>
        <p:spPr>
          <a:xfrm>
            <a:off x="2409037" y="1310873"/>
            <a:ext cx="2044984" cy="1838026"/>
          </a:xfrm>
          <a:prstGeom prst="rect">
            <a:avLst/>
          </a:prstGeom>
        </p:spPr>
      </p:pic>
      <p:pic>
        <p:nvPicPr>
          <p:cNvPr id="5" name="Picture 4" descr="LCEP One.jpg">
            <a:extLst>
              <a:ext uri="{FF2B5EF4-FFF2-40B4-BE49-F238E27FC236}">
                <a16:creationId xmlns:a16="http://schemas.microsoft.com/office/drawing/2014/main" id="{0857FE44-C72F-8496-34D3-B0FC8E289677}"/>
              </a:ext>
            </a:extLst>
          </p:cNvPr>
          <p:cNvPicPr>
            <a:picLocks noChangeAspect="1"/>
          </p:cNvPicPr>
          <p:nvPr/>
        </p:nvPicPr>
        <p:blipFill rotWithShape="1">
          <a:blip r:embed="rId6"/>
          <a:srcRect l="19656" t="-247" r="15725" b="1084"/>
          <a:stretch/>
        </p:blipFill>
        <p:spPr>
          <a:xfrm>
            <a:off x="305410" y="1310873"/>
            <a:ext cx="2039671" cy="1834263"/>
          </a:xfrm>
          <a:prstGeom prst="rect">
            <a:avLst/>
          </a:prstGeom>
        </p:spPr>
      </p:pic>
    </p:spTree>
    <p:extLst>
      <p:ext uri="{BB962C8B-B14F-4D97-AF65-F5344CB8AC3E}">
        <p14:creationId xmlns:p14="http://schemas.microsoft.com/office/powerpoint/2010/main" val="1586382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24C0-6A01-B64A-95B2-7910726F16E0}"/>
              </a:ext>
            </a:extLst>
          </p:cNvPr>
          <p:cNvSpPr>
            <a:spLocks noGrp="1"/>
          </p:cNvSpPr>
          <p:nvPr>
            <p:ph type="title"/>
          </p:nvPr>
        </p:nvSpPr>
        <p:spPr/>
        <p:txBody>
          <a:bodyPr/>
          <a:lstStyle/>
          <a:p>
            <a:r>
              <a:rPr lang="en-US">
                <a:solidFill>
                  <a:schemeClr val="bg2">
                    <a:lumMod val="75000"/>
                  </a:schemeClr>
                </a:solidFill>
              </a:rPr>
              <a:t>CWSP Grantees FY24</a:t>
            </a:r>
          </a:p>
        </p:txBody>
      </p:sp>
      <p:sp>
        <p:nvSpPr>
          <p:cNvPr id="14" name="Content Placeholder 5">
            <a:extLst>
              <a:ext uri="{FF2B5EF4-FFF2-40B4-BE49-F238E27FC236}">
                <a16:creationId xmlns:a16="http://schemas.microsoft.com/office/drawing/2014/main" id="{066ED806-42AB-5A28-F692-87FD5020CA64}"/>
              </a:ext>
            </a:extLst>
          </p:cNvPr>
          <p:cNvSpPr>
            <a:spLocks noGrp="1"/>
          </p:cNvSpPr>
          <p:nvPr>
            <p:ph sz="half" idx="1"/>
          </p:nvPr>
        </p:nvSpPr>
        <p:spPr>
          <a:xfrm>
            <a:off x="688234" y="1413675"/>
            <a:ext cx="4030851" cy="801203"/>
          </a:xfrm>
        </p:spPr>
        <p:txBody>
          <a:bodyPr/>
          <a:lstStyle/>
          <a:p>
            <a:pPr marL="0" indent="0" algn="r">
              <a:spcAft>
                <a:spcPts val="1200"/>
              </a:spcAft>
              <a:buNone/>
            </a:pPr>
            <a:r>
              <a:rPr lang="en-US" sz="2500" dirty="0"/>
              <a:t>Slavic Community Center of the Northwest</a:t>
            </a:r>
          </a:p>
          <a:p>
            <a:pPr marL="0" indent="0" algn="r">
              <a:spcAft>
                <a:spcPts val="1200"/>
              </a:spcAft>
              <a:buNone/>
            </a:pPr>
            <a:r>
              <a:rPr lang="en-US" sz="2500" dirty="0"/>
              <a:t>$9,890</a:t>
            </a:r>
          </a:p>
        </p:txBody>
      </p:sp>
      <p:sp>
        <p:nvSpPr>
          <p:cNvPr id="16" name="Content Placeholder 5">
            <a:extLst>
              <a:ext uri="{FF2B5EF4-FFF2-40B4-BE49-F238E27FC236}">
                <a16:creationId xmlns:a16="http://schemas.microsoft.com/office/drawing/2014/main" id="{C71DE3A1-0847-2E4D-73F5-8953329032AF}"/>
              </a:ext>
            </a:extLst>
          </p:cNvPr>
          <p:cNvSpPr txBox="1">
            <a:spLocks/>
          </p:cNvSpPr>
          <p:nvPr/>
        </p:nvSpPr>
        <p:spPr bwMode="auto">
          <a:xfrm>
            <a:off x="4088497" y="4683675"/>
            <a:ext cx="4038600" cy="4450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500" dirty="0"/>
              <a:t>SOLVE</a:t>
            </a:r>
          </a:p>
          <a:p>
            <a:pPr marL="0" indent="0">
              <a:spcAft>
                <a:spcPts val="1200"/>
              </a:spcAft>
              <a:buNone/>
            </a:pPr>
            <a:r>
              <a:rPr lang="en-US" sz="2500" dirty="0"/>
              <a:t>$11,491</a:t>
            </a:r>
            <a:endParaRPr lang="en-US" dirty="0"/>
          </a:p>
        </p:txBody>
      </p:sp>
      <p:pic>
        <p:nvPicPr>
          <p:cNvPr id="18" name="Picture 17" descr="SCCNW One.PNG">
            <a:extLst>
              <a:ext uri="{FF2B5EF4-FFF2-40B4-BE49-F238E27FC236}">
                <a16:creationId xmlns:a16="http://schemas.microsoft.com/office/drawing/2014/main" id="{89F87599-2779-F2AD-1A43-D99DECA1BA8F}"/>
              </a:ext>
            </a:extLst>
          </p:cNvPr>
          <p:cNvPicPr>
            <a:picLocks noChangeAspect="1"/>
          </p:cNvPicPr>
          <p:nvPr/>
        </p:nvPicPr>
        <p:blipFill rotWithShape="1">
          <a:blip r:embed="rId3"/>
          <a:srcRect l="11311" t="-542" r="18766" b="813"/>
          <a:stretch/>
        </p:blipFill>
        <p:spPr>
          <a:xfrm>
            <a:off x="4852564" y="1204197"/>
            <a:ext cx="2104952" cy="2849337"/>
          </a:xfrm>
          <a:prstGeom prst="rect">
            <a:avLst/>
          </a:prstGeom>
        </p:spPr>
      </p:pic>
      <p:pic>
        <p:nvPicPr>
          <p:cNvPr id="19" name="Picture 18" descr="SOLVE_DV_ne33rd - opt1.jpg">
            <a:extLst>
              <a:ext uri="{FF2B5EF4-FFF2-40B4-BE49-F238E27FC236}">
                <a16:creationId xmlns:a16="http://schemas.microsoft.com/office/drawing/2014/main" id="{787F5D06-0295-F2F1-066E-EC24A9A7056D}"/>
              </a:ext>
            </a:extLst>
          </p:cNvPr>
          <p:cNvPicPr>
            <a:picLocks noChangeAspect="1"/>
          </p:cNvPicPr>
          <p:nvPr/>
        </p:nvPicPr>
        <p:blipFill rotWithShape="1">
          <a:blip r:embed="rId4"/>
          <a:srcRect l="16958" t="-542" r="35489"/>
          <a:stretch/>
        </p:blipFill>
        <p:spPr>
          <a:xfrm>
            <a:off x="1912237" y="3042821"/>
            <a:ext cx="2108208" cy="2872775"/>
          </a:xfrm>
          <a:prstGeom prst="rect">
            <a:avLst/>
          </a:prstGeom>
        </p:spPr>
      </p:pic>
      <p:pic>
        <p:nvPicPr>
          <p:cNvPr id="20" name="Picture 19" descr="SCCNW Two.PNG">
            <a:extLst>
              <a:ext uri="{FF2B5EF4-FFF2-40B4-BE49-F238E27FC236}">
                <a16:creationId xmlns:a16="http://schemas.microsoft.com/office/drawing/2014/main" id="{E96F46E8-AD47-9617-979F-711B16BEDC9C}"/>
              </a:ext>
            </a:extLst>
          </p:cNvPr>
          <p:cNvPicPr>
            <a:picLocks noChangeAspect="1"/>
          </p:cNvPicPr>
          <p:nvPr/>
        </p:nvPicPr>
        <p:blipFill rotWithShape="1">
          <a:blip r:embed="rId5"/>
          <a:srcRect l="6667" t="-392" r="15926" b="906"/>
          <a:stretch/>
        </p:blipFill>
        <p:spPr>
          <a:xfrm>
            <a:off x="7051288" y="1203199"/>
            <a:ext cx="1461184" cy="1378358"/>
          </a:xfrm>
          <a:prstGeom prst="rect">
            <a:avLst/>
          </a:prstGeom>
        </p:spPr>
      </p:pic>
      <p:pic>
        <p:nvPicPr>
          <p:cNvPr id="21" name="Picture 20" descr="SCCNW Three.PNG">
            <a:extLst>
              <a:ext uri="{FF2B5EF4-FFF2-40B4-BE49-F238E27FC236}">
                <a16:creationId xmlns:a16="http://schemas.microsoft.com/office/drawing/2014/main" id="{F4B5DC4D-374D-929D-284C-F6E26F1601AC}"/>
              </a:ext>
            </a:extLst>
          </p:cNvPr>
          <p:cNvPicPr>
            <a:picLocks noChangeAspect="1"/>
          </p:cNvPicPr>
          <p:nvPr/>
        </p:nvPicPr>
        <p:blipFill rotWithShape="1">
          <a:blip r:embed="rId6"/>
          <a:srcRect l="8152" t="5181" r="14555" b="8290"/>
          <a:stretch/>
        </p:blipFill>
        <p:spPr>
          <a:xfrm>
            <a:off x="7051288" y="2669221"/>
            <a:ext cx="1470085" cy="1386136"/>
          </a:xfrm>
          <a:prstGeom prst="rect">
            <a:avLst/>
          </a:prstGeom>
        </p:spPr>
      </p:pic>
      <p:pic>
        <p:nvPicPr>
          <p:cNvPr id="23" name="Picture 22" descr="SOLVE One.jpeg">
            <a:extLst>
              <a:ext uri="{FF2B5EF4-FFF2-40B4-BE49-F238E27FC236}">
                <a16:creationId xmlns:a16="http://schemas.microsoft.com/office/drawing/2014/main" id="{01AD2929-61D8-D973-BA6A-618143A78A09}"/>
              </a:ext>
            </a:extLst>
          </p:cNvPr>
          <p:cNvPicPr>
            <a:picLocks noChangeAspect="1"/>
          </p:cNvPicPr>
          <p:nvPr/>
        </p:nvPicPr>
        <p:blipFill rotWithShape="1">
          <a:blip r:embed="rId7"/>
          <a:srcRect l="25944" t="20057" r="43021" b="28080"/>
          <a:stretch/>
        </p:blipFill>
        <p:spPr>
          <a:xfrm>
            <a:off x="370070" y="3067029"/>
            <a:ext cx="1466077" cy="1401663"/>
          </a:xfrm>
          <a:prstGeom prst="rect">
            <a:avLst/>
          </a:prstGeom>
        </p:spPr>
      </p:pic>
      <p:pic>
        <p:nvPicPr>
          <p:cNvPr id="24" name="Picture 23" descr="SOLVE Three.jpeg">
            <a:extLst>
              <a:ext uri="{FF2B5EF4-FFF2-40B4-BE49-F238E27FC236}">
                <a16:creationId xmlns:a16="http://schemas.microsoft.com/office/drawing/2014/main" id="{038F65B2-47EB-3EC2-09E8-03ADCE08ACB0}"/>
              </a:ext>
            </a:extLst>
          </p:cNvPr>
          <p:cNvPicPr>
            <a:picLocks noChangeAspect="1"/>
          </p:cNvPicPr>
          <p:nvPr/>
        </p:nvPicPr>
        <p:blipFill rotWithShape="1">
          <a:blip r:embed="rId8"/>
          <a:srcRect l="29935" t="9868" r="30976" b="28026"/>
          <a:stretch/>
        </p:blipFill>
        <p:spPr>
          <a:xfrm rot="5400000">
            <a:off x="404287" y="4491148"/>
            <a:ext cx="1397055" cy="1467979"/>
          </a:xfrm>
          <a:prstGeom prst="rect">
            <a:avLst/>
          </a:prstGeom>
        </p:spPr>
      </p:pic>
    </p:spTree>
    <p:extLst>
      <p:ext uri="{BB962C8B-B14F-4D97-AF65-F5344CB8AC3E}">
        <p14:creationId xmlns:p14="http://schemas.microsoft.com/office/powerpoint/2010/main" val="323743346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  Compatibility Mode" id="{BD7AF294-D565-E548-A9E7-DE7EE6B5768F}" vid="{C8AED70B-AAF8-1D4D-8D55-F0E57B54C3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60a82f8-d967-4b12-b40e-d98873453ce7">
      <UserInfo>
        <DisplayName>Houtman, Daryl</DisplayName>
        <AccountId>6</AccountId>
        <AccountType/>
      </UserInfo>
      <UserInfo>
        <DisplayName>Terlikowski, Jessica</DisplayName>
        <AccountId>62</AccountId>
        <AccountType/>
      </UserInfo>
      <UserInfo>
        <DisplayName>Devlin, Jennifer</DisplayName>
        <AccountId>11</AccountId>
        <AccountType/>
      </UserInfo>
      <UserInfo>
        <DisplayName>Hedin, Svetlana</DisplayName>
        <AccountId>75</AccountId>
        <AccountType/>
      </UserInfo>
      <UserInfo>
        <DisplayName>Mitchell, Colleen</DisplayName>
        <AccountId>74</AccountId>
        <AccountType/>
      </UserInfo>
      <UserInfo>
        <DisplayName>Rose, Allison</DisplayName>
        <AccountId>13</AccountId>
        <AccountType/>
      </UserInfo>
      <UserInfo>
        <DisplayName>Reyes, Cuetzpali</DisplayName>
        <AccountId>362</AccountId>
        <AccountType/>
      </UserInfo>
      <UserInfo>
        <DisplayName>Judy Bluehorse Skelton</DisplayName>
        <AccountId>205</AccountId>
        <AccountType/>
      </UserInfo>
      <UserInfo>
        <DisplayName>Clerk General</DisplayName>
        <AccountId>407</AccountId>
        <AccountType/>
      </UserInfo>
    </SharedWithUsers>
    <TaxCatchAll xmlns="060a82f8-d967-4b12-b40e-d98873453ce7" xsi:nil="true"/>
    <lcf76f155ced4ddcb4097134ff3c332f xmlns="346db972-0b35-4356-939b-7cf22708d79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5ED171E556C14F82E9EE7D6AD6ADC0" ma:contentTypeVersion="13" ma:contentTypeDescription="Create a new document." ma:contentTypeScope="" ma:versionID="b780cfc49e55228a527bc306582c2463">
  <xsd:schema xmlns:xsd="http://www.w3.org/2001/XMLSchema" xmlns:xs="http://www.w3.org/2001/XMLSchema" xmlns:p="http://schemas.microsoft.com/office/2006/metadata/properties" xmlns:ns2="346db972-0b35-4356-939b-7cf22708d79a" xmlns:ns3="060a82f8-d967-4b12-b40e-d98873453ce7" targetNamespace="http://schemas.microsoft.com/office/2006/metadata/properties" ma:root="true" ma:fieldsID="7b07ce5064195fa30241f97ac15a708c" ns2:_="" ns3:_="">
    <xsd:import namespace="346db972-0b35-4356-939b-7cf22708d79a"/>
    <xsd:import namespace="060a82f8-d967-4b12-b40e-d98873453c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6db972-0b35-4356-939b-7cf22708d7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5effce1-26ce-465d-98f3-ca32301bc2e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60a82f8-d967-4b12-b40e-d98873453ce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598fc92-f92c-49a4-acc6-d44ed8372444}" ma:internalName="TaxCatchAll" ma:showField="CatchAllData" ma:web="060a82f8-d967-4b12-b40e-d9887345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1FD312-B6FA-46AF-87D7-F087F0EBBA6A}">
  <ds:schemaRefs>
    <ds:schemaRef ds:uri="060a82f8-d967-4b12-b40e-d98873453ce7"/>
    <ds:schemaRef ds:uri="346db972-0b35-4356-939b-7cf22708d79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3842EB-A0C9-40B5-9677-15D7FE3AD12D}">
  <ds:schemaRefs>
    <ds:schemaRef ds:uri="060a82f8-d967-4b12-b40e-d98873453ce7"/>
    <ds:schemaRef ds:uri="346db972-0b35-4356-939b-7cf22708d7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40D6A3-DACB-4AD5-A691-6FC4A4FC41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602</Words>
  <Application>Microsoft Office PowerPoint</Application>
  <PresentationFormat>On-screen Show (4:3)</PresentationFormat>
  <Paragraphs>60</Paragraphs>
  <Slides>7</Slides>
  <Notes>6</Notes>
  <HiddenSlides>0</HiddenSlides>
  <MMClips>0</MMClips>
  <ScaleCrop>false</ScaleCrop>
  <HeadingPairs>
    <vt:vector size="4" baseType="variant">
      <vt:variant>
        <vt:lpstr>Theme</vt:lpstr>
      </vt:variant>
      <vt:variant>
        <vt:i4>2</vt:i4>
      </vt:variant>
      <vt:variant>
        <vt:lpstr>Slide Titles</vt:lpstr>
      </vt:variant>
      <vt:variant>
        <vt:i4>7</vt:i4>
      </vt:variant>
    </vt:vector>
  </HeadingPairs>
  <TitlesOfParts>
    <vt:vector size="9" baseType="lpstr">
      <vt:lpstr>Default Design</vt:lpstr>
      <vt:lpstr>1_Default Design</vt:lpstr>
      <vt:lpstr>Community Watershed Stewardship Program </vt:lpstr>
      <vt:lpstr>CWSP by the Numbers</vt:lpstr>
      <vt:lpstr>Partnership with Portland State University</vt:lpstr>
      <vt:lpstr>CWSP Grantees FY24</vt:lpstr>
      <vt:lpstr>CWSP Grantees FY24</vt:lpstr>
      <vt:lpstr>CWSP Grantees FY24</vt:lpstr>
      <vt:lpstr>CWSP Grantees FY24</vt:lpstr>
    </vt:vector>
  </TitlesOfParts>
  <Company>City of Portland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kmartinek</dc:creator>
  <cp:lastModifiedBy>Houtman, Daryl</cp:lastModifiedBy>
  <cp:revision>201</cp:revision>
  <cp:lastPrinted>2014-10-01T21:25:08Z</cp:lastPrinted>
  <dcterms:created xsi:type="dcterms:W3CDTF">2013-10-16T16:39:34Z</dcterms:created>
  <dcterms:modified xsi:type="dcterms:W3CDTF">2023-05-15T23:22:24Z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Signature">
    <vt:bool>false</vt:bool>
  </property>
  <property fmtid="{D5CDD505-2E9C-101B-9397-08002B2CF9AE}" pid="3" name="xd_ProgID">
    <vt:lpwstr/>
  </property>
  <property fmtid="{D5CDD505-2E9C-101B-9397-08002B2CF9AE}" pid="4" name="ContentTypeId">
    <vt:lpwstr>0x010100725ED171E556C14F82E9EE7D6AD6ADC0</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MediaServiceImageTags">
    <vt:lpwstr/>
  </property>
</Properties>
</file>