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1"/>
  </p:notesMasterIdLst>
  <p:sldIdLst>
    <p:sldId id="299" r:id="rId2"/>
    <p:sldId id="281" r:id="rId3"/>
    <p:sldId id="361" r:id="rId4"/>
    <p:sldId id="283" r:id="rId5"/>
    <p:sldId id="284" r:id="rId6"/>
    <p:sldId id="353" r:id="rId7"/>
    <p:sldId id="320" r:id="rId8"/>
    <p:sldId id="358" r:id="rId9"/>
    <p:sldId id="360" r:id="rId1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7A6484-A902-068D-E5BF-9A425D0805BE}" name="Pellegrino, Lisa" initials="PL" userId="S::Lisa.Pellegrino@portlandoregon.gov::28470c65-a346-4466-801c-872916387753" providerId="AD"/>
  <p188:author id="{DF1B1196-E3E8-BE50-A1F4-B78C00D66E7D}" name="Johnson, Meg McElroy" initials="JMM" userId="S::Meg.McElroy@portlandoregon.gov::e3270d21-89d3-4f7b-ac62-2946175b259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roussard, Joel" initials="BJ" lastIdx="10" clrIdx="0">
    <p:extLst>
      <p:ext uri="{19B8F6BF-5375-455C-9EA6-DF929625EA0E}">
        <p15:presenceInfo xmlns:p15="http://schemas.microsoft.com/office/powerpoint/2012/main" userId="S::joel.broussard@portlandoregon.gov::6c03aecd-7f7c-4e11-956b-d1e5b753e3a9" providerId="AD"/>
      </p:ext>
    </p:extLst>
  </p:cmAuthor>
  <p:cmAuthor id="2" name="Bridgeman-Bunyoli, Arika" initials="BA" lastIdx="4" clrIdx="1">
    <p:extLst>
      <p:ext uri="{19B8F6BF-5375-455C-9EA6-DF929625EA0E}">
        <p15:presenceInfo xmlns:p15="http://schemas.microsoft.com/office/powerpoint/2012/main" userId="S::arika.bridgeman-bunyoli@portlandoregon.gov::6bd31326-56e8-4480-814e-e1e280711209" providerId="AD"/>
      </p:ext>
    </p:extLst>
  </p:cmAuthor>
  <p:cmAuthor id="3" name="Johnson, Meg McElroy" initials="JM" lastIdx="4" clrIdx="2">
    <p:extLst>
      <p:ext uri="{19B8F6BF-5375-455C-9EA6-DF929625EA0E}">
        <p15:presenceInfo xmlns:p15="http://schemas.microsoft.com/office/powerpoint/2012/main" userId="S::meg.mcelroy@portlandoregon.gov::e3270d21-89d3-4f7b-ac62-2946175b25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79B3"/>
    <a:srgbClr val="00C0F3"/>
    <a:srgbClr val="004C6D"/>
    <a:srgbClr val="CC00CC"/>
    <a:srgbClr val="FCF059"/>
    <a:srgbClr val="F747C9"/>
    <a:srgbClr val="FFC000"/>
    <a:srgbClr val="68BD45"/>
    <a:srgbClr val="007AA9"/>
    <a:srgbClr val="FDB9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66900" autoAdjust="0"/>
  </p:normalViewPr>
  <p:slideViewPr>
    <p:cSldViewPr snapToGrid="0">
      <p:cViewPr varScale="1">
        <p:scale>
          <a:sx n="114" d="100"/>
          <a:sy n="114" d="100"/>
        </p:scale>
        <p:origin x="1524" y="102"/>
      </p:cViewPr>
      <p:guideLst/>
    </p:cSldViewPr>
  </p:slideViewPr>
  <p:notesTextViewPr>
    <p:cViewPr>
      <p:scale>
        <a:sx n="1" d="1"/>
        <a:sy n="1" d="1"/>
      </p:scale>
      <p:origin x="0" y="0"/>
    </p:cViewPr>
  </p:notesTextViewPr>
  <p:notesViewPr>
    <p:cSldViewPr snapToGrid="0">
      <p:cViewPr>
        <p:scale>
          <a:sx n="1" d="2"/>
          <a:sy n="1" d="2"/>
        </p:scale>
        <p:origin x="4608" y="147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30B27C6-EEE9-4A8D-8274-4AD0BE30137B}" type="datetimeFigureOut">
              <a:rPr lang="en-US" smtClean="0"/>
              <a:t>5/22/2023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FC479E5-F72B-418F-9A3C-FE37DDC7CF1A}" type="slidenum">
              <a:rPr lang="en-US" smtClean="0"/>
              <a:t>‹#›</a:t>
            </a:fld>
            <a:endParaRPr lang="en-US"/>
          </a:p>
        </p:txBody>
      </p:sp>
    </p:spTree>
    <p:extLst>
      <p:ext uri="{BB962C8B-B14F-4D97-AF65-F5344CB8AC3E}">
        <p14:creationId xmlns:p14="http://schemas.microsoft.com/office/powerpoint/2010/main" val="277083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C479E5-F72B-418F-9A3C-FE37DDC7CF1A}" type="slidenum">
              <a:rPr lang="en-US" smtClean="0"/>
              <a:t>1</a:t>
            </a:fld>
            <a:endParaRPr lang="en-US"/>
          </a:p>
        </p:txBody>
      </p:sp>
    </p:spTree>
    <p:extLst>
      <p:ext uri="{BB962C8B-B14F-4D97-AF65-F5344CB8AC3E}">
        <p14:creationId xmlns:p14="http://schemas.microsoft.com/office/powerpoint/2010/main" val="1800854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EB13D0-4E5C-4E10-8036-23D414509E68}" type="slidenum">
              <a:rPr lang="en-US" smtClean="0"/>
              <a:t>2</a:t>
            </a:fld>
            <a:endParaRPr lang="en-US"/>
          </a:p>
        </p:txBody>
      </p:sp>
    </p:spTree>
    <p:extLst>
      <p:ext uri="{BB962C8B-B14F-4D97-AF65-F5344CB8AC3E}">
        <p14:creationId xmlns:p14="http://schemas.microsoft.com/office/powerpoint/2010/main" val="380453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3602875-BABC-41A9-B061-F471BB6905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0073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grants recommended for renewal today were initially funded in the 2019-20 competitive grant round for large grants</a:t>
            </a:r>
          </a:p>
          <a:p>
            <a:pPr marL="171450" indent="-171450">
              <a:buFont typeface="Arial" panose="020B0604020202020204" pitchFamily="34" charset="0"/>
              <a:buChar char="•"/>
            </a:pPr>
            <a:r>
              <a:rPr lang="en-US" dirty="0"/>
              <a:t>I will briefly review the process PCL went through to make the initial grants</a:t>
            </a:r>
          </a:p>
          <a:p>
            <a:pPr marL="171450" indent="-171450">
              <a:buFont typeface="Arial" panose="020B0604020202020204" pitchFamily="34" charset="0"/>
              <a:buChar char="•"/>
            </a:pPr>
            <a:r>
              <a:rPr lang="en-US" dirty="0"/>
              <a:t>PCL prepared a local data report summarizing data on population characteristics and outcomes in Levy program areas</a:t>
            </a:r>
          </a:p>
          <a:p>
            <a:pPr marL="171450" indent="-171450">
              <a:buFont typeface="Arial" panose="020B0604020202020204" pitchFamily="34" charset="0"/>
              <a:buChar char="•"/>
            </a:pPr>
            <a:r>
              <a:rPr lang="en-US" dirty="0"/>
              <a:t>The report was used as a reference in the funding application to frame community conditions and current outcomes for different populations and geographies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Next we engage community to understand community needs and priorities for PCL funding</a:t>
            </a:r>
          </a:p>
          <a:p>
            <a:pPr marL="171450" indent="-171450">
              <a:buFont typeface="Arial" panose="020B0604020202020204" pitchFamily="34" charset="0"/>
              <a:buChar char="•"/>
            </a:pPr>
            <a:r>
              <a:rPr lang="en-US" dirty="0"/>
              <a:t>Worked with Empress Rules Equity Consulting to design and conduct the process</a:t>
            </a:r>
          </a:p>
          <a:p>
            <a:pPr marL="171450" indent="-171450">
              <a:buFont typeface="Arial" panose="020B0604020202020204" pitchFamily="34" charset="0"/>
              <a:buChar char="•"/>
            </a:pPr>
            <a:r>
              <a:rPr lang="en-US" dirty="0"/>
              <a:t>Survey respondents and focus group participants were diverse, including immigrants and refugees, people who had experienced houselessness, parents of children with disabilities, youth and parents involved in the foster care system, people whose primary language was other than English, and LGBTQIA+</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PCL also engaged PSU to review the grantmaking process and recommend improvements.  </a:t>
            </a:r>
          </a:p>
          <a:p>
            <a:pPr marL="171450" indent="-171450">
              <a:buFont typeface="Arial" panose="020B0604020202020204" pitchFamily="34" charset="0"/>
              <a:buChar char="•"/>
            </a:pPr>
            <a:r>
              <a:rPr lang="en-US" dirty="0"/>
              <a:t>Their recommendations focused on improving equity and transparency throughout the process.  </a:t>
            </a:r>
          </a:p>
          <a:p>
            <a:pPr marL="171450" indent="-171450">
              <a:buFont typeface="Arial" panose="020B0604020202020204" pitchFamily="34" charset="0"/>
              <a:buChar char="•"/>
            </a:pPr>
            <a:r>
              <a:rPr lang="en-US" dirty="0"/>
              <a:t>The funding application was redesigned to focus on the equity, diversity and inclusion practices of applicants.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DEB13D0-4E5C-4E10-8036-23D414509E68}" type="slidenum">
              <a:rPr lang="en-US" smtClean="0"/>
              <a:t>4</a:t>
            </a:fld>
            <a:endParaRPr lang="en-US"/>
          </a:p>
        </p:txBody>
      </p:sp>
    </p:spTree>
    <p:extLst>
      <p:ext uri="{BB962C8B-B14F-4D97-AF65-F5344CB8AC3E}">
        <p14:creationId xmlns:p14="http://schemas.microsoft.com/office/powerpoint/2010/main" val="1743922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Read bullets on slide</a:t>
            </a:r>
          </a:p>
          <a:p>
            <a:pPr marL="171450" indent="-171450">
              <a:buFont typeface="Arial" panose="020B0604020202020204" pitchFamily="34" charset="0"/>
              <a:buChar char="•"/>
            </a:pPr>
            <a:r>
              <a:rPr lang="en-US" dirty="0"/>
              <a:t>That concludes the overview of the process that led to making the initial 3-year grants that we are now requesting be approved for renewal.</a:t>
            </a:r>
          </a:p>
          <a:p>
            <a:pPr marL="171450" indent="-171450">
              <a:buFont typeface="Arial" panose="020B0604020202020204" pitchFamily="34" charset="0"/>
              <a:buChar char="•"/>
            </a:pPr>
            <a:r>
              <a:rPr lang="en-US" dirty="0"/>
              <a:t>I am going to turn it over to Joel Broussard, grant manager for child abuse prevention/intervention and foster care grants to give you an overview of the grant renewal process.</a:t>
            </a:r>
          </a:p>
        </p:txBody>
      </p:sp>
      <p:sp>
        <p:nvSpPr>
          <p:cNvPr id="4" name="Slide Number Placeholder 3"/>
          <p:cNvSpPr>
            <a:spLocks noGrp="1"/>
          </p:cNvSpPr>
          <p:nvPr>
            <p:ph type="sldNum" sz="quarter" idx="5"/>
          </p:nvPr>
        </p:nvSpPr>
        <p:spPr/>
        <p:txBody>
          <a:bodyPr/>
          <a:lstStyle/>
          <a:p>
            <a:fld id="{EDEB13D0-4E5C-4E10-8036-23D414509E68}" type="slidenum">
              <a:rPr lang="en-US" smtClean="0"/>
              <a:t>5</a:t>
            </a:fld>
            <a:endParaRPr lang="en-US"/>
          </a:p>
        </p:txBody>
      </p:sp>
    </p:spTree>
    <p:extLst>
      <p:ext uri="{BB962C8B-B14F-4D97-AF65-F5344CB8AC3E}">
        <p14:creationId xmlns:p14="http://schemas.microsoft.com/office/powerpoint/2010/main" val="981240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All current grantees were eligible to receive a 2-year renewal grant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Renewal grants are made to allow grantee partners to continue delivering the same or substantially similar services to the community</a:t>
            </a:r>
          </a:p>
          <a:p>
            <a:pPr marL="171450" indent="-171450">
              <a:buFont typeface="Arial" panose="020B0604020202020204" pitchFamily="34" charset="0"/>
              <a:buChar char="•"/>
            </a:pPr>
            <a:r>
              <a:rPr lang="en-US" dirty="0"/>
              <a:t>At the February AC meeting, staff presented the renewal grant funding formula, which took into account projected resources in the January revenue forecast, and higher than average inflation rates</a:t>
            </a:r>
          </a:p>
          <a:p>
            <a:pPr marL="171450" indent="-171450">
              <a:buFont typeface="Arial" panose="020B0604020202020204" pitchFamily="34" charset="0"/>
              <a:buChar char="•"/>
            </a:pPr>
            <a:r>
              <a:rPr lang="en-US" dirty="0"/>
              <a:t>The base used for calculating the grant renewal amount is 40% of the 3-year grant award, plus a 4% compounded COLA on the base amount.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Where grantees were not able to return to pre-pandemic services levels staff may recommend reduced funding</a:t>
            </a:r>
          </a:p>
          <a:p>
            <a:pPr marL="171450" indent="-171450">
              <a:buFont typeface="Arial" panose="020B0604020202020204" pitchFamily="34" charset="0"/>
              <a:buChar char="•"/>
            </a:pPr>
            <a:r>
              <a:rPr lang="en-US" dirty="0"/>
              <a:t>After the February meeting, staff communicated the renewal process and funding formula to grantees.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3602875-BABC-41A9-B061-F471BB6905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3895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February and March, staff reviewed grantees’ midyear progress reports and saw positive trends overall:</a:t>
            </a:r>
          </a:p>
          <a:p>
            <a:pPr marL="171450" indent="-171450">
              <a:buFont typeface="Arial" panose="020B0604020202020204" pitchFamily="34" charset="0"/>
              <a:buChar char="•"/>
            </a:pPr>
            <a:r>
              <a:rPr lang="en-US" dirty="0"/>
              <a:t>[read stats on slide]</a:t>
            </a:r>
          </a:p>
          <a:p>
            <a:pPr marL="171450" indent="-171450">
              <a:buFont typeface="Arial" panose="020B0604020202020204" pitchFamily="34" charset="0"/>
              <a:buChar char="•"/>
            </a:pPr>
            <a:r>
              <a:rPr lang="en-US" dirty="0"/>
              <a:t>The primary challenge for most grantees remains staffing – 64% reported ongoing challenges hiring and retaining staff </a:t>
            </a:r>
          </a:p>
        </p:txBody>
      </p:sp>
      <p:sp>
        <p:nvSpPr>
          <p:cNvPr id="4" name="Slide Number Placeholder 3"/>
          <p:cNvSpPr>
            <a:spLocks noGrp="1"/>
          </p:cNvSpPr>
          <p:nvPr>
            <p:ph type="sldNum" sz="quarter" idx="5"/>
          </p:nvPr>
        </p:nvSpPr>
        <p:spPr/>
        <p:txBody>
          <a:bodyPr/>
          <a:lstStyle/>
          <a:p>
            <a:fld id="{E3602875-BABC-41A9-B061-F471BB690588}" type="slidenum">
              <a:rPr lang="en-US" smtClean="0"/>
              <a:t>7</a:t>
            </a:fld>
            <a:endParaRPr lang="en-US"/>
          </a:p>
        </p:txBody>
      </p:sp>
    </p:spTree>
    <p:extLst>
      <p:ext uri="{BB962C8B-B14F-4D97-AF65-F5344CB8AC3E}">
        <p14:creationId xmlns:p14="http://schemas.microsoft.com/office/powerpoint/2010/main" val="2584693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02875-BABC-41A9-B061-F471BB690588}" type="slidenum">
              <a:rPr lang="en-US" smtClean="0"/>
              <a:t>8</a:t>
            </a:fld>
            <a:endParaRPr lang="en-US"/>
          </a:p>
        </p:txBody>
      </p:sp>
    </p:spTree>
    <p:extLst>
      <p:ext uri="{BB962C8B-B14F-4D97-AF65-F5344CB8AC3E}">
        <p14:creationId xmlns:p14="http://schemas.microsoft.com/office/powerpoint/2010/main" val="3028029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reviewing staff recommendations and grantee responses, the Allocation Committee has recommended </a:t>
            </a:r>
          </a:p>
          <a:p>
            <a:pPr marL="171450" indent="-171450">
              <a:buFont typeface="Arial" panose="020B0604020202020204" pitchFamily="34" charset="0"/>
              <a:buChar char="•"/>
            </a:pPr>
            <a:r>
              <a:rPr lang="en-US" dirty="0"/>
              <a:t>76 of the 80 large grants for renewal at the full formula level</a:t>
            </a:r>
          </a:p>
          <a:p>
            <a:pPr marL="171450" indent="-171450">
              <a:buFont typeface="Arial" panose="020B0604020202020204" pitchFamily="34" charset="0"/>
              <a:buChar char="•"/>
            </a:pPr>
            <a:r>
              <a:rPr lang="en-US" dirty="0"/>
              <a:t>Reduced funding for 3 grants where programs have not been able to return to pre-pandemic service levels and trends were not positive.   For reference: El </a:t>
            </a:r>
            <a:r>
              <a:rPr lang="en-US" dirty="0" err="1"/>
              <a:t>Programa</a:t>
            </a:r>
            <a:r>
              <a:rPr lang="en-US" dirty="0"/>
              <a:t> Hispano after school program; Neighborhood House Early Head Start program and Sunshine division hunger relief program.</a:t>
            </a:r>
          </a:p>
          <a:p>
            <a:pPr marL="171450" indent="-171450">
              <a:buFont typeface="Arial" panose="020B0604020202020204" pitchFamily="34" charset="0"/>
              <a:buChar char="•"/>
            </a:pPr>
            <a:r>
              <a:rPr lang="en-US" dirty="0"/>
              <a:t>1 grant declined renewal due to ongoing staffing shortages in the childcare and preschool sector.  For reference: Mt. Hood Community College Head Start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Any questions from Council on the Allocation Committee recommendations?</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E3602875-BABC-41A9-B061-F471BB690588}" type="slidenum">
              <a:rPr lang="en-US" smtClean="0"/>
              <a:t>9</a:t>
            </a:fld>
            <a:endParaRPr lang="en-US"/>
          </a:p>
        </p:txBody>
      </p:sp>
    </p:spTree>
    <p:extLst>
      <p:ext uri="{BB962C8B-B14F-4D97-AF65-F5344CB8AC3E}">
        <p14:creationId xmlns:p14="http://schemas.microsoft.com/office/powerpoint/2010/main" val="1628231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8A252B-49FB-4FC1-B347-5EC8C45C529F}" type="datetimeFigureOut">
              <a:rPr lang="en-US" smtClean="0"/>
              <a:t>5/22/2023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219652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8A252B-49FB-4FC1-B347-5EC8C45C529F}" type="datetimeFigureOut">
              <a:rPr lang="en-US" smtClean="0"/>
              <a:t>5/22/2023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3144466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8A252B-49FB-4FC1-B347-5EC8C45C529F}" type="datetimeFigureOut">
              <a:rPr lang="en-US" smtClean="0"/>
              <a:t>5/22/2023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112576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8A252B-49FB-4FC1-B347-5EC8C45C529F}" type="datetimeFigureOut">
              <a:rPr lang="en-US" smtClean="0"/>
              <a:t>5/22/2023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827906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A252B-49FB-4FC1-B347-5EC8C45C529F}" type="datetimeFigureOut">
              <a:rPr lang="en-US" smtClean="0"/>
              <a:t>5/22/2023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3468806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8A252B-49FB-4FC1-B347-5EC8C45C529F}" type="datetimeFigureOut">
              <a:rPr lang="en-US" smtClean="0"/>
              <a:t>5/22/2023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1858074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8A252B-49FB-4FC1-B347-5EC8C45C529F}" type="datetimeFigureOut">
              <a:rPr lang="en-US" smtClean="0"/>
              <a:t>5/22/2023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252914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8A252B-49FB-4FC1-B347-5EC8C45C529F}" type="datetimeFigureOut">
              <a:rPr lang="en-US" smtClean="0"/>
              <a:t>5/22/2023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304419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A252B-49FB-4FC1-B347-5EC8C45C529F}" type="datetimeFigureOut">
              <a:rPr lang="en-US" smtClean="0"/>
              <a:t>5/22/2023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215553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A252B-49FB-4FC1-B347-5EC8C45C529F}" type="datetimeFigureOut">
              <a:rPr lang="en-US" smtClean="0"/>
              <a:t>5/22/2023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63348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A252B-49FB-4FC1-B347-5EC8C45C529F}" type="datetimeFigureOut">
              <a:rPr lang="en-US" smtClean="0"/>
              <a:t>5/22/2023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AEEA27-B332-428F-972E-3845D3441065}" type="slidenum">
              <a:rPr lang="en-US" smtClean="0"/>
              <a:t>‹#›</a:t>
            </a:fld>
            <a:endParaRPr lang="en-US"/>
          </a:p>
        </p:txBody>
      </p:sp>
    </p:spTree>
    <p:extLst>
      <p:ext uri="{BB962C8B-B14F-4D97-AF65-F5344CB8AC3E}">
        <p14:creationId xmlns:p14="http://schemas.microsoft.com/office/powerpoint/2010/main" val="4261243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A252B-49FB-4FC1-B347-5EC8C45C529F}" type="datetimeFigureOut">
              <a:rPr lang="en-US" smtClean="0"/>
              <a:t>5/22/2023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EEA27-B332-428F-972E-3845D3441065}" type="slidenum">
              <a:rPr lang="en-US" smtClean="0"/>
              <a:t>‹#›</a:t>
            </a:fld>
            <a:endParaRPr lang="en-US"/>
          </a:p>
        </p:txBody>
      </p:sp>
    </p:spTree>
    <p:extLst>
      <p:ext uri="{BB962C8B-B14F-4D97-AF65-F5344CB8AC3E}">
        <p14:creationId xmlns:p14="http://schemas.microsoft.com/office/powerpoint/2010/main" val="177206676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3D60792-5AE4-4D1E-AB82-F640B5A4E1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6394" y="2108778"/>
            <a:ext cx="5257047" cy="1747969"/>
          </a:xfrm>
          <a:prstGeom prst="rect">
            <a:avLst/>
          </a:prstGeom>
        </p:spPr>
      </p:pic>
      <p:pic>
        <p:nvPicPr>
          <p:cNvPr id="4" name="Picture 3">
            <a:extLst>
              <a:ext uri="{FF2B5EF4-FFF2-40B4-BE49-F238E27FC236}">
                <a16:creationId xmlns:a16="http://schemas.microsoft.com/office/drawing/2014/main" id="{4A2F9413-3F52-4A57-9A43-4E3CDCF5CD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9255" y="1338447"/>
            <a:ext cx="1391653" cy="4174958"/>
          </a:xfrm>
          <a:prstGeom prst="rect">
            <a:avLst/>
          </a:prstGeom>
        </p:spPr>
      </p:pic>
      <p:sp>
        <p:nvSpPr>
          <p:cNvPr id="6" name="TextBox 5">
            <a:extLst>
              <a:ext uri="{FF2B5EF4-FFF2-40B4-BE49-F238E27FC236}">
                <a16:creationId xmlns:a16="http://schemas.microsoft.com/office/drawing/2014/main" id="{67E9869C-8305-46A4-AA8C-9807F77D8002}"/>
              </a:ext>
            </a:extLst>
          </p:cNvPr>
          <p:cNvSpPr txBox="1"/>
          <p:nvPr/>
        </p:nvSpPr>
        <p:spPr>
          <a:xfrm>
            <a:off x="3046393" y="4162925"/>
            <a:ext cx="5257047" cy="1200329"/>
          </a:xfrm>
          <a:prstGeom prst="rect">
            <a:avLst/>
          </a:prstGeom>
          <a:noFill/>
        </p:spPr>
        <p:txBody>
          <a:bodyPr wrap="square" rtlCol="0">
            <a:spAutoFit/>
          </a:bodyPr>
          <a:lstStyle/>
          <a:p>
            <a:pPr algn="ctr"/>
            <a:r>
              <a:rPr lang="en-US" sz="3600" b="1" dirty="0">
                <a:solidFill>
                  <a:srgbClr val="004C6D"/>
                </a:solidFill>
              </a:rPr>
              <a:t>Grant Renewal</a:t>
            </a:r>
          </a:p>
          <a:p>
            <a:pPr algn="ctr"/>
            <a:r>
              <a:rPr lang="en-US" sz="3600" b="1" dirty="0">
                <a:solidFill>
                  <a:srgbClr val="004C6D"/>
                </a:solidFill>
              </a:rPr>
              <a:t>May 24, 2023</a:t>
            </a:r>
            <a:endParaRPr lang="en-US" sz="3000" b="1" dirty="0">
              <a:solidFill>
                <a:srgbClr val="004C6D"/>
              </a:solidFill>
            </a:endParaRPr>
          </a:p>
        </p:txBody>
      </p:sp>
      <p:sp>
        <p:nvSpPr>
          <p:cNvPr id="19" name="Rectangle 18">
            <a:extLst>
              <a:ext uri="{FF2B5EF4-FFF2-40B4-BE49-F238E27FC236}">
                <a16:creationId xmlns:a16="http://schemas.microsoft.com/office/drawing/2014/main" id="{AE97B8DC-230B-4F29-A111-4A443D1C6E31}"/>
              </a:ext>
            </a:extLst>
          </p:cNvPr>
          <p:cNvSpPr/>
          <p:nvPr/>
        </p:nvSpPr>
        <p:spPr>
          <a:xfrm>
            <a:off x="0" y="-43480"/>
            <a:ext cx="9144000" cy="109654"/>
          </a:xfrm>
          <a:prstGeom prst="rect">
            <a:avLst/>
          </a:prstGeom>
          <a:solidFill>
            <a:srgbClr val="FDB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EF8254F-CF05-4FA9-A6FC-6F8D9B2888C7}"/>
              </a:ext>
            </a:extLst>
          </p:cNvPr>
          <p:cNvSpPr/>
          <p:nvPr/>
        </p:nvSpPr>
        <p:spPr>
          <a:xfrm>
            <a:off x="0" y="6750219"/>
            <a:ext cx="9144000" cy="109654"/>
          </a:xfrm>
          <a:prstGeom prst="rect">
            <a:avLst/>
          </a:prstGeom>
          <a:solidFill>
            <a:srgbClr val="FDB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8C46B6D-1753-415C-8579-3D49FB8236ED}"/>
              </a:ext>
            </a:extLst>
          </p:cNvPr>
          <p:cNvSpPr/>
          <p:nvPr/>
        </p:nvSpPr>
        <p:spPr>
          <a:xfrm rot="16200000">
            <a:off x="-3393590" y="3350109"/>
            <a:ext cx="6901482" cy="114303"/>
          </a:xfrm>
          <a:prstGeom prst="rect">
            <a:avLst/>
          </a:prstGeom>
          <a:solidFill>
            <a:srgbClr val="FDB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7EC6AFE-DBD4-4451-9839-0EDC2772862F}"/>
              </a:ext>
            </a:extLst>
          </p:cNvPr>
          <p:cNvSpPr/>
          <p:nvPr/>
        </p:nvSpPr>
        <p:spPr>
          <a:xfrm rot="16200000">
            <a:off x="5636107" y="3350109"/>
            <a:ext cx="6901482" cy="114303"/>
          </a:xfrm>
          <a:prstGeom prst="rect">
            <a:avLst/>
          </a:prstGeom>
          <a:solidFill>
            <a:srgbClr val="FDB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015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628650" y="601579"/>
            <a:ext cx="7886700" cy="591078"/>
          </a:xfrm>
        </p:spPr>
        <p:txBody>
          <a:bodyPr>
            <a:normAutofit fontScale="90000"/>
          </a:bodyPr>
          <a:lstStyle/>
          <a:p>
            <a:r>
              <a:rPr lang="en-US" b="1" dirty="0">
                <a:solidFill>
                  <a:srgbClr val="004C6D"/>
                </a:solidFill>
                <a:latin typeface="+mn-lt"/>
              </a:rPr>
              <a:t>Introduction </a:t>
            </a:r>
          </a:p>
        </p:txBody>
      </p:sp>
      <p:sp>
        <p:nvSpPr>
          <p:cNvPr id="3" name="Content Placeholder 2">
            <a:extLst>
              <a:ext uri="{FF2B5EF4-FFF2-40B4-BE49-F238E27FC236}">
                <a16:creationId xmlns:a16="http://schemas.microsoft.com/office/drawing/2014/main" id="{3F2456E4-CAE8-436F-96B2-EA1EAA86E3A4}"/>
              </a:ext>
            </a:extLst>
          </p:cNvPr>
          <p:cNvSpPr>
            <a:spLocks noGrp="1"/>
          </p:cNvSpPr>
          <p:nvPr>
            <p:ph idx="1"/>
          </p:nvPr>
        </p:nvSpPr>
        <p:spPr>
          <a:xfrm>
            <a:off x="628650" y="1305422"/>
            <a:ext cx="7886700" cy="4337390"/>
          </a:xfrm>
        </p:spPr>
        <p:txBody>
          <a:bodyPr anchor="ctr">
            <a:normAutofit/>
          </a:bodyPr>
          <a:lstStyle/>
          <a:p>
            <a:r>
              <a:rPr lang="en-US" dirty="0"/>
              <a:t>Requesting City Council approval of Allocation Committee grant renewal decisions</a:t>
            </a:r>
          </a:p>
          <a:p>
            <a:r>
              <a:rPr lang="en-US" dirty="0"/>
              <a:t>Allocation Committee Members:</a:t>
            </a:r>
          </a:p>
          <a:p>
            <a:pPr lvl="1"/>
            <a:r>
              <a:rPr lang="en-US" dirty="0"/>
              <a:t>Commissioner Ryan</a:t>
            </a:r>
          </a:p>
          <a:p>
            <a:pPr lvl="1"/>
            <a:r>
              <a:rPr lang="en-US" dirty="0" err="1"/>
              <a:t>Mult</a:t>
            </a:r>
            <a:r>
              <a:rPr lang="en-US" dirty="0"/>
              <a:t>. Co. Commissioner Jessica Vega Pederson</a:t>
            </a:r>
          </a:p>
          <a:p>
            <a:pPr lvl="1"/>
            <a:r>
              <a:rPr lang="en-US" dirty="0"/>
              <a:t>Traci Rossi </a:t>
            </a:r>
          </a:p>
          <a:p>
            <a:pPr lvl="1"/>
            <a:r>
              <a:rPr lang="en-US" dirty="0"/>
              <a:t>Felicia Tripp Folsom</a:t>
            </a:r>
          </a:p>
          <a:p>
            <a:pPr lvl="1"/>
            <a:r>
              <a:rPr lang="en-US" dirty="0"/>
              <a:t>Mitch Hornecker</a:t>
            </a:r>
          </a:p>
          <a:p>
            <a:endParaRPr lang="en-US" dirty="0"/>
          </a:p>
        </p:txBody>
      </p:sp>
      <p:sp>
        <p:nvSpPr>
          <p:cNvPr id="4" name="Rectangle 3">
            <a:extLst>
              <a:ext uri="{FF2B5EF4-FFF2-40B4-BE49-F238E27FC236}">
                <a16:creationId xmlns:a16="http://schemas.microsoft.com/office/drawing/2014/main" id="{E9ADBAAF-8714-402F-87D7-EEB420457117}"/>
              </a:ext>
            </a:extLst>
          </p:cNvPr>
          <p:cNvSpPr/>
          <p:nvPr/>
        </p:nvSpPr>
        <p:spPr>
          <a:xfrm>
            <a:off x="0" y="5883442"/>
            <a:ext cx="9144000" cy="986781"/>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574849B-122C-42F1-BA02-2D8665904436}"/>
              </a:ext>
            </a:extLst>
          </p:cNvPr>
          <p:cNvSpPr/>
          <p:nvPr/>
        </p:nvSpPr>
        <p:spPr>
          <a:xfrm>
            <a:off x="0" y="-43480"/>
            <a:ext cx="9144000" cy="481464"/>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1021" y="6334626"/>
            <a:ext cx="1377404" cy="456769"/>
          </a:xfrm>
          <a:prstGeom prst="rect">
            <a:avLst/>
          </a:prstGeom>
        </p:spPr>
      </p:pic>
    </p:spTree>
    <p:extLst>
      <p:ext uri="{BB962C8B-B14F-4D97-AF65-F5344CB8AC3E}">
        <p14:creationId xmlns:p14="http://schemas.microsoft.com/office/powerpoint/2010/main" val="3257441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485708" y="368121"/>
            <a:ext cx="8172583" cy="611474"/>
          </a:xfrm>
        </p:spPr>
        <p:txBody>
          <a:bodyPr>
            <a:noAutofit/>
          </a:bodyPr>
          <a:lstStyle/>
          <a:p>
            <a:r>
              <a:rPr lang="en-US" sz="4000" b="1" dirty="0">
                <a:solidFill>
                  <a:srgbClr val="004C6D"/>
                </a:solidFill>
                <a:latin typeface="+mn-lt"/>
              </a:rPr>
              <a:t>Levy Funding Cycle</a:t>
            </a:r>
          </a:p>
        </p:txBody>
      </p:sp>
      <p:sp>
        <p:nvSpPr>
          <p:cNvPr id="4" name="Rectangle 3">
            <a:extLst>
              <a:ext uri="{FF2B5EF4-FFF2-40B4-BE49-F238E27FC236}">
                <a16:creationId xmlns:a16="http://schemas.microsoft.com/office/drawing/2014/main" id="{E9ADBAAF-8714-402F-87D7-EEB420457117}"/>
              </a:ext>
            </a:extLst>
          </p:cNvPr>
          <p:cNvSpPr/>
          <p:nvPr/>
        </p:nvSpPr>
        <p:spPr>
          <a:xfrm>
            <a:off x="0" y="5634170"/>
            <a:ext cx="9144000" cy="1223830"/>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rotWithShape="1">
          <a:blip r:embed="rId3">
            <a:extLst>
              <a:ext uri="{28A0092B-C50C-407E-A947-70E740481C1C}">
                <a14:useLocalDpi xmlns:a14="http://schemas.microsoft.com/office/drawing/2010/main" val="0"/>
              </a:ext>
            </a:extLst>
          </a:blip>
          <a:srcRect l="175" r="-1" b="-6430"/>
          <a:stretch/>
        </p:blipFill>
        <p:spPr>
          <a:xfrm>
            <a:off x="6277970" y="5828924"/>
            <a:ext cx="2640454" cy="933540"/>
          </a:xfrm>
          <a:prstGeom prst="rect">
            <a:avLst/>
          </a:prstGeom>
        </p:spPr>
      </p:pic>
      <p:sp>
        <p:nvSpPr>
          <p:cNvPr id="6" name="Content Placeholder 5">
            <a:extLst>
              <a:ext uri="{FF2B5EF4-FFF2-40B4-BE49-F238E27FC236}">
                <a16:creationId xmlns:a16="http://schemas.microsoft.com/office/drawing/2014/main" id="{0FBAB000-5CC1-4776-B170-3B8AB9837D6E}"/>
              </a:ext>
            </a:extLst>
          </p:cNvPr>
          <p:cNvSpPr>
            <a:spLocks noGrp="1"/>
          </p:cNvSpPr>
          <p:nvPr>
            <p:ph idx="1"/>
          </p:nvPr>
        </p:nvSpPr>
        <p:spPr>
          <a:xfrm>
            <a:off x="606174" y="1075131"/>
            <a:ext cx="8052117" cy="4559039"/>
          </a:xfrm>
        </p:spPr>
        <p:txBody>
          <a:bodyPr anchor="ctr">
            <a:normAutofit fontScale="92500"/>
          </a:bodyPr>
          <a:lstStyle/>
          <a:p>
            <a:pPr>
              <a:lnSpc>
                <a:spcPct val="110000"/>
              </a:lnSpc>
              <a:spcBef>
                <a:spcPts val="0"/>
              </a:spcBef>
            </a:pPr>
            <a:r>
              <a:rPr lang="en-US" sz="3200" dirty="0"/>
              <a:t>After voters approve a Levy, PCL runs a competitive grant round</a:t>
            </a:r>
          </a:p>
          <a:p>
            <a:pPr>
              <a:lnSpc>
                <a:spcPct val="110000"/>
              </a:lnSpc>
              <a:spcBef>
                <a:spcPts val="0"/>
              </a:spcBef>
            </a:pPr>
            <a:r>
              <a:rPr lang="en-US" sz="3200" dirty="0"/>
              <a:t>PCL makes 3-year initial grants with an opportunity for renewal based on performance</a:t>
            </a:r>
          </a:p>
          <a:p>
            <a:pPr>
              <a:lnSpc>
                <a:spcPct val="110000"/>
              </a:lnSpc>
              <a:spcBef>
                <a:spcPts val="0"/>
              </a:spcBef>
            </a:pPr>
            <a:r>
              <a:rPr lang="en-US" sz="3200" dirty="0"/>
              <a:t>Consistent community feedback has emphasized the need for multi-year grants</a:t>
            </a:r>
          </a:p>
          <a:p>
            <a:pPr lvl="1">
              <a:lnSpc>
                <a:spcPct val="110000"/>
              </a:lnSpc>
              <a:spcBef>
                <a:spcPts val="0"/>
              </a:spcBef>
            </a:pPr>
            <a:r>
              <a:rPr lang="en-US" sz="2800" dirty="0"/>
              <a:t>Stabilizes organizations providing community services</a:t>
            </a:r>
          </a:p>
          <a:p>
            <a:pPr lvl="1">
              <a:lnSpc>
                <a:spcPct val="110000"/>
              </a:lnSpc>
              <a:spcBef>
                <a:spcPts val="0"/>
              </a:spcBef>
            </a:pPr>
            <a:r>
              <a:rPr lang="en-US" sz="2800" dirty="0"/>
              <a:t>Supports organizations to leverage additional funding  </a:t>
            </a:r>
          </a:p>
        </p:txBody>
      </p:sp>
    </p:spTree>
    <p:extLst>
      <p:ext uri="{BB962C8B-B14F-4D97-AF65-F5344CB8AC3E}">
        <p14:creationId xmlns:p14="http://schemas.microsoft.com/office/powerpoint/2010/main" val="2361168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628650" y="601579"/>
            <a:ext cx="7886700" cy="591078"/>
          </a:xfrm>
        </p:spPr>
        <p:txBody>
          <a:bodyPr>
            <a:normAutofit fontScale="90000"/>
          </a:bodyPr>
          <a:lstStyle/>
          <a:p>
            <a:r>
              <a:rPr lang="en-US" b="1" dirty="0">
                <a:solidFill>
                  <a:srgbClr val="004C6D"/>
                </a:solidFill>
                <a:latin typeface="+mn-lt"/>
              </a:rPr>
              <a:t>Overview of 2019-20 Funding Process</a:t>
            </a:r>
          </a:p>
        </p:txBody>
      </p:sp>
      <p:sp>
        <p:nvSpPr>
          <p:cNvPr id="3" name="Content Placeholder 2">
            <a:extLst>
              <a:ext uri="{FF2B5EF4-FFF2-40B4-BE49-F238E27FC236}">
                <a16:creationId xmlns:a16="http://schemas.microsoft.com/office/drawing/2014/main" id="{3F2456E4-CAE8-436F-96B2-EA1EAA86E3A4}"/>
              </a:ext>
            </a:extLst>
          </p:cNvPr>
          <p:cNvSpPr>
            <a:spLocks noGrp="1"/>
          </p:cNvSpPr>
          <p:nvPr>
            <p:ph idx="1"/>
          </p:nvPr>
        </p:nvSpPr>
        <p:spPr>
          <a:xfrm>
            <a:off x="628650" y="1305422"/>
            <a:ext cx="7886700" cy="4337390"/>
          </a:xfrm>
        </p:spPr>
        <p:txBody>
          <a:bodyPr anchor="ctr">
            <a:normAutofit/>
          </a:bodyPr>
          <a:lstStyle/>
          <a:p>
            <a:r>
              <a:rPr lang="en-US" dirty="0"/>
              <a:t>Local data report</a:t>
            </a:r>
          </a:p>
          <a:p>
            <a:r>
              <a:rPr lang="en-US" dirty="0"/>
              <a:t>Community engagement process</a:t>
            </a:r>
          </a:p>
          <a:p>
            <a:pPr lvl="1"/>
            <a:r>
              <a:rPr lang="en-US" dirty="0"/>
              <a:t>Designed and conducted by Empress Rules Equity Consulting</a:t>
            </a:r>
          </a:p>
          <a:p>
            <a:pPr lvl="1"/>
            <a:r>
              <a:rPr lang="en-US" dirty="0"/>
              <a:t>Surveyed 400 community members and 100 service providers</a:t>
            </a:r>
          </a:p>
          <a:p>
            <a:pPr lvl="1"/>
            <a:r>
              <a:rPr lang="en-US" dirty="0"/>
              <a:t>Conducted 8 focus groups with 85 community members</a:t>
            </a:r>
          </a:p>
          <a:p>
            <a:pPr lvl="1"/>
            <a:r>
              <a:rPr lang="en-US" dirty="0"/>
              <a:t>Report recommendations used to create funding strategies for each program area</a:t>
            </a:r>
          </a:p>
          <a:p>
            <a:r>
              <a:rPr lang="en-US" dirty="0"/>
              <a:t>Grantmaking process improvement study</a:t>
            </a:r>
          </a:p>
        </p:txBody>
      </p:sp>
      <p:sp>
        <p:nvSpPr>
          <p:cNvPr id="4" name="Rectangle 3">
            <a:extLst>
              <a:ext uri="{FF2B5EF4-FFF2-40B4-BE49-F238E27FC236}">
                <a16:creationId xmlns:a16="http://schemas.microsoft.com/office/drawing/2014/main" id="{E9ADBAAF-8714-402F-87D7-EEB420457117}"/>
              </a:ext>
            </a:extLst>
          </p:cNvPr>
          <p:cNvSpPr/>
          <p:nvPr/>
        </p:nvSpPr>
        <p:spPr>
          <a:xfrm>
            <a:off x="0" y="5883442"/>
            <a:ext cx="9144000" cy="986781"/>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574849B-122C-42F1-BA02-2D8665904436}"/>
              </a:ext>
            </a:extLst>
          </p:cNvPr>
          <p:cNvSpPr/>
          <p:nvPr/>
        </p:nvSpPr>
        <p:spPr>
          <a:xfrm>
            <a:off x="0" y="-43480"/>
            <a:ext cx="9144000" cy="481464"/>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1021" y="6334626"/>
            <a:ext cx="1377404" cy="456769"/>
          </a:xfrm>
          <a:prstGeom prst="rect">
            <a:avLst/>
          </a:prstGeom>
        </p:spPr>
      </p:pic>
    </p:spTree>
    <p:extLst>
      <p:ext uri="{BB962C8B-B14F-4D97-AF65-F5344CB8AC3E}">
        <p14:creationId xmlns:p14="http://schemas.microsoft.com/office/powerpoint/2010/main" val="1973095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628650" y="520995"/>
            <a:ext cx="7886700" cy="871870"/>
          </a:xfrm>
        </p:spPr>
        <p:txBody>
          <a:bodyPr>
            <a:normAutofit fontScale="90000"/>
          </a:bodyPr>
          <a:lstStyle/>
          <a:p>
            <a:r>
              <a:rPr lang="en-US" b="1" dirty="0">
                <a:solidFill>
                  <a:srgbClr val="004C6D"/>
                </a:solidFill>
                <a:latin typeface="+mn-lt"/>
              </a:rPr>
              <a:t>Overview of 2019-20 Funding Process</a:t>
            </a:r>
          </a:p>
        </p:txBody>
      </p:sp>
      <p:sp>
        <p:nvSpPr>
          <p:cNvPr id="3" name="Content Placeholder 2">
            <a:extLst>
              <a:ext uri="{FF2B5EF4-FFF2-40B4-BE49-F238E27FC236}">
                <a16:creationId xmlns:a16="http://schemas.microsoft.com/office/drawing/2014/main" id="{3F2456E4-CAE8-436F-96B2-EA1EAA86E3A4}"/>
              </a:ext>
            </a:extLst>
          </p:cNvPr>
          <p:cNvSpPr>
            <a:spLocks noGrp="1"/>
          </p:cNvSpPr>
          <p:nvPr>
            <p:ph idx="1"/>
          </p:nvPr>
        </p:nvSpPr>
        <p:spPr>
          <a:xfrm>
            <a:off x="628650" y="1392864"/>
            <a:ext cx="7886700" cy="4411749"/>
          </a:xfrm>
        </p:spPr>
        <p:txBody>
          <a:bodyPr anchor="ctr">
            <a:normAutofit/>
          </a:bodyPr>
          <a:lstStyle/>
          <a:p>
            <a:r>
              <a:rPr lang="en-US" dirty="0"/>
              <a:t>Funding applications published in 6 program areas</a:t>
            </a:r>
          </a:p>
          <a:p>
            <a:r>
              <a:rPr lang="en-US" dirty="0"/>
              <a:t>Application review by 65 community volunteers who received training and stipends</a:t>
            </a:r>
          </a:p>
          <a:p>
            <a:r>
              <a:rPr lang="en-US" dirty="0"/>
              <a:t>4-5 reviewers scored each application</a:t>
            </a:r>
          </a:p>
          <a:p>
            <a:r>
              <a:rPr lang="en-US" dirty="0"/>
              <a:t>Allocation Committee funding decisions made based on application scores, applicant testimony and staff  recommendations </a:t>
            </a:r>
          </a:p>
          <a:p>
            <a:r>
              <a:rPr lang="en-US" dirty="0"/>
              <a:t>Allocation Committee funding recommendations  approved by City Council in May 2020</a:t>
            </a:r>
          </a:p>
        </p:txBody>
      </p:sp>
      <p:sp>
        <p:nvSpPr>
          <p:cNvPr id="4" name="Rectangle 3">
            <a:extLst>
              <a:ext uri="{FF2B5EF4-FFF2-40B4-BE49-F238E27FC236}">
                <a16:creationId xmlns:a16="http://schemas.microsoft.com/office/drawing/2014/main" id="{E9ADBAAF-8714-402F-87D7-EEB420457117}"/>
              </a:ext>
            </a:extLst>
          </p:cNvPr>
          <p:cNvSpPr/>
          <p:nvPr/>
        </p:nvSpPr>
        <p:spPr>
          <a:xfrm>
            <a:off x="0" y="5883442"/>
            <a:ext cx="9144000" cy="986781"/>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574849B-122C-42F1-BA02-2D8665904436}"/>
              </a:ext>
            </a:extLst>
          </p:cNvPr>
          <p:cNvSpPr/>
          <p:nvPr/>
        </p:nvSpPr>
        <p:spPr>
          <a:xfrm>
            <a:off x="0" y="-43480"/>
            <a:ext cx="9144000" cy="481464"/>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1021" y="6334626"/>
            <a:ext cx="1377404" cy="456769"/>
          </a:xfrm>
          <a:prstGeom prst="rect">
            <a:avLst/>
          </a:prstGeom>
        </p:spPr>
      </p:pic>
    </p:spTree>
    <p:extLst>
      <p:ext uri="{BB962C8B-B14F-4D97-AF65-F5344CB8AC3E}">
        <p14:creationId xmlns:p14="http://schemas.microsoft.com/office/powerpoint/2010/main" val="326981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485708" y="368121"/>
            <a:ext cx="8172583" cy="611474"/>
          </a:xfrm>
        </p:spPr>
        <p:txBody>
          <a:bodyPr>
            <a:noAutofit/>
          </a:bodyPr>
          <a:lstStyle/>
          <a:p>
            <a:r>
              <a:rPr lang="en-US" sz="4000" b="1" dirty="0">
                <a:solidFill>
                  <a:srgbClr val="004C6D"/>
                </a:solidFill>
                <a:latin typeface="+mn-lt"/>
              </a:rPr>
              <a:t>Grant Renewal Process Overview</a:t>
            </a:r>
          </a:p>
        </p:txBody>
      </p:sp>
      <p:sp>
        <p:nvSpPr>
          <p:cNvPr id="4" name="Rectangle 3">
            <a:extLst>
              <a:ext uri="{FF2B5EF4-FFF2-40B4-BE49-F238E27FC236}">
                <a16:creationId xmlns:a16="http://schemas.microsoft.com/office/drawing/2014/main" id="{E9ADBAAF-8714-402F-87D7-EEB420457117}"/>
              </a:ext>
            </a:extLst>
          </p:cNvPr>
          <p:cNvSpPr/>
          <p:nvPr/>
        </p:nvSpPr>
        <p:spPr>
          <a:xfrm>
            <a:off x="0" y="5634170"/>
            <a:ext cx="9144000" cy="1223830"/>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rotWithShape="1">
          <a:blip r:embed="rId3">
            <a:extLst>
              <a:ext uri="{28A0092B-C50C-407E-A947-70E740481C1C}">
                <a14:useLocalDpi xmlns:a14="http://schemas.microsoft.com/office/drawing/2010/main" val="0"/>
              </a:ext>
            </a:extLst>
          </a:blip>
          <a:srcRect l="175" r="-1" b="-6430"/>
          <a:stretch/>
        </p:blipFill>
        <p:spPr>
          <a:xfrm>
            <a:off x="6277970" y="5828924"/>
            <a:ext cx="2640454" cy="933540"/>
          </a:xfrm>
          <a:prstGeom prst="rect">
            <a:avLst/>
          </a:prstGeom>
        </p:spPr>
      </p:pic>
      <p:sp>
        <p:nvSpPr>
          <p:cNvPr id="6" name="Content Placeholder 5">
            <a:extLst>
              <a:ext uri="{FF2B5EF4-FFF2-40B4-BE49-F238E27FC236}">
                <a16:creationId xmlns:a16="http://schemas.microsoft.com/office/drawing/2014/main" id="{0FBAB000-5CC1-4776-B170-3B8AB9837D6E}"/>
              </a:ext>
            </a:extLst>
          </p:cNvPr>
          <p:cNvSpPr>
            <a:spLocks noGrp="1"/>
          </p:cNvSpPr>
          <p:nvPr>
            <p:ph idx="1"/>
          </p:nvPr>
        </p:nvSpPr>
        <p:spPr>
          <a:xfrm>
            <a:off x="606174" y="1075131"/>
            <a:ext cx="8052117" cy="4559039"/>
          </a:xfrm>
        </p:spPr>
        <p:txBody>
          <a:bodyPr anchor="ctr">
            <a:normAutofit fontScale="92500" lnSpcReduction="10000"/>
          </a:bodyPr>
          <a:lstStyle/>
          <a:p>
            <a:pPr lvl="1">
              <a:lnSpc>
                <a:spcPct val="110000"/>
              </a:lnSpc>
              <a:spcBef>
                <a:spcPts val="0"/>
              </a:spcBef>
            </a:pPr>
            <a:r>
              <a:rPr lang="en-US" sz="2800" dirty="0"/>
              <a:t>All current grantees were eligible to receive a 2-year renewal grant</a:t>
            </a:r>
          </a:p>
          <a:p>
            <a:pPr lvl="1">
              <a:lnSpc>
                <a:spcPct val="110000"/>
              </a:lnSpc>
              <a:spcBef>
                <a:spcPts val="0"/>
              </a:spcBef>
            </a:pPr>
            <a:r>
              <a:rPr lang="en-US" sz="2800" dirty="0"/>
              <a:t>Renewal funding recommendations calculated using base amount of 40% of 3-year grant</a:t>
            </a:r>
          </a:p>
          <a:p>
            <a:pPr lvl="1">
              <a:lnSpc>
                <a:spcPct val="110000"/>
              </a:lnSpc>
              <a:spcBef>
                <a:spcPts val="0"/>
              </a:spcBef>
            </a:pPr>
            <a:r>
              <a:rPr lang="en-US" sz="2800" dirty="0"/>
              <a:t>4% compounded COLA added to base amount for 2-year grant total</a:t>
            </a:r>
          </a:p>
          <a:p>
            <a:pPr lvl="1">
              <a:lnSpc>
                <a:spcPct val="110000"/>
              </a:lnSpc>
              <a:spcBef>
                <a:spcPts val="0"/>
              </a:spcBef>
            </a:pPr>
            <a:r>
              <a:rPr lang="en-US" sz="2800" dirty="0"/>
              <a:t>Where grantees were not able to return to pre-pandemic services levels staff may recommend reduced funding</a:t>
            </a:r>
          </a:p>
          <a:p>
            <a:pPr lvl="1">
              <a:lnSpc>
                <a:spcPct val="110000"/>
              </a:lnSpc>
              <a:spcBef>
                <a:spcPts val="0"/>
              </a:spcBef>
            </a:pPr>
            <a:r>
              <a:rPr lang="en-US" sz="2800" dirty="0"/>
              <a:t>Grantees notified of renewal recommendation approach</a:t>
            </a:r>
          </a:p>
        </p:txBody>
      </p:sp>
    </p:spTree>
    <p:extLst>
      <p:ext uri="{BB962C8B-B14F-4D97-AF65-F5344CB8AC3E}">
        <p14:creationId xmlns:p14="http://schemas.microsoft.com/office/powerpoint/2010/main" val="303896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515592" y="281548"/>
            <a:ext cx="8112815" cy="964562"/>
          </a:xfrm>
        </p:spPr>
        <p:txBody>
          <a:bodyPr>
            <a:normAutofit/>
          </a:bodyPr>
          <a:lstStyle/>
          <a:p>
            <a:r>
              <a:rPr lang="en-US" sz="4000" b="1" dirty="0">
                <a:solidFill>
                  <a:srgbClr val="004C6D"/>
                </a:solidFill>
                <a:latin typeface="+mn-lt"/>
              </a:rPr>
              <a:t>Grant Renewal Process Overview</a:t>
            </a:r>
          </a:p>
        </p:txBody>
      </p:sp>
      <p:sp>
        <p:nvSpPr>
          <p:cNvPr id="4" name="Rectangle 3">
            <a:extLst>
              <a:ext uri="{FF2B5EF4-FFF2-40B4-BE49-F238E27FC236}">
                <a16:creationId xmlns:a16="http://schemas.microsoft.com/office/drawing/2014/main" id="{E9ADBAAF-8714-402F-87D7-EEB420457117}"/>
              </a:ext>
            </a:extLst>
          </p:cNvPr>
          <p:cNvSpPr/>
          <p:nvPr/>
        </p:nvSpPr>
        <p:spPr>
          <a:xfrm>
            <a:off x="0" y="5672898"/>
            <a:ext cx="9144000" cy="1223830"/>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rotWithShape="1">
          <a:blip r:embed="rId3">
            <a:extLst>
              <a:ext uri="{28A0092B-C50C-407E-A947-70E740481C1C}">
                <a14:useLocalDpi xmlns:a14="http://schemas.microsoft.com/office/drawing/2010/main" val="0"/>
              </a:ext>
            </a:extLst>
          </a:blip>
          <a:srcRect l="175" r="-1" b="-6430"/>
          <a:stretch/>
        </p:blipFill>
        <p:spPr>
          <a:xfrm>
            <a:off x="6277970" y="5828924"/>
            <a:ext cx="2640454" cy="933540"/>
          </a:xfrm>
          <a:prstGeom prst="rect">
            <a:avLst/>
          </a:prstGeom>
        </p:spPr>
      </p:pic>
      <p:sp>
        <p:nvSpPr>
          <p:cNvPr id="6" name="Content Placeholder 5">
            <a:extLst>
              <a:ext uri="{FF2B5EF4-FFF2-40B4-BE49-F238E27FC236}">
                <a16:creationId xmlns:a16="http://schemas.microsoft.com/office/drawing/2014/main" id="{5C5EEF65-3542-4FA6-A025-448643F50ACC}"/>
              </a:ext>
            </a:extLst>
          </p:cNvPr>
          <p:cNvSpPr>
            <a:spLocks noGrp="1"/>
          </p:cNvSpPr>
          <p:nvPr>
            <p:ph idx="1"/>
          </p:nvPr>
        </p:nvSpPr>
        <p:spPr>
          <a:xfrm>
            <a:off x="927100" y="1224348"/>
            <a:ext cx="7797800" cy="4109652"/>
          </a:xfrm>
        </p:spPr>
        <p:txBody>
          <a:bodyPr anchor="ctr">
            <a:noAutofit/>
          </a:bodyPr>
          <a:lstStyle/>
          <a:p>
            <a:pPr marL="0" marR="0" indent="0">
              <a:spcAft>
                <a:spcPts val="0"/>
              </a:spcAft>
              <a:buNone/>
            </a:pPr>
            <a:r>
              <a:rPr lang="en-US" sz="2400" b="1" dirty="0"/>
              <a:t>February - March 2023:</a:t>
            </a:r>
          </a:p>
          <a:p>
            <a:pPr marL="0" indent="0">
              <a:buNone/>
            </a:pPr>
            <a:r>
              <a:rPr lang="en-US" sz="2400" dirty="0"/>
              <a:t>Staff reviewed grantees’ mid-year progress reports </a:t>
            </a:r>
          </a:p>
          <a:p>
            <a:pPr marL="457200" lvl="1" indent="0">
              <a:buNone/>
            </a:pPr>
            <a:r>
              <a:rPr lang="en-US" sz="2000" b="1" dirty="0"/>
              <a:t>Positive Trends</a:t>
            </a:r>
          </a:p>
          <a:p>
            <a:pPr lvl="1"/>
            <a:r>
              <a:rPr lang="en-US" sz="2000" dirty="0"/>
              <a:t>83% of grantees on track to meet goals for number of people served</a:t>
            </a:r>
          </a:p>
          <a:p>
            <a:pPr lvl="1"/>
            <a:r>
              <a:rPr lang="en-US" sz="2000" dirty="0"/>
              <a:t>78% of grantees on track to meet at least half of service activity delivery goals</a:t>
            </a:r>
          </a:p>
          <a:p>
            <a:pPr lvl="1"/>
            <a:r>
              <a:rPr lang="en-US" sz="2000" dirty="0"/>
              <a:t>Grant spending closer to pre-pandemic rates</a:t>
            </a:r>
          </a:p>
          <a:p>
            <a:pPr marL="457200" lvl="1" indent="0">
              <a:buNone/>
            </a:pPr>
            <a:r>
              <a:rPr lang="en-US" sz="2000" b="1" dirty="0"/>
              <a:t>Challenge</a:t>
            </a:r>
          </a:p>
          <a:p>
            <a:pPr lvl="1"/>
            <a:r>
              <a:rPr lang="en-US" sz="2000" dirty="0"/>
              <a:t>64% of grantees reported ongoing staffing challenges</a:t>
            </a:r>
          </a:p>
        </p:txBody>
      </p:sp>
    </p:spTree>
    <p:extLst>
      <p:ext uri="{BB962C8B-B14F-4D97-AF65-F5344CB8AC3E}">
        <p14:creationId xmlns:p14="http://schemas.microsoft.com/office/powerpoint/2010/main" val="1825867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515592" y="281548"/>
            <a:ext cx="8112815" cy="964562"/>
          </a:xfrm>
        </p:spPr>
        <p:txBody>
          <a:bodyPr>
            <a:normAutofit/>
          </a:bodyPr>
          <a:lstStyle/>
          <a:p>
            <a:r>
              <a:rPr lang="en-US" sz="4000" b="1" dirty="0">
                <a:solidFill>
                  <a:srgbClr val="004C6D"/>
                </a:solidFill>
                <a:latin typeface="+mn-lt"/>
              </a:rPr>
              <a:t>Grant Renewal Process Overview</a:t>
            </a:r>
          </a:p>
        </p:txBody>
      </p:sp>
      <p:sp>
        <p:nvSpPr>
          <p:cNvPr id="4" name="Rectangle 3">
            <a:extLst>
              <a:ext uri="{FF2B5EF4-FFF2-40B4-BE49-F238E27FC236}">
                <a16:creationId xmlns:a16="http://schemas.microsoft.com/office/drawing/2014/main" id="{E9ADBAAF-8714-402F-87D7-EEB420457117}"/>
              </a:ext>
            </a:extLst>
          </p:cNvPr>
          <p:cNvSpPr/>
          <p:nvPr/>
        </p:nvSpPr>
        <p:spPr>
          <a:xfrm>
            <a:off x="0" y="5672898"/>
            <a:ext cx="9144000" cy="1223830"/>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rotWithShape="1">
          <a:blip r:embed="rId3">
            <a:extLst>
              <a:ext uri="{28A0092B-C50C-407E-A947-70E740481C1C}">
                <a14:useLocalDpi xmlns:a14="http://schemas.microsoft.com/office/drawing/2010/main" val="0"/>
              </a:ext>
            </a:extLst>
          </a:blip>
          <a:srcRect l="175" r="-1" b="-6430"/>
          <a:stretch/>
        </p:blipFill>
        <p:spPr>
          <a:xfrm>
            <a:off x="6277970" y="5828924"/>
            <a:ext cx="2640454" cy="933540"/>
          </a:xfrm>
          <a:prstGeom prst="rect">
            <a:avLst/>
          </a:prstGeom>
        </p:spPr>
      </p:pic>
      <p:sp>
        <p:nvSpPr>
          <p:cNvPr id="6" name="Content Placeholder 5">
            <a:extLst>
              <a:ext uri="{FF2B5EF4-FFF2-40B4-BE49-F238E27FC236}">
                <a16:creationId xmlns:a16="http://schemas.microsoft.com/office/drawing/2014/main" id="{5C5EEF65-3542-4FA6-A025-448643F50ACC}"/>
              </a:ext>
            </a:extLst>
          </p:cNvPr>
          <p:cNvSpPr>
            <a:spLocks noGrp="1"/>
          </p:cNvSpPr>
          <p:nvPr>
            <p:ph idx="1"/>
          </p:nvPr>
        </p:nvSpPr>
        <p:spPr>
          <a:xfrm>
            <a:off x="927100" y="1224348"/>
            <a:ext cx="7797800" cy="4314286"/>
          </a:xfrm>
        </p:spPr>
        <p:txBody>
          <a:bodyPr anchor="ctr">
            <a:noAutofit/>
          </a:bodyPr>
          <a:lstStyle/>
          <a:p>
            <a:pPr marL="0" indent="0">
              <a:buNone/>
            </a:pPr>
            <a:r>
              <a:rPr lang="en-US" sz="2400" b="1" dirty="0"/>
              <a:t>March – April 2023</a:t>
            </a:r>
          </a:p>
          <a:p>
            <a:r>
              <a:rPr lang="en-US" sz="2400" dirty="0"/>
              <a:t>Met with grantees to discuss results, any performance concerns</a:t>
            </a:r>
          </a:p>
          <a:p>
            <a:pPr marR="0">
              <a:spcAft>
                <a:spcPts val="0"/>
              </a:spcAft>
            </a:pPr>
            <a:r>
              <a:rPr lang="en-US" sz="2400" dirty="0"/>
              <a:t>Developed and sent renewal recommendations to grantees by March 31</a:t>
            </a:r>
          </a:p>
          <a:p>
            <a:pPr marR="0">
              <a:spcAft>
                <a:spcPts val="0"/>
              </a:spcAft>
            </a:pPr>
            <a:r>
              <a:rPr lang="en-US" sz="2400" dirty="0"/>
              <a:t>Grantees had option to send written response to staff recommendations  </a:t>
            </a:r>
          </a:p>
          <a:p>
            <a:pPr marR="0">
              <a:spcAft>
                <a:spcPts val="0"/>
              </a:spcAft>
            </a:pPr>
            <a:r>
              <a:rPr lang="en-US" sz="2400" dirty="0"/>
              <a:t>Staff recommendations and grantee written responses sent to Allocation Committee</a:t>
            </a:r>
            <a:endParaRPr lang="en-US" sz="2800" dirty="0"/>
          </a:p>
          <a:p>
            <a:pPr marL="0" marR="0" indent="0">
              <a:spcAft>
                <a:spcPts val="0"/>
              </a:spcAft>
              <a:buNone/>
            </a:pPr>
            <a:endParaRPr lang="en-US" sz="2400" dirty="0"/>
          </a:p>
        </p:txBody>
      </p:sp>
    </p:spTree>
    <p:extLst>
      <p:ext uri="{BB962C8B-B14F-4D97-AF65-F5344CB8AC3E}">
        <p14:creationId xmlns:p14="http://schemas.microsoft.com/office/powerpoint/2010/main" val="3777270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19A0-DBA8-4005-8EBA-8AF664BE6414}"/>
              </a:ext>
            </a:extLst>
          </p:cNvPr>
          <p:cNvSpPr>
            <a:spLocks noGrp="1"/>
          </p:cNvSpPr>
          <p:nvPr>
            <p:ph type="title"/>
          </p:nvPr>
        </p:nvSpPr>
        <p:spPr>
          <a:xfrm>
            <a:off x="515592" y="281548"/>
            <a:ext cx="8112815" cy="964562"/>
          </a:xfrm>
        </p:spPr>
        <p:txBody>
          <a:bodyPr>
            <a:normAutofit fontScale="90000"/>
          </a:bodyPr>
          <a:lstStyle/>
          <a:p>
            <a:r>
              <a:rPr lang="en-US" sz="4000" b="1" dirty="0">
                <a:solidFill>
                  <a:srgbClr val="004C6D"/>
                </a:solidFill>
                <a:latin typeface="+mn-lt"/>
              </a:rPr>
              <a:t>Allocation Committee Funding Recommendations </a:t>
            </a:r>
          </a:p>
        </p:txBody>
      </p:sp>
      <p:sp>
        <p:nvSpPr>
          <p:cNvPr id="4" name="Rectangle 3">
            <a:extLst>
              <a:ext uri="{FF2B5EF4-FFF2-40B4-BE49-F238E27FC236}">
                <a16:creationId xmlns:a16="http://schemas.microsoft.com/office/drawing/2014/main" id="{E9ADBAAF-8714-402F-87D7-EEB420457117}"/>
              </a:ext>
            </a:extLst>
          </p:cNvPr>
          <p:cNvSpPr/>
          <p:nvPr/>
        </p:nvSpPr>
        <p:spPr>
          <a:xfrm>
            <a:off x="0" y="5672898"/>
            <a:ext cx="9144000" cy="1223830"/>
          </a:xfrm>
          <a:prstGeom prst="rect">
            <a:avLst/>
          </a:prstGeom>
          <a:solidFill>
            <a:srgbClr val="007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798631D-B3D7-4633-8C09-4F39D641AEC3}"/>
              </a:ext>
            </a:extLst>
          </p:cNvPr>
          <p:cNvPicPr>
            <a:picLocks noChangeAspect="1"/>
          </p:cNvPicPr>
          <p:nvPr/>
        </p:nvPicPr>
        <p:blipFill rotWithShape="1">
          <a:blip r:embed="rId3">
            <a:extLst>
              <a:ext uri="{28A0092B-C50C-407E-A947-70E740481C1C}">
                <a14:useLocalDpi xmlns:a14="http://schemas.microsoft.com/office/drawing/2010/main" val="0"/>
              </a:ext>
            </a:extLst>
          </a:blip>
          <a:srcRect l="175" r="-1" b="-6430"/>
          <a:stretch/>
        </p:blipFill>
        <p:spPr>
          <a:xfrm>
            <a:off x="6277970" y="5828924"/>
            <a:ext cx="2640454" cy="933540"/>
          </a:xfrm>
          <a:prstGeom prst="rect">
            <a:avLst/>
          </a:prstGeom>
        </p:spPr>
      </p:pic>
      <p:sp>
        <p:nvSpPr>
          <p:cNvPr id="6" name="Content Placeholder 5">
            <a:extLst>
              <a:ext uri="{FF2B5EF4-FFF2-40B4-BE49-F238E27FC236}">
                <a16:creationId xmlns:a16="http://schemas.microsoft.com/office/drawing/2014/main" id="{5C5EEF65-3542-4FA6-A025-448643F50ACC}"/>
              </a:ext>
            </a:extLst>
          </p:cNvPr>
          <p:cNvSpPr>
            <a:spLocks noGrp="1"/>
          </p:cNvSpPr>
          <p:nvPr>
            <p:ph idx="1"/>
          </p:nvPr>
        </p:nvSpPr>
        <p:spPr>
          <a:xfrm>
            <a:off x="927100" y="1224348"/>
            <a:ext cx="7797800" cy="4314286"/>
          </a:xfrm>
        </p:spPr>
        <p:txBody>
          <a:bodyPr anchor="ctr">
            <a:noAutofit/>
          </a:bodyPr>
          <a:lstStyle/>
          <a:p>
            <a:r>
              <a:rPr lang="en-US" dirty="0"/>
              <a:t>76 of 80 grants recommended for renewal at full formula </a:t>
            </a:r>
          </a:p>
          <a:p>
            <a:r>
              <a:rPr lang="en-US" dirty="0"/>
              <a:t>3 grants recommended for reductions where grantees were not able to return to pre-pandemic service levels and trends were not positive</a:t>
            </a:r>
          </a:p>
          <a:p>
            <a:r>
              <a:rPr lang="en-US" dirty="0"/>
              <a:t>1 grant declined renewal</a:t>
            </a:r>
          </a:p>
        </p:txBody>
      </p:sp>
    </p:spTree>
    <p:extLst>
      <p:ext uri="{BB962C8B-B14F-4D97-AF65-F5344CB8AC3E}">
        <p14:creationId xmlns:p14="http://schemas.microsoft.com/office/powerpoint/2010/main" val="4075995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5671</TotalTime>
  <Words>937</Words>
  <Application>Microsoft Office PowerPoint</Application>
  <PresentationFormat>On-screen Show (4:3)</PresentationFormat>
  <Paragraphs>94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Introduction </vt:lpstr>
      <vt:lpstr>Levy Funding Cycle</vt:lpstr>
      <vt:lpstr>Overview of 2019-20 Funding Process</vt:lpstr>
      <vt:lpstr>Overview of 2019-20 Funding Process</vt:lpstr>
      <vt:lpstr>Grant Renewal Process Overview</vt:lpstr>
      <vt:lpstr>Grant Renewal Process Overview</vt:lpstr>
      <vt:lpstr>Grant Renewal Process Overview</vt:lpstr>
      <vt:lpstr>Allocation Committee Funding Recommendations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Coghlan, John</dc:creator>
  <cp:lastModifiedBy>Pellegrino, Lisa</cp:lastModifiedBy>
  <cp:revision>89</cp:revision>
  <cp:lastPrinted>2023-04-18T19:43:06Z</cp:lastPrinted>
  <dcterms:created xsi:type="dcterms:W3CDTF">2019-05-01T19:36:15Z</dcterms:created>
  <dcterms:modified xsi:type="dcterms:W3CDTF">2023-05-22T22:23:30Z</dcterms:modified>
</cp:coreProperties>
</file>