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4"/>
    <p:sldMasterId id="2147483648" r:id="rId5"/>
  </p:sldMasterIdLst>
  <p:notesMasterIdLst>
    <p:notesMasterId r:id="rId16"/>
  </p:notesMasterIdLst>
  <p:handoutMasterIdLst>
    <p:handoutMasterId r:id="rId17"/>
  </p:handoutMasterIdLst>
  <p:sldIdLst>
    <p:sldId id="277" r:id="rId6"/>
    <p:sldId id="493" r:id="rId7"/>
    <p:sldId id="489" r:id="rId8"/>
    <p:sldId id="488" r:id="rId9"/>
    <p:sldId id="482" r:id="rId10"/>
    <p:sldId id="275" r:id="rId11"/>
    <p:sldId id="273" r:id="rId12"/>
    <p:sldId id="270" r:id="rId13"/>
    <p:sldId id="487" r:id="rId14"/>
    <p:sldId id="271" r:id="rId1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288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4739A13-BF3B-D165-51E5-FFC9F0A2FC4C}" name="Chen, Jill" initials="CJ" userId="S::jill.chen@portlandoregon.gov::a566c973-9887-40bf-82db-95dd32a2ac82" providerId="AD"/>
  <p188:author id="{95E9812D-8E17-DDAF-185D-812AD0390126}" name="Rogers, Molly" initials="RM" userId="S::Molly.Rogers@portlandoregon.gov::6ab84397-3ef3-4077-a8f5-f8d1038ac686" providerId="AD"/>
  <p188:author id="{04F97A65-77CC-24D1-3648-8946AD3C6F7C}" name="Calhoon, Martha" initials="CM" userId="S::martha.calhoon@portlandoregon.gov::b57b3f12-1282-4b04-84c1-9e5ddfd7121f" providerId="AD"/>
  <p188:author id="{80AD066B-CD35-DC71-94B5-6AF3A688CDCF}" name="Mathews, Gabriel" initials="MG" userId="S::gabriel.mathews@portlandoregon.gov::54901f84-fe63-44b3-b3c5-ba5166606a2a" providerId="AD"/>
  <p188:author id="{EBCD5171-AC1B-6193-27F6-2AB3AC87FAD7}" name="Brown, Lindsay" initials="BL" userId="S::lindsay.brown@portlandoregon.gov::d0362d41-7c42-40f2-b2dd-039547334a01" providerId="AD"/>
  <p188:author id="{EAD16872-B340-52B1-27E5-F0E04DC4C21E}" name="Landron Gonzalez, Angel" initials="LA" userId="S::angel.landrongonzalez@portlandoregon.gov::5c6cfaf4-630a-466e-a7e1-474b3f643de9" providerId="AD"/>
  <p188:author id="{25F4A684-D6E0-AE64-0628-5D472CA0406A}" name="Norby, Danell" initials="ND" userId="S::danell.norby@portlandoregon.gov::f91e08bf-19cc-409e-9821-8e302c3b2166" providerId="AD"/>
  <p188:author id="{0BF050CE-98E5-EEE6-E209-A938C30EC334}" name="Rogers, Molly" initials="RM" userId="S::molly.rogers@portlandoregon.gov::6ab84397-3ef3-4077-a8f5-f8d1038ac6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8DF"/>
    <a:srgbClr val="27829D"/>
    <a:srgbClr val="434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76425-EF9B-6D46-49BE-EF658835F3DF}" v="1" dt="2023-04-19T06:05:30.322"/>
    <p1510:client id="{238B984A-33E7-16D6-7AAB-DD172AC9DE0D}" v="29" dt="2023-04-19T20:19:05.879"/>
    <p1510:client id="{4746C1A7-7DF4-B324-B42F-267222422885}" v="533" dt="2023-04-19T22:10:39.503"/>
    <p1510:client id="{679B19BC-E05A-0AF1-2D9F-F7DB41E1C17F}" v="1" dt="2023-04-19T05:40:06.546"/>
    <p1510:client id="{6F864DE4-6674-422E-A1B4-E52CC31291E3}" vWet="2" dt="2023-04-19T19:52:43.329"/>
    <p1510:client id="{73C6409F-51FC-5278-485C-898B9D2DE942}" v="1" dt="2023-04-19T20:50:44.860"/>
    <p1510:client id="{E7B6FB85-0D9C-C97A-0738-A0872AB62AE4}" v="39" dt="2023-04-19T17:15:13.9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853" autoAdjust="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>
        <p:guide orient="horz" pos="2592"/>
        <p:guide pos="288"/>
        <p:guide orient="horz" pos="22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by, Danell" userId="S::danell.norby@portlandoregon.gov::f91e08bf-19cc-409e-9821-8e302c3b2166" providerId="AD" clId="Web-{E7B6FB85-0D9C-C97A-0738-A0872AB62AE4}"/>
    <pc:docChg chg="mod modSld">
      <pc:chgData name="Norby, Danell" userId="S::danell.norby@portlandoregon.gov::f91e08bf-19cc-409e-9821-8e302c3b2166" providerId="AD" clId="Web-{E7B6FB85-0D9C-C97A-0738-A0872AB62AE4}" dt="2023-04-19T17:15:13.976" v="33"/>
      <pc:docMkLst>
        <pc:docMk/>
      </pc:docMkLst>
      <pc:sldChg chg="addSp modSp modCm">
        <pc:chgData name="Norby, Danell" userId="S::danell.norby@portlandoregon.gov::f91e08bf-19cc-409e-9821-8e302c3b2166" providerId="AD" clId="Web-{E7B6FB85-0D9C-C97A-0738-A0872AB62AE4}" dt="2023-04-19T15:15:53.912" v="32"/>
        <pc:sldMkLst>
          <pc:docMk/>
          <pc:sldMk cId="2401797217" sldId="273"/>
        </pc:sldMkLst>
        <pc:spChg chg="mod">
          <ac:chgData name="Norby, Danell" userId="S::danell.norby@portlandoregon.gov::f91e08bf-19cc-409e-9821-8e302c3b2166" providerId="AD" clId="Web-{E7B6FB85-0D9C-C97A-0738-A0872AB62AE4}" dt="2023-04-19T15:14:13.927" v="31" actId="1076"/>
          <ac:spMkLst>
            <pc:docMk/>
            <pc:sldMk cId="2401797217" sldId="273"/>
            <ac:spMk id="10" creationId="{EBC9E1BC-2DDA-43A3-8063-90F0F604EA79}"/>
          </ac:spMkLst>
        </pc:spChg>
        <pc:picChg chg="add mod">
          <ac:chgData name="Norby, Danell" userId="S::danell.norby@portlandoregon.gov::f91e08bf-19cc-409e-9821-8e302c3b2166" providerId="AD" clId="Web-{E7B6FB85-0D9C-C97A-0738-A0872AB62AE4}" dt="2023-04-19T15:11:58.144" v="16" actId="1076"/>
          <ac:picMkLst>
            <pc:docMk/>
            <pc:sldMk cId="2401797217" sldId="273"/>
            <ac:picMk id="2" creationId="{073F8D41-906F-92D0-FE24-B6F5BE02832A}"/>
          </ac:picMkLst>
        </pc:picChg>
        <pc:picChg chg="mod">
          <ac:chgData name="Norby, Danell" userId="S::danell.norby@portlandoregon.gov::f91e08bf-19cc-409e-9821-8e302c3b2166" providerId="AD" clId="Web-{E7B6FB85-0D9C-C97A-0738-A0872AB62AE4}" dt="2023-04-19T15:11:58.129" v="15" actId="1076"/>
          <ac:picMkLst>
            <pc:docMk/>
            <pc:sldMk cId="2401797217" sldId="273"/>
            <ac:picMk id="5122" creationId="{74D3DBCD-C1E6-0FBD-D1DE-59AF4ECFBFF4}"/>
          </ac:picMkLst>
        </pc:picChg>
      </pc:sldChg>
      <pc:sldChg chg="addSp delSp modSp modCm">
        <pc:chgData name="Norby, Danell" userId="S::danell.norby@portlandoregon.gov::f91e08bf-19cc-409e-9821-8e302c3b2166" providerId="AD" clId="Web-{E7B6FB85-0D9C-C97A-0738-A0872AB62AE4}" dt="2023-04-19T17:15:13.976" v="33"/>
        <pc:sldMkLst>
          <pc:docMk/>
          <pc:sldMk cId="1250358050" sldId="485"/>
        </pc:sldMkLst>
        <pc:spChg chg="mod">
          <ac:chgData name="Norby, Danell" userId="S::danell.norby@portlandoregon.gov::f91e08bf-19cc-409e-9821-8e302c3b2166" providerId="AD" clId="Web-{E7B6FB85-0D9C-C97A-0738-A0872AB62AE4}" dt="2023-04-19T15:13:35.223" v="28" actId="1076"/>
          <ac:spMkLst>
            <pc:docMk/>
            <pc:sldMk cId="1250358050" sldId="485"/>
            <ac:spMk id="4" creationId="{768867F3-79F6-5418-0AF0-93FF07F74387}"/>
          </ac:spMkLst>
        </pc:spChg>
        <pc:spChg chg="mod">
          <ac:chgData name="Norby, Danell" userId="S::danell.norby@portlandoregon.gov::f91e08bf-19cc-409e-9821-8e302c3b2166" providerId="AD" clId="Web-{E7B6FB85-0D9C-C97A-0738-A0872AB62AE4}" dt="2023-04-19T15:13:26.098" v="26" actId="1076"/>
          <ac:spMkLst>
            <pc:docMk/>
            <pc:sldMk cId="1250358050" sldId="485"/>
            <ac:spMk id="5" creationId="{9DC0B9BA-D0D3-3BC9-A420-86C7F6FC7B47}"/>
          </ac:spMkLst>
        </pc:spChg>
        <pc:picChg chg="add mod ord">
          <ac:chgData name="Norby, Danell" userId="S::danell.norby@portlandoregon.gov::f91e08bf-19cc-409e-9821-8e302c3b2166" providerId="AD" clId="Web-{E7B6FB85-0D9C-C97A-0738-A0872AB62AE4}" dt="2023-04-19T15:13:19.098" v="25" actId="14100"/>
          <ac:picMkLst>
            <pc:docMk/>
            <pc:sldMk cId="1250358050" sldId="485"/>
            <ac:picMk id="2" creationId="{E89DA3CB-9177-69EB-FFFC-502B713D2AF9}"/>
          </ac:picMkLst>
        </pc:picChg>
        <pc:picChg chg="del">
          <ac:chgData name="Norby, Danell" userId="S::danell.norby@portlandoregon.gov::f91e08bf-19cc-409e-9821-8e302c3b2166" providerId="AD" clId="Web-{E7B6FB85-0D9C-C97A-0738-A0872AB62AE4}" dt="2023-04-19T15:12:15.426" v="18"/>
          <ac:picMkLst>
            <pc:docMk/>
            <pc:sldMk cId="1250358050" sldId="485"/>
            <ac:picMk id="3" creationId="{CC7425CF-B774-00AC-7E1E-50FCEA551C9B}"/>
          </ac:picMkLst>
        </pc:picChg>
      </pc:sldChg>
    </pc:docChg>
  </pc:docChgLst>
  <pc:docChgLst>
    <pc:chgData name="Chen, Jill" userId="S::jill.chen@portlandoregon.gov::a566c973-9887-40bf-82db-95dd32a2ac82" providerId="AD" clId="Web-{679B19BC-E05A-0AF1-2D9F-F7DB41E1C17F}"/>
    <pc:docChg chg="">
      <pc:chgData name="Chen, Jill" userId="S::jill.chen@portlandoregon.gov::a566c973-9887-40bf-82db-95dd32a2ac82" providerId="AD" clId="Web-{679B19BC-E05A-0AF1-2D9F-F7DB41E1C17F}" dt="2023-04-19T05:40:06.546" v="0"/>
      <pc:docMkLst>
        <pc:docMk/>
      </pc:docMkLst>
      <pc:sldChg chg="addCm">
        <pc:chgData name="Chen, Jill" userId="S::jill.chen@portlandoregon.gov::a566c973-9887-40bf-82db-95dd32a2ac82" providerId="AD" clId="Web-{679B19BC-E05A-0AF1-2D9F-F7DB41E1C17F}" dt="2023-04-19T05:40:06.546" v="0"/>
        <pc:sldMkLst>
          <pc:docMk/>
          <pc:sldMk cId="1250358050" sldId="485"/>
        </pc:sldMkLst>
      </pc:sldChg>
    </pc:docChg>
  </pc:docChgLst>
  <pc:docChgLst>
    <pc:chgData name="Mathews, Gabriel" userId="S::gabriel.mathews@portlandoregon.gov::54901f84-fe63-44b3-b3c5-ba5166606a2a" providerId="AD" clId="Web-{238B984A-33E7-16D6-7AAB-DD172AC9DE0D}"/>
    <pc:docChg chg="addSld delSld modSld">
      <pc:chgData name="Mathews, Gabriel" userId="S::gabriel.mathews@portlandoregon.gov::54901f84-fe63-44b3-b3c5-ba5166606a2a" providerId="AD" clId="Web-{238B984A-33E7-16D6-7AAB-DD172AC9DE0D}" dt="2023-04-19T20:19:05.879" v="28" actId="1076"/>
      <pc:docMkLst>
        <pc:docMk/>
      </pc:docMkLst>
      <pc:sldChg chg="modCm">
        <pc:chgData name="Mathews, Gabriel" userId="S::gabriel.mathews@portlandoregon.gov::54901f84-fe63-44b3-b3c5-ba5166606a2a" providerId="AD" clId="Web-{238B984A-33E7-16D6-7AAB-DD172AC9DE0D}" dt="2023-04-19T20:15:09.905" v="0"/>
        <pc:sldMkLst>
          <pc:docMk/>
          <pc:sldMk cId="1250358050" sldId="485"/>
        </pc:sldMkLst>
      </pc:sldChg>
      <pc:sldChg chg="new del">
        <pc:chgData name="Mathews, Gabriel" userId="S::gabriel.mathews@portlandoregon.gov::54901f84-fe63-44b3-b3c5-ba5166606a2a" providerId="AD" clId="Web-{238B984A-33E7-16D6-7AAB-DD172AC9DE0D}" dt="2023-04-19T20:15:32.125" v="4"/>
        <pc:sldMkLst>
          <pc:docMk/>
          <pc:sldMk cId="550560035" sldId="490"/>
        </pc:sldMkLst>
      </pc:sldChg>
      <pc:sldChg chg="new del">
        <pc:chgData name="Mathews, Gabriel" userId="S::gabriel.mathews@portlandoregon.gov::54901f84-fe63-44b3-b3c5-ba5166606a2a" providerId="AD" clId="Web-{238B984A-33E7-16D6-7AAB-DD172AC9DE0D}" dt="2023-04-19T20:15:34.234" v="5"/>
        <pc:sldMkLst>
          <pc:docMk/>
          <pc:sldMk cId="3359013426" sldId="491"/>
        </pc:sldMkLst>
      </pc:sldChg>
      <pc:sldChg chg="addSp delSp modSp new addCm">
        <pc:chgData name="Mathews, Gabriel" userId="S::gabriel.mathews@portlandoregon.gov::54901f84-fe63-44b3-b3c5-ba5166606a2a" providerId="AD" clId="Web-{238B984A-33E7-16D6-7AAB-DD172AC9DE0D}" dt="2023-04-19T20:18:59.989" v="24" actId="1076"/>
        <pc:sldMkLst>
          <pc:docMk/>
          <pc:sldMk cId="4152488636" sldId="492"/>
        </pc:sldMkLst>
        <pc:spChg chg="del">
          <ac:chgData name="Mathews, Gabriel" userId="S::gabriel.mathews@portlandoregon.gov::54901f84-fe63-44b3-b3c5-ba5166606a2a" providerId="AD" clId="Web-{238B984A-33E7-16D6-7AAB-DD172AC9DE0D}" dt="2023-04-19T20:15:42.984" v="9"/>
          <ac:spMkLst>
            <pc:docMk/>
            <pc:sldMk cId="4152488636" sldId="492"/>
            <ac:spMk id="2" creationId="{BE60762E-868A-1C44-C92D-C1BF40C8393D}"/>
          </ac:spMkLst>
        </pc:spChg>
        <pc:spChg chg="del">
          <ac:chgData name="Mathews, Gabriel" userId="S::gabriel.mathews@portlandoregon.gov::54901f84-fe63-44b3-b3c5-ba5166606a2a" providerId="AD" clId="Web-{238B984A-33E7-16D6-7AAB-DD172AC9DE0D}" dt="2023-04-19T20:15:43.922" v="10"/>
          <ac:spMkLst>
            <pc:docMk/>
            <pc:sldMk cId="4152488636" sldId="492"/>
            <ac:spMk id="3" creationId="{C437A5FB-72A8-47AA-D6DD-690E39DF8343}"/>
          </ac:spMkLst>
        </pc:spChg>
        <pc:spChg chg="add mod">
          <ac:chgData name="Mathews, Gabriel" userId="S::gabriel.mathews@portlandoregon.gov::54901f84-fe63-44b3-b3c5-ba5166606a2a" providerId="AD" clId="Web-{238B984A-33E7-16D6-7AAB-DD172AC9DE0D}" dt="2023-04-19T20:18:59.989" v="23" actId="1076"/>
          <ac:spMkLst>
            <pc:docMk/>
            <pc:sldMk cId="4152488636" sldId="492"/>
            <ac:spMk id="6" creationId="{647D5353-0D88-CAB7-6BA8-52A8F422D983}"/>
          </ac:spMkLst>
        </pc:spChg>
        <pc:spChg chg="add mod">
          <ac:chgData name="Mathews, Gabriel" userId="S::gabriel.mathews@portlandoregon.gov::54901f84-fe63-44b3-b3c5-ba5166606a2a" providerId="AD" clId="Web-{238B984A-33E7-16D6-7AAB-DD172AC9DE0D}" dt="2023-04-19T20:18:59.989" v="24" actId="1076"/>
          <ac:spMkLst>
            <pc:docMk/>
            <pc:sldMk cId="4152488636" sldId="492"/>
            <ac:spMk id="8" creationId="{5B23116B-987A-04CD-3DC9-4E486BBBC215}"/>
          </ac:spMkLst>
        </pc:spChg>
        <pc:picChg chg="add mod">
          <ac:chgData name="Mathews, Gabriel" userId="S::gabriel.mathews@portlandoregon.gov::54901f84-fe63-44b3-b3c5-ba5166606a2a" providerId="AD" clId="Web-{238B984A-33E7-16D6-7AAB-DD172AC9DE0D}" dt="2023-04-19T20:18:51.895" v="22" actId="1076"/>
          <ac:picMkLst>
            <pc:docMk/>
            <pc:sldMk cId="4152488636" sldId="492"/>
            <ac:picMk id="4" creationId="{D35D7551-CCE1-3E70-29F9-4183E1FA37B6}"/>
          </ac:picMkLst>
        </pc:picChg>
      </pc:sldChg>
      <pc:sldChg chg="addSp delSp modSp new addCm">
        <pc:chgData name="Mathews, Gabriel" userId="S::gabriel.mathews@portlandoregon.gov::54901f84-fe63-44b3-b3c5-ba5166606a2a" providerId="AD" clId="Web-{238B984A-33E7-16D6-7AAB-DD172AC9DE0D}" dt="2023-04-19T20:19:05.879" v="28" actId="1076"/>
        <pc:sldMkLst>
          <pc:docMk/>
          <pc:sldMk cId="833660490" sldId="493"/>
        </pc:sldMkLst>
        <pc:spChg chg="del">
          <ac:chgData name="Mathews, Gabriel" userId="S::gabriel.mathews@portlandoregon.gov::54901f84-fe63-44b3-b3c5-ba5166606a2a" providerId="AD" clId="Web-{238B984A-33E7-16D6-7AAB-DD172AC9DE0D}" dt="2023-04-19T20:15:39.687" v="7"/>
          <ac:spMkLst>
            <pc:docMk/>
            <pc:sldMk cId="833660490" sldId="493"/>
            <ac:spMk id="2" creationId="{59E10614-5C72-0348-B52D-8BA9ED1D486F}"/>
          </ac:spMkLst>
        </pc:spChg>
        <pc:spChg chg="del">
          <ac:chgData name="Mathews, Gabriel" userId="S::gabriel.mathews@portlandoregon.gov::54901f84-fe63-44b3-b3c5-ba5166606a2a" providerId="AD" clId="Web-{238B984A-33E7-16D6-7AAB-DD172AC9DE0D}" dt="2023-04-19T20:15:40.797" v="8"/>
          <ac:spMkLst>
            <pc:docMk/>
            <pc:sldMk cId="833660490" sldId="493"/>
            <ac:spMk id="3" creationId="{15BD9CC8-C027-E057-F559-8030BF7B6143}"/>
          </ac:spMkLst>
        </pc:spChg>
        <pc:spChg chg="add mod">
          <ac:chgData name="Mathews, Gabriel" userId="S::gabriel.mathews@portlandoregon.gov::54901f84-fe63-44b3-b3c5-ba5166606a2a" providerId="AD" clId="Web-{238B984A-33E7-16D6-7AAB-DD172AC9DE0D}" dt="2023-04-19T20:19:05.879" v="27" actId="1076"/>
          <ac:spMkLst>
            <pc:docMk/>
            <pc:sldMk cId="833660490" sldId="493"/>
            <ac:spMk id="6" creationId="{39D5D49B-3789-A32C-6FA8-B3A82029C0B8}"/>
          </ac:spMkLst>
        </pc:spChg>
        <pc:spChg chg="add mod">
          <ac:chgData name="Mathews, Gabriel" userId="S::gabriel.mathews@portlandoregon.gov::54901f84-fe63-44b3-b3c5-ba5166606a2a" providerId="AD" clId="Web-{238B984A-33E7-16D6-7AAB-DD172AC9DE0D}" dt="2023-04-19T20:19:05.879" v="28" actId="1076"/>
          <ac:spMkLst>
            <pc:docMk/>
            <pc:sldMk cId="833660490" sldId="493"/>
            <ac:spMk id="8" creationId="{7B381A82-7548-0F8C-3019-DDC990C02BF2}"/>
          </ac:spMkLst>
        </pc:spChg>
        <pc:picChg chg="add mod">
          <ac:chgData name="Mathews, Gabriel" userId="S::gabriel.mathews@portlandoregon.gov::54901f84-fe63-44b3-b3c5-ba5166606a2a" providerId="AD" clId="Web-{238B984A-33E7-16D6-7AAB-DD172AC9DE0D}" dt="2023-04-19T20:17:27.283" v="16" actId="14100"/>
          <ac:picMkLst>
            <pc:docMk/>
            <pc:sldMk cId="833660490" sldId="493"/>
            <ac:picMk id="4" creationId="{FD3B82ED-1490-8251-E499-847646C3F18A}"/>
          </ac:picMkLst>
        </pc:picChg>
      </pc:sldChg>
    </pc:docChg>
  </pc:docChgLst>
  <pc:docChgLst>
    <pc:chgData name="Norby, Danell" userId="S::danell.norby@portlandoregon.gov::f91e08bf-19cc-409e-9821-8e302c3b2166" providerId="AD" clId="Web-{4746C1A7-7DF4-B324-B42F-267222422885}"/>
    <pc:docChg chg="delSld modSld">
      <pc:chgData name="Norby, Danell" userId="S::danell.norby@portlandoregon.gov::f91e08bf-19cc-409e-9821-8e302c3b2166" providerId="AD" clId="Web-{4746C1A7-7DF4-B324-B42F-267222422885}" dt="2023-04-19T22:10:39.487" v="294" actId="20577"/>
      <pc:docMkLst>
        <pc:docMk/>
      </pc:docMkLst>
      <pc:sldChg chg="modSp">
        <pc:chgData name="Norby, Danell" userId="S::danell.norby@portlandoregon.gov::f91e08bf-19cc-409e-9821-8e302c3b2166" providerId="AD" clId="Web-{4746C1A7-7DF4-B324-B42F-267222422885}" dt="2023-04-19T22:10:39.487" v="294" actId="20577"/>
        <pc:sldMkLst>
          <pc:docMk/>
          <pc:sldMk cId="3450112836" sldId="271"/>
        </pc:sldMkLst>
        <pc:spChg chg="mod">
          <ac:chgData name="Norby, Danell" userId="S::danell.norby@portlandoregon.gov::f91e08bf-19cc-409e-9821-8e302c3b2166" providerId="AD" clId="Web-{4746C1A7-7DF4-B324-B42F-267222422885}" dt="2023-04-19T22:10:39.487" v="294" actId="20577"/>
          <ac:spMkLst>
            <pc:docMk/>
            <pc:sldMk cId="3450112836" sldId="271"/>
            <ac:spMk id="7" creationId="{08F504CF-8E99-4D93-AED7-DE33BCC60583}"/>
          </ac:spMkLst>
        </pc:spChg>
      </pc:sldChg>
      <pc:sldChg chg="del modCm">
        <pc:chgData name="Norby, Danell" userId="S::danell.norby@portlandoregon.gov::f91e08bf-19cc-409e-9821-8e302c3b2166" providerId="AD" clId="Web-{4746C1A7-7DF4-B324-B42F-267222422885}" dt="2023-04-19T20:54:44.980" v="283"/>
        <pc:sldMkLst>
          <pc:docMk/>
          <pc:sldMk cId="1250358050" sldId="485"/>
        </pc:sldMkLst>
      </pc:sldChg>
      <pc:sldChg chg="modSp modCm">
        <pc:chgData name="Norby, Danell" userId="S::danell.norby@portlandoregon.gov::f91e08bf-19cc-409e-9821-8e302c3b2166" providerId="AD" clId="Web-{4746C1A7-7DF4-B324-B42F-267222422885}" dt="2023-04-19T22:07:25.735" v="285"/>
        <pc:sldMkLst>
          <pc:docMk/>
          <pc:sldMk cId="3620518976" sldId="488"/>
        </pc:sldMkLst>
        <pc:spChg chg="mod">
          <ac:chgData name="Norby, Danell" userId="S::danell.norby@portlandoregon.gov::f91e08bf-19cc-409e-9821-8e302c3b2166" providerId="AD" clId="Web-{4746C1A7-7DF4-B324-B42F-267222422885}" dt="2023-04-19T19:53:46.080" v="73" actId="1076"/>
          <ac:spMkLst>
            <pc:docMk/>
            <pc:sldMk cId="3620518976" sldId="488"/>
            <ac:spMk id="6" creationId="{0FDAF8F4-4148-4F97-8601-72D2FCB44CD6}"/>
          </ac:spMkLst>
        </pc:spChg>
        <pc:spChg chg="mod">
          <ac:chgData name="Norby, Danell" userId="S::danell.norby@portlandoregon.gov::f91e08bf-19cc-409e-9821-8e302c3b2166" providerId="AD" clId="Web-{4746C1A7-7DF4-B324-B42F-267222422885}" dt="2023-04-19T20:13:22.786" v="276" actId="14100"/>
          <ac:spMkLst>
            <pc:docMk/>
            <pc:sldMk cId="3620518976" sldId="488"/>
            <ac:spMk id="7" creationId="{F53E4946-DDC2-4159-A4E0-44E7422DEFBC}"/>
          </ac:spMkLst>
        </pc:spChg>
        <pc:cxnChg chg="mod">
          <ac:chgData name="Norby, Danell" userId="S::danell.norby@portlandoregon.gov::f91e08bf-19cc-409e-9821-8e302c3b2166" providerId="AD" clId="Web-{4746C1A7-7DF4-B324-B42F-267222422885}" dt="2023-04-19T19:53:49.174" v="74" actId="1076"/>
          <ac:cxnSpMkLst>
            <pc:docMk/>
            <pc:sldMk cId="3620518976" sldId="488"/>
            <ac:cxnSpMk id="16" creationId="{EFAD39D1-4200-4926-896F-21474135E907}"/>
          </ac:cxnSpMkLst>
        </pc:cxnChg>
      </pc:sldChg>
      <pc:sldChg chg="del">
        <pc:chgData name="Norby, Danell" userId="S::danell.norby@portlandoregon.gov::f91e08bf-19cc-409e-9821-8e302c3b2166" providerId="AD" clId="Web-{4746C1A7-7DF4-B324-B42F-267222422885}" dt="2023-04-19T20:54:44.965" v="282"/>
        <pc:sldMkLst>
          <pc:docMk/>
          <pc:sldMk cId="4152488636" sldId="492"/>
        </pc:sldMkLst>
      </pc:sldChg>
      <pc:sldChg chg="modCm modNotes">
        <pc:chgData name="Norby, Danell" userId="S::danell.norby@portlandoregon.gov::f91e08bf-19cc-409e-9821-8e302c3b2166" providerId="AD" clId="Web-{4746C1A7-7DF4-B324-B42F-267222422885}" dt="2023-04-19T20:54:49.949" v="284"/>
        <pc:sldMkLst>
          <pc:docMk/>
          <pc:sldMk cId="833660490" sldId="493"/>
        </pc:sldMkLst>
      </pc:sldChg>
    </pc:docChg>
  </pc:docChgLst>
  <pc:docChgLst>
    <pc:chgData name="Rogers, Molly" userId="6ab84397-3ef3-4077-a8f5-f8d1038ac686" providerId="ADAL" clId="{6F864DE4-6674-422E-A1B4-E52CC31291E3}"/>
    <pc:docChg chg="">
      <pc:chgData name="Rogers, Molly" userId="6ab84397-3ef3-4077-a8f5-f8d1038ac686" providerId="ADAL" clId="{6F864DE4-6674-422E-A1B4-E52CC31291E3}" dt="2023-04-19T19:29:00.487" v="1"/>
      <pc:docMkLst>
        <pc:docMk/>
      </pc:docMkLst>
      <pc:sldChg chg="addCm">
        <pc:chgData name="Rogers, Molly" userId="6ab84397-3ef3-4077-a8f5-f8d1038ac686" providerId="ADAL" clId="{6F864DE4-6674-422E-A1B4-E52CC31291E3}" dt="2023-04-19T19:26:24.137" v="0"/>
        <pc:sldMkLst>
          <pc:docMk/>
          <pc:sldMk cId="1250358050" sldId="485"/>
        </pc:sldMkLst>
      </pc:sldChg>
      <pc:sldChg chg="addCm">
        <pc:chgData name="Rogers, Molly" userId="6ab84397-3ef3-4077-a8f5-f8d1038ac686" providerId="ADAL" clId="{6F864DE4-6674-422E-A1B4-E52CC31291E3}" dt="2023-04-19T19:29:00.487" v="1"/>
        <pc:sldMkLst>
          <pc:docMk/>
          <pc:sldMk cId="3620518976" sldId="488"/>
        </pc:sldMkLst>
      </pc:sldChg>
    </pc:docChg>
  </pc:docChgLst>
  <pc:docChgLst>
    <pc:chgData name="Chen, Jill" userId="S::jill.chen@portlandoregon.gov::a566c973-9887-40bf-82db-95dd32a2ac82" providerId="AD" clId="Web-{03B76425-EF9B-6D46-49BE-EF658835F3DF}"/>
    <pc:docChg chg="">
      <pc:chgData name="Chen, Jill" userId="S::jill.chen@portlandoregon.gov::a566c973-9887-40bf-82db-95dd32a2ac82" providerId="AD" clId="Web-{03B76425-EF9B-6D46-49BE-EF658835F3DF}" dt="2023-04-19T06:05:30.322" v="0"/>
      <pc:docMkLst>
        <pc:docMk/>
      </pc:docMkLst>
      <pc:sldChg chg="addCm">
        <pc:chgData name="Chen, Jill" userId="S::jill.chen@portlandoregon.gov::a566c973-9887-40bf-82db-95dd32a2ac82" providerId="AD" clId="Web-{03B76425-EF9B-6D46-49BE-EF658835F3DF}" dt="2023-04-19T06:05:30.322" v="0"/>
        <pc:sldMkLst>
          <pc:docMk/>
          <pc:sldMk cId="2401797217" sldId="273"/>
        </pc:sldMkLst>
      </pc:sldChg>
    </pc:docChg>
  </pc:docChgLst>
  <pc:docChgLst>
    <pc:chgData name="Rogers, Molly" userId="S::molly.rogers@portlandoregon.gov::6ab84397-3ef3-4077-a8f5-f8d1038ac686" providerId="AD" clId="Web-{73C6409F-51FC-5278-485C-898B9D2DE942}"/>
    <pc:docChg chg="">
      <pc:chgData name="Rogers, Molly" userId="S::molly.rogers@portlandoregon.gov::6ab84397-3ef3-4077-a8f5-f8d1038ac686" providerId="AD" clId="Web-{73C6409F-51FC-5278-485C-898B9D2DE942}" dt="2023-04-19T20:50:44.860" v="0"/>
      <pc:docMkLst>
        <pc:docMk/>
      </pc:docMkLst>
      <pc:sldChg chg="modCm">
        <pc:chgData name="Rogers, Molly" userId="S::molly.rogers@portlandoregon.gov::6ab84397-3ef3-4077-a8f5-f8d1038ac686" providerId="AD" clId="Web-{73C6409F-51FC-5278-485C-898B9D2DE942}" dt="2023-04-19T20:50:44.860" v="0"/>
        <pc:sldMkLst>
          <pc:docMk/>
          <pc:sldMk cId="1250358050" sldId="485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Project Funding</c:v>
                </c:pt>
              </c:strCache>
            </c:strRef>
          </c:tx>
          <c:spPr>
            <a:solidFill>
              <a:srgbClr val="27829D"/>
            </a:solidFill>
          </c:spPr>
          <c:dPt>
            <c:idx val="0"/>
            <c:bubble3D val="0"/>
            <c:spPr>
              <a:solidFill>
                <a:srgbClr val="27829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8A4-479F-B6E5-11A5355B8F5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8A4-479F-B6E5-11A5355B8F51}"/>
              </c:ext>
            </c:extLst>
          </c:dPt>
          <c:dPt>
            <c:idx val="2"/>
            <c:bubble3D val="0"/>
            <c:spPr>
              <a:solidFill>
                <a:srgbClr val="CDD8D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8A4-479F-B6E5-11A5355B8F51}"/>
              </c:ext>
            </c:extLst>
          </c:dPt>
          <c:cat>
            <c:strRef>
              <c:f>Sheet1!$A$2:$A$4</c:f>
              <c:strCache>
                <c:ptCount val="3"/>
                <c:pt idx="0">
                  <c:v>PHB Funds</c:v>
                </c:pt>
                <c:pt idx="1">
                  <c:v>Other Sources</c:v>
                </c:pt>
                <c:pt idx="2">
                  <c:v>Other City Funds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 formatCode="0%">
                  <c:v>0.34</c:v>
                </c:pt>
                <c:pt idx="1">
                  <c:v>0.6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A4-479F-B6E5-11A5355B8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9C5ED-4AEC-4DF4-B569-4D88A9072D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CB0A0-58F7-44D9-B57D-3246D87E30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DA3BE-90F4-469C-AC0A-5D34B770610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D6E317-00B6-4BD1-AD5E-8E5745ACFE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D19A5-A5AC-4FD6-B375-1E3EE3EF9C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F5417-BDBD-451F-A1FC-0C4DB8FDCE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3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24525-498D-4230-902B-6DD67EFD46F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424B-F186-4AE6-A285-1D5E8172C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 b="1"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25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091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The Portland Housing Bureau has made significant progress on implementing the City’s goals for the Portland Housing Bond.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In total, 1,859 units will be funded, exceeding our commitment to Portlanders by 43%.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Nine-hundred (900) units are open and over 900 are under construction or in predevelopment.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cs typeface="Calibri"/>
              </a:rPr>
              <a:t>Notably, 399 units will house some of our community’s most vulnerable homeless households, like at Francis + Clare 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7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Francis + Clare Place is a multifamily affordable rental project with 61 rent-regulated units located at 1131 SE Oak Street in the Buckman neighborhood.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thank the St. Francis of Assisi parish for welcoming this project and for their willingness to sell a portion of the church’s land to facilitate its development.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0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project will be 100% PSH targeted to individuals and couples exiting chronic homelessness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with rental assistance and supportive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Borrower will enter into regulatory agreements with PHB in accordance with City policies to maintain affordability for 99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71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is comprised of 54 studios and 7 one-bedroom units.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units will be affordable to households earning up to 30% of area median income, with many expected to have no income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rents will be supported by Project Based Section 8 Vouchers. 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05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Amenities include a quiet room, flexible classroom/community space with kitchen, offices for delivery of resident and PSH services, laundry, bike storage, and 24/7 front desk coverage. Residents will have access to Francis + Clare Commons, a pedestrian green street adjacent to the project.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is on track to earn Earth Advantage Multifamily Gold certification with features that include low-flow fixtures, Energy Star appliances and lighting, an electric water heater, and durable/sustainable materials. Francis + Clare Place is designed as solar ready; financing for the solar installation is anticipated through a partnership between PHB and the Portland Clean Energy Fund. 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project team expects to meet or exceed PHB’s equity in contracting goals of 30% DMWESB (Disadvantaged, Minority, Women, Emerging Small Business firms) utilization for hard costs and 20% utilization for professional services. </a:t>
            </a:r>
            <a:r>
              <a:rPr lang="en-US" sz="20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projections are 30% for hard costs and 86% for soft costs.</a:t>
            </a:r>
            <a:endParaRPr lang="en-US" sz="20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 will start in June 2023 and is expected to be completed in Spring of 2024. 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203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61 permanent supportive housing units will receive funding for wrap-around services provided by the Joint Office of Homeless Services (JOHS) totaling up to $10,000 per unit per year.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PSH units are intended to serve the chronically homeless or those at risk of homelessness.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units will have rental support from Project Based Section 8 Vouchers awarded by Home Forward.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8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Catholic Charities, in partnership with the Native American Rehabilitation Association of the Northwest, will provide resident and PSH services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will be focused on housing stability and retention, including case management, peer support, resource navigation, and community building activities.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20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proposed City funding is leveraged 1.9x raising over $18 million of other public and private financing from Enterprise Community Partners, Heritage Bank, Oregon Housing and Community Services, Metro, City System Development Charge exemptions, and Portland Clean Energy Fund.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71424B-F186-4AE6-A285-1D5E8172CD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3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B 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1253288-9E0A-4077-AF3D-92D753094914}"/>
              </a:ext>
            </a:extLst>
          </p:cNvPr>
          <p:cNvSpPr/>
          <p:nvPr userDrawn="1"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0B5EA75-3E83-4C05-A16D-AC3FCF566028}"/>
              </a:ext>
            </a:extLst>
          </p:cNvPr>
          <p:cNvSpPr/>
          <p:nvPr userDrawn="1"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E79DF-9B35-4A02-B6A8-5CB59FD55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1" y="273427"/>
            <a:ext cx="4851010" cy="128975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0CBBFF1F-CC5D-4D3C-9D57-04D441C157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2438400"/>
            <a:ext cx="6169660" cy="833562"/>
          </a:xfrm>
        </p:spPr>
        <p:txBody>
          <a:bodyPr/>
          <a:lstStyle>
            <a:lvl1pPr>
              <a:lnSpc>
                <a:spcPts val="65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2449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37C5-222B-4BFC-B858-C00855C1B456}" type="datetime1">
              <a:rPr lang="en-US" smtClean="0"/>
              <a:t>4/19/2023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EF7D-85F9-C51D-9900-D5F7253B4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E3562-5D3F-B039-2559-F0AA40607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375C5-5CE2-9E29-92E4-DABC6B0E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B5280-3E62-A6B0-8FF4-50BC8036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14754-EF8C-7ADA-7EF2-FE93C082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1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339D-1C76-2440-529E-A1116A2A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121962-E920-D9A3-98A0-B3904E669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B3EEF5-B12E-6DB8-DEC4-9BF9AAC2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F9EAC-F456-E738-CD8F-D25649FC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2AFA2-C54E-9B62-181E-1A7907F58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A969-13BB-C01B-3F97-FD16E3A95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BBD91-E546-A14F-C309-F91DE2A65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B76CA-8F38-46F4-3328-A4FC897A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C8601-F8B6-7ADE-4B9D-C5B224C51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44844B-3CC4-34EC-53AF-D301D5CD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70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07AA0-2DEA-8F74-3779-82FF73F74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84D1B-20D5-56C0-AB17-E911FFA08D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DE823-4341-18E2-B47D-657A693E0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BD64E-1F67-873F-BCEC-B7F95FFC0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9C454-F454-F0BE-B470-7BE07681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491BE-B950-A92A-1D7D-C14DCB0E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75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2F0F9-980F-C328-8DAC-0994CB635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4DF1D-E8A5-F5B8-76B4-A7420C1CE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CFA90F-41ED-BB18-6637-197A7359B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E07622-9264-ED25-192A-979C5EF54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7C726-1F5E-A826-1F89-04D51AD2DC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D36B2-7AB5-59E8-7BB9-20BFEC041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743F3D-FD07-EE30-61D5-E2B930413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40A8A4-014D-C657-2430-529768CC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17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310DF-A85E-7B3D-C828-ACE8730C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2B452-B70F-24F3-FE98-E4D00FAA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E4BDAD-093A-A993-CD88-187A4435B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25955-1424-A5BC-19DA-77366F76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18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16F2AA-5A25-EBA9-0F10-5A653F744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678E8E-92BF-4DA0-7435-C921C844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22FDA-0FF4-DB5C-9A82-700A92BBC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86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32F8-CA3E-347C-37A5-A9A1527E8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ABE8D-0219-0F12-A988-C8EAF8BDF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973B7-7161-8D1F-B85B-825E59E769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9F702D-72AC-A409-1536-42105C145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FDF4A-936C-95F8-B6C8-C8FB5B16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3602F7-E2B2-AF52-C615-4DAE2D99C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14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8F12B-CEBE-E199-B206-A3CD3736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8518E5-BF04-3C7A-144B-1581829758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624A6-54D0-9CA9-E696-D86119DEA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0CAA30-2940-30B3-ED9E-914C74D7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2F06E-71E1-6255-6622-9B35D265E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2ADC72-23C7-6DEE-2F9F-21547EFD3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7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DEBC761-E92E-441C-898F-76F86D022B1B}"/>
              </a:ext>
            </a:extLst>
          </p:cNvPr>
          <p:cNvSpPr/>
          <p:nvPr userDrawn="1"/>
        </p:nvSpPr>
        <p:spPr>
          <a:xfrm>
            <a:off x="0" y="609600"/>
            <a:ext cx="5667375" cy="5140960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C4A515E9-47F9-4242-9953-8A1EAB732A73}"/>
              </a:ext>
            </a:extLst>
          </p:cNvPr>
          <p:cNvSpPr/>
          <p:nvPr userDrawn="1"/>
        </p:nvSpPr>
        <p:spPr>
          <a:xfrm>
            <a:off x="0" y="5750280"/>
            <a:ext cx="5667375" cy="473075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4AB0B4F6-E3C6-44BA-8393-E42F891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098731"/>
            <a:ext cx="457200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976524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8D1E1-33BC-F8A7-4618-7DBF147B6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9D407-3ECF-7141-C7ED-DE718233E7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BBBA6F-441D-1DE5-68FD-0D4677C4C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0E1B2-2AF7-97C3-0C24-4648BADEF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3A099-1475-B2E4-AF17-AFC1A570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272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18AA75-BD99-B118-3A47-F72C338DFD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C05BE-BA98-5BB3-F6D2-3275F4091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C9C64-FEF8-6CC9-79F2-B25A9316F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AA09F-7664-DC4F-540D-675CDBC93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0A1A1-5411-23F5-FD4F-69C1FCDF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8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CF37A12-DC80-4E26-A723-AE26478FB7E6}"/>
              </a:ext>
            </a:extLst>
          </p:cNvPr>
          <p:cNvSpPr/>
          <p:nvPr userDrawn="1"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14540DF-FD2B-47F6-8FE6-0CC29AF62BD2}"/>
              </a:ext>
            </a:extLst>
          </p:cNvPr>
          <p:cNvSpPr/>
          <p:nvPr userDrawn="1"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D1482E41-1955-4B89-BB00-761D5D33FB7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2883663-A05E-4A66-8C84-4E70790A27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4AE4BAA2-714F-45CB-A60F-9F3675A5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</p:spPr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60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C36A9461-5B34-41EB-BCED-C5B9F27B00BE}"/>
              </a:ext>
            </a:extLst>
          </p:cNvPr>
          <p:cNvSpPr/>
          <p:nvPr userDrawn="1"/>
        </p:nvSpPr>
        <p:spPr>
          <a:xfrm>
            <a:off x="482739" y="2306472"/>
            <a:ext cx="3089275" cy="0"/>
          </a:xfrm>
          <a:custGeom>
            <a:avLst/>
            <a:gdLst/>
            <a:ahLst/>
            <a:cxnLst/>
            <a:rect l="l" t="t" r="r" b="b"/>
            <a:pathLst>
              <a:path w="3089275">
                <a:moveTo>
                  <a:pt x="0" y="0"/>
                </a:moveTo>
                <a:lnTo>
                  <a:pt x="3089000" y="0"/>
                </a:lnTo>
              </a:path>
            </a:pathLst>
          </a:custGeom>
          <a:ln w="3275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1021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Content, no divi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6C6F9A56-47F3-4301-AD5D-ECC3ECA10D40}"/>
              </a:ext>
            </a:extLst>
          </p:cNvPr>
          <p:cNvSpPr/>
          <p:nvPr userDrawn="1"/>
        </p:nvSpPr>
        <p:spPr>
          <a:xfrm>
            <a:off x="0" y="0"/>
            <a:ext cx="4288155" cy="6296660"/>
          </a:xfrm>
          <a:custGeom>
            <a:avLst/>
            <a:gdLst/>
            <a:ahLst/>
            <a:cxnLst/>
            <a:rect l="l" t="t" r="r" b="b"/>
            <a:pathLst>
              <a:path w="4288155" h="6296660">
                <a:moveTo>
                  <a:pt x="0" y="6296139"/>
                </a:moveTo>
                <a:lnTo>
                  <a:pt x="4288155" y="6296139"/>
                </a:lnTo>
                <a:lnTo>
                  <a:pt x="4288155" y="0"/>
                </a:lnTo>
                <a:lnTo>
                  <a:pt x="0" y="0"/>
                </a:lnTo>
                <a:lnTo>
                  <a:pt x="0" y="629613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7900E62-5777-4FC6-94B3-A7E6118BE566}"/>
              </a:ext>
            </a:extLst>
          </p:cNvPr>
          <p:cNvSpPr/>
          <p:nvPr userDrawn="1"/>
        </p:nvSpPr>
        <p:spPr>
          <a:xfrm>
            <a:off x="0" y="6296139"/>
            <a:ext cx="4288155" cy="561975"/>
          </a:xfrm>
          <a:custGeom>
            <a:avLst/>
            <a:gdLst/>
            <a:ahLst/>
            <a:cxnLst/>
            <a:rect l="l" t="t" r="r" b="b"/>
            <a:pathLst>
              <a:path w="4288155" h="561975">
                <a:moveTo>
                  <a:pt x="0" y="561860"/>
                </a:moveTo>
                <a:lnTo>
                  <a:pt x="4288155" y="561860"/>
                </a:lnTo>
                <a:lnTo>
                  <a:pt x="4288155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Holder 2">
            <a:extLst>
              <a:ext uri="{FF2B5EF4-FFF2-40B4-BE49-F238E27FC236}">
                <a16:creationId xmlns:a16="http://schemas.microsoft.com/office/drawing/2014/main" id="{88B5DD21-387C-4EFB-8078-7EE9C2AB364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9D43E9B8-F21C-4970-8326-25998A208D17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77111571-985C-4387-82FE-2EE2FB531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739" y="561340"/>
            <a:ext cx="3089276" cy="635000"/>
          </a:xfrm>
        </p:spPr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CF37A12-DC80-4E26-A723-AE26478FB7E6}"/>
              </a:ext>
            </a:extLst>
          </p:cNvPr>
          <p:cNvSpPr/>
          <p:nvPr userDrawn="1"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F14540DF-FD2B-47F6-8FE6-0CC29AF62BD2}"/>
              </a:ext>
            </a:extLst>
          </p:cNvPr>
          <p:cNvSpPr/>
          <p:nvPr userDrawn="1"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older 2">
            <a:extLst>
              <a:ext uri="{FF2B5EF4-FFF2-40B4-BE49-F238E27FC236}">
                <a16:creationId xmlns:a16="http://schemas.microsoft.com/office/drawing/2014/main" id="{D1482E41-1955-4B89-BB00-761D5D33FB7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9" name="Holder 4">
            <a:extLst>
              <a:ext uri="{FF2B5EF4-FFF2-40B4-BE49-F238E27FC236}">
                <a16:creationId xmlns:a16="http://schemas.microsoft.com/office/drawing/2014/main" id="{02883663-A05E-4A66-8C84-4E70790A279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323434" cy="184666"/>
          </a:xfrm>
        </p:spPr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‹#›</a:t>
            </a:fld>
            <a:endParaRPr lang="en-US"/>
          </a:p>
        </p:txBody>
      </p:sp>
      <p:sp>
        <p:nvSpPr>
          <p:cNvPr id="10" name="Holder 2">
            <a:extLst>
              <a:ext uri="{FF2B5EF4-FFF2-40B4-BE49-F238E27FC236}">
                <a16:creationId xmlns:a16="http://schemas.microsoft.com/office/drawing/2014/main" id="{4AE4BAA2-714F-45CB-A60F-9F3675A51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</p:spPr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632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95F79-C641-4279-B777-E966B0D5081E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EBE2-4111-4065-BED1-832E2651B25C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6C912-83BE-469F-8535-A34DEB8FBB1F}" type="datetime1">
              <a:rPr lang="en-US" smtClean="0"/>
              <a:t>4/19/2023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spc="-5">
              <a:solidFill>
                <a:srgbClr val="27829D"/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8443A-BEF3-4DAA-89AC-65D51E84E787}" type="datetime1">
              <a:rPr lang="en-US" smtClean="0"/>
              <a:t>4/19/2023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582226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67933"/>
            <a:ext cx="10815319" cy="269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79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CDD28-93A6-437F-94F2-B61D38AD3E0E}" type="datetime1">
              <a:rPr lang="en-US" smtClean="0"/>
              <a:t>4/19/2023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335166" y="6478453"/>
            <a:ext cx="12827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0" r:id="rId4"/>
    <p:sldLayoutId id="2147483669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DBF309-5DDC-C628-4856-442A259F0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D34C6-80DB-0682-B1C8-4A4EDFA80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C252C-3E17-0890-0A60-2F14260A2A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D785C-5819-4B29-902C-7675AF03240B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26871-6C7C-E11D-778E-E5882778FD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A3D0E-BCC9-4AE2-5E8D-22C8B524A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CB5E-B11B-4564-AE71-3DE40DD57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5B0AD8-1C37-46C8-BEC1-CCA43E62D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77" y="2514600"/>
            <a:ext cx="10792323" cy="1587166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pc="-5">
                <a:solidFill>
                  <a:srgbClr val="FFFFFF"/>
                </a:solidFill>
              </a:rPr>
              <a:t>Francis + Clare Place</a:t>
            </a:r>
            <a:br>
              <a:rPr lang="en-US" spc="-5">
                <a:solidFill>
                  <a:srgbClr val="FFFFFF"/>
                </a:solidFill>
              </a:rPr>
            </a:br>
            <a:r>
              <a:rPr lang="en-US" sz="4400" spc="-5">
                <a:solidFill>
                  <a:srgbClr val="FFFFFF"/>
                </a:solidFill>
              </a:rPr>
              <a:t>funded by the Portland Housing Bond</a:t>
            </a:r>
            <a:endParaRPr lang="en-US" sz="440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6784CD4-D8C7-4A35-8D9A-4BCADB3ACB0A}"/>
              </a:ext>
            </a:extLst>
          </p:cNvPr>
          <p:cNvSpPr txBox="1"/>
          <p:nvPr/>
        </p:nvSpPr>
        <p:spPr>
          <a:xfrm>
            <a:off x="566468" y="5078083"/>
            <a:ext cx="4696465" cy="85414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 spc="-5">
                <a:solidFill>
                  <a:srgbClr val="FFFFFF"/>
                </a:solidFill>
                <a:latin typeface="Arial"/>
                <a:cs typeface="Arial"/>
              </a:rPr>
              <a:t>Molly Rogers, Interim Director</a:t>
            </a:r>
          </a:p>
          <a:p>
            <a:pPr marL="12700" marR="5080">
              <a:lnSpc>
                <a:spcPct val="128800"/>
              </a:lnSpc>
              <a:spcBef>
                <a:spcPts val="100"/>
              </a:spcBef>
            </a:pPr>
            <a:r>
              <a:rPr lang="en-US" sz="2200" b="1">
                <a:solidFill>
                  <a:srgbClr val="FFFFFF"/>
                </a:solidFill>
                <a:latin typeface="Arial"/>
                <a:cs typeface="Arial"/>
              </a:rPr>
              <a:t>May 17, 2023</a:t>
            </a:r>
            <a:endParaRPr sz="2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3088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AF258-B596-4CF2-9A3F-22E9BF90CD96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EE93CA-2149-458C-BD1A-24702F7E6DCB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10</a:t>
            </a:fld>
            <a:endParaRPr 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08F504CF-8E99-4D93-AED7-DE33BCC60583}"/>
              </a:ext>
            </a:extLst>
          </p:cNvPr>
          <p:cNvSpPr txBox="1"/>
          <p:nvPr/>
        </p:nvSpPr>
        <p:spPr>
          <a:xfrm>
            <a:off x="688340" y="1367933"/>
            <a:ext cx="10544175" cy="254460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42900" indent="-342900">
              <a:lnSpc>
                <a:spcPts val="3500"/>
              </a:lnSpc>
              <a:spcAft>
                <a:spcPts val="2400"/>
              </a:spcAft>
              <a:buFont typeface="Arial,Sans-Serif" panose="020B0604020202020204" pitchFamily="34" charset="0"/>
              <a:buChar char="•"/>
            </a:pPr>
            <a:r>
              <a:rPr lang="en-US" sz="2800">
                <a:solidFill>
                  <a:srgbClr val="434F69"/>
                </a:solidFill>
                <a:latin typeface="Arial"/>
                <a:cs typeface="Arial"/>
              </a:rPr>
              <a:t>Authorize funding of up to $9,421,891 to Francis + Clare Place Limited Partnership or an affiliate of Catholic Charities of Oregon</a:t>
            </a:r>
          </a:p>
          <a:p>
            <a:pPr marL="342900" indent="-342900">
              <a:lnSpc>
                <a:spcPts val="3500"/>
              </a:lnSpc>
              <a:spcAft>
                <a:spcPts val="2400"/>
              </a:spcAft>
              <a:buFont typeface="Arial,Sans-Serif" panose="020B0604020202020204" pitchFamily="34" charset="0"/>
              <a:buChar char="•"/>
            </a:pPr>
            <a:r>
              <a:rPr lang="en-US" sz="2800">
                <a:solidFill>
                  <a:srgbClr val="434F69"/>
                </a:solidFill>
                <a:latin typeface="Arial"/>
                <a:cs typeface="Arial"/>
              </a:rPr>
              <a:t>Authorize the Interim Director of PHB to approve amendments and execute any related documents necessary to advance the project within the maximum approved amounts </a:t>
            </a:r>
            <a:endParaRPr lang="en-US" sz="2800">
              <a:solidFill>
                <a:srgbClr val="434F69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FA9C26E3-D02E-4F3B-A570-73E04E3BB289}"/>
              </a:ext>
            </a:extLst>
          </p:cNvPr>
          <p:cNvSpPr txBox="1">
            <a:spLocks/>
          </p:cNvSpPr>
          <p:nvPr/>
        </p:nvSpPr>
        <p:spPr>
          <a:xfrm>
            <a:off x="575772" y="322453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spc="-5"/>
              <a:t>City Council Request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450112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RTLAND Bond map stats only 032423.png">
            <a:extLst>
              <a:ext uri="{FF2B5EF4-FFF2-40B4-BE49-F238E27FC236}">
                <a16:creationId xmlns:a16="http://schemas.microsoft.com/office/drawing/2014/main" id="{FD3B82ED-1490-8251-E499-847646C3F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1" y="-2336"/>
            <a:ext cx="12203501" cy="686267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D5D49B-3789-A32C-6FA8-B3A82029C0B8}"/>
              </a:ext>
            </a:extLst>
          </p:cNvPr>
          <p:cNvSpPr/>
          <p:nvPr/>
        </p:nvSpPr>
        <p:spPr>
          <a:xfrm>
            <a:off x="7243852" y="3486292"/>
            <a:ext cx="447676" cy="44286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381A82-7548-0F8C-3019-DDC990C02BF2}"/>
              </a:ext>
            </a:extLst>
          </p:cNvPr>
          <p:cNvSpPr txBox="1"/>
          <p:nvPr/>
        </p:nvSpPr>
        <p:spPr>
          <a:xfrm>
            <a:off x="6938546" y="2577340"/>
            <a:ext cx="1058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Francis </a:t>
            </a:r>
            <a:br>
              <a:rPr lang="en-US"/>
            </a:br>
            <a:r>
              <a:rPr lang="en-US"/>
              <a:t>+ Clare Place</a:t>
            </a:r>
          </a:p>
        </p:txBody>
      </p:sp>
    </p:spTree>
    <p:extLst>
      <p:ext uri="{BB962C8B-B14F-4D97-AF65-F5344CB8AC3E}">
        <p14:creationId xmlns:p14="http://schemas.microsoft.com/office/powerpoint/2010/main" val="833660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ky, grass, outdoor&#10;&#10;Description automatically generated">
            <a:extLst>
              <a:ext uri="{FF2B5EF4-FFF2-40B4-BE49-F238E27FC236}">
                <a16:creationId xmlns:a16="http://schemas.microsoft.com/office/drawing/2014/main" id="{44DC7F32-0DCD-93B0-1CE6-741B59A7F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35" b="6701"/>
          <a:stretch/>
        </p:blipFill>
        <p:spPr>
          <a:xfrm>
            <a:off x="-1" y="381742"/>
            <a:ext cx="12192000" cy="64762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B528D4-4413-7309-FC8E-E362F7164C81}"/>
              </a:ext>
            </a:extLst>
          </p:cNvPr>
          <p:cNvSpPr/>
          <p:nvPr/>
        </p:nvSpPr>
        <p:spPr>
          <a:xfrm>
            <a:off x="1" y="1"/>
            <a:ext cx="12192000" cy="1168716"/>
          </a:xfrm>
          <a:prstGeom prst="rect">
            <a:avLst/>
          </a:prstGeom>
          <a:solidFill>
            <a:srgbClr val="278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Edlen &amp; Co.">
            <a:extLst>
              <a:ext uri="{FF2B5EF4-FFF2-40B4-BE49-F238E27FC236}">
                <a16:creationId xmlns:a16="http://schemas.microsoft.com/office/drawing/2014/main" id="{FC363136-ED1C-3D90-05B2-E40CA94BC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955"/>
          <a:stretch/>
        </p:blipFill>
        <p:spPr bwMode="auto">
          <a:xfrm>
            <a:off x="8692882" y="692076"/>
            <a:ext cx="3149153" cy="4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762C6B2-746B-5254-D7FE-4D00FFB10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95" y="-118921"/>
            <a:ext cx="3259939" cy="100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8BDD88-BAE9-3F0C-751E-DB844EBCD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70" y="276582"/>
            <a:ext cx="7177331" cy="615553"/>
          </a:xfrm>
        </p:spPr>
        <p:txBody>
          <a:bodyPr/>
          <a:lstStyle/>
          <a:p>
            <a:r>
              <a:rPr lang="en-US"/>
              <a:t>Francis + Clare Place</a:t>
            </a:r>
          </a:p>
        </p:txBody>
      </p:sp>
    </p:spTree>
    <p:extLst>
      <p:ext uri="{BB962C8B-B14F-4D97-AF65-F5344CB8AC3E}">
        <p14:creationId xmlns:p14="http://schemas.microsoft.com/office/powerpoint/2010/main" val="3128050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CD84D-D288-4FE9-8F93-BDECF09FB3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09F5B-2763-445C-8D79-DADD635E3E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DAF8F4-4148-4F97-8601-72D2FCB4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48175"/>
            <a:ext cx="3089276" cy="635000"/>
          </a:xfrm>
        </p:spPr>
        <p:txBody>
          <a:bodyPr/>
          <a:lstStyle/>
          <a:p>
            <a:r>
              <a:rPr lang="en-US" sz="3200" spc="-5">
                <a:solidFill>
                  <a:srgbClr val="FFFFFF"/>
                </a:solidFill>
              </a:rPr>
              <a:t>Project Highlights</a:t>
            </a:r>
            <a:endParaRPr lang="en-US" sz="320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F53E4946-DDC2-4159-A4E0-44E7422DEFBC}"/>
              </a:ext>
            </a:extLst>
          </p:cNvPr>
          <p:cNvSpPr txBox="1"/>
          <p:nvPr/>
        </p:nvSpPr>
        <p:spPr>
          <a:xfrm>
            <a:off x="214224" y="1769853"/>
            <a:ext cx="3796080" cy="4261422"/>
          </a:xfrm>
          <a:prstGeom prst="rect">
            <a:avLst/>
          </a:prstGeom>
        </p:spPr>
        <p:txBody>
          <a:bodyPr vert="horz" wrap="square" lIns="0" tIns="110489" rIns="0" bIns="0" rtlCol="0" anchor="t"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1900">
                <a:solidFill>
                  <a:schemeClr val="bg1"/>
                </a:solidFill>
                <a:latin typeface="Arial"/>
                <a:cs typeface="Calibri"/>
              </a:rPr>
              <a:t>61 new deeply affordable units</a:t>
            </a:r>
            <a:endParaRPr lang="en-US">
              <a:solidFill>
                <a:schemeClr val="bg1"/>
              </a:solidFill>
              <a:latin typeface="Calibri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1900">
                <a:solidFill>
                  <a:schemeClr val="bg1"/>
                </a:solidFill>
                <a:latin typeface="Arial"/>
                <a:cs typeface="Calibri"/>
              </a:rPr>
              <a:t>Land agreement with St. Francis of Assisi Catholic Church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1900">
                <a:solidFill>
                  <a:schemeClr val="bg1"/>
                </a:solidFill>
                <a:latin typeface="Arial"/>
                <a:cs typeface="Calibri"/>
              </a:rPr>
              <a:t>100% permanent supportive housing (PSH) with rental subsidy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1900">
                <a:solidFill>
                  <a:schemeClr val="bg1"/>
                </a:solidFill>
                <a:latin typeface="Arial"/>
                <a:cs typeface="Arial"/>
              </a:rPr>
              <a:t>Intensive services supported by Joint Office of Homeless Services funding</a:t>
            </a:r>
            <a:endParaRPr lang="en-US" sz="1900">
              <a:solidFill>
                <a:schemeClr val="bg1"/>
              </a:solidFill>
              <a:latin typeface="Arial"/>
              <a:cs typeface="Calibri"/>
            </a:endParaRP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1900">
                <a:solidFill>
                  <a:schemeClr val="bg1"/>
                </a:solidFill>
                <a:latin typeface="Arial"/>
                <a:cs typeface="Arial"/>
              </a:rPr>
              <a:t>Buckman neighborhood</a:t>
            </a:r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1900">
                <a:solidFill>
                  <a:schemeClr val="bg1"/>
                </a:solidFill>
                <a:latin typeface="Arial"/>
                <a:cs typeface="Calibri"/>
              </a:rPr>
              <a:t>99-year affordability period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AD39D1-4200-4926-896F-21474135E907}"/>
              </a:ext>
            </a:extLst>
          </p:cNvPr>
          <p:cNvCxnSpPr/>
          <p:nvPr/>
        </p:nvCxnSpPr>
        <p:spPr>
          <a:xfrm>
            <a:off x="533400" y="1631830"/>
            <a:ext cx="2517913" cy="0"/>
          </a:xfrm>
          <a:prstGeom prst="line">
            <a:avLst/>
          </a:prstGeom>
          <a:ln cap="sq" cmpd="sng">
            <a:solidFill>
              <a:schemeClr val="bg1"/>
            </a:solidFill>
            <a:bevel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867D5E72-9D19-E1CB-73B9-4D12B04A4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56" y="995713"/>
            <a:ext cx="6487827" cy="503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51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CD84D-D288-4FE9-8F93-BDECF09FB3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09F5B-2763-445C-8D79-DADD635E3E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DAF8F4-4148-4F97-8601-72D2FCB4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05" y="1066800"/>
            <a:ext cx="3089276" cy="635000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3200" spc="-5">
                <a:solidFill>
                  <a:srgbClr val="FFFFFF"/>
                </a:solidFill>
              </a:rPr>
              <a:t>Unit Mix</a:t>
            </a:r>
            <a:endParaRPr lang="en-US" sz="32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137FB3-028D-4340-BA5B-497F068B8DA7}"/>
              </a:ext>
            </a:extLst>
          </p:cNvPr>
          <p:cNvCxnSpPr/>
          <p:nvPr/>
        </p:nvCxnSpPr>
        <p:spPr>
          <a:xfrm>
            <a:off x="487205" y="1905000"/>
            <a:ext cx="2517913" cy="0"/>
          </a:xfrm>
          <a:prstGeom prst="line">
            <a:avLst/>
          </a:prstGeom>
          <a:ln cap="sq" cmpd="sng">
            <a:solidFill>
              <a:schemeClr val="bg1"/>
            </a:solidFill>
            <a:bevel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object 5">
            <a:extLst>
              <a:ext uri="{FF2B5EF4-FFF2-40B4-BE49-F238E27FC236}">
                <a16:creationId xmlns:a16="http://schemas.microsoft.com/office/drawing/2014/main" id="{2E269B75-854C-43E4-9336-83F9B66119AC}"/>
              </a:ext>
            </a:extLst>
          </p:cNvPr>
          <p:cNvSpPr txBox="1"/>
          <p:nvPr/>
        </p:nvSpPr>
        <p:spPr>
          <a:xfrm>
            <a:off x="372233" y="2034388"/>
            <a:ext cx="3586924" cy="2778965"/>
          </a:xfrm>
          <a:prstGeom prst="rect">
            <a:avLst/>
          </a:prstGeom>
        </p:spPr>
        <p:txBody>
          <a:bodyPr vert="horz" wrap="square" lIns="0" tIns="110489" rIns="0" bIns="0" rtlCol="0" anchor="t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61 units of PSH</a:t>
            </a:r>
            <a:endParaRPr lang="en-US" sz="200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effectLst/>
                <a:latin typeface="Arial"/>
                <a:cs typeface="Arial"/>
              </a:rPr>
              <a:t>54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 </a:t>
            </a:r>
            <a:r>
              <a:rPr lang="en-US" sz="2000">
                <a:solidFill>
                  <a:schemeClr val="bg1"/>
                </a:solidFill>
                <a:effectLst/>
                <a:latin typeface="Arial"/>
                <a:cs typeface="Arial"/>
              </a:rPr>
              <a:t>studios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7  1-BRs</a:t>
            </a:r>
            <a:br>
              <a:rPr lang="en-US" sz="2000">
                <a:solidFill>
                  <a:schemeClr val="bg1"/>
                </a:solidFill>
                <a:latin typeface="Arial"/>
                <a:cs typeface="Calibri"/>
              </a:rPr>
            </a:br>
            <a:endParaRPr lang="en-US" sz="2000">
              <a:solidFill>
                <a:schemeClr val="bg1"/>
              </a:solidFill>
              <a:effectLst/>
              <a:latin typeface="Arial"/>
              <a:cs typeface="Calibri"/>
            </a:endParaRPr>
          </a:p>
          <a:p>
            <a:pPr marL="298450" indent="-285750">
              <a:spcBef>
                <a:spcPts val="770"/>
              </a:spcBef>
              <a:buFontTx/>
              <a:buChar char="•"/>
              <a:tabLst>
                <a:tab pos="297815" algn="l"/>
                <a:tab pos="298450" algn="l"/>
              </a:tabLst>
            </a:pPr>
            <a:r>
              <a:rPr lang="en-US" sz="2000" spc="-5">
                <a:solidFill>
                  <a:srgbClr val="FFFFFF"/>
                </a:solidFill>
                <a:latin typeface="Arial"/>
                <a:cs typeface="Arial"/>
              </a:rPr>
              <a:t>All units at 30% AMI or below</a:t>
            </a:r>
            <a:br>
              <a:rPr lang="en-US" sz="2000" spc="-5">
                <a:latin typeface="Arial"/>
                <a:cs typeface="Arial"/>
              </a:rPr>
            </a:br>
            <a:endParaRPr lang="en-US" sz="2000" spc="-5">
              <a:solidFill>
                <a:srgbClr val="FFFFFF"/>
              </a:solidFill>
              <a:latin typeface="Arial"/>
              <a:cs typeface="Arial"/>
            </a:endParaRPr>
          </a:p>
          <a:p>
            <a:pPr marL="298450" indent="-285750">
              <a:spcBef>
                <a:spcPts val="770"/>
              </a:spcBef>
              <a:buFontTx/>
              <a:buChar char="•"/>
              <a:tabLst>
                <a:tab pos="297815" algn="l"/>
                <a:tab pos="298450" algn="l"/>
              </a:tabLst>
            </a:pPr>
            <a:r>
              <a:rPr lang="en-US" sz="2000" spc="-5">
                <a:solidFill>
                  <a:srgbClr val="FFFFFF"/>
                </a:solidFill>
                <a:latin typeface="Arial"/>
                <a:cs typeface="Arial"/>
              </a:rPr>
              <a:t>All units have rental subsidy from Project Based Vouchers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6C39C19-6CFE-0A40-FD90-514FEFB94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989" y="903861"/>
            <a:ext cx="6329611" cy="46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432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CCD84D-D288-4FE9-8F93-BDECF09FB31A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Portland Housing Bureau</a:t>
            </a:r>
            <a:endParaRPr lang="en-US" spc="-5">
              <a:solidFill>
                <a:srgbClr val="27829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09F5B-2763-445C-8D79-DADD635E3E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6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DAF8F4-4148-4F97-8601-72D2FCB4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3089276" cy="984885"/>
          </a:xfrm>
        </p:spPr>
        <p:txBody>
          <a:bodyPr wrap="square" lIns="0" tIns="0" rIns="0" bIns="0" anchor="t">
            <a:spAutoFit/>
          </a:bodyPr>
          <a:lstStyle/>
          <a:p>
            <a:r>
              <a:rPr lang="en-US" sz="3200" spc="-5">
                <a:solidFill>
                  <a:srgbClr val="FFFFFF"/>
                </a:solidFill>
              </a:rPr>
              <a:t>Amenities &amp; Contracting </a:t>
            </a:r>
            <a:endParaRPr lang="en-US" sz="3200"/>
          </a:p>
        </p:txBody>
      </p:sp>
      <p:sp>
        <p:nvSpPr>
          <p:cNvPr id="72" name="object 5">
            <a:extLst>
              <a:ext uri="{FF2B5EF4-FFF2-40B4-BE49-F238E27FC236}">
                <a16:creationId xmlns:a16="http://schemas.microsoft.com/office/drawing/2014/main" id="{69CD7800-0A28-449F-B648-948277A98BA3}"/>
              </a:ext>
            </a:extLst>
          </p:cNvPr>
          <p:cNvSpPr txBox="1"/>
          <p:nvPr/>
        </p:nvSpPr>
        <p:spPr>
          <a:xfrm>
            <a:off x="258159" y="1952849"/>
            <a:ext cx="3866745" cy="5025734"/>
          </a:xfrm>
          <a:prstGeom prst="rect">
            <a:avLst/>
          </a:prstGeom>
        </p:spPr>
        <p:txBody>
          <a:bodyPr vert="horz" wrap="square" lIns="0" tIns="110489" rIns="0" bIns="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effectLst/>
                <a:latin typeface="Arial"/>
                <a:cs typeface="Arial"/>
              </a:rPr>
              <a:t>Laundry, quiet room, flexible classroom/community space with kitchen, offices for service 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24/7 front desk coverage</a:t>
            </a:r>
            <a:br>
              <a:rPr lang="en-US">
                <a:solidFill>
                  <a:schemeClr val="bg1"/>
                </a:solidFill>
                <a:latin typeface="Arial"/>
                <a:cs typeface="Arial"/>
              </a:rPr>
            </a:b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Adjacent to Francis and Clare Commons green street</a:t>
            </a:r>
            <a:br>
              <a:rPr lang="en-US">
                <a:solidFill>
                  <a:schemeClr val="bg1"/>
                </a:solidFill>
                <a:latin typeface="Arial"/>
                <a:cs typeface="Arial"/>
              </a:rPr>
            </a:b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FFFFFF"/>
                </a:solidFill>
                <a:latin typeface="Arial"/>
                <a:cs typeface="Arial"/>
              </a:rPr>
              <a:t>Earth Advantage Gold</a:t>
            </a:r>
            <a:br>
              <a:rPr lang="en-US" spc="-5">
                <a:solidFill>
                  <a:srgbClr val="FFFFFF"/>
                </a:solidFill>
                <a:latin typeface="Arial"/>
                <a:cs typeface="Arial"/>
              </a:rPr>
            </a:br>
            <a:endParaRPr lang="en-US" spc="-5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FFFFFF"/>
                </a:solidFill>
                <a:latin typeface="Arial"/>
                <a:cs typeface="Arial"/>
              </a:rPr>
              <a:t>30% DMWESB contracting goal</a:t>
            </a:r>
            <a:br>
              <a:rPr lang="en-US" spc="-5">
                <a:solidFill>
                  <a:srgbClr val="FFFFFF"/>
                </a:solidFill>
                <a:latin typeface="Arial"/>
                <a:cs typeface="Arial"/>
              </a:rPr>
            </a:br>
            <a:endParaRPr lang="en-US" spc="-5">
              <a:solidFill>
                <a:srgbClr val="FFFFFF"/>
              </a:solidFill>
              <a:latin typeface="Arial"/>
              <a:cs typeface="Arial"/>
            </a:endParaRPr>
          </a:p>
          <a:p>
            <a:pPr marL="285750" indent="-285750">
              <a:buFont typeface="Arial,Sans-Serif"/>
              <a:buChar char="•"/>
              <a:tabLst>
                <a:tab pos="297815" algn="l"/>
                <a:tab pos="298450" algn="l"/>
              </a:tabLst>
            </a:pPr>
            <a:r>
              <a:rPr lang="en-US">
                <a:solidFill>
                  <a:schemeClr val="bg1"/>
                </a:solidFill>
                <a:latin typeface="Arial"/>
                <a:cs typeface="Calibri"/>
              </a:rPr>
              <a:t>Construction: June 2023 through Spring 2024 </a:t>
            </a:r>
            <a:endParaRPr lang="en-US">
              <a:solidFill>
                <a:schemeClr val="bg1"/>
              </a:solidFill>
              <a:latin typeface="Arial"/>
              <a:ea typeface="+mn-lt"/>
              <a:cs typeface="+mn-lt"/>
            </a:endParaRPr>
          </a:p>
          <a:p>
            <a:pPr marL="298450" indent="-285750">
              <a:spcBef>
                <a:spcPts val="770"/>
              </a:spcBef>
              <a:buFontTx/>
              <a:buChar char="•"/>
              <a:tabLst>
                <a:tab pos="297815" algn="l"/>
                <a:tab pos="298450" algn="l"/>
              </a:tabLst>
            </a:pPr>
            <a:endParaRPr lang="en-US">
              <a:solidFill>
                <a:srgbClr val="000000"/>
              </a:solidFill>
              <a:latin typeface="Arial"/>
              <a:cs typeface="Calibri"/>
            </a:endParaRPr>
          </a:p>
          <a:p>
            <a:pPr marL="298450" indent="-285750">
              <a:spcBef>
                <a:spcPts val="770"/>
              </a:spcBef>
              <a:buFontTx/>
              <a:buChar char="•"/>
              <a:tabLst>
                <a:tab pos="297815" algn="l"/>
                <a:tab pos="298450" algn="l"/>
              </a:tabLst>
            </a:pPr>
            <a:endParaRPr lang="en-US" spc="-5">
              <a:solidFill>
                <a:srgbClr val="FFFFFF"/>
              </a:solidFill>
              <a:latin typeface="+mj-lt"/>
              <a:cs typeface="Arial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395D5C1-1053-4B4A-895B-CEEC9E4CF822}"/>
              </a:ext>
            </a:extLst>
          </p:cNvPr>
          <p:cNvCxnSpPr/>
          <p:nvPr/>
        </p:nvCxnSpPr>
        <p:spPr>
          <a:xfrm>
            <a:off x="533400" y="1905000"/>
            <a:ext cx="2517913" cy="0"/>
          </a:xfrm>
          <a:prstGeom prst="line">
            <a:avLst/>
          </a:prstGeom>
          <a:ln cap="sq" cmpd="sng">
            <a:solidFill>
              <a:schemeClr val="bg1"/>
            </a:solidFill>
            <a:bevel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988BF3F-D100-B28F-9B17-8829D909F5C0}"/>
              </a:ext>
            </a:extLst>
          </p:cNvPr>
          <p:cNvSpPr txBox="1"/>
          <p:nvPr/>
        </p:nvSpPr>
        <p:spPr>
          <a:xfrm>
            <a:off x="9075907" y="5264010"/>
            <a:ext cx="2887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"/>
                <a:cs typeface="Arial"/>
              </a:rPr>
              <a:t>Francis and Clare Commons</a:t>
            </a:r>
          </a:p>
        </p:txBody>
      </p:sp>
      <p:pic>
        <p:nvPicPr>
          <p:cNvPr id="14" name="Picture 13" descr="A picture containing floor, indoor, building, furniture&#10;&#10;Description automatically generated">
            <a:extLst>
              <a:ext uri="{FF2B5EF4-FFF2-40B4-BE49-F238E27FC236}">
                <a16:creationId xmlns:a16="http://schemas.microsoft.com/office/drawing/2014/main" id="{41FBAD58-75B4-A7EF-406D-122334734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47" y="1369242"/>
            <a:ext cx="6845753" cy="411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Joint Office of Homeless Services">
            <a:extLst>
              <a:ext uri="{FF2B5EF4-FFF2-40B4-BE49-F238E27FC236}">
                <a16:creationId xmlns:a16="http://schemas.microsoft.com/office/drawing/2014/main" id="{1A6E351D-0FAC-8F6D-644D-F93CC1596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1" r="4747" b="10631"/>
          <a:stretch/>
        </p:blipFill>
        <p:spPr bwMode="auto">
          <a:xfrm>
            <a:off x="7950491" y="1725578"/>
            <a:ext cx="4120907" cy="177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9D1A7-2AAE-4E93-81BC-A695308801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A0769-FE8A-4494-9C09-F89DF8D00F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7</a:t>
            </a:fld>
            <a:endParaRPr lang="en-US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3CAF0D8A-68DB-44EE-A08F-0CDA6EECE61F}"/>
              </a:ext>
            </a:extLst>
          </p:cNvPr>
          <p:cNvSpPr txBox="1"/>
          <p:nvPr/>
        </p:nvSpPr>
        <p:spPr>
          <a:xfrm>
            <a:off x="481264" y="3517156"/>
            <a:ext cx="3242310" cy="110543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500" b="1" spc="-10">
                <a:solidFill>
                  <a:srgbClr val="8FD169"/>
                </a:solidFill>
                <a:latin typeface="Arial"/>
                <a:cs typeface="Arial"/>
              </a:rPr>
              <a:t>Rental Subsidy</a:t>
            </a:r>
            <a:endParaRPr sz="2500">
              <a:latin typeface="Arial"/>
              <a:cs typeface="Arial"/>
            </a:endParaRPr>
          </a:p>
          <a:p>
            <a:pPr marL="12700" marR="5080" algn="ctr">
              <a:spcBef>
                <a:spcPts val="1200"/>
              </a:spcBef>
              <a:spcAft>
                <a:spcPts val="600"/>
              </a:spcAft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All units supported by Project Based Vouchers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EBC9E1BC-2DDA-43A3-8063-90F0F604EA79}"/>
              </a:ext>
            </a:extLst>
          </p:cNvPr>
          <p:cNvSpPr txBox="1"/>
          <p:nvPr/>
        </p:nvSpPr>
        <p:spPr>
          <a:xfrm>
            <a:off x="4061958" y="3517352"/>
            <a:ext cx="3831024" cy="165942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500" b="1" spc="-10">
                <a:solidFill>
                  <a:srgbClr val="8FD169"/>
                </a:solidFill>
                <a:latin typeface="Arial"/>
                <a:cs typeface="Arial"/>
              </a:rPr>
              <a:t>Service Providers</a:t>
            </a:r>
            <a:endParaRPr lang="en-US" sz="800" spc="-5">
              <a:solidFill>
                <a:srgbClr val="434F69"/>
              </a:solidFill>
              <a:latin typeface="Arial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Trauma-informed care model, with case management and peer support focused on housing retention and stability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02D3E6F-0F6B-4028-9A79-9E0953C727BA}"/>
              </a:ext>
            </a:extLst>
          </p:cNvPr>
          <p:cNvSpPr txBox="1">
            <a:spLocks/>
          </p:cNvSpPr>
          <p:nvPr/>
        </p:nvSpPr>
        <p:spPr>
          <a:xfrm>
            <a:off x="575772" y="322453"/>
            <a:ext cx="1081531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spc="-5"/>
              <a:t>Permanent Supportive Housing</a:t>
            </a:r>
            <a:endParaRPr lang="en-US" kern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103C8D48-9273-F962-D8F0-8E44DEF3FFF2}"/>
              </a:ext>
            </a:extLst>
          </p:cNvPr>
          <p:cNvSpPr txBox="1"/>
          <p:nvPr/>
        </p:nvSpPr>
        <p:spPr>
          <a:xfrm>
            <a:off x="8468426" y="3350074"/>
            <a:ext cx="3242310" cy="177689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en-US" sz="2500" b="1" spc="-10">
                <a:solidFill>
                  <a:srgbClr val="8FD169"/>
                </a:solidFill>
                <a:latin typeface="Arial"/>
                <a:cs typeface="Arial"/>
              </a:rPr>
              <a:t>Services Operating Support</a:t>
            </a:r>
            <a:endParaRPr lang="en-US" sz="2500">
              <a:latin typeface="Arial"/>
              <a:cs typeface="Arial"/>
            </a:endParaRPr>
          </a:p>
          <a:p>
            <a:pPr marL="12700" marR="5080" algn="ctr">
              <a:spcBef>
                <a:spcPts val="1200"/>
              </a:spcBef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Wrap-around service support for homeless households is $10,000 per PSH unit per year</a:t>
            </a:r>
            <a:endParaRPr lang="en-US">
              <a:latin typeface="Arial"/>
              <a:cs typeface="Arial"/>
            </a:endParaRPr>
          </a:p>
        </p:txBody>
      </p:sp>
      <p:sp>
        <p:nvSpPr>
          <p:cNvPr id="16" name="AutoShape 2">
            <a:extLst>
              <a:ext uri="{FF2B5EF4-FFF2-40B4-BE49-F238E27FC236}">
                <a16:creationId xmlns:a16="http://schemas.microsoft.com/office/drawing/2014/main" id="{307FB9A1-BCE2-EC39-BABE-AB225E09D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33054" y="335007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4D3DBCD-C1E6-0FBD-D1DE-59AF4ECFB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75"/>
          <a:stretch/>
        </p:blipFill>
        <p:spPr bwMode="auto">
          <a:xfrm>
            <a:off x="5098315" y="2061492"/>
            <a:ext cx="3163712" cy="11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A628E05-6579-7FB1-37B3-CA7F90B3E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76"/>
          <a:stretch/>
        </p:blipFill>
        <p:spPr bwMode="auto">
          <a:xfrm>
            <a:off x="134677" y="1966802"/>
            <a:ext cx="3935483" cy="129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73F8D41-906F-92D0-FE24-B6F5BE0283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0551" y="1579876"/>
            <a:ext cx="2297502" cy="185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97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2DEE46-C0C8-4171-B6A3-C8BF4F9F3907}"/>
              </a:ext>
            </a:extLst>
          </p:cNvPr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F3A77E-C6C3-46B3-A70C-3880BE0E144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8</a:t>
            </a:fld>
            <a:endParaRPr lang="en-US"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167DFAAD-078B-4B6D-AE79-365076F3846E}"/>
              </a:ext>
            </a:extLst>
          </p:cNvPr>
          <p:cNvSpPr txBox="1"/>
          <p:nvPr/>
        </p:nvSpPr>
        <p:spPr>
          <a:xfrm>
            <a:off x="519327" y="1558634"/>
            <a:ext cx="4438521" cy="423654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>
              <a:spcBef>
                <a:spcPts val="10"/>
              </a:spcBef>
              <a:spcAft>
                <a:spcPts val="600"/>
              </a:spcAft>
            </a:pPr>
            <a:endParaRPr lang="en-US">
              <a:latin typeface="Arial"/>
              <a:cs typeface="Times New Roman"/>
            </a:endParaRPr>
          </a:p>
          <a:p>
            <a:pPr marL="297815" marR="5080" indent="-285750">
              <a:lnSpc>
                <a:spcPct val="109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Case management and peer support</a:t>
            </a:r>
          </a:p>
          <a:p>
            <a:pPr marL="297815" marR="5080" indent="-285750">
              <a:lnSpc>
                <a:spcPct val="109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Access to primary care, counseling and mental health services, food programs</a:t>
            </a:r>
          </a:p>
          <a:p>
            <a:pPr marL="297815" marR="5080" indent="-285750">
              <a:lnSpc>
                <a:spcPct val="109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New resident orientation and resources</a:t>
            </a:r>
          </a:p>
          <a:p>
            <a:pPr marL="297815" marR="5080" indent="-285750">
              <a:lnSpc>
                <a:spcPct val="109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Income support including accessing benefits, Individual Development Accounts, and financial coaching</a:t>
            </a:r>
          </a:p>
          <a:p>
            <a:pPr marL="297815" marR="5080" indent="-285750">
              <a:lnSpc>
                <a:spcPct val="109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Referrals and assistance navigating social services</a:t>
            </a:r>
          </a:p>
          <a:p>
            <a:pPr marL="297815" marR="5080" indent="-285750">
              <a:lnSpc>
                <a:spcPct val="1099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-5">
                <a:solidFill>
                  <a:srgbClr val="434F69"/>
                </a:solidFill>
                <a:latin typeface="Arial"/>
                <a:cs typeface="Arial"/>
              </a:rPr>
              <a:t>Community building events and activities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CD5FC1-8462-4CB6-A538-42BE3954FD48}"/>
              </a:ext>
            </a:extLst>
          </p:cNvPr>
          <p:cNvSpPr txBox="1"/>
          <p:nvPr/>
        </p:nvSpPr>
        <p:spPr>
          <a:xfrm rot="1781179">
            <a:off x="6477000" y="2590800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</a:rPr>
              <a:t>Replace this photo</a:t>
            </a: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0554E4FD-3ACA-4B6F-A097-59B100113E4B}"/>
              </a:ext>
            </a:extLst>
          </p:cNvPr>
          <p:cNvSpPr txBox="1">
            <a:spLocks/>
          </p:cNvSpPr>
          <p:nvPr/>
        </p:nvSpPr>
        <p:spPr>
          <a:xfrm>
            <a:off x="519327" y="365277"/>
            <a:ext cx="9365651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kern="0" spc="-5"/>
              <a:t>Resident &amp; PSH Services</a:t>
            </a:r>
            <a:endParaRPr lang="en-US" kern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00A8A28-9406-5368-3CE9-1C513CE918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9590" y="1926538"/>
            <a:ext cx="6179010" cy="3861881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id="{047FC56B-D51E-340F-96D7-970FE4710715}"/>
              </a:ext>
            </a:extLst>
          </p:cNvPr>
          <p:cNvSpPr txBox="1"/>
          <p:nvPr/>
        </p:nvSpPr>
        <p:spPr>
          <a:xfrm>
            <a:off x="519327" y="1069581"/>
            <a:ext cx="10775620" cy="78226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b="1" spc="-10">
                <a:solidFill>
                  <a:srgbClr val="8FD169"/>
                </a:solidFill>
                <a:latin typeface="Arial"/>
                <a:cs typeface="Arial"/>
              </a:rPr>
              <a:t>Catholic Charities and Native American Rehabilitation Association of the Northwest (NARA)</a:t>
            </a:r>
            <a:endParaRPr sz="25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651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9D1A7-2AAE-4E93-81BC-A69530880168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82538" y="6519906"/>
            <a:ext cx="6101715" cy="179536"/>
          </a:xfrm>
        </p:spPr>
        <p:txBody>
          <a:bodyPr/>
          <a:lstStyle/>
          <a:p>
            <a:pPr marL="12700" algn="r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/>
              <a:t>Portland Housing Bureau</a:t>
            </a:r>
            <a:endParaRPr lang="en-US" spc="-5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A0769-FE8A-4494-9C09-F89DF8D00F8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9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8A1B0D7-11AD-4384-8710-63EF9CBD5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86" y="336060"/>
            <a:ext cx="10815319" cy="635000"/>
          </a:xfrm>
        </p:spPr>
        <p:txBody>
          <a:bodyPr/>
          <a:lstStyle/>
          <a:p>
            <a:r>
              <a:rPr lang="en-US" spc="-5"/>
              <a:t>Funding Sources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A01337-727C-474F-98C4-F071B3C8F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74" y="1362635"/>
            <a:ext cx="1519568" cy="1446637"/>
          </a:xfrm>
          <a:prstGeom prst="rect">
            <a:avLst/>
          </a:prstGeom>
        </p:spPr>
      </p:pic>
      <p:pic>
        <p:nvPicPr>
          <p:cNvPr id="10" name="Picture 9" descr="Government of Portland, Oregon - Wikipedia">
            <a:extLst>
              <a:ext uri="{FF2B5EF4-FFF2-40B4-BE49-F238E27FC236}">
                <a16:creationId xmlns:a16="http://schemas.microsoft.com/office/drawing/2014/main" id="{CF689531-88D5-4D33-8C63-A951446BE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71" y="4420071"/>
            <a:ext cx="1494761" cy="1477572"/>
          </a:xfrm>
          <a:prstGeom prst="rect">
            <a:avLst/>
          </a:prstGeom>
        </p:spPr>
      </p:pic>
      <p:pic>
        <p:nvPicPr>
          <p:cNvPr id="17" name="Picture 2" descr="Metro (Oregon regional government) - Wikipedia">
            <a:extLst>
              <a:ext uri="{FF2B5EF4-FFF2-40B4-BE49-F238E27FC236}">
                <a16:creationId xmlns:a16="http://schemas.microsoft.com/office/drawing/2014/main" id="{83BD15E9-581C-4F27-875C-C108AA94D6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191" y="2957344"/>
            <a:ext cx="2750722" cy="1107166"/>
          </a:xfrm>
          <a:prstGeom prst="rect">
            <a:avLst/>
          </a:prstGeom>
        </p:spPr>
      </p:pic>
      <p:sp>
        <p:nvSpPr>
          <p:cNvPr id="7" name="Title 5">
            <a:extLst>
              <a:ext uri="{FF2B5EF4-FFF2-40B4-BE49-F238E27FC236}">
                <a16:creationId xmlns:a16="http://schemas.microsoft.com/office/drawing/2014/main" id="{CF2B8192-4331-0253-4EA0-B93CBC330DAA}"/>
              </a:ext>
            </a:extLst>
          </p:cNvPr>
          <p:cNvSpPr txBox="1">
            <a:spLocks/>
          </p:cNvSpPr>
          <p:nvPr/>
        </p:nvSpPr>
        <p:spPr>
          <a:xfrm>
            <a:off x="6441660" y="5403844"/>
            <a:ext cx="5277821" cy="738664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kern="0" spc="-5"/>
              <a:t>PHB resources leveraged 1.9x other </a:t>
            </a:r>
          </a:p>
          <a:p>
            <a:pPr algn="ctr"/>
            <a:r>
              <a:rPr lang="en-US" sz="2400" kern="0" spc="-5"/>
              <a:t>private &amp; public sources </a:t>
            </a:r>
            <a:endParaRPr lang="en-US" sz="2400" kern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E50A6B-3E55-B095-F2C8-3637745B5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7541" y="1660358"/>
            <a:ext cx="3438130" cy="935491"/>
          </a:xfrm>
          <a:prstGeom prst="rect">
            <a:avLst/>
          </a:prstGeom>
        </p:spPr>
      </p:pic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B121EDEB-2AEF-04F0-AB9F-20ED2F620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4404242"/>
              </p:ext>
            </p:extLst>
          </p:nvPr>
        </p:nvGraphicFramePr>
        <p:xfrm>
          <a:off x="6167984" y="632716"/>
          <a:ext cx="5551498" cy="4795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0B6DBAA0-40FF-ACA1-4D06-3BFD8E2D8023}"/>
              </a:ext>
            </a:extLst>
          </p:cNvPr>
          <p:cNvSpPr/>
          <p:nvPr/>
        </p:nvSpPr>
        <p:spPr>
          <a:xfrm>
            <a:off x="9492960" y="2186583"/>
            <a:ext cx="1287625" cy="36933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PHB Funds</a:t>
            </a:r>
          </a:p>
        </p:txBody>
      </p:sp>
      <p:sp>
        <p:nvSpPr>
          <p:cNvPr id="14" name="Flowchart: Terminator 13">
            <a:extLst>
              <a:ext uri="{FF2B5EF4-FFF2-40B4-BE49-F238E27FC236}">
                <a16:creationId xmlns:a16="http://schemas.microsoft.com/office/drawing/2014/main" id="{2B9A0EF0-0C8A-8DF8-E1A7-AA591FB4BF55}"/>
              </a:ext>
            </a:extLst>
          </p:cNvPr>
          <p:cNvSpPr/>
          <p:nvPr/>
        </p:nvSpPr>
        <p:spPr>
          <a:xfrm>
            <a:off x="7646836" y="3402723"/>
            <a:ext cx="1287625" cy="36933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Other Sources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:a16="http://schemas.microsoft.com/office/drawing/2014/main" id="{9F535D6F-594C-E52E-5C62-6F511A94E14A}"/>
              </a:ext>
            </a:extLst>
          </p:cNvPr>
          <p:cNvSpPr/>
          <p:nvPr/>
        </p:nvSpPr>
        <p:spPr>
          <a:xfrm>
            <a:off x="7949697" y="1177969"/>
            <a:ext cx="1287625" cy="36933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Other City Sources</a:t>
            </a:r>
          </a:p>
        </p:txBody>
      </p:sp>
      <p:pic>
        <p:nvPicPr>
          <p:cNvPr id="7170" name="Picture 2" descr="Heritage-Bank-Logo – Impact NW">
            <a:extLst>
              <a:ext uri="{FF2B5EF4-FFF2-40B4-BE49-F238E27FC236}">
                <a16:creationId xmlns:a16="http://schemas.microsoft.com/office/drawing/2014/main" id="{DC5D17BE-5B66-41DC-65B5-AB4F1C19D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98"/>
          <a:stretch/>
        </p:blipFill>
        <p:spPr bwMode="auto">
          <a:xfrm>
            <a:off x="455567" y="2925382"/>
            <a:ext cx="3524044" cy="131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CF6AB20-80E4-3216-DA8C-593D0698C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87" y="4706453"/>
            <a:ext cx="3266607" cy="98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81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60a82f8-d967-4b12-b40e-d98873453ce7" xsi:nil="true"/>
    <lcf76f155ced4ddcb4097134ff3c332f xmlns="346db972-0b35-4356-939b-7cf22708d79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3" ma:contentTypeDescription="Create a new document." ma:contentTypeScope="" ma:versionID="46aa9e8335daa9564d489de455ab5136">
  <xsd:schema xmlns:xsd="http://www.w3.org/2001/XMLSchema" xmlns:xs="http://www.w3.org/2001/XMLSchema" xmlns:p="http://schemas.microsoft.com/office/2006/metadata/properties" xmlns:ns2="060a82f8-d967-4b12-b40e-d98873453ce7" xmlns:ns3="346db972-0b35-4356-939b-7cf22708d79a" targetNamespace="http://schemas.microsoft.com/office/2006/metadata/properties" ma:root="true" ma:fieldsID="cc11df09a67ea4326dfb596bdf892d69" ns2:_="" ns3:_="">
    <xsd:import namespace="060a82f8-d967-4b12-b40e-d98873453ce7"/>
    <xsd:import namespace="346db972-0b35-4356-939b-7cf22708d7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a6f0b4fa-0ad8-4fb3-932d-fe94e2c9bd47}" ma:internalName="TaxCatchAll" ma:showField="CatchAllData" ma:web="060a82f8-d967-4b12-b40e-d9887345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5effce1-26ce-465d-98f3-ca32301bc2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6224F3-237B-4652-A492-53DA2FBFB51E}">
  <ds:schemaRefs>
    <ds:schemaRef ds:uri="060a82f8-d967-4b12-b40e-d98873453ce7"/>
    <ds:schemaRef ds:uri="346db972-0b35-4356-939b-7cf22708d79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526F77E-CD4A-4CAF-A720-80A1A31E6224}">
  <ds:schemaRefs>
    <ds:schemaRef ds:uri="060a82f8-d967-4b12-b40e-d98873453ce7"/>
    <ds:schemaRef ds:uri="346db972-0b35-4356-939b-7cf22708d7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2A59B0-8C1A-4BD3-9DF2-50ADBB73D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944</Words>
  <Application>Microsoft Office PowerPoint</Application>
  <PresentationFormat>Widescreen</PresentationFormat>
  <Paragraphs>99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Arial,Sans-Serif</vt:lpstr>
      <vt:lpstr>Calibri</vt:lpstr>
      <vt:lpstr>Calibri Light</vt:lpstr>
      <vt:lpstr>Office Theme</vt:lpstr>
      <vt:lpstr>Office Theme</vt:lpstr>
      <vt:lpstr>Francis + Clare Place funded by the Portland Housing Bond</vt:lpstr>
      <vt:lpstr>PowerPoint Presentation</vt:lpstr>
      <vt:lpstr>Francis + Clare Place</vt:lpstr>
      <vt:lpstr>Project Highlights</vt:lpstr>
      <vt:lpstr>Unit Mix</vt:lpstr>
      <vt:lpstr>Amenities &amp; Contracting </vt:lpstr>
      <vt:lpstr>PowerPoint Presentation</vt:lpstr>
      <vt:lpstr>PowerPoint Presentation</vt:lpstr>
      <vt:lpstr>Funding 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Norby, Danell</cp:lastModifiedBy>
  <cp:revision>3</cp:revision>
  <dcterms:created xsi:type="dcterms:W3CDTF">2017-10-04T08:00:34Z</dcterms:created>
  <dcterms:modified xsi:type="dcterms:W3CDTF">2023-04-19T22:36:22Z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  <property fmtid="{D5CDD505-2E9C-101B-9397-08002B2CF9AE}" pid="5" name="ContentTypeId">
    <vt:lpwstr>0x010100725ED171E556C14F82E9EE7D6AD6ADC0</vt:lpwstr>
  </property>
  <property fmtid="{D5CDD505-2E9C-101B-9397-08002B2CF9AE}" pid="6" name="MediaServiceImageTags">
    <vt:lpwstr/>
  </property>
</Properties>
</file>