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3"/>
  </p:notesMasterIdLst>
  <p:sldIdLst>
    <p:sldId id="263" r:id="rId6"/>
    <p:sldId id="259" r:id="rId7"/>
    <p:sldId id="257" r:id="rId8"/>
    <p:sldId id="26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F"/>
    <a:srgbClr val="8CBC2E"/>
    <a:srgbClr val="6FAE43"/>
    <a:srgbClr val="64B145"/>
    <a:srgbClr val="009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DBE13F-2EFF-DA7A-A0BA-E5B70C7E52AD}" v="74" dt="2023-05-03T00:00:05.638"/>
    <p1510:client id="{994F94E3-304C-2261-2E3D-89205AB09409}" v="19" dt="2023-05-10T21:30:41.062"/>
    <p1510:client id="{EF51B91A-E276-4E01-A809-E22B73690E61}" vWet="4" dt="2023-05-02T23:58:49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2D8E-F263-7347-8FFF-A97C3927B7C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AD7D5-75FB-9D4F-A572-1F97DFABD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AD7D5-75FB-9D4F-A572-1F97DFABD2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AD7D5-75FB-9D4F-A572-1F97DFABD2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AD7D5-75FB-9D4F-A572-1F97DFABD2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76641-218E-3F46-ADC6-02967A02C36E}"/>
              </a:ext>
            </a:extLst>
          </p:cNvPr>
          <p:cNvSpPr/>
          <p:nvPr userDrawn="1"/>
        </p:nvSpPr>
        <p:spPr>
          <a:xfrm>
            <a:off x="-3714" y="1"/>
            <a:ext cx="12195714" cy="6857999"/>
          </a:xfrm>
          <a:prstGeom prst="rect">
            <a:avLst/>
          </a:prstGeom>
          <a:solidFill>
            <a:srgbClr val="009DB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545D"/>
              </a:solidFill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A7171F62-21D3-0449-A48E-56327430D638}"/>
              </a:ext>
            </a:extLst>
          </p:cNvPr>
          <p:cNvSpPr/>
          <p:nvPr userDrawn="1"/>
        </p:nvSpPr>
        <p:spPr>
          <a:xfrm>
            <a:off x="-3714" y="1"/>
            <a:ext cx="4971451" cy="6857999"/>
          </a:xfrm>
          <a:prstGeom prst="wedgeRectCallout">
            <a:avLst>
              <a:gd name="adj1" fmla="val 62599"/>
              <a:gd name="adj2" fmla="val -21520"/>
            </a:avLst>
          </a:prstGeom>
          <a:solidFill>
            <a:srgbClr val="8CBC2E"/>
          </a:solidFill>
          <a:ln>
            <a:noFill/>
          </a:ln>
          <a:effectLst>
            <a:outerShdw blurRad="101600" dist="1016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54" y="250032"/>
            <a:ext cx="4266195" cy="136378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A3DAD3-F06E-0A43-88F3-0AE39C898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433" y="1620373"/>
            <a:ext cx="4036924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AB6D83C-DABE-5145-89DE-8882E75A6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5126" y="1426791"/>
            <a:ext cx="5464873" cy="4351338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F71458-8DC8-BD49-A7BE-C46EFF3A3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E6137DA-7634-3246-9B3A-59A03AF4CD6A}"/>
              </a:ext>
            </a:extLst>
          </p:cNvPr>
          <p:cNvSpPr txBox="1">
            <a:spLocks/>
          </p:cNvSpPr>
          <p:nvPr userDrawn="1"/>
        </p:nvSpPr>
        <p:spPr>
          <a:xfrm>
            <a:off x="9144002" y="6319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E18305D-E3EA-4699-9C71-FDFD3AAF9092}"/>
              </a:ext>
            </a:extLst>
          </p:cNvPr>
          <p:cNvSpPr txBox="1">
            <a:spLocks/>
          </p:cNvSpPr>
          <p:nvPr userDrawn="1"/>
        </p:nvSpPr>
        <p:spPr>
          <a:xfrm>
            <a:off x="263099" y="6303029"/>
            <a:ext cx="39562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>
                <a:solidFill>
                  <a:schemeClr val="bg1"/>
                </a:solidFill>
              </a:rPr>
              <a:t>One System. Quality Data. Better Services</a:t>
            </a:r>
          </a:p>
        </p:txBody>
      </p:sp>
    </p:spTree>
    <p:extLst>
      <p:ext uri="{BB962C8B-B14F-4D97-AF65-F5344CB8AC3E}">
        <p14:creationId xmlns:p14="http://schemas.microsoft.com/office/powerpoint/2010/main" val="215111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6FA7-5D1D-D04E-B54F-247C4B1C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70E0B-C9F1-9943-9E8F-51A708D5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F756E-FA1D-184B-8D93-5B31E785C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D8B8E-0779-214D-A22F-AED2D873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1B2D3-69FC-814A-802C-350E1C57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75852-CE56-464E-9632-91563D52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9800-B3D0-DF41-8C93-DB55170D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A2E36-30AC-3C41-97D4-8142B3C86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362B4-46CE-0E45-B424-A3571786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958E4-9A90-2F45-9582-281B9399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DA87D-1507-6844-B9D9-578E98D0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E9C7-F820-954B-B2D0-CB608522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78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5F9B-547A-0A4C-A03F-E7E34D2A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9744-AC98-7E40-8F1A-861811FC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0E82-2C1B-1A44-8B6E-8D34CC92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9EB4E-1311-2247-A71F-9C2B5FBF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BBB35-1808-E344-81CA-3F4F8478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1382D-C214-4740-B264-413F03508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5D679-78C8-A447-8EFE-2114C9B54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92BDF-F8C4-9E4B-958D-C18586D2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AE69-DCA4-DF41-925E-9C8EF3CA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89030-E5AF-BD46-B091-37A84666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46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5A1B-5DA7-9F48-B305-7A21CC0FB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80E0C-9692-264C-A044-46F919CBD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B1BAD-53E1-EB4B-A0E7-22246BA3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8B9D-140E-EF46-A280-C5324F9A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B0F46-C55D-0443-B9E1-1290AD10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3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261E-0E59-6E44-A3F4-D509E0D5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AD0F3-8E19-6246-BDFC-CB87935DA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DF270-9F95-DC43-BA6B-81E66D36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3F17-8450-6E41-9A6E-57F3CEC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6F20A-A93E-0445-8886-C502E3DB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1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F5C57-6049-4642-B990-811E9D12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A8D8E-AD26-5748-8235-A6109E727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6112-6BAC-824D-A08B-D396617B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BCDDB-4B53-6C44-B4FE-8875175E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48FF4-1B6E-5549-9B36-8CE99E0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94412-6561-8940-8B3C-63B9670F6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C1E3B-8456-A840-A58C-9F4E362FF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F91B2-1643-FB4A-9804-52B288EA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60376-FE1B-2649-B93B-8B3D03ED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E2851-7BC2-2646-B660-E84E7BEC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0296B-5515-934F-AD80-CDD11AB2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6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1F74-ADFF-3144-820F-DCB7B505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113F8-B899-A94F-9012-EC0F66656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33513-FD72-DD43-AFEA-2124B34E1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05554-B2BF-D147-81E3-C4D6F1163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4DA60-72E8-C04A-A64C-82F6E29A1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1C585-B775-114B-8036-474C1265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7BDBA-463D-0C44-9D41-15660635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17A7B-202A-7B40-AF12-4033A203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0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5272-143C-EF43-8106-91074469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BBB3B-6487-9C47-97CC-F893DA18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F598-EF82-0F41-9888-8CF253CC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5FEBE-1031-EF4E-BAD8-555E423D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CFD4-B284-EA43-BD4A-4449096C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07216-8616-9145-91FC-2655442F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813E-145B-4B2D-9578-7025ED483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4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A11B04-6405-8F48-97C3-1A6F4E9A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1499D2-9007-D24B-A358-4401F1A1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076AE-7C4C-3946-BB24-64E2BA02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2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E42B-7264-704D-B31A-B31A10EE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A44F8-F10D-BF4E-8AD0-EB85908C3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460EE-C6DF-1F40-9F6E-E8BB69121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E0E0F-39F1-AA47-B758-16EA5ACD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3FDFF-667F-334C-B0FB-5E16FEA5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DCBDC-A5D6-324C-A377-6A400638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0C6A-C57A-044D-8253-4CE23686F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714CE-B0D8-794A-A112-BD17417FF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88BD0-C2CC-6948-A5CB-2AB231750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97000-D284-4B4B-800D-7216B700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3DA21-950B-BA43-9FC4-5F816953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35F1D-320D-2D47-A408-58E47BF2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42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8A5-3009-0B4B-88D0-A45A6467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1D87B-B872-284B-AE9F-5AED311B5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3B2A-8BEB-9B40-8F0D-E3A96433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9C774-F436-6645-BC06-61A19C4A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6D94-13B8-784D-99BD-10DF54F7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92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D93D5B-0B01-F14C-A252-5DB81C2E1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5CFBD-50D4-994B-9F28-37DC38A31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A0589-5D89-B941-9E16-792EFEE96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23E6F-9C1F-D74A-B1E0-67971113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FE8E5-3EBF-824C-AAD3-2DAC6060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EA99-221F-5C4E-8D07-D30F4316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C2DA-B354-3F48-A264-3389D8948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D357192-AD5A-4F4D-80B6-3D18A17AAD87}"/>
              </a:ext>
            </a:extLst>
          </p:cNvPr>
          <p:cNvSpPr txBox="1">
            <a:spLocks/>
          </p:cNvSpPr>
          <p:nvPr userDrawn="1"/>
        </p:nvSpPr>
        <p:spPr>
          <a:xfrm>
            <a:off x="9144002" y="6319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3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7568-EC98-0947-AAC9-6C808EC4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5143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C614AE-350D-884C-98B9-19FD57E1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143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64E75-E06A-3347-86FA-82499F4D803B}"/>
              </a:ext>
            </a:extLst>
          </p:cNvPr>
          <p:cNvSpPr/>
          <p:nvPr userDrawn="1"/>
        </p:nvSpPr>
        <p:spPr>
          <a:xfrm>
            <a:off x="3234900" y="6096972"/>
            <a:ext cx="8973312" cy="777240"/>
          </a:xfrm>
          <a:prstGeom prst="rect">
            <a:avLst/>
          </a:prstGeom>
          <a:solidFill>
            <a:srgbClr val="009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7C6D34-918E-5E4C-BDB7-5C2D99C01942}"/>
              </a:ext>
            </a:extLst>
          </p:cNvPr>
          <p:cNvSpPr txBox="1">
            <a:spLocks/>
          </p:cNvSpPr>
          <p:nvPr userDrawn="1"/>
        </p:nvSpPr>
        <p:spPr>
          <a:xfrm>
            <a:off x="3403512" y="6326524"/>
            <a:ext cx="5586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collaboration between Portland Water and Environmental Services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635E51-4AEC-0B4C-81ED-ADFD8E55B6F9}"/>
              </a:ext>
            </a:extLst>
          </p:cNvPr>
          <p:cNvSpPr txBox="1">
            <a:spLocks/>
          </p:cNvSpPr>
          <p:nvPr userDrawn="1"/>
        </p:nvSpPr>
        <p:spPr>
          <a:xfrm>
            <a:off x="9144002" y="6319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Photo of BES employee checking on large pumps">
            <a:extLst>
              <a:ext uri="{FF2B5EF4-FFF2-40B4-BE49-F238E27FC236}">
                <a16:creationId xmlns:a16="http://schemas.microsoft.com/office/drawing/2014/main" id="{30DD86FA-D443-524C-A8B9-4D8EE0982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47044" y="1688184"/>
            <a:ext cx="3978590" cy="3978590"/>
          </a:xfrm>
          <a:prstGeom prst="ellipse">
            <a:avLst/>
          </a:prstGeom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8" name="Picture 17" descr="Photo of two Water Bureau employees maintaining a fire hydrant">
            <a:extLst>
              <a:ext uri="{FF2B5EF4-FFF2-40B4-BE49-F238E27FC236}">
                <a16:creationId xmlns:a16="http://schemas.microsoft.com/office/drawing/2014/main" id="{B8E1503F-4766-9C4A-B89E-CCD5DF8BBC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9632" y="98949"/>
            <a:ext cx="2599787" cy="2599787"/>
          </a:xfrm>
          <a:prstGeom prst="ellipse">
            <a:avLst/>
          </a:prstGeom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6" name="Picture 15" descr="Photo of BES employee in a manhole taken from above">
            <a:extLst>
              <a:ext uri="{FF2B5EF4-FFF2-40B4-BE49-F238E27FC236}">
                <a16:creationId xmlns:a16="http://schemas.microsoft.com/office/drawing/2014/main" id="{86BE0BFB-9806-EF40-805B-F11C49AE6D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79040" y="4894611"/>
            <a:ext cx="2564704" cy="2564704"/>
          </a:xfrm>
          <a:prstGeom prst="ellipse">
            <a:avLst/>
          </a:prstGeom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840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80EE-8D74-734D-906D-87753DFA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8B4CF-2A45-E749-8AF6-074236C15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DF2C-A998-2A45-8584-D0F3D142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FA89E-02E3-3646-869E-7EA2697D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A289-208F-6B45-8F21-A4B91770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EF80-2C48-7C44-BDE4-669ABAD9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A98D4-EADE-B646-A9BF-F41605B5D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64932" cy="4065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93ACD-885B-4745-888F-11AEF3355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9710" y="1825625"/>
            <a:ext cx="4990289" cy="4065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380926-C159-6048-9880-54624F8877EF}"/>
              </a:ext>
            </a:extLst>
          </p:cNvPr>
          <p:cNvSpPr txBox="1">
            <a:spLocks/>
          </p:cNvSpPr>
          <p:nvPr userDrawn="1"/>
        </p:nvSpPr>
        <p:spPr>
          <a:xfrm>
            <a:off x="9144002" y="6319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CB54-B486-AA41-BBAA-3EBE01D8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42AD4-0E97-104B-B1A6-67CD3838D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79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786D0-0D96-F246-B1FA-27A0CAC2D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877966" cy="3409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9997B-81F2-5E4F-9171-CC0A071E1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6112" y="1681163"/>
            <a:ext cx="49692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F163F-6B02-0745-9079-ECB19D8A0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6112" y="2505075"/>
            <a:ext cx="5068185" cy="3409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09E0B7-38B4-6F49-94FA-8E361155CDBE}"/>
              </a:ext>
            </a:extLst>
          </p:cNvPr>
          <p:cNvSpPr txBox="1">
            <a:spLocks/>
          </p:cNvSpPr>
          <p:nvPr userDrawn="1"/>
        </p:nvSpPr>
        <p:spPr>
          <a:xfrm>
            <a:off x="9144002" y="6319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3E7E6-5AD1-FB4B-AA56-DD71DB5C1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3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5958-552B-E042-BC51-76ADEC4C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8F1CA-6632-A442-97FE-0670FA66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6856" y="6303333"/>
            <a:ext cx="1094133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7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B7984-F1D4-0C42-A90D-2DD77020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887" y="6286817"/>
            <a:ext cx="2817325" cy="365125"/>
          </a:xfrm>
          <a:prstGeom prst="rect">
            <a:avLst/>
          </a:prstGeom>
        </p:spPr>
        <p:txBody>
          <a:bodyPr/>
          <a:lstStyle/>
          <a:p>
            <a:fld id="{12C63562-745E-E048-BA1D-4B14983A977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32C22-DE30-674B-8427-244206A3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00" y="6310312"/>
            <a:ext cx="558601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80063-D210-EB49-A542-FDE65702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790" y="6303333"/>
            <a:ext cx="2743200" cy="365125"/>
          </a:xfrm>
          <a:prstGeom prst="rect">
            <a:avLst/>
          </a:prstGeom>
        </p:spPr>
        <p:txBody>
          <a:bodyPr/>
          <a:lstStyle/>
          <a:p>
            <a:fld id="{D6A3E7E6-5AD1-FB4B-AA56-DD71DB5C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8DCCD-2453-1E45-B48D-84CC8659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AB559-6DD2-9A4A-904D-21C03A352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F92B7D-C0F3-4A84-B42C-DA8C7D59F66C}"/>
              </a:ext>
            </a:extLst>
          </p:cNvPr>
          <p:cNvSpPr/>
          <p:nvPr userDrawn="1"/>
        </p:nvSpPr>
        <p:spPr>
          <a:xfrm>
            <a:off x="3234900" y="6096972"/>
            <a:ext cx="8973312" cy="777240"/>
          </a:xfrm>
          <a:prstGeom prst="rect">
            <a:avLst/>
          </a:prstGeom>
          <a:solidFill>
            <a:srgbClr val="009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B5E7C-D8CD-412B-8849-78304B737CCB}"/>
              </a:ext>
            </a:extLst>
          </p:cNvPr>
          <p:cNvSpPr/>
          <p:nvPr userDrawn="1"/>
        </p:nvSpPr>
        <p:spPr>
          <a:xfrm>
            <a:off x="-16212" y="6096972"/>
            <a:ext cx="4405332" cy="777240"/>
          </a:xfrm>
          <a:prstGeom prst="rect">
            <a:avLst/>
          </a:prstGeom>
          <a:solidFill>
            <a:srgbClr val="64B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0A4A22-F9F1-4B0F-BA62-8AA8802FAFEF}"/>
              </a:ext>
            </a:extLst>
          </p:cNvPr>
          <p:cNvSpPr txBox="1">
            <a:spLocks/>
          </p:cNvSpPr>
          <p:nvPr userDrawn="1"/>
        </p:nvSpPr>
        <p:spPr>
          <a:xfrm>
            <a:off x="263099" y="6303029"/>
            <a:ext cx="39562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/>
              <a:t>One System. Quality Data. Better Services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F446C8-145F-4EE9-A5B0-3A2ABF0C9656}"/>
              </a:ext>
            </a:extLst>
          </p:cNvPr>
          <p:cNvSpPr txBox="1">
            <a:spLocks/>
          </p:cNvSpPr>
          <p:nvPr userDrawn="1"/>
        </p:nvSpPr>
        <p:spPr>
          <a:xfrm>
            <a:off x="5075558" y="6303028"/>
            <a:ext cx="5586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collaboration between Portland Water and Environmental Services</a:t>
            </a:r>
          </a:p>
        </p:txBody>
      </p:sp>
    </p:spTree>
    <p:extLst>
      <p:ext uri="{BB962C8B-B14F-4D97-AF65-F5344CB8AC3E}">
        <p14:creationId xmlns:p14="http://schemas.microsoft.com/office/powerpoint/2010/main" val="417338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7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A0074-50CB-D54B-B60A-BC56106C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A3122-6806-6242-A26D-98D2A8225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50BCF-8D27-614D-B641-B341BF3FB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0F41-0DFF-E14C-85E7-26054945B26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AC31A-F549-5149-84B1-47CDBE1AE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97007-65AA-6544-B74F-9006B8FAE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08A5D-4DD8-3444-BD2A-4ECF0F8C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38EA-EFBC-41F4-AB97-DD9CF51A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71" y="213237"/>
            <a:ext cx="11713028" cy="1919077"/>
          </a:xfrm>
        </p:spPr>
        <p:txBody>
          <a:bodyPr>
            <a:normAutofit fontScale="90000"/>
          </a:bodyPr>
          <a:lstStyle/>
          <a:p>
            <a:r>
              <a:rPr lang="en-US"/>
              <a:t>Authorize Contract Amendment for Infor Public Sector Implementation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A408A-DE53-4122-A082-966A00151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1326" y="2599892"/>
            <a:ext cx="4398741" cy="16557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May 17, 2023</a:t>
            </a:r>
          </a:p>
          <a:p>
            <a:r>
              <a:rPr lang="en-US">
                <a:ea typeface="+mn-lt"/>
                <a:cs typeface="+mn-lt"/>
              </a:rPr>
              <a:t>PWB – Gabe Solmer &amp; Devin Sanders</a:t>
            </a:r>
          </a:p>
          <a:p>
            <a:r>
              <a:rPr lang="en-US">
                <a:ea typeface="+mn-lt"/>
                <a:cs typeface="+mn-lt"/>
              </a:rPr>
              <a:t>BES – Baron Howe &amp; Mia Sabanovic</a:t>
            </a:r>
            <a:endParaRPr lang="en-US">
              <a:cs typeface="Calibri"/>
            </a:endParaRP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06A29774-C957-4570-ACAD-9A9769B8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4906" y="4111818"/>
            <a:ext cx="3722544" cy="1994220"/>
          </a:xfrm>
          <a:prstGeom prst="rect">
            <a:avLst/>
          </a:prstGeom>
        </p:spPr>
      </p:pic>
      <p:pic>
        <p:nvPicPr>
          <p:cNvPr id="9" name="Content Placeholder 13" descr="Logo of the Bureau of Environmental Services">
            <a:extLst>
              <a:ext uri="{FF2B5EF4-FFF2-40B4-BE49-F238E27FC236}">
                <a16:creationId xmlns:a16="http://schemas.microsoft.com/office/drawing/2014/main" id="{C762131D-7ADF-43CA-BBE9-7A36585B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387" y="3925265"/>
            <a:ext cx="3300812" cy="19190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1BCBAF-4028-4869-AA18-14F64704692B}"/>
              </a:ext>
            </a:extLst>
          </p:cNvPr>
          <p:cNvCxnSpPr/>
          <p:nvPr/>
        </p:nvCxnSpPr>
        <p:spPr>
          <a:xfrm>
            <a:off x="424906" y="2394857"/>
            <a:ext cx="11462293" cy="0"/>
          </a:xfrm>
          <a:prstGeom prst="line">
            <a:avLst/>
          </a:prstGeom>
          <a:ln w="28575">
            <a:solidFill>
              <a:srgbClr val="009D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94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0FDAE5-A311-6046-93FE-39E98431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Ordinance 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C81B8B-0343-F249-85B4-60E68ABDF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979" y="923811"/>
            <a:ext cx="5957667" cy="476712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Authorize the City of Portland to Amend Price Agreement No 31001571 to fund software implementation services for BES and PWB Asset Management 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This is a 5-year agreement for both bureaus software Implementation and future services costs and sets a not to exceed cost of $9,163,708 for the 5-year period.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This cost is included in each bureaus existing capital budgets.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Why is this an emergency ordinance action?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The Oracle Work &amp; Asset Management System both bureaus use has been out of support since August 2021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This system has known information security vulnerabilities  </a:t>
            </a:r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9" name="Picture 8" descr="Photo of BES employee checking on large pumps">
            <a:extLst>
              <a:ext uri="{FF2B5EF4-FFF2-40B4-BE49-F238E27FC236}">
                <a16:creationId xmlns:a16="http://schemas.microsoft.com/office/drawing/2014/main" id="{F71FB15B-125E-4F39-8FE9-10CCCD7D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47" y="2297316"/>
            <a:ext cx="3978590" cy="3978590"/>
          </a:xfrm>
          <a:prstGeom prst="ellipse">
            <a:avLst/>
          </a:prstGeom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0" name="Picture 9" descr="Photo of two Water Bureau employees maintaining a fire hydrant">
            <a:extLst>
              <a:ext uri="{FF2B5EF4-FFF2-40B4-BE49-F238E27FC236}">
                <a16:creationId xmlns:a16="http://schemas.microsoft.com/office/drawing/2014/main" id="{10E0E420-1EEE-41F9-8877-0156C0A6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760"/>
            <a:ext cx="2599787" cy="2599787"/>
          </a:xfrm>
          <a:prstGeom prst="ellipse">
            <a:avLst/>
          </a:prstGeom>
          <a:ln w="222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9124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3073-9532-F340-8452-3768A031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24" y="273607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 kern="1200">
                <a:latin typeface="+mj-lt"/>
                <a:ea typeface="+mj-ea"/>
                <a:cs typeface="+mj-cs"/>
              </a:rPr>
              <a:t>What is an Asset Management System</a:t>
            </a:r>
            <a:r>
              <a:rPr lang="en-US" altLang="en-US" sz="3600"/>
              <a:t>?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6F73C-4FD8-4CA6-95A4-8BD76C418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6" y="1638515"/>
            <a:ext cx="5615915" cy="3308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 system of processes, tools, and technology used to manage wide variety of traditional utility infrastructure and green infrastructure.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r>
              <a:rPr lang="en-US" sz="2000"/>
              <a:t>Facilitates the management of the assets </a:t>
            </a:r>
            <a:r>
              <a:rPr lang="en-US" sz="2000" b="1"/>
              <a:t>life-cycle</a:t>
            </a:r>
            <a:r>
              <a:rPr lang="en-US" sz="2000"/>
              <a:t>: design, construction, commissioning, operating, maintaining, repairing, modifying, replacing and decommissioning of assets.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1500">
              <a:cs typeface="Calibri" panose="020F0502020204030204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9A3E2E-D33F-41AA-A06A-06130DAD1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45" b="-7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B974CBB-4167-4807-A56A-43245D14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r="6123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62C2D13-7899-45D2-A082-831CB091E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71" r="11776" b="-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F167257-5D2E-42C4-A50D-74DB93F9B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56" b="20021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warehouse, scaffolding&#10;&#10;Description automatically generated">
            <a:extLst>
              <a:ext uri="{FF2B5EF4-FFF2-40B4-BE49-F238E27FC236}">
                <a16:creationId xmlns:a16="http://schemas.microsoft.com/office/drawing/2014/main" id="{4DCFFCB5-B06A-4E4C-A19A-6664CB90E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314" b="-6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440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3073-9532-F340-8452-3768A031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060829"/>
            <a:ext cx="3290887" cy="31447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/>
              <a:t>Key Asset Management Drivers</a:t>
            </a:r>
            <a:endParaRPr lang="en-US" sz="3600"/>
          </a:p>
        </p:txBody>
      </p:sp>
      <p:pic>
        <p:nvPicPr>
          <p:cNvPr id="9" name="Picture 8" descr="A picture containing warehouse, scaffolding&#10;&#10;Description automatically generated">
            <a:extLst>
              <a:ext uri="{FF2B5EF4-FFF2-40B4-BE49-F238E27FC236}">
                <a16:creationId xmlns:a16="http://schemas.microsoft.com/office/drawing/2014/main" id="{4DCFFCB5-B06A-4E4C-A19A-6664CB90E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2" b="30423"/>
          <a:stretch/>
        </p:blipFill>
        <p:spPr>
          <a:xfrm>
            <a:off x="20" y="10"/>
            <a:ext cx="12191980" cy="306523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6F73C-4FD8-4CA6-95A4-8BD76C418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2944197"/>
            <a:ext cx="7485413" cy="32613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The Bureau of Environmental Services and the Water Bureau collectively manage assets valued at over 39 billion dollars. </a:t>
            </a:r>
            <a:endParaRPr lang="en-US" sz="1800">
              <a:cs typeface="Calibri"/>
            </a:endParaRPr>
          </a:p>
          <a:p>
            <a:r>
              <a:rPr lang="en-US" sz="1800"/>
              <a:t>A key asset management system in use by both bureaus has been out of support since August of 2021.</a:t>
            </a:r>
            <a:endParaRPr lang="en-US" sz="1800">
              <a:cs typeface="Calibri"/>
            </a:endParaRPr>
          </a:p>
          <a:p>
            <a:r>
              <a:rPr lang="en-US" sz="1800"/>
              <a:t>In 2019 the bureaus partnered on a Request for Information process to assess the marketplace for systems that would meet bureau needs.</a:t>
            </a: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The Infor Public Sector product was selected.  The Bureau of Environmental Services has successfully used Infor software for over a decade to manage the collection system assets. 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09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4A1ECC-5243-46E8-91DC-F2B93AEF9646}"/>
              </a:ext>
            </a:extLst>
          </p:cNvPr>
          <p:cNvSpPr/>
          <p:nvPr/>
        </p:nvSpPr>
        <p:spPr>
          <a:xfrm>
            <a:off x="-9168" y="3425873"/>
            <a:ext cx="3781068" cy="683580"/>
          </a:xfrm>
          <a:prstGeom prst="rect">
            <a:avLst/>
          </a:prstGeom>
          <a:solidFill>
            <a:srgbClr val="8CB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98E5E-534A-42AB-A2F7-C48B6EE794E6}"/>
              </a:ext>
            </a:extLst>
          </p:cNvPr>
          <p:cNvSpPr/>
          <p:nvPr/>
        </p:nvSpPr>
        <p:spPr>
          <a:xfrm>
            <a:off x="3586579" y="3425873"/>
            <a:ext cx="8605421" cy="683580"/>
          </a:xfrm>
          <a:prstGeom prst="rect">
            <a:avLst/>
          </a:prstGeom>
          <a:solidFill>
            <a:srgbClr val="009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320B6-E70D-444D-8FF8-5DB94A49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50" y="490614"/>
            <a:ext cx="3727743" cy="2303139"/>
          </a:xfrm>
        </p:spPr>
        <p:txBody>
          <a:bodyPr anchor="ctr">
            <a:normAutofit/>
          </a:bodyPr>
          <a:lstStyle/>
          <a:p>
            <a:r>
              <a:rPr lang="en-US" altLang="en-US" sz="3600"/>
              <a:t>Key Asset Management Drivers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7F3D6-9C4B-4EB7-B0D0-22E7866C7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190257"/>
            <a:ext cx="7778489" cy="3157048"/>
          </a:xfrm>
        </p:spPr>
        <p:txBody>
          <a:bodyPr anchor="ctr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In a unique opportunity both bureaus have agreed to strategically align on a shared platform for asset management. </a:t>
            </a:r>
            <a:endParaRPr lang="en-US" sz="1800"/>
          </a:p>
          <a:p>
            <a:r>
              <a:rPr lang="en-US" sz="1800">
                <a:ea typeface="+mn-lt"/>
                <a:cs typeface="Calibri"/>
              </a:rPr>
              <a:t>Greater ability to support Equitable service delivery and City Core Values of Anti-Racism, Equity, Transparency, Communication, Collaboration and Fiscal Responsibility.</a:t>
            </a:r>
          </a:p>
          <a:p>
            <a:r>
              <a:rPr lang="en-US" sz="1800">
                <a:ea typeface="+mn-lt"/>
                <a:cs typeface="Arial"/>
              </a:rPr>
              <a:t>A shared platform presents new collaboration opportunities and efficiencies in operations, maintenance, support and data sharing.</a:t>
            </a:r>
            <a:endParaRPr lang="en-US" sz="180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2BF72-3EE8-4593-BE54-DE52C5373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1" y="3697145"/>
            <a:ext cx="12191399" cy="5045508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013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9BDD-5534-4CCC-9456-F28B011F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Phases of Work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646F5E-B6C0-4832-BBC9-FFD2A1636E2E}"/>
              </a:ext>
            </a:extLst>
          </p:cNvPr>
          <p:cNvGrpSpPr/>
          <p:nvPr/>
        </p:nvGrpSpPr>
        <p:grpSpPr>
          <a:xfrm>
            <a:off x="187844" y="2761744"/>
            <a:ext cx="2056395" cy="1166827"/>
            <a:chOff x="187844" y="2152146"/>
            <a:chExt cx="2056395" cy="116682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B72DB58-49EB-4C48-ACD4-9DF31BD6FF2A}"/>
                </a:ext>
              </a:extLst>
            </p:cNvPr>
            <p:cNvGrpSpPr/>
            <p:nvPr/>
          </p:nvGrpSpPr>
          <p:grpSpPr>
            <a:xfrm>
              <a:off x="187844" y="2152146"/>
              <a:ext cx="2056395" cy="892989"/>
              <a:chOff x="839853" y="2982505"/>
              <a:chExt cx="2056395" cy="892989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419BAEE2-839B-4B6C-B9FA-F238B8C4EEAE}"/>
                  </a:ext>
                </a:extLst>
              </p:cNvPr>
              <p:cNvSpPr/>
              <p:nvPr/>
            </p:nvSpPr>
            <p:spPr>
              <a:xfrm>
                <a:off x="839853" y="2982505"/>
                <a:ext cx="1850755" cy="714391"/>
              </a:xfrm>
              <a:prstGeom prst="chevron">
                <a:avLst>
                  <a:gd name="adj" fmla="val 40000"/>
                </a:avLst>
              </a:prstGeom>
              <a:gradFill flip="none" rotWithShape="1">
                <a:gsLst>
                  <a:gs pos="0">
                    <a:srgbClr val="009DBF"/>
                  </a:gs>
                  <a:gs pos="100000">
                    <a:srgbClr val="8CBC2E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6E40710-7250-46A5-8554-6A22C8A18552}"/>
                  </a:ext>
                </a:extLst>
              </p:cNvPr>
              <p:cNvGrpSpPr/>
              <p:nvPr/>
            </p:nvGrpSpPr>
            <p:grpSpPr>
              <a:xfrm>
                <a:off x="1333388" y="3161103"/>
                <a:ext cx="1562860" cy="714391"/>
                <a:chOff x="495188" y="1907772"/>
                <a:chExt cx="1562860" cy="714391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2D108EB9-90CE-4AA9-BD5D-3B4BE46832DD}"/>
                    </a:ext>
                  </a:extLst>
                </p:cNvPr>
                <p:cNvSpPr/>
                <p:nvPr/>
              </p:nvSpPr>
              <p:spPr>
                <a:xfrm>
                  <a:off x="495188" y="1907772"/>
                  <a:ext cx="1562860" cy="714391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1" name="Rectangle: Rounded Corners 5">
                  <a:extLst>
                    <a:ext uri="{FF2B5EF4-FFF2-40B4-BE49-F238E27FC236}">
                      <a16:creationId xmlns:a16="http://schemas.microsoft.com/office/drawing/2014/main" id="{5D3BC040-882E-4D77-954C-BE287FE71F86}"/>
                    </a:ext>
                  </a:extLst>
                </p:cNvPr>
                <p:cNvSpPr txBox="1"/>
                <p:nvPr/>
              </p:nvSpPr>
              <p:spPr>
                <a:xfrm>
                  <a:off x="516112" y="1928696"/>
                  <a:ext cx="1521012" cy="67254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/>
                    <a:t>Vendor Selection</a:t>
                  </a:r>
                  <a:br>
                    <a:rPr lang="en-US" sz="1200" b="1" kern="1200"/>
                  </a:br>
                  <a:endParaRPr lang="en-US" sz="1200" b="1" kern="1200"/>
                </a:p>
              </p:txBody>
            </p:sp>
          </p:grpSp>
        </p:grpSp>
        <p:pic>
          <p:nvPicPr>
            <p:cNvPr id="7" name="Graphic 6" descr="Magnifying glass">
              <a:extLst>
                <a:ext uri="{FF2B5EF4-FFF2-40B4-BE49-F238E27FC236}">
                  <a16:creationId xmlns:a16="http://schemas.microsoft.com/office/drawing/2014/main" id="{34067613-03C3-49DA-BFC7-B5D7C965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812" y="2404573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9A9EE3-7040-4BDA-B44D-96BA2B6DD96D}"/>
              </a:ext>
            </a:extLst>
          </p:cNvPr>
          <p:cNvGrpSpPr/>
          <p:nvPr/>
        </p:nvGrpSpPr>
        <p:grpSpPr>
          <a:xfrm>
            <a:off x="2465016" y="2761744"/>
            <a:ext cx="2219202" cy="1093675"/>
            <a:chOff x="2465016" y="2152146"/>
            <a:chExt cx="2219202" cy="10936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1D3F6DF-9C9D-41B5-9664-3D010FC4A0AA}"/>
                </a:ext>
              </a:extLst>
            </p:cNvPr>
            <p:cNvGrpSpPr/>
            <p:nvPr/>
          </p:nvGrpSpPr>
          <p:grpSpPr>
            <a:xfrm>
              <a:off x="2627823" y="2152146"/>
              <a:ext cx="2056395" cy="892989"/>
              <a:chOff x="2953827" y="2982505"/>
              <a:chExt cx="2056395" cy="89298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51801087-8506-42DB-8109-66F9B6781604}"/>
                  </a:ext>
                </a:extLst>
              </p:cNvPr>
              <p:cNvSpPr/>
              <p:nvPr/>
            </p:nvSpPr>
            <p:spPr>
              <a:xfrm>
                <a:off x="2953827" y="2982505"/>
                <a:ext cx="1850755" cy="714391"/>
              </a:xfrm>
              <a:prstGeom prst="chevron">
                <a:avLst>
                  <a:gd name="adj" fmla="val 40000"/>
                </a:avLst>
              </a:prstGeom>
              <a:gradFill flip="none" rotWithShape="1">
                <a:gsLst>
                  <a:gs pos="0">
                    <a:srgbClr val="009DBF"/>
                  </a:gs>
                  <a:gs pos="100000">
                    <a:srgbClr val="8CBC2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1AA687C-6F52-4114-9564-C5CAB610ADA9}"/>
                  </a:ext>
                </a:extLst>
              </p:cNvPr>
              <p:cNvGrpSpPr/>
              <p:nvPr/>
            </p:nvGrpSpPr>
            <p:grpSpPr>
              <a:xfrm>
                <a:off x="3447362" y="3161103"/>
                <a:ext cx="1562860" cy="714391"/>
                <a:chOff x="2609162" y="1907772"/>
                <a:chExt cx="1562860" cy="714391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29CF78A8-B058-4F90-9AD8-C241300C7FA2}"/>
                    </a:ext>
                  </a:extLst>
                </p:cNvPr>
                <p:cNvSpPr/>
                <p:nvPr/>
              </p:nvSpPr>
              <p:spPr>
                <a:xfrm>
                  <a:off x="2609162" y="1907772"/>
                  <a:ext cx="1562860" cy="714391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9" name="Rectangle: Rounded Corners 8">
                  <a:extLst>
                    <a:ext uri="{FF2B5EF4-FFF2-40B4-BE49-F238E27FC236}">
                      <a16:creationId xmlns:a16="http://schemas.microsoft.com/office/drawing/2014/main" id="{B6DE95F1-89A9-4943-8210-254853799A91}"/>
                    </a:ext>
                  </a:extLst>
                </p:cNvPr>
                <p:cNvSpPr txBox="1"/>
                <p:nvPr/>
              </p:nvSpPr>
              <p:spPr>
                <a:xfrm>
                  <a:off x="2630086" y="1928696"/>
                  <a:ext cx="1521012" cy="67254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/>
                    <a:t>Software Acquisition</a:t>
                  </a:r>
                </a:p>
              </p:txBody>
            </p:sp>
          </p:grpSp>
        </p:grpSp>
        <p:pic>
          <p:nvPicPr>
            <p:cNvPr id="9" name="Graphic 8" descr="Shopping cart">
              <a:extLst>
                <a:ext uri="{FF2B5EF4-FFF2-40B4-BE49-F238E27FC236}">
                  <a16:creationId xmlns:a16="http://schemas.microsoft.com/office/drawing/2014/main" id="{6B0A5608-29C4-440C-B9C4-FBC39993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65016" y="2331421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13356-9969-484C-AA09-7F03943ABF63}"/>
              </a:ext>
            </a:extLst>
          </p:cNvPr>
          <p:cNvGrpSpPr/>
          <p:nvPr/>
        </p:nvGrpSpPr>
        <p:grpSpPr>
          <a:xfrm>
            <a:off x="4904775" y="2761744"/>
            <a:ext cx="2219422" cy="1092998"/>
            <a:chOff x="4904775" y="2152146"/>
            <a:chExt cx="2219422" cy="109299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FCF3582-9E34-46CB-8A75-B367F9663C00}"/>
                </a:ext>
              </a:extLst>
            </p:cNvPr>
            <p:cNvGrpSpPr/>
            <p:nvPr/>
          </p:nvGrpSpPr>
          <p:grpSpPr>
            <a:xfrm>
              <a:off x="5067802" y="2152146"/>
              <a:ext cx="2056395" cy="892989"/>
              <a:chOff x="5067802" y="2982505"/>
              <a:chExt cx="2056395" cy="892989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9365EBD9-6DC9-4236-B15E-951995B3B44F}"/>
                  </a:ext>
                </a:extLst>
              </p:cNvPr>
              <p:cNvSpPr/>
              <p:nvPr/>
            </p:nvSpPr>
            <p:spPr>
              <a:xfrm>
                <a:off x="5067802" y="2982505"/>
                <a:ext cx="1850755" cy="714391"/>
              </a:xfrm>
              <a:prstGeom prst="chevron">
                <a:avLst>
                  <a:gd name="adj" fmla="val 40000"/>
                </a:avLst>
              </a:prstGeom>
              <a:gradFill flip="none" rotWithShape="1">
                <a:gsLst>
                  <a:gs pos="0">
                    <a:srgbClr val="009DBF"/>
                  </a:gs>
                  <a:gs pos="100000">
                    <a:srgbClr val="8CBC2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6BD6225-2B04-4553-AFF9-0098AD7EB64F}"/>
                  </a:ext>
                </a:extLst>
              </p:cNvPr>
              <p:cNvGrpSpPr/>
              <p:nvPr/>
            </p:nvGrpSpPr>
            <p:grpSpPr>
              <a:xfrm>
                <a:off x="5561337" y="3161103"/>
                <a:ext cx="1562860" cy="714391"/>
                <a:chOff x="4723137" y="1907772"/>
                <a:chExt cx="1562860" cy="714391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C13F9FC6-8ED8-41A1-8AEC-460A2DC7A6AF}"/>
                    </a:ext>
                  </a:extLst>
                </p:cNvPr>
                <p:cNvSpPr/>
                <p:nvPr/>
              </p:nvSpPr>
              <p:spPr>
                <a:xfrm>
                  <a:off x="4723137" y="1907772"/>
                  <a:ext cx="1562860" cy="714391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" name="Rectangle: Rounded Corners 11">
                  <a:extLst>
                    <a:ext uri="{FF2B5EF4-FFF2-40B4-BE49-F238E27FC236}">
                      <a16:creationId xmlns:a16="http://schemas.microsoft.com/office/drawing/2014/main" id="{8075C309-1DEE-45FB-8A60-65CA9209521E}"/>
                    </a:ext>
                  </a:extLst>
                </p:cNvPr>
                <p:cNvSpPr txBox="1"/>
                <p:nvPr/>
              </p:nvSpPr>
              <p:spPr>
                <a:xfrm>
                  <a:off x="4744061" y="1928696"/>
                  <a:ext cx="1521012" cy="67254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200" b="1" kern="1200"/>
                    <a:t>Pre-implementation Planning</a:t>
                  </a:r>
                </a:p>
              </p:txBody>
            </p:sp>
          </p:grpSp>
        </p:grpSp>
        <p:pic>
          <p:nvPicPr>
            <p:cNvPr id="38" name="Graphic 37" descr="Telescope">
              <a:extLst>
                <a:ext uri="{FF2B5EF4-FFF2-40B4-BE49-F238E27FC236}">
                  <a16:creationId xmlns:a16="http://schemas.microsoft.com/office/drawing/2014/main" id="{86E646DC-52B4-4BF8-ABD8-09ED48DA3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04775" y="2330744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382DA4-B3F8-4DDB-A883-8E669BF51E8A}"/>
              </a:ext>
            </a:extLst>
          </p:cNvPr>
          <p:cNvGrpSpPr/>
          <p:nvPr/>
        </p:nvGrpSpPr>
        <p:grpSpPr>
          <a:xfrm>
            <a:off x="9876054" y="2761744"/>
            <a:ext cx="2128101" cy="1081772"/>
            <a:chOff x="9876054" y="2152146"/>
            <a:chExt cx="2128101" cy="10817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ADD1A36-7458-464C-9E23-DA5FA6569423}"/>
                </a:ext>
              </a:extLst>
            </p:cNvPr>
            <p:cNvGrpSpPr/>
            <p:nvPr/>
          </p:nvGrpSpPr>
          <p:grpSpPr>
            <a:xfrm>
              <a:off x="9947760" y="2152146"/>
              <a:ext cx="2056395" cy="892989"/>
              <a:chOff x="9295751" y="2982505"/>
              <a:chExt cx="2056395" cy="892989"/>
            </a:xfrm>
          </p:grpSpPr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1C4F3804-0A35-4E81-8FBC-5DA48ED43063}"/>
                  </a:ext>
                </a:extLst>
              </p:cNvPr>
              <p:cNvSpPr/>
              <p:nvPr/>
            </p:nvSpPr>
            <p:spPr>
              <a:xfrm>
                <a:off x="9295751" y="2982505"/>
                <a:ext cx="1850755" cy="714391"/>
              </a:xfrm>
              <a:prstGeom prst="chevron">
                <a:avLst>
                  <a:gd name="adj" fmla="val 40000"/>
                </a:avLst>
              </a:prstGeom>
              <a:gradFill flip="none" rotWithShape="1">
                <a:gsLst>
                  <a:gs pos="0">
                    <a:srgbClr val="009DBF"/>
                  </a:gs>
                  <a:gs pos="100000">
                    <a:srgbClr val="8CBC2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B2B9B21-54A2-4A99-906F-C77D7266940D}"/>
                  </a:ext>
                </a:extLst>
              </p:cNvPr>
              <p:cNvGrpSpPr/>
              <p:nvPr/>
            </p:nvGrpSpPr>
            <p:grpSpPr>
              <a:xfrm>
                <a:off x="9789286" y="3161103"/>
                <a:ext cx="1562860" cy="714391"/>
                <a:chOff x="8951086" y="1907772"/>
                <a:chExt cx="1562860" cy="714391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3571BCB2-5EDE-41FA-AB93-D2674826CFAF}"/>
                    </a:ext>
                  </a:extLst>
                </p:cNvPr>
                <p:cNvSpPr/>
                <p:nvPr/>
              </p:nvSpPr>
              <p:spPr>
                <a:xfrm>
                  <a:off x="8951086" y="1907772"/>
                  <a:ext cx="1562860" cy="714391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Rectangle: Rounded Corners 17">
                  <a:extLst>
                    <a:ext uri="{FF2B5EF4-FFF2-40B4-BE49-F238E27FC236}">
                      <a16:creationId xmlns:a16="http://schemas.microsoft.com/office/drawing/2014/main" id="{21A8D62B-6DBE-4E06-875B-8EB307D77B34}"/>
                    </a:ext>
                  </a:extLst>
                </p:cNvPr>
                <p:cNvSpPr txBox="1"/>
                <p:nvPr/>
              </p:nvSpPr>
              <p:spPr>
                <a:xfrm>
                  <a:off x="8972010" y="1928696"/>
                  <a:ext cx="1521012" cy="67254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/>
                    <a:t>Evolve</a:t>
                  </a:r>
                </a:p>
              </p:txBody>
            </p:sp>
          </p:grpSp>
        </p:grpSp>
        <p:pic>
          <p:nvPicPr>
            <p:cNvPr id="42" name="Graphic 41" descr="Business Growth">
              <a:extLst>
                <a:ext uri="{FF2B5EF4-FFF2-40B4-BE49-F238E27FC236}">
                  <a16:creationId xmlns:a16="http://schemas.microsoft.com/office/drawing/2014/main" id="{EB07ACF9-0DB9-4341-93C4-FD0A113D6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054" y="2319518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FC8CB1-408E-4EA2-B594-BAFDC0DF452B}"/>
              </a:ext>
            </a:extLst>
          </p:cNvPr>
          <p:cNvGrpSpPr/>
          <p:nvPr/>
        </p:nvGrpSpPr>
        <p:grpSpPr>
          <a:xfrm>
            <a:off x="7436075" y="2761744"/>
            <a:ext cx="2128101" cy="992993"/>
            <a:chOff x="7436075" y="2152146"/>
            <a:chExt cx="2128101" cy="99299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F018BB6-DC07-4CFA-8E16-3199BD5F0F30}"/>
                </a:ext>
              </a:extLst>
            </p:cNvPr>
            <p:cNvGrpSpPr/>
            <p:nvPr/>
          </p:nvGrpSpPr>
          <p:grpSpPr>
            <a:xfrm>
              <a:off x="7507781" y="2152146"/>
              <a:ext cx="2056395" cy="892989"/>
              <a:chOff x="7181776" y="2982505"/>
              <a:chExt cx="2056395" cy="892989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58E58896-6A54-4AA6-A777-40E298DD11AD}"/>
                  </a:ext>
                </a:extLst>
              </p:cNvPr>
              <p:cNvSpPr/>
              <p:nvPr/>
            </p:nvSpPr>
            <p:spPr>
              <a:xfrm>
                <a:off x="7181776" y="2982505"/>
                <a:ext cx="1850755" cy="714391"/>
              </a:xfrm>
              <a:prstGeom prst="chevron">
                <a:avLst>
                  <a:gd name="adj" fmla="val 40000"/>
                </a:avLst>
              </a:prstGeom>
              <a:gradFill flip="none" rotWithShape="1">
                <a:gsLst>
                  <a:gs pos="0">
                    <a:srgbClr val="009DBF"/>
                  </a:gs>
                  <a:gs pos="100000">
                    <a:srgbClr val="8CBC2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6752536-5083-4120-95FC-8EC672383CA2}"/>
                  </a:ext>
                </a:extLst>
              </p:cNvPr>
              <p:cNvGrpSpPr/>
              <p:nvPr/>
            </p:nvGrpSpPr>
            <p:grpSpPr>
              <a:xfrm>
                <a:off x="7675311" y="3161103"/>
                <a:ext cx="1562860" cy="714391"/>
                <a:chOff x="6837111" y="1907772"/>
                <a:chExt cx="1562860" cy="714391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DD8A4393-49EA-4A51-A720-43C2BC493329}"/>
                    </a:ext>
                  </a:extLst>
                </p:cNvPr>
                <p:cNvSpPr/>
                <p:nvPr/>
              </p:nvSpPr>
              <p:spPr>
                <a:xfrm>
                  <a:off x="6837111" y="1907772"/>
                  <a:ext cx="1562860" cy="714391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5" name="Rectangle: Rounded Corners 14">
                  <a:extLst>
                    <a:ext uri="{FF2B5EF4-FFF2-40B4-BE49-F238E27FC236}">
                      <a16:creationId xmlns:a16="http://schemas.microsoft.com/office/drawing/2014/main" id="{314F5B76-876A-47B4-A98B-49E2C12B0E4E}"/>
                    </a:ext>
                  </a:extLst>
                </p:cNvPr>
                <p:cNvSpPr txBox="1"/>
                <p:nvPr/>
              </p:nvSpPr>
              <p:spPr>
                <a:xfrm>
                  <a:off x="6858035" y="1928696"/>
                  <a:ext cx="1521012" cy="67254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200" b="1" kern="1200"/>
                    <a:t>Software </a:t>
                  </a:r>
                  <a:r>
                    <a:rPr lang="en-US" sz="1200" b="1"/>
                    <a:t>Implementation</a:t>
                  </a:r>
                  <a:endParaRPr lang="en-US" sz="1200" b="1" kern="1200"/>
                </a:p>
              </p:txBody>
            </p:sp>
          </p:grpSp>
        </p:grpSp>
        <p:pic>
          <p:nvPicPr>
            <p:cNvPr id="44" name="Graphic 43" descr="Cloud Computing">
              <a:extLst>
                <a:ext uri="{FF2B5EF4-FFF2-40B4-BE49-F238E27FC236}">
                  <a16:creationId xmlns:a16="http://schemas.microsoft.com/office/drawing/2014/main" id="{B44E9FFB-27DF-4FA4-86C4-935F2CC49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436075" y="2230739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7" name="Content Placeholder 11">
            <a:extLst>
              <a:ext uri="{FF2B5EF4-FFF2-40B4-BE49-F238E27FC236}">
                <a16:creationId xmlns:a16="http://schemas.microsoft.com/office/drawing/2014/main" id="{11DED1EC-A6CD-4832-9D47-1F5117999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627995" y="142300"/>
            <a:ext cx="2788490" cy="1493834"/>
          </a:xfrm>
          <a:prstGeom prst="rect">
            <a:avLst/>
          </a:prstGeom>
        </p:spPr>
      </p:pic>
      <p:pic>
        <p:nvPicPr>
          <p:cNvPr id="39" name="Content Placeholder 13" descr="Logo of the Bureau of Environmental Services">
            <a:extLst>
              <a:ext uri="{FF2B5EF4-FFF2-40B4-BE49-F238E27FC236}">
                <a16:creationId xmlns:a16="http://schemas.microsoft.com/office/drawing/2014/main" id="{852A0976-FDF6-423C-B1EA-B3C47288B7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8151" y="60618"/>
            <a:ext cx="2349611" cy="1366053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FAFD2D36-8012-4A6F-AF44-748203A43435}"/>
              </a:ext>
            </a:extLst>
          </p:cNvPr>
          <p:cNvSpPr/>
          <p:nvPr/>
        </p:nvSpPr>
        <p:spPr>
          <a:xfrm>
            <a:off x="2428986" y="2049758"/>
            <a:ext cx="1764720" cy="988323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First Council Action</a:t>
            </a:r>
            <a:endParaRPr lang="en-US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41" name="Explosion: 14 Points 40">
            <a:extLst>
              <a:ext uri="{FF2B5EF4-FFF2-40B4-BE49-F238E27FC236}">
                <a16:creationId xmlns:a16="http://schemas.microsoft.com/office/drawing/2014/main" id="{A7929E84-ED85-4017-A916-4AD215C7DB9B}"/>
              </a:ext>
            </a:extLst>
          </p:cNvPr>
          <p:cNvSpPr/>
          <p:nvPr/>
        </p:nvSpPr>
        <p:spPr>
          <a:xfrm>
            <a:off x="6515525" y="2082950"/>
            <a:ext cx="1764720" cy="988323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We are here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9E2B2-9297-4172-B414-2C863661D7D6}"/>
              </a:ext>
            </a:extLst>
          </p:cNvPr>
          <p:cNvSpPr txBox="1"/>
          <p:nvPr/>
        </p:nvSpPr>
        <p:spPr>
          <a:xfrm>
            <a:off x="666246" y="3843516"/>
            <a:ext cx="166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2019 – RFI results in</a:t>
            </a:r>
          </a:p>
          <a:p>
            <a:r>
              <a:rPr lang="en-US" sz="1200"/>
              <a:t>selection of Infor Public Sector by both bureaus.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B57CCF-C67D-4534-9F90-A98CA8747F12}"/>
              </a:ext>
            </a:extLst>
          </p:cNvPr>
          <p:cNvSpPr txBox="1"/>
          <p:nvPr/>
        </p:nvSpPr>
        <p:spPr>
          <a:xfrm>
            <a:off x="2999295" y="3801247"/>
            <a:ext cx="166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Cooperative Agreement to purchase software licensing.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46534B-1379-4EA5-BCD7-9481132D52BD}"/>
              </a:ext>
            </a:extLst>
          </p:cNvPr>
          <p:cNvSpPr txBox="1"/>
          <p:nvPr/>
        </p:nvSpPr>
        <p:spPr>
          <a:xfrm>
            <a:off x="5504693" y="3793025"/>
            <a:ext cx="166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Workshops to define implementation requirements, scope, schedule &amp; cost.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D220E0-263A-4B13-AA93-1AF0B56AC734}"/>
              </a:ext>
            </a:extLst>
          </p:cNvPr>
          <p:cNvSpPr txBox="1"/>
          <p:nvPr/>
        </p:nvSpPr>
        <p:spPr>
          <a:xfrm>
            <a:off x="7926321" y="3798858"/>
            <a:ext cx="166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Configure system and processes to meet business needs. Prepare the bureaus for the change.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07BAE3-E34A-4845-909C-A6FA34758794}"/>
              </a:ext>
            </a:extLst>
          </p:cNvPr>
          <p:cNvSpPr txBox="1"/>
          <p:nvPr/>
        </p:nvSpPr>
        <p:spPr>
          <a:xfrm>
            <a:off x="10340156" y="3794528"/>
            <a:ext cx="166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Iterative process to add value and improve business processes to meet future needs. </a:t>
            </a:r>
          </a:p>
        </p:txBody>
      </p:sp>
    </p:spTree>
    <p:extLst>
      <p:ext uri="{BB962C8B-B14F-4D97-AF65-F5344CB8AC3E}">
        <p14:creationId xmlns:p14="http://schemas.microsoft.com/office/powerpoint/2010/main" val="23825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" grpId="0"/>
      <p:bldP spid="43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A87-C412-3D45-B185-9E27C19B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10E914-D2C3-42F1-AE8E-7A718B01E5E3}"/>
              </a:ext>
            </a:extLst>
          </p:cNvPr>
          <p:cNvGrpSpPr/>
          <p:nvPr/>
        </p:nvGrpSpPr>
        <p:grpSpPr>
          <a:xfrm>
            <a:off x="2292593" y="1656633"/>
            <a:ext cx="8845307" cy="3985265"/>
            <a:chOff x="2292593" y="1010598"/>
            <a:chExt cx="8845307" cy="3985265"/>
          </a:xfrm>
        </p:grpSpPr>
        <p:pic>
          <p:nvPicPr>
            <p:cNvPr id="26" name="Content Placeholder 13" descr="Logo of the Bureau of Environmental Services">
              <a:extLst>
                <a:ext uri="{FF2B5EF4-FFF2-40B4-BE49-F238E27FC236}">
                  <a16:creationId xmlns:a16="http://schemas.microsoft.com/office/drawing/2014/main" id="{C2D1F592-07A9-455D-B102-04913A1FD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1773" y="2630894"/>
              <a:ext cx="1751599" cy="1018372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164547-EB50-4356-A876-8775B8C2566D}"/>
                </a:ext>
              </a:extLst>
            </p:cNvPr>
            <p:cNvSpPr/>
            <p:nvPr/>
          </p:nvSpPr>
          <p:spPr>
            <a:xfrm>
              <a:off x="3533441" y="1010598"/>
              <a:ext cx="5925704" cy="3606645"/>
            </a:xfrm>
            <a:custGeom>
              <a:avLst/>
              <a:gdLst>
                <a:gd name="connsiteX0" fmla="*/ 5490797 w 6583729"/>
                <a:gd name="connsiteY0" fmla="*/ 4007148 h 4007148"/>
                <a:gd name="connsiteX1" fmla="*/ 6583410 w 6583729"/>
                <a:gd name="connsiteY1" fmla="*/ 2861563 h 4007148"/>
                <a:gd name="connsiteX2" fmla="*/ 5626786 w 6583729"/>
                <a:gd name="connsiteY2" fmla="*/ 1780494 h 4007148"/>
                <a:gd name="connsiteX3" fmla="*/ 5091416 w 6583729"/>
                <a:gd name="connsiteY3" fmla="*/ 907296 h 4007148"/>
                <a:gd name="connsiteX4" fmla="*/ 4070061 w 6583729"/>
                <a:gd name="connsiteY4" fmla="*/ 692576 h 4007148"/>
                <a:gd name="connsiteX5" fmla="*/ 2442477 w 6583729"/>
                <a:gd name="connsiteY5" fmla="*/ 41972 h 4007148"/>
                <a:gd name="connsiteX6" fmla="*/ 1287280 w 6583729"/>
                <a:gd name="connsiteY6" fmla="*/ 1330296 h 4007148"/>
                <a:gd name="connsiteX7" fmla="*/ 259483 w 6583729"/>
                <a:gd name="connsiteY7" fmla="*/ 1863520 h 4007148"/>
                <a:gd name="connsiteX8" fmla="*/ 122062 w 6583729"/>
                <a:gd name="connsiteY8" fmla="*/ 3234869 h 4007148"/>
                <a:gd name="connsiteX9" fmla="*/ 1248630 w 6583729"/>
                <a:gd name="connsiteY9" fmla="*/ 3999275 h 4007148"/>
                <a:gd name="connsiteX10" fmla="*/ 1267955 w 6583729"/>
                <a:gd name="connsiteY10" fmla="*/ 3554803 h 4007148"/>
                <a:gd name="connsiteX11" fmla="*/ 518579 w 6583729"/>
                <a:gd name="connsiteY11" fmla="*/ 3045915 h 4007148"/>
                <a:gd name="connsiteX12" fmla="*/ 609478 w 6583729"/>
                <a:gd name="connsiteY12" fmla="*/ 2131921 h 4007148"/>
                <a:gd name="connsiteX13" fmla="*/ 1451183 w 6583729"/>
                <a:gd name="connsiteY13" fmla="*/ 1788367 h 4007148"/>
                <a:gd name="connsiteX14" fmla="*/ 1705269 w 6583729"/>
                <a:gd name="connsiteY14" fmla="*/ 1830596 h 4007148"/>
                <a:gd name="connsiteX15" fmla="*/ 1705269 w 6583729"/>
                <a:gd name="connsiteY15" fmla="*/ 1550027 h 4007148"/>
                <a:gd name="connsiteX16" fmla="*/ 2543396 w 6583729"/>
                <a:gd name="connsiteY16" fmla="*/ 476423 h 4007148"/>
                <a:gd name="connsiteX17" fmla="*/ 3771599 w 6583729"/>
                <a:gd name="connsiteY17" fmla="*/ 1049012 h 4007148"/>
                <a:gd name="connsiteX18" fmla="*/ 3858203 w 6583729"/>
                <a:gd name="connsiteY18" fmla="*/ 1221505 h 4007148"/>
                <a:gd name="connsiteX19" fmla="*/ 4037853 w 6583729"/>
                <a:gd name="connsiteY19" fmla="*/ 1157804 h 4007148"/>
                <a:gd name="connsiteX20" fmla="*/ 4837330 w 6583729"/>
                <a:gd name="connsiteY20" fmla="*/ 1269459 h 4007148"/>
                <a:gd name="connsiteX21" fmla="*/ 5205934 w 6583729"/>
                <a:gd name="connsiteY21" fmla="*/ 1994499 h 4007148"/>
                <a:gd name="connsiteX22" fmla="*/ 5205934 w 6583729"/>
                <a:gd name="connsiteY22" fmla="*/ 2217809 h 4007148"/>
                <a:gd name="connsiteX23" fmla="*/ 5497954 w 6583729"/>
                <a:gd name="connsiteY23" fmla="*/ 2217809 h 4007148"/>
                <a:gd name="connsiteX24" fmla="*/ 6144342 w 6583729"/>
                <a:gd name="connsiteY24" fmla="*/ 2914628 h 4007148"/>
                <a:gd name="connsiteX25" fmla="*/ 5490797 w 6583729"/>
                <a:gd name="connsiteY25" fmla="*/ 3561245 h 40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83729" h="4007148">
                  <a:moveTo>
                    <a:pt x="5490797" y="4007148"/>
                  </a:moveTo>
                  <a:cubicBezTo>
                    <a:pt x="6108856" y="3992519"/>
                    <a:pt x="6598032" y="3479623"/>
                    <a:pt x="6583410" y="2861563"/>
                  </a:cubicBezTo>
                  <a:cubicBezTo>
                    <a:pt x="6570498" y="2316273"/>
                    <a:pt x="6166458" y="1859662"/>
                    <a:pt x="5626786" y="1780494"/>
                  </a:cubicBezTo>
                  <a:cubicBezTo>
                    <a:pt x="5569756" y="1430478"/>
                    <a:pt x="5377488" y="1116886"/>
                    <a:pt x="5091416" y="907296"/>
                  </a:cubicBezTo>
                  <a:cubicBezTo>
                    <a:pt x="4795344" y="697478"/>
                    <a:pt x="4425560" y="619735"/>
                    <a:pt x="4070061" y="692576"/>
                  </a:cubicBezTo>
                  <a:cubicBezTo>
                    <a:pt x="3720316" y="152596"/>
                    <a:pt x="3068073" y="-108132"/>
                    <a:pt x="2442477" y="41972"/>
                  </a:cubicBezTo>
                  <a:cubicBezTo>
                    <a:pt x="1832742" y="198997"/>
                    <a:pt x="1377133" y="707112"/>
                    <a:pt x="1287280" y="1330296"/>
                  </a:cubicBezTo>
                  <a:cubicBezTo>
                    <a:pt x="881085" y="1341204"/>
                    <a:pt x="502307" y="1537717"/>
                    <a:pt x="259483" y="1863520"/>
                  </a:cubicBezTo>
                  <a:cubicBezTo>
                    <a:pt x="-28232" y="2263179"/>
                    <a:pt x="-80629" y="2786060"/>
                    <a:pt x="122062" y="3234869"/>
                  </a:cubicBezTo>
                  <a:cubicBezTo>
                    <a:pt x="328676" y="3677252"/>
                    <a:pt x="761207" y="3970739"/>
                    <a:pt x="1248630" y="3999275"/>
                  </a:cubicBezTo>
                  <a:close/>
                  <a:moveTo>
                    <a:pt x="1267955" y="3554803"/>
                  </a:moveTo>
                  <a:cubicBezTo>
                    <a:pt x="944092" y="3534405"/>
                    <a:pt x="656974" y="3339431"/>
                    <a:pt x="518579" y="3045915"/>
                  </a:cubicBezTo>
                  <a:cubicBezTo>
                    <a:pt x="384289" y="2746745"/>
                    <a:pt x="418895" y="2398783"/>
                    <a:pt x="609478" y="2131921"/>
                  </a:cubicBezTo>
                  <a:cubicBezTo>
                    <a:pt x="804330" y="1869789"/>
                    <a:pt x="1128558" y="1737457"/>
                    <a:pt x="1451183" y="1788367"/>
                  </a:cubicBezTo>
                  <a:lnTo>
                    <a:pt x="1705269" y="1830596"/>
                  </a:lnTo>
                  <a:lnTo>
                    <a:pt x="1705269" y="1550027"/>
                  </a:lnTo>
                  <a:cubicBezTo>
                    <a:pt x="1707753" y="1043122"/>
                    <a:pt x="2052244" y="601842"/>
                    <a:pt x="2543396" y="476423"/>
                  </a:cubicBezTo>
                  <a:cubicBezTo>
                    <a:pt x="3036223" y="357597"/>
                    <a:pt x="3545763" y="595143"/>
                    <a:pt x="3771599" y="1049012"/>
                  </a:cubicBezTo>
                  <a:lnTo>
                    <a:pt x="3858203" y="1221505"/>
                  </a:lnTo>
                  <a:lnTo>
                    <a:pt x="4037853" y="1157804"/>
                  </a:lnTo>
                  <a:cubicBezTo>
                    <a:pt x="4306647" y="1062833"/>
                    <a:pt x="4604837" y="1104482"/>
                    <a:pt x="4837330" y="1269459"/>
                  </a:cubicBezTo>
                  <a:cubicBezTo>
                    <a:pt x="5068484" y="1438788"/>
                    <a:pt x="5205332" y="1707961"/>
                    <a:pt x="5205934" y="1994499"/>
                  </a:cubicBezTo>
                  <a:lnTo>
                    <a:pt x="5205934" y="2217809"/>
                  </a:lnTo>
                  <a:lnTo>
                    <a:pt x="5497954" y="2217809"/>
                  </a:lnTo>
                  <a:cubicBezTo>
                    <a:pt x="5868870" y="2231737"/>
                    <a:pt x="6158270" y="2543712"/>
                    <a:pt x="6144342" y="2914628"/>
                  </a:cubicBezTo>
                  <a:cubicBezTo>
                    <a:pt x="6131051" y="3268760"/>
                    <a:pt x="5845057" y="3551726"/>
                    <a:pt x="5490797" y="3561245"/>
                  </a:cubicBezTo>
                  <a:close/>
                </a:path>
              </a:pathLst>
            </a:custGeom>
            <a:solidFill>
              <a:srgbClr val="009DBF"/>
            </a:solidFill>
            <a:ln w="715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D2695C-9442-412C-B6B3-A9FBE5F4DB92}"/>
                </a:ext>
              </a:extLst>
            </p:cNvPr>
            <p:cNvSpPr/>
            <p:nvPr/>
          </p:nvSpPr>
          <p:spPr>
            <a:xfrm>
              <a:off x="2984500" y="3670300"/>
              <a:ext cx="8153400" cy="1325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479176-D47F-4500-8CF5-839693267927}"/>
                </a:ext>
              </a:extLst>
            </p:cNvPr>
            <p:cNvSpPr/>
            <p:nvPr/>
          </p:nvSpPr>
          <p:spPr>
            <a:xfrm>
              <a:off x="2292593" y="3712369"/>
              <a:ext cx="8407400" cy="582612"/>
            </a:xfrm>
            <a:prstGeom prst="rect">
              <a:avLst/>
            </a:prstGeom>
            <a:solidFill>
              <a:srgbClr val="8C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Thank you!</a:t>
              </a:r>
            </a:p>
          </p:txBody>
        </p:sp>
        <p:pic>
          <p:nvPicPr>
            <p:cNvPr id="21" name="Content Placeholder 11">
              <a:extLst>
                <a:ext uri="{FF2B5EF4-FFF2-40B4-BE49-F238E27FC236}">
                  <a16:creationId xmlns:a16="http://schemas.microsoft.com/office/drawing/2014/main" id="{F98BE124-FC69-4EA9-A6B4-D8BA9B300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20606" y="2658576"/>
              <a:ext cx="1975394" cy="1058247"/>
            </a:xfrm>
            <a:prstGeom prst="rect">
              <a:avLst/>
            </a:prstGeom>
          </p:spPr>
        </p:pic>
      </p:grpSp>
      <p:sp>
        <p:nvSpPr>
          <p:cNvPr id="4" name="Subtitle 2">
            <a:extLst>
              <a:ext uri="{FF2B5EF4-FFF2-40B4-BE49-F238E27FC236}">
                <a16:creationId xmlns:a16="http://schemas.microsoft.com/office/drawing/2014/main" id="{916707FF-7B3A-CFA4-7F52-FBCE83593DD2}"/>
              </a:ext>
            </a:extLst>
          </p:cNvPr>
          <p:cNvSpPr txBox="1">
            <a:spLocks/>
          </p:cNvSpPr>
          <p:nvPr/>
        </p:nvSpPr>
        <p:spPr>
          <a:xfrm>
            <a:off x="8921515" y="515175"/>
            <a:ext cx="35217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May 17, 2023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PWB - W02364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BES - E11337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26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F87FB9665084A8BC00A2AE376EA62" ma:contentTypeVersion="14" ma:contentTypeDescription="Create a new document." ma:contentTypeScope="" ma:versionID="081e9c18681d9cc3ab0f16d9c02e22fe">
  <xsd:schema xmlns:xsd="http://www.w3.org/2001/XMLSchema" xmlns:xs="http://www.w3.org/2001/XMLSchema" xmlns:p="http://schemas.microsoft.com/office/2006/metadata/properties" xmlns:ns2="7e65d9fa-c371-46ce-a923-00ea75da258c" xmlns:ns3="b8c01fa9-7e11-48d3-ba37-37f1bd92aaff" targetNamespace="http://schemas.microsoft.com/office/2006/metadata/properties" ma:root="true" ma:fieldsID="77f12da3ea32fbd470da9617a9b4835c" ns2:_="" ns3:_="">
    <xsd:import namespace="7e65d9fa-c371-46ce-a923-00ea75da258c"/>
    <xsd:import namespace="b8c01fa9-7e11-48d3-ba37-37f1bd92aa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5d9fa-c371-46ce-a923-00ea75da25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82dd78c-fa82-456d-8a3b-ce779554895c}" ma:internalName="TaxCatchAll" ma:showField="CatchAllData" ma:web="7e65d9fa-c371-46ce-a923-00ea75da25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01fa9-7e11-48d3-ba37-37f1bd92a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5effce1-26ce-465d-98f3-ca32301bc2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c01fa9-7e11-48d3-ba37-37f1bd92aaff">
      <Terms xmlns="http://schemas.microsoft.com/office/infopath/2007/PartnerControls"/>
    </lcf76f155ced4ddcb4097134ff3c332f>
    <TaxCatchAll xmlns="7e65d9fa-c371-46ce-a923-00ea75da258c" xsi:nil="true"/>
  </documentManagement>
</p:properties>
</file>

<file path=customXml/itemProps1.xml><?xml version="1.0" encoding="utf-8"?>
<ds:datastoreItem xmlns:ds="http://schemas.openxmlformats.org/officeDocument/2006/customXml" ds:itemID="{4BEF0EC2-0405-4E2B-92EA-583A63B73FCF}"/>
</file>

<file path=customXml/itemProps2.xml><?xml version="1.0" encoding="utf-8"?>
<ds:datastoreItem xmlns:ds="http://schemas.openxmlformats.org/officeDocument/2006/customXml" ds:itemID="{9CA47B20-2346-4702-8D0A-85FBB787A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B4D033-8CC9-4D02-8363-C416E80C6046}">
  <ds:schemaRefs>
    <ds:schemaRef ds:uri="1123c518-6722-4c41-9445-3aef6185e8d3"/>
    <ds:schemaRef ds:uri="a2a1eeb9-f934-4eee-a3e4-ac9f2c749a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Widescreen</PresentationFormat>
  <Paragraphs>49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Custom Design</vt:lpstr>
      <vt:lpstr>Authorize Contract Amendment for Infor Public Sector Implementation Services</vt:lpstr>
      <vt:lpstr>Ordinance Summary</vt:lpstr>
      <vt:lpstr>What is an Asset Management System?</vt:lpstr>
      <vt:lpstr>Key Asset Management Drivers</vt:lpstr>
      <vt:lpstr>Key Asset Management Drivers</vt:lpstr>
      <vt:lpstr>Phases of Work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Martinek, Karen</dc:creator>
  <cp:lastModifiedBy>Kelly Gannon</cp:lastModifiedBy>
  <cp:revision>2</cp:revision>
  <dcterms:created xsi:type="dcterms:W3CDTF">2021-02-05T21:54:32Z</dcterms:created>
  <dcterms:modified xsi:type="dcterms:W3CDTF">2023-05-10T21:44:15Z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0x010100B3344629AA04AE489BD6DB9A95726F60</vt:lpwstr>
  </property>
  <property fmtid="{D5CDD505-2E9C-101B-9397-08002B2CF9AE}" pid="3" name="MediaServiceImageTags">
    <vt:lpwstr/>
  </property>
</Properties>
</file>