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modernComment_1C3_CDE66C72.xml" ContentType="application/vnd.ms-powerpoint.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sldIdLst>
    <p:sldId id="256" r:id="rId5"/>
    <p:sldId id="437" r:id="rId6"/>
    <p:sldId id="451" r:id="rId7"/>
    <p:sldId id="365" r:id="rId8"/>
    <p:sldId id="423" r:id="rId9"/>
    <p:sldId id="280" r:id="rId10"/>
    <p:sldId id="427" r:id="rId11"/>
    <p:sldId id="438" r:id="rId12"/>
    <p:sldId id="428" r:id="rId13"/>
    <p:sldId id="440" r:id="rId14"/>
    <p:sldId id="430" r:id="rId15"/>
    <p:sldId id="429" r:id="rId16"/>
    <p:sldId id="444" r:id="rId17"/>
    <p:sldId id="441" r:id="rId18"/>
    <p:sldId id="432" r:id="rId19"/>
    <p:sldId id="447" r:id="rId20"/>
    <p:sldId id="436" r:id="rId21"/>
    <p:sldId id="445" r:id="rId22"/>
    <p:sldId id="446" r:id="rId23"/>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EF26A13-73BD-1039-C1FF-7133B819D9C8}" name="Branam, Kimberly" initials="BK" userId="S::branamk@prosperportland.us::1523209c-063d-40c9-ad85-ec6b45f1ff5c" providerId="AD"/>
  <p188:author id="{39F24B5E-5E27-7840-E969-369559CF3E95}" name="Branam, Kimberly" initials="BK" userId="S::BranamK@ProsperPortland.us::1523209c-063d-40c9-ad85-ec6b45f1ff5c" providerId="AD"/>
  <p188:author id="{6EDA9862-ED72-BAFB-ACFF-FB5B945B33AA}" name="Reed, Andy" initials="RA" userId="S::ReedA@prosperportland.us::6620e054-90f8-49a4-9bcf-d209c046a832" providerId="AD"/>
  <p188:author id="{168CFCBB-3BFF-A255-F2E0-4BF093925AAA}" name="Flaherty Betin, Shea" initials="FS" userId="S::flahertybetins@prosperportland.us::43e19ebb-e65b-4700-87ab-dcea4f63d85b" providerId="AD"/>
  <p188:author id="{DA9564BF-DA8B-2BB6-69AA-9314739F1991}" name="Reed, Andy" initials="RA" userId="S::reeda@prosperportland.us::6620e054-90f8-49a4-9bcf-d209c046a83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drian, Troels" initials="AT" lastIdx="7" clrIdx="0">
    <p:extLst>
      <p:ext uri="{19B8F6BF-5375-455C-9EA6-DF929625EA0E}">
        <p15:presenceInfo xmlns:p15="http://schemas.microsoft.com/office/powerpoint/2012/main" userId="S-1-5-21-8915387-863377300-1318725885-12332" providerId="AD"/>
      </p:ext>
    </p:extLst>
  </p:cmAuthor>
  <p:cmAuthor id="2" name="Reed, Andy" initials="RA" lastIdx="13" clrIdx="1">
    <p:extLst>
      <p:ext uri="{19B8F6BF-5375-455C-9EA6-DF929625EA0E}">
        <p15:presenceInfo xmlns:p15="http://schemas.microsoft.com/office/powerpoint/2012/main" userId="S-1-5-21-8915387-863377300-1318725885-7413" providerId="AD"/>
      </p:ext>
    </p:extLst>
  </p:cmAuthor>
  <p:cmAuthor id="3" name="Mangan, Anne" initials="MA" lastIdx="2" clrIdx="2">
    <p:extLst>
      <p:ext uri="{19B8F6BF-5375-455C-9EA6-DF929625EA0E}">
        <p15:presenceInfo xmlns:p15="http://schemas.microsoft.com/office/powerpoint/2012/main" userId="S::mangana@prosperportland.us::e78fb674-6d67-4ce7-b23d-32805c7893d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A700"/>
    <a:srgbClr val="BF48CB"/>
    <a:srgbClr val="446589"/>
    <a:srgbClr val="46C333"/>
    <a:srgbClr val="3DB5E7"/>
    <a:srgbClr val="A87000"/>
    <a:srgbClr val="3CB4E5"/>
    <a:srgbClr val="EBA900"/>
    <a:srgbClr val="4D4D50"/>
    <a:srgbClr val="6ABF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6986E2-5ADF-1E82-E0E1-A440FCED5283}" v="674" dt="2023-05-09T19:13:20.29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620"/>
        <p:guide pos="288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laherty Betin, Shea" userId="S::flahertybetins@prosperportland.us::43e19ebb-e65b-4700-87ab-dcea4f63d85b" providerId="AD" clId="Web-{206986E2-5ADF-1E82-E0E1-A440FCED5283}"/>
    <pc:docChg chg="addSld delSld modSld sldOrd">
      <pc:chgData name="Flaherty Betin, Shea" userId="S::flahertybetins@prosperportland.us::43e19ebb-e65b-4700-87ab-dcea4f63d85b" providerId="AD" clId="Web-{206986E2-5ADF-1E82-E0E1-A440FCED5283}" dt="2023-05-09T19:13:20.296" v="1569"/>
      <pc:docMkLst>
        <pc:docMk/>
      </pc:docMkLst>
      <pc:sldChg chg="modNotes">
        <pc:chgData name="Flaherty Betin, Shea" userId="S::flahertybetins@prosperportland.us::43e19ebb-e65b-4700-87ab-dcea4f63d85b" providerId="AD" clId="Web-{206986E2-5ADF-1E82-E0E1-A440FCED5283}" dt="2023-05-09T19:09:38.075" v="1308"/>
        <pc:sldMkLst>
          <pc:docMk/>
          <pc:sldMk cId="1664819005" sldId="280"/>
        </pc:sldMkLst>
      </pc:sldChg>
      <pc:sldChg chg="ord modNotes">
        <pc:chgData name="Flaherty Betin, Shea" userId="S::flahertybetins@prosperportland.us::43e19ebb-e65b-4700-87ab-dcea4f63d85b" providerId="AD" clId="Web-{206986E2-5ADF-1E82-E0E1-A440FCED5283}" dt="2023-05-09T19:08:55.074" v="1190"/>
        <pc:sldMkLst>
          <pc:docMk/>
          <pc:sldMk cId="2250932359" sldId="365"/>
        </pc:sldMkLst>
      </pc:sldChg>
      <pc:sldChg chg="modNotes">
        <pc:chgData name="Flaherty Betin, Shea" userId="S::flahertybetins@prosperportland.us::43e19ebb-e65b-4700-87ab-dcea4f63d85b" providerId="AD" clId="Web-{206986E2-5ADF-1E82-E0E1-A440FCED5283}" dt="2023-05-09T19:09:01.793" v="1193"/>
        <pc:sldMkLst>
          <pc:docMk/>
          <pc:sldMk cId="2602581254" sldId="423"/>
        </pc:sldMkLst>
      </pc:sldChg>
      <pc:sldChg chg="modNotes">
        <pc:chgData name="Flaherty Betin, Shea" userId="S::flahertybetins@prosperportland.us::43e19ebb-e65b-4700-87ab-dcea4f63d85b" providerId="AD" clId="Web-{206986E2-5ADF-1E82-E0E1-A440FCED5283}" dt="2023-05-09T19:09:43.262" v="1311"/>
        <pc:sldMkLst>
          <pc:docMk/>
          <pc:sldMk cId="3676817370" sldId="427"/>
        </pc:sldMkLst>
      </pc:sldChg>
      <pc:sldChg chg="modNotes">
        <pc:chgData name="Flaherty Betin, Shea" userId="S::flahertybetins@prosperportland.us::43e19ebb-e65b-4700-87ab-dcea4f63d85b" providerId="AD" clId="Web-{206986E2-5ADF-1E82-E0E1-A440FCED5283}" dt="2023-05-09T19:09:48.950" v="1316"/>
        <pc:sldMkLst>
          <pc:docMk/>
          <pc:sldMk cId="3731007349" sldId="428"/>
        </pc:sldMkLst>
      </pc:sldChg>
      <pc:sldChg chg="modNotes">
        <pc:chgData name="Flaherty Betin, Shea" userId="S::flahertybetins@prosperportland.us::43e19ebb-e65b-4700-87ab-dcea4f63d85b" providerId="AD" clId="Web-{206986E2-5ADF-1E82-E0E1-A440FCED5283}" dt="2023-05-09T19:02:13.944" v="693"/>
        <pc:sldMkLst>
          <pc:docMk/>
          <pc:sldMk cId="1803154920" sldId="429"/>
        </pc:sldMkLst>
      </pc:sldChg>
      <pc:sldChg chg="modNotes">
        <pc:chgData name="Flaherty Betin, Shea" userId="S::flahertybetins@prosperportland.us::43e19ebb-e65b-4700-87ab-dcea4f63d85b" providerId="AD" clId="Web-{206986E2-5ADF-1E82-E0E1-A440FCED5283}" dt="2023-05-09T19:13:00.983" v="1568"/>
        <pc:sldMkLst>
          <pc:docMk/>
          <pc:sldMk cId="2351401562" sldId="430"/>
        </pc:sldMkLst>
      </pc:sldChg>
      <pc:sldChg chg="addSp delSp modSp ord modNotes">
        <pc:chgData name="Flaherty Betin, Shea" userId="S::flahertybetins@prosperportland.us::43e19ebb-e65b-4700-87ab-dcea4f63d85b" providerId="AD" clId="Web-{206986E2-5ADF-1E82-E0E1-A440FCED5283}" dt="2023-05-09T19:05:17.962" v="748"/>
        <pc:sldMkLst>
          <pc:docMk/>
          <pc:sldMk cId="3207755289" sldId="432"/>
        </pc:sldMkLst>
        <pc:spChg chg="add">
          <ac:chgData name="Flaherty Betin, Shea" userId="S::flahertybetins@prosperportland.us::43e19ebb-e65b-4700-87ab-dcea4f63d85b" providerId="AD" clId="Web-{206986E2-5ADF-1E82-E0E1-A440FCED5283}" dt="2023-05-09T19:03:46.352" v="709"/>
          <ac:spMkLst>
            <pc:docMk/>
            <pc:sldMk cId="3207755289" sldId="432"/>
            <ac:spMk id="3" creationId="{5549293F-8F53-E5E7-EE4F-61ED4B1D5A79}"/>
          </ac:spMkLst>
        </pc:spChg>
        <pc:spChg chg="mod">
          <ac:chgData name="Flaherty Betin, Shea" userId="S::flahertybetins@prosperportland.us::43e19ebb-e65b-4700-87ab-dcea4f63d85b" providerId="AD" clId="Web-{206986E2-5ADF-1E82-E0E1-A440FCED5283}" dt="2023-05-09T19:05:03.665" v="745" actId="20577"/>
          <ac:spMkLst>
            <pc:docMk/>
            <pc:sldMk cId="3207755289" sldId="432"/>
            <ac:spMk id="4" creationId="{49BEF6EE-DEAD-E848-B584-1C87DFEE6E90}"/>
          </ac:spMkLst>
        </pc:spChg>
        <pc:spChg chg="del mod">
          <ac:chgData name="Flaherty Betin, Shea" userId="S::flahertybetins@prosperportland.us::43e19ebb-e65b-4700-87ab-dcea4f63d85b" providerId="AD" clId="Web-{206986E2-5ADF-1E82-E0E1-A440FCED5283}" dt="2023-05-09T19:03:45.852" v="708"/>
          <ac:spMkLst>
            <pc:docMk/>
            <pc:sldMk cId="3207755289" sldId="432"/>
            <ac:spMk id="10" creationId="{00000000-0000-0000-0000-000000000000}"/>
          </ac:spMkLst>
        </pc:spChg>
      </pc:sldChg>
      <pc:sldChg chg="modNotes">
        <pc:chgData name="Flaherty Betin, Shea" userId="S::flahertybetins@prosperportland.us::43e19ebb-e65b-4700-87ab-dcea4f63d85b" providerId="AD" clId="Web-{206986E2-5ADF-1E82-E0E1-A440FCED5283}" dt="2023-05-09T19:08:50.183" v="1184"/>
        <pc:sldMkLst>
          <pc:docMk/>
          <pc:sldMk cId="55671631" sldId="437"/>
        </pc:sldMkLst>
      </pc:sldChg>
      <pc:sldChg chg="ord modNotes">
        <pc:chgData name="Flaherty Betin, Shea" userId="S::flahertybetins@prosperportland.us::43e19ebb-e65b-4700-87ab-dcea4f63d85b" providerId="AD" clId="Web-{206986E2-5ADF-1E82-E0E1-A440FCED5283}" dt="2023-05-09T19:09:45.590" v="1313"/>
        <pc:sldMkLst>
          <pc:docMk/>
          <pc:sldMk cId="1094273459" sldId="438"/>
        </pc:sldMkLst>
      </pc:sldChg>
      <pc:sldChg chg="modNotes">
        <pc:chgData name="Flaherty Betin, Shea" userId="S::flahertybetins@prosperportland.us::43e19ebb-e65b-4700-87ab-dcea4f63d85b" providerId="AD" clId="Web-{206986E2-5ADF-1E82-E0E1-A440FCED5283}" dt="2023-05-09T19:10:22.153" v="1387"/>
        <pc:sldMkLst>
          <pc:docMk/>
          <pc:sldMk cId="1376351943" sldId="440"/>
        </pc:sldMkLst>
      </pc:sldChg>
      <pc:sldChg chg="modNotes">
        <pc:chgData name="Flaherty Betin, Shea" userId="S::flahertybetins@prosperportland.us::43e19ebb-e65b-4700-87ab-dcea4f63d85b" providerId="AD" clId="Web-{206986E2-5ADF-1E82-E0E1-A440FCED5283}" dt="2023-05-09T19:02:20.866" v="703"/>
        <pc:sldMkLst>
          <pc:docMk/>
          <pc:sldMk cId="2453374477" sldId="441"/>
        </pc:sldMkLst>
      </pc:sldChg>
      <pc:sldChg chg="modSp modNotes">
        <pc:chgData name="Flaherty Betin, Shea" userId="S::flahertybetins@prosperportland.us::43e19ebb-e65b-4700-87ab-dcea4f63d85b" providerId="AD" clId="Web-{206986E2-5ADF-1E82-E0E1-A440FCED5283}" dt="2023-05-09T19:02:17.054" v="697"/>
        <pc:sldMkLst>
          <pc:docMk/>
          <pc:sldMk cId="3084791014" sldId="444"/>
        </pc:sldMkLst>
        <pc:spChg chg="mod">
          <ac:chgData name="Flaherty Betin, Shea" userId="S::flahertybetins@prosperportland.us::43e19ebb-e65b-4700-87ab-dcea4f63d85b" providerId="AD" clId="Web-{206986E2-5ADF-1E82-E0E1-A440FCED5283}" dt="2023-05-09T19:00:03.708" v="685" actId="1076"/>
          <ac:spMkLst>
            <pc:docMk/>
            <pc:sldMk cId="3084791014" sldId="444"/>
            <ac:spMk id="5" creationId="{6E042CE9-1497-3D4A-9B96-9CEBA94CBB83}"/>
          </ac:spMkLst>
        </pc:spChg>
        <pc:spChg chg="mod">
          <ac:chgData name="Flaherty Betin, Shea" userId="S::flahertybetins@prosperportland.us::43e19ebb-e65b-4700-87ab-dcea4f63d85b" providerId="AD" clId="Web-{206986E2-5ADF-1E82-E0E1-A440FCED5283}" dt="2023-05-09T18:57:40.050" v="528" actId="20577"/>
          <ac:spMkLst>
            <pc:docMk/>
            <pc:sldMk cId="3084791014" sldId="444"/>
            <ac:spMk id="10" creationId="{00000000-0000-0000-0000-000000000000}"/>
          </ac:spMkLst>
        </pc:spChg>
        <pc:spChg chg="mod">
          <ac:chgData name="Flaherty Betin, Shea" userId="S::flahertybetins@prosperportland.us::43e19ebb-e65b-4700-87ab-dcea4f63d85b" providerId="AD" clId="Web-{206986E2-5ADF-1E82-E0E1-A440FCED5283}" dt="2023-05-09T19:00:01.005" v="684" actId="1076"/>
          <ac:spMkLst>
            <pc:docMk/>
            <pc:sldMk cId="3084791014" sldId="444"/>
            <ac:spMk id="28" creationId="{B66A5529-0E47-4503-B128-4787B5BB2172}"/>
          </ac:spMkLst>
        </pc:spChg>
        <pc:spChg chg="mod">
          <ac:chgData name="Flaherty Betin, Shea" userId="S::flahertybetins@prosperportland.us::43e19ebb-e65b-4700-87ab-dcea4f63d85b" providerId="AD" clId="Web-{206986E2-5ADF-1E82-E0E1-A440FCED5283}" dt="2023-05-09T18:59:48.911" v="682" actId="20577"/>
          <ac:spMkLst>
            <pc:docMk/>
            <pc:sldMk cId="3084791014" sldId="444"/>
            <ac:spMk id="32" creationId="{CE394857-3117-4AC4-8178-D0EC54E7B8AF}"/>
          </ac:spMkLst>
        </pc:spChg>
        <pc:spChg chg="mod">
          <ac:chgData name="Flaherty Betin, Shea" userId="S::flahertybetins@prosperportland.us::43e19ebb-e65b-4700-87ab-dcea4f63d85b" providerId="AD" clId="Web-{206986E2-5ADF-1E82-E0E1-A440FCED5283}" dt="2023-05-09T19:00:16.990" v="688" actId="1076"/>
          <ac:spMkLst>
            <pc:docMk/>
            <pc:sldMk cId="3084791014" sldId="444"/>
            <ac:spMk id="34" creationId="{981E470A-52CE-42A7-AA99-A97C890C15D2}"/>
          </ac:spMkLst>
        </pc:spChg>
        <pc:spChg chg="mod">
          <ac:chgData name="Flaherty Betin, Shea" userId="S::flahertybetins@prosperportland.us::43e19ebb-e65b-4700-87ab-dcea4f63d85b" providerId="AD" clId="Web-{206986E2-5ADF-1E82-E0E1-A440FCED5283}" dt="2023-05-09T19:00:06.458" v="686" actId="1076"/>
          <ac:spMkLst>
            <pc:docMk/>
            <pc:sldMk cId="3084791014" sldId="444"/>
            <ac:spMk id="51" creationId="{C5E93829-F347-4CC5-BF9D-C6626B0D4C0D}"/>
          </ac:spMkLst>
        </pc:spChg>
        <pc:spChg chg="mod">
          <ac:chgData name="Flaherty Betin, Shea" userId="S::flahertybetins@prosperportland.us::43e19ebb-e65b-4700-87ab-dcea4f63d85b" providerId="AD" clId="Web-{206986E2-5ADF-1E82-E0E1-A440FCED5283}" dt="2023-05-09T18:59:14.114" v="638" actId="1076"/>
          <ac:spMkLst>
            <pc:docMk/>
            <pc:sldMk cId="3084791014" sldId="444"/>
            <ac:spMk id="52" creationId="{AFBFACFA-B42C-4F1A-837E-672351790A89}"/>
          </ac:spMkLst>
        </pc:spChg>
        <pc:grpChg chg="mod">
          <ac:chgData name="Flaherty Betin, Shea" userId="S::flahertybetins@prosperportland.us::43e19ebb-e65b-4700-87ab-dcea4f63d85b" providerId="AD" clId="Web-{206986E2-5ADF-1E82-E0E1-A440FCED5283}" dt="2023-05-09T18:59:57.005" v="683" actId="1076"/>
          <ac:grpSpMkLst>
            <pc:docMk/>
            <pc:sldMk cId="3084791014" sldId="444"/>
            <ac:grpSpMk id="43" creationId="{C83E7758-6E53-ED46-AD62-62B3EE51A512}"/>
          </ac:grpSpMkLst>
        </pc:grpChg>
        <pc:grpChg chg="mod">
          <ac:chgData name="Flaherty Betin, Shea" userId="S::flahertybetins@prosperportland.us::43e19ebb-e65b-4700-87ab-dcea4f63d85b" providerId="AD" clId="Web-{206986E2-5ADF-1E82-E0E1-A440FCED5283}" dt="2023-05-09T19:00:11.849" v="687" actId="1076"/>
          <ac:grpSpMkLst>
            <pc:docMk/>
            <pc:sldMk cId="3084791014" sldId="444"/>
            <ac:grpSpMk id="45" creationId="{7E71EA5A-7D56-B54C-99CE-06306FD8DD56}"/>
          </ac:grpSpMkLst>
        </pc:grpChg>
      </pc:sldChg>
      <pc:sldChg chg="mod ord modShow">
        <pc:chgData name="Flaherty Betin, Shea" userId="S::flahertybetins@prosperportland.us::43e19ebb-e65b-4700-87ab-dcea4f63d85b" providerId="AD" clId="Web-{206986E2-5ADF-1E82-E0E1-A440FCED5283}" dt="2023-05-09T18:56:22.253" v="505"/>
        <pc:sldMkLst>
          <pc:docMk/>
          <pc:sldMk cId="2820069026" sldId="445"/>
        </pc:sldMkLst>
      </pc:sldChg>
      <pc:sldChg chg="mod ord modShow">
        <pc:chgData name="Flaherty Betin, Shea" userId="S::flahertybetins@prosperportland.us::43e19ebb-e65b-4700-87ab-dcea4f63d85b" providerId="AD" clId="Web-{206986E2-5ADF-1E82-E0E1-A440FCED5283}" dt="2023-05-09T19:13:20.296" v="1569"/>
        <pc:sldMkLst>
          <pc:docMk/>
          <pc:sldMk cId="1304912041" sldId="446"/>
        </pc:sldMkLst>
      </pc:sldChg>
      <pc:sldChg chg="modNotes">
        <pc:chgData name="Flaherty Betin, Shea" userId="S::flahertybetins@prosperportland.us::43e19ebb-e65b-4700-87ab-dcea4f63d85b" providerId="AD" clId="Web-{206986E2-5ADF-1E82-E0E1-A440FCED5283}" dt="2023-05-09T19:08:40.715" v="1180"/>
        <pc:sldMkLst>
          <pc:docMk/>
          <pc:sldMk cId="2388465418" sldId="447"/>
        </pc:sldMkLst>
      </pc:sldChg>
      <pc:sldChg chg="modSp add del ord modNotes">
        <pc:chgData name="Flaherty Betin, Shea" userId="S::flahertybetins@prosperportland.us::43e19ebb-e65b-4700-87ab-dcea4f63d85b" providerId="AD" clId="Web-{206986E2-5ADF-1E82-E0E1-A440FCED5283}" dt="2023-05-09T18:51:00.327" v="216"/>
        <pc:sldMkLst>
          <pc:docMk/>
          <pc:sldMk cId="1388561986" sldId="448"/>
        </pc:sldMkLst>
        <pc:spChg chg="mod">
          <ac:chgData name="Flaherty Betin, Shea" userId="S::flahertybetins@prosperportland.us::43e19ebb-e65b-4700-87ab-dcea4f63d85b" providerId="AD" clId="Web-{206986E2-5ADF-1E82-E0E1-A440FCED5283}" dt="2023-05-09T18:50:52.420" v="214" actId="20577"/>
          <ac:spMkLst>
            <pc:docMk/>
            <pc:sldMk cId="1388561986" sldId="448"/>
            <ac:spMk id="6" creationId="{E24C9C6A-9BA9-4C6B-C30B-A9B92202A6AD}"/>
          </ac:spMkLst>
        </pc:spChg>
      </pc:sldChg>
      <pc:sldChg chg="add del ord modCm">
        <pc:chgData name="Flaherty Betin, Shea" userId="S::flahertybetins@prosperportland.us::43e19ebb-e65b-4700-87ab-dcea4f63d85b" providerId="AD" clId="Web-{206986E2-5ADF-1E82-E0E1-A440FCED5283}" dt="2023-05-09T19:06:37.557" v="751"/>
        <pc:sldMkLst>
          <pc:docMk/>
          <pc:sldMk cId="3714554900" sldId="449"/>
        </pc:sldMkLst>
      </pc:sldChg>
      <pc:sldChg chg="addSp delSp add del ord modNotes">
        <pc:chgData name="Flaherty Betin, Shea" userId="S::flahertybetins@prosperportland.us::43e19ebb-e65b-4700-87ab-dcea4f63d85b" providerId="AD" clId="Web-{206986E2-5ADF-1E82-E0E1-A440FCED5283}" dt="2023-05-09T19:05:21.072" v="749"/>
        <pc:sldMkLst>
          <pc:docMk/>
          <pc:sldMk cId="3724417032" sldId="450"/>
        </pc:sldMkLst>
        <pc:spChg chg="add">
          <ac:chgData name="Flaherty Betin, Shea" userId="S::flahertybetins@prosperportland.us::43e19ebb-e65b-4700-87ab-dcea4f63d85b" providerId="AD" clId="Web-{206986E2-5ADF-1E82-E0E1-A440FCED5283}" dt="2023-05-09T19:04:05.868" v="713"/>
          <ac:spMkLst>
            <pc:docMk/>
            <pc:sldMk cId="3724417032" sldId="450"/>
            <ac:spMk id="3" creationId="{3479D3D4-FEEB-40CF-521A-5A4CDBFEB503}"/>
          </ac:spMkLst>
        </pc:spChg>
        <pc:spChg chg="del">
          <ac:chgData name="Flaherty Betin, Shea" userId="S::flahertybetins@prosperportland.us::43e19ebb-e65b-4700-87ab-dcea4f63d85b" providerId="AD" clId="Web-{206986E2-5ADF-1E82-E0E1-A440FCED5283}" dt="2023-05-09T19:04:05.383" v="712"/>
          <ac:spMkLst>
            <pc:docMk/>
            <pc:sldMk cId="3724417032" sldId="450"/>
            <ac:spMk id="10" creationId="{00000000-0000-0000-0000-000000000000}"/>
          </ac:spMkLst>
        </pc:spChg>
      </pc:sldChg>
      <pc:sldChg chg="modSp add modCm modNotes">
        <pc:chgData name="Flaherty Betin, Shea" userId="S::flahertybetins@prosperportland.us::43e19ebb-e65b-4700-87ab-dcea4f63d85b" providerId="AD" clId="Web-{206986E2-5ADF-1E82-E0E1-A440FCED5283}" dt="2023-05-09T19:11:44.358" v="1389"/>
        <pc:sldMkLst>
          <pc:docMk/>
          <pc:sldMk cId="3454430322" sldId="451"/>
        </pc:sldMkLst>
        <pc:spChg chg="mod">
          <ac:chgData name="Flaherty Betin, Shea" userId="S::flahertybetins@prosperportland.us::43e19ebb-e65b-4700-87ab-dcea4f63d85b" providerId="AD" clId="Web-{206986E2-5ADF-1E82-E0E1-A440FCED5283}" dt="2023-05-09T18:53:46.313" v="405" actId="1076"/>
          <ac:spMkLst>
            <pc:docMk/>
            <pc:sldMk cId="3454430322" sldId="451"/>
            <ac:spMk id="6" creationId="{E24C9C6A-9BA9-4C6B-C30B-A9B92202A6AD}"/>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_1AC_DE62A775.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_1AD_6B79F5E8.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_1BD_A816D6A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Type</c:v>
                </c:pt>
              </c:strCache>
            </c:strRef>
          </c:tx>
          <c:spPr>
            <a:solidFill>
              <a:srgbClr val="6ABF4B"/>
            </a:solidFill>
          </c:spPr>
          <c:dPt>
            <c:idx val="0"/>
            <c:bubble3D val="0"/>
            <c:spPr>
              <a:solidFill>
                <a:srgbClr val="6ABF4B"/>
              </a:solidFill>
              <a:ln w="19050">
                <a:solidFill>
                  <a:schemeClr val="lt1"/>
                </a:solidFill>
              </a:ln>
              <a:effectLst/>
            </c:spPr>
            <c:extLst>
              <c:ext xmlns:c16="http://schemas.microsoft.com/office/drawing/2014/chart" uri="{C3380CC4-5D6E-409C-BE32-E72D297353CC}">
                <c16:uniqueId val="{00000001-94C3-514B-B1F8-AB8957C0A3C0}"/>
              </c:ext>
            </c:extLst>
          </c:dPt>
          <c:dPt>
            <c:idx val="1"/>
            <c:bubble3D val="0"/>
            <c:spPr>
              <a:solidFill>
                <a:schemeClr val="accent3">
                  <a:lumMod val="60000"/>
                  <a:lumOff val="40000"/>
                </a:schemeClr>
              </a:solidFill>
              <a:ln w="19050">
                <a:solidFill>
                  <a:schemeClr val="lt1"/>
                </a:solidFill>
              </a:ln>
              <a:effectLst/>
            </c:spPr>
            <c:extLst>
              <c:ext xmlns:c16="http://schemas.microsoft.com/office/drawing/2014/chart" uri="{C3380CC4-5D6E-409C-BE32-E72D297353CC}">
                <c16:uniqueId val="{00000001-B915-9A40-9FC9-FFBFA1F48C55}"/>
              </c:ext>
            </c:extLst>
          </c:dPt>
          <c:dPt>
            <c:idx val="2"/>
            <c:bubble3D val="0"/>
            <c:spPr>
              <a:solidFill>
                <a:srgbClr val="6ABF4B"/>
              </a:solidFill>
              <a:ln w="19050">
                <a:solidFill>
                  <a:schemeClr val="lt1"/>
                </a:solidFill>
              </a:ln>
              <a:effectLst/>
            </c:spPr>
            <c:extLst>
              <c:ext xmlns:c16="http://schemas.microsoft.com/office/drawing/2014/chart" uri="{C3380CC4-5D6E-409C-BE32-E72D297353CC}">
                <c16:uniqueId val="{00000005-94C3-514B-B1F8-AB8957C0A3C0}"/>
              </c:ext>
            </c:extLst>
          </c:dPt>
          <c:dPt>
            <c:idx val="3"/>
            <c:bubble3D val="0"/>
            <c:spPr>
              <a:solidFill>
                <a:srgbClr val="6ABF4B"/>
              </a:solidFill>
              <a:ln w="19050">
                <a:solidFill>
                  <a:schemeClr val="lt1"/>
                </a:solidFill>
              </a:ln>
              <a:effectLst/>
            </c:spPr>
            <c:extLst>
              <c:ext xmlns:c16="http://schemas.microsoft.com/office/drawing/2014/chart" uri="{C3380CC4-5D6E-409C-BE32-E72D297353CC}">
                <c16:uniqueId val="{00000007-94C3-514B-B1F8-AB8957C0A3C0}"/>
              </c:ext>
            </c:extLst>
          </c:dPt>
          <c:cat>
            <c:strRef>
              <c:f>Sheet1!$A$2:$A$5</c:f>
              <c:strCache>
                <c:ptCount val="2"/>
                <c:pt idx="0">
                  <c:v>Small biz</c:v>
                </c:pt>
                <c:pt idx="1">
                  <c:v>Large biz</c:v>
                </c:pt>
              </c:strCache>
            </c:strRef>
          </c:cat>
          <c:val>
            <c:numRef>
              <c:f>Sheet1!$B$2:$B$5</c:f>
              <c:numCache>
                <c:formatCode>General</c:formatCode>
                <c:ptCount val="4"/>
                <c:pt idx="0">
                  <c:v>29</c:v>
                </c:pt>
                <c:pt idx="1">
                  <c:v>71</c:v>
                </c:pt>
              </c:numCache>
            </c:numRef>
          </c:val>
          <c:extLst>
            <c:ext xmlns:c16="http://schemas.microsoft.com/office/drawing/2014/chart" uri="{C3380CC4-5D6E-409C-BE32-E72D297353CC}">
              <c16:uniqueId val="{00000000-B915-9A40-9FC9-FFBFA1F48C55}"/>
            </c:ext>
          </c:extLst>
        </c:ser>
        <c:dLbls>
          <c:showLegendKey val="0"/>
          <c:showVal val="0"/>
          <c:showCatName val="0"/>
          <c:showSerName val="0"/>
          <c:showPercent val="0"/>
          <c:showBubbleSize val="0"/>
          <c:showLeaderLines val="1"/>
        </c:dLbls>
        <c:firstSliceAng val="0"/>
        <c:holeSize val="42"/>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6249999405347781E-2"/>
          <c:y val="6.1469617552496018E-2"/>
          <c:w val="0.93354166775686243"/>
          <c:h val="0.90984456092300581"/>
        </c:manualLayout>
      </c:layout>
      <c:barChart>
        <c:barDir val="col"/>
        <c:grouping val="stacked"/>
        <c:varyColors val="0"/>
        <c:ser>
          <c:idx val="0"/>
          <c:order val="0"/>
          <c:tx>
            <c:strRef>
              <c:f>Sheet1!$B$1</c:f>
              <c:strCache>
                <c:ptCount val="1"/>
                <c:pt idx="0">
                  <c:v>Wage</c:v>
                </c:pt>
              </c:strCache>
            </c:strRef>
          </c:tx>
          <c:spPr>
            <a:solidFill>
              <a:srgbClr val="3CB4E5"/>
            </a:solidFill>
            <a:ln>
              <a:noFill/>
            </a:ln>
            <a:effectLst/>
          </c:spPr>
          <c:invertIfNegative val="0"/>
          <c:cat>
            <c:numRef>
              <c:f>Sheet1!$A$2:$A$8</c:f>
              <c:numCache>
                <c:formatCode>General</c:formatCode>
                <c:ptCount val="7"/>
                <c:pt idx="0">
                  <c:v>2015</c:v>
                </c:pt>
                <c:pt idx="1">
                  <c:v>2016</c:v>
                </c:pt>
                <c:pt idx="2">
                  <c:v>2017</c:v>
                </c:pt>
                <c:pt idx="3">
                  <c:v>2018</c:v>
                </c:pt>
                <c:pt idx="4">
                  <c:v>2019</c:v>
                </c:pt>
                <c:pt idx="5">
                  <c:v>2020</c:v>
                </c:pt>
                <c:pt idx="6">
                  <c:v>2021</c:v>
                </c:pt>
              </c:numCache>
            </c:numRef>
          </c:cat>
          <c:val>
            <c:numRef>
              <c:f>Sheet1!$B$2:$B$8</c:f>
              <c:numCache>
                <c:formatCode>General</c:formatCode>
                <c:ptCount val="7"/>
                <c:pt idx="0">
                  <c:v>25.14</c:v>
                </c:pt>
                <c:pt idx="1">
                  <c:v>27.98</c:v>
                </c:pt>
                <c:pt idx="2">
                  <c:v>30.86</c:v>
                </c:pt>
                <c:pt idx="3" formatCode="&quot;$&quot;#,##0.00_);[Red]\(&quot;$&quot;#,##0.00\)">
                  <c:v>29.21</c:v>
                </c:pt>
                <c:pt idx="4" formatCode="&quot;$&quot;#,##0.00_);[Red]\(&quot;$&quot;#,##0.00\)">
                  <c:v>28.84</c:v>
                </c:pt>
                <c:pt idx="5" formatCode="&quot;$&quot;#,##0.00_);[Red]\(&quot;$&quot;#,##0.00\)">
                  <c:v>29.48</c:v>
                </c:pt>
                <c:pt idx="6" formatCode="&quot;$&quot;#,##0.00_);[Red]\(&quot;$&quot;#,##0.00\)">
                  <c:v>30.16</c:v>
                </c:pt>
              </c:numCache>
            </c:numRef>
          </c:val>
          <c:extLst>
            <c:ext xmlns:c16="http://schemas.microsoft.com/office/drawing/2014/chart" uri="{C3380CC4-5D6E-409C-BE32-E72D297353CC}">
              <c16:uniqueId val="{00000000-FF4A-F04C-A600-640EC5AEB206}"/>
            </c:ext>
          </c:extLst>
        </c:ser>
        <c:ser>
          <c:idx val="1"/>
          <c:order val="1"/>
          <c:tx>
            <c:strRef>
              <c:f>Sheet1!$C$1</c:f>
              <c:strCache>
                <c:ptCount val="1"/>
                <c:pt idx="0">
                  <c:v>Benefits</c:v>
                </c:pt>
              </c:strCache>
            </c:strRef>
          </c:tx>
          <c:spPr>
            <a:solidFill>
              <a:srgbClr val="EBA900"/>
            </a:solidFill>
            <a:ln>
              <a:noFill/>
            </a:ln>
            <a:effectLst/>
          </c:spPr>
          <c:invertIfNegative val="0"/>
          <c:cat>
            <c:numRef>
              <c:f>Sheet1!$A$2:$A$8</c:f>
              <c:numCache>
                <c:formatCode>General</c:formatCode>
                <c:ptCount val="7"/>
                <c:pt idx="0">
                  <c:v>2015</c:v>
                </c:pt>
                <c:pt idx="1">
                  <c:v>2016</c:v>
                </c:pt>
                <c:pt idx="2">
                  <c:v>2017</c:v>
                </c:pt>
                <c:pt idx="3">
                  <c:v>2018</c:v>
                </c:pt>
                <c:pt idx="4">
                  <c:v>2019</c:v>
                </c:pt>
                <c:pt idx="5">
                  <c:v>2020</c:v>
                </c:pt>
                <c:pt idx="6">
                  <c:v>2021</c:v>
                </c:pt>
              </c:numCache>
            </c:numRef>
          </c:cat>
          <c:val>
            <c:numRef>
              <c:f>Sheet1!$C$2:$C$8</c:f>
              <c:numCache>
                <c:formatCode>General</c:formatCode>
                <c:ptCount val="7"/>
                <c:pt idx="0">
                  <c:v>8.84</c:v>
                </c:pt>
                <c:pt idx="1">
                  <c:v>10.199999999999999</c:v>
                </c:pt>
                <c:pt idx="2">
                  <c:v>11.09</c:v>
                </c:pt>
                <c:pt idx="3" formatCode="&quot;$&quot;#,##0.00_);[Red]\(&quot;$&quot;#,##0.00\)">
                  <c:v>12.17</c:v>
                </c:pt>
                <c:pt idx="4" formatCode="&quot;$&quot;#,##0.00_);[Red]\(&quot;$&quot;#,##0.00\)">
                  <c:v>8.44</c:v>
                </c:pt>
                <c:pt idx="5" formatCode="&quot;$&quot;#,##0.00_);[Red]\(&quot;$&quot;#,##0.00\)">
                  <c:v>6.38</c:v>
                </c:pt>
                <c:pt idx="6" formatCode="&quot;$&quot;#,##0.00_);[Red]\(&quot;$&quot;#,##0.00\)">
                  <c:v>6.18</c:v>
                </c:pt>
              </c:numCache>
            </c:numRef>
          </c:val>
          <c:extLst>
            <c:ext xmlns:c16="http://schemas.microsoft.com/office/drawing/2014/chart" uri="{C3380CC4-5D6E-409C-BE32-E72D297353CC}">
              <c16:uniqueId val="{00000001-FF4A-F04C-A600-640EC5AEB206}"/>
            </c:ext>
          </c:extLst>
        </c:ser>
        <c:dLbls>
          <c:showLegendKey val="0"/>
          <c:showVal val="0"/>
          <c:showCatName val="0"/>
          <c:showSerName val="0"/>
          <c:showPercent val="0"/>
          <c:showBubbleSize val="0"/>
        </c:dLbls>
        <c:gapWidth val="46"/>
        <c:overlap val="100"/>
        <c:axId val="36247616"/>
        <c:axId val="36248432"/>
      </c:barChart>
      <c:catAx>
        <c:axId val="36247616"/>
        <c:scaling>
          <c:orientation val="minMax"/>
        </c:scaling>
        <c:delete val="1"/>
        <c:axPos val="b"/>
        <c:numFmt formatCode="General" sourceLinked="1"/>
        <c:majorTickMark val="none"/>
        <c:minorTickMark val="none"/>
        <c:tickLblPos val="nextTo"/>
        <c:crossAx val="36248432"/>
        <c:crosses val="autoZero"/>
        <c:auto val="1"/>
        <c:lblAlgn val="ctr"/>
        <c:lblOffset val="100"/>
        <c:noMultiLvlLbl val="0"/>
      </c:catAx>
      <c:valAx>
        <c:axId val="36248432"/>
        <c:scaling>
          <c:orientation val="minMax"/>
        </c:scaling>
        <c:delete val="1"/>
        <c:axPos val="l"/>
        <c:numFmt formatCode="General" sourceLinked="1"/>
        <c:majorTickMark val="none"/>
        <c:minorTickMark val="none"/>
        <c:tickLblPos val="nextTo"/>
        <c:crossAx val="362476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371980296681431E-2"/>
          <c:y val="2.7199986292920295E-2"/>
          <c:w val="0.96486849260811203"/>
          <c:h val="0.88032006031115073"/>
        </c:manualLayout>
      </c:layout>
      <c:barChart>
        <c:barDir val="col"/>
        <c:grouping val="clustered"/>
        <c:varyColors val="0"/>
        <c:ser>
          <c:idx val="0"/>
          <c:order val="0"/>
          <c:tx>
            <c:strRef>
              <c:f>Sheet1!$B$1</c:f>
              <c:strCache>
                <c:ptCount val="1"/>
                <c:pt idx="0">
                  <c:v>2015</c:v>
                </c:pt>
              </c:strCache>
            </c:strRef>
          </c:tx>
          <c:spPr>
            <a:solidFill>
              <a:schemeClr val="accent1"/>
            </a:solidFill>
            <a:ln>
              <a:noFill/>
            </a:ln>
            <a:effectLst/>
          </c:spPr>
          <c:invertIfNegative val="0"/>
          <c:dPt>
            <c:idx val="0"/>
            <c:invertIfNegative val="0"/>
            <c:bubble3D val="0"/>
            <c:spPr>
              <a:solidFill>
                <a:srgbClr val="EBA900"/>
              </a:solidFill>
              <a:ln>
                <a:noFill/>
              </a:ln>
              <a:effectLst/>
            </c:spPr>
            <c:extLst>
              <c:ext xmlns:c16="http://schemas.microsoft.com/office/drawing/2014/chart" uri="{C3380CC4-5D6E-409C-BE32-E72D297353CC}">
                <c16:uniqueId val="{00000003-D489-4441-82AA-E3E3DA203BA1}"/>
              </c:ext>
            </c:extLst>
          </c:dPt>
          <c:cat>
            <c:numRef>
              <c:f>Sheet1!$A$2</c:f>
              <c:numCache>
                <c:formatCode>General</c:formatCode>
                <c:ptCount val="1"/>
              </c:numCache>
            </c:numRef>
          </c:cat>
          <c:val>
            <c:numRef>
              <c:f>Sheet1!$B$2</c:f>
              <c:numCache>
                <c:formatCode>General</c:formatCode>
                <c:ptCount val="1"/>
                <c:pt idx="0">
                  <c:v>1346</c:v>
                </c:pt>
              </c:numCache>
            </c:numRef>
          </c:val>
          <c:extLst>
            <c:ext xmlns:c16="http://schemas.microsoft.com/office/drawing/2014/chart" uri="{C3380CC4-5D6E-409C-BE32-E72D297353CC}">
              <c16:uniqueId val="{00000000-D489-4441-82AA-E3E3DA203BA1}"/>
            </c:ext>
          </c:extLst>
        </c:ser>
        <c:ser>
          <c:idx val="1"/>
          <c:order val="1"/>
          <c:tx>
            <c:strRef>
              <c:f>Sheet1!$C$1</c:f>
              <c:strCache>
                <c:ptCount val="1"/>
                <c:pt idx="0">
                  <c:v>2016</c:v>
                </c:pt>
              </c:strCache>
            </c:strRef>
          </c:tx>
          <c:spPr>
            <a:solidFill>
              <a:srgbClr val="6ABF4B"/>
            </a:solidFill>
            <a:ln>
              <a:noFill/>
            </a:ln>
            <a:effectLst/>
          </c:spPr>
          <c:invertIfNegative val="0"/>
          <c:dPt>
            <c:idx val="0"/>
            <c:invertIfNegative val="0"/>
            <c:bubble3D val="0"/>
            <c:spPr>
              <a:solidFill>
                <a:srgbClr val="3CB4E5"/>
              </a:solidFill>
              <a:ln>
                <a:noFill/>
              </a:ln>
              <a:effectLst/>
            </c:spPr>
            <c:extLst>
              <c:ext xmlns:c16="http://schemas.microsoft.com/office/drawing/2014/chart" uri="{C3380CC4-5D6E-409C-BE32-E72D297353CC}">
                <c16:uniqueId val="{00000004-D489-4441-82AA-E3E3DA203BA1}"/>
              </c:ext>
            </c:extLst>
          </c:dPt>
          <c:cat>
            <c:numRef>
              <c:f>Sheet1!$A$2</c:f>
              <c:numCache>
                <c:formatCode>General</c:formatCode>
                <c:ptCount val="1"/>
              </c:numCache>
            </c:numRef>
          </c:cat>
          <c:val>
            <c:numRef>
              <c:f>Sheet1!$C$2</c:f>
              <c:numCache>
                <c:formatCode>General</c:formatCode>
                <c:ptCount val="1"/>
                <c:pt idx="0">
                  <c:v>1810</c:v>
                </c:pt>
              </c:numCache>
            </c:numRef>
          </c:val>
          <c:extLst>
            <c:ext xmlns:c16="http://schemas.microsoft.com/office/drawing/2014/chart" uri="{C3380CC4-5D6E-409C-BE32-E72D297353CC}">
              <c16:uniqueId val="{00000001-D489-4441-82AA-E3E3DA203BA1}"/>
            </c:ext>
          </c:extLst>
        </c:ser>
        <c:ser>
          <c:idx val="2"/>
          <c:order val="2"/>
          <c:tx>
            <c:strRef>
              <c:f>Sheet1!$D$1</c:f>
              <c:strCache>
                <c:ptCount val="1"/>
                <c:pt idx="0">
                  <c:v>2017</c:v>
                </c:pt>
              </c:strCache>
            </c:strRef>
          </c:tx>
          <c:spPr>
            <a:solidFill>
              <a:schemeClr val="bg1">
                <a:lumMod val="50000"/>
              </a:schemeClr>
            </a:solidFill>
            <a:ln>
              <a:noFill/>
            </a:ln>
            <a:effectLst/>
          </c:spPr>
          <c:invertIfNegative val="0"/>
          <c:cat>
            <c:numRef>
              <c:f>Sheet1!$A$2</c:f>
              <c:numCache>
                <c:formatCode>General</c:formatCode>
                <c:ptCount val="1"/>
              </c:numCache>
            </c:numRef>
          </c:cat>
          <c:val>
            <c:numRef>
              <c:f>Sheet1!$D$2</c:f>
              <c:numCache>
                <c:formatCode>General</c:formatCode>
                <c:ptCount val="1"/>
                <c:pt idx="0">
                  <c:v>2834</c:v>
                </c:pt>
              </c:numCache>
            </c:numRef>
          </c:val>
          <c:extLst>
            <c:ext xmlns:c16="http://schemas.microsoft.com/office/drawing/2014/chart" uri="{C3380CC4-5D6E-409C-BE32-E72D297353CC}">
              <c16:uniqueId val="{00000002-D489-4441-82AA-E3E3DA203BA1}"/>
            </c:ext>
          </c:extLst>
        </c:ser>
        <c:ser>
          <c:idx val="3"/>
          <c:order val="3"/>
          <c:tx>
            <c:strRef>
              <c:f>Sheet1!$E$1</c:f>
              <c:strCache>
                <c:ptCount val="1"/>
                <c:pt idx="0">
                  <c:v>2018</c:v>
                </c:pt>
              </c:strCache>
            </c:strRef>
          </c:tx>
          <c:spPr>
            <a:solidFill>
              <a:schemeClr val="accent4"/>
            </a:solidFill>
            <a:ln>
              <a:noFill/>
            </a:ln>
            <a:effectLst/>
          </c:spPr>
          <c:invertIfNegative val="0"/>
          <c:cat>
            <c:numRef>
              <c:f>Sheet1!$A$2</c:f>
              <c:numCache>
                <c:formatCode>General</c:formatCode>
                <c:ptCount val="1"/>
              </c:numCache>
            </c:numRef>
          </c:cat>
          <c:val>
            <c:numRef>
              <c:f>Sheet1!$E$2</c:f>
              <c:numCache>
                <c:formatCode>General</c:formatCode>
                <c:ptCount val="1"/>
                <c:pt idx="0">
                  <c:v>2899</c:v>
                </c:pt>
              </c:numCache>
            </c:numRef>
          </c:val>
          <c:extLst>
            <c:ext xmlns:c16="http://schemas.microsoft.com/office/drawing/2014/chart" uri="{C3380CC4-5D6E-409C-BE32-E72D297353CC}">
              <c16:uniqueId val="{00000004-5062-4464-919B-C5C9384448AD}"/>
            </c:ext>
          </c:extLst>
        </c:ser>
        <c:ser>
          <c:idx val="4"/>
          <c:order val="4"/>
          <c:tx>
            <c:strRef>
              <c:f>Sheet1!$F$1</c:f>
              <c:strCache>
                <c:ptCount val="1"/>
                <c:pt idx="0">
                  <c:v>2019</c:v>
                </c:pt>
              </c:strCache>
            </c:strRef>
          </c:tx>
          <c:spPr>
            <a:solidFill>
              <a:srgbClr val="46C333"/>
            </a:solidFill>
            <a:ln>
              <a:noFill/>
            </a:ln>
            <a:effectLst/>
          </c:spPr>
          <c:invertIfNegative val="0"/>
          <c:cat>
            <c:numRef>
              <c:f>Sheet1!$A$2</c:f>
              <c:numCache>
                <c:formatCode>General</c:formatCode>
                <c:ptCount val="1"/>
              </c:numCache>
            </c:numRef>
          </c:cat>
          <c:val>
            <c:numRef>
              <c:f>Sheet1!$F$2</c:f>
              <c:numCache>
                <c:formatCode>General</c:formatCode>
                <c:ptCount val="1"/>
                <c:pt idx="0">
                  <c:v>3424</c:v>
                </c:pt>
              </c:numCache>
            </c:numRef>
          </c:val>
          <c:extLst>
            <c:ext xmlns:c16="http://schemas.microsoft.com/office/drawing/2014/chart" uri="{C3380CC4-5D6E-409C-BE32-E72D297353CC}">
              <c16:uniqueId val="{00000005-5062-4464-919B-C5C9384448AD}"/>
            </c:ext>
          </c:extLst>
        </c:ser>
        <c:ser>
          <c:idx val="5"/>
          <c:order val="5"/>
          <c:tx>
            <c:strRef>
              <c:f>Sheet1!$G$1</c:f>
              <c:strCache>
                <c:ptCount val="1"/>
                <c:pt idx="0">
                  <c:v>2020</c:v>
                </c:pt>
              </c:strCache>
            </c:strRef>
          </c:tx>
          <c:spPr>
            <a:solidFill>
              <a:schemeClr val="accent6"/>
            </a:solidFill>
            <a:ln>
              <a:noFill/>
            </a:ln>
            <a:effectLst/>
          </c:spPr>
          <c:invertIfNegative val="0"/>
          <c:cat>
            <c:numRef>
              <c:f>Sheet1!$A$2</c:f>
              <c:numCache>
                <c:formatCode>General</c:formatCode>
                <c:ptCount val="1"/>
              </c:numCache>
            </c:numRef>
          </c:cat>
          <c:val>
            <c:numRef>
              <c:f>Sheet1!$G$2</c:f>
              <c:numCache>
                <c:formatCode>General</c:formatCode>
                <c:ptCount val="1"/>
                <c:pt idx="0">
                  <c:v>3303</c:v>
                </c:pt>
              </c:numCache>
            </c:numRef>
          </c:val>
          <c:extLst>
            <c:ext xmlns:c16="http://schemas.microsoft.com/office/drawing/2014/chart" uri="{C3380CC4-5D6E-409C-BE32-E72D297353CC}">
              <c16:uniqueId val="{00000006-5062-4464-919B-C5C9384448AD}"/>
            </c:ext>
          </c:extLst>
        </c:ser>
        <c:ser>
          <c:idx val="6"/>
          <c:order val="6"/>
          <c:tx>
            <c:strRef>
              <c:f>Sheet1!$H$1</c:f>
              <c:strCache>
                <c:ptCount val="1"/>
                <c:pt idx="0">
                  <c:v>2021</c:v>
                </c:pt>
              </c:strCache>
            </c:strRef>
          </c:tx>
          <c:spPr>
            <a:solidFill>
              <a:schemeClr val="accent1">
                <a:lumMod val="60000"/>
              </a:schemeClr>
            </a:solidFill>
            <a:ln>
              <a:noFill/>
            </a:ln>
            <a:effectLst/>
          </c:spPr>
          <c:invertIfNegative val="0"/>
          <c:dPt>
            <c:idx val="0"/>
            <c:invertIfNegative val="0"/>
            <c:bubble3D val="0"/>
            <c:spPr>
              <a:solidFill>
                <a:srgbClr val="BF48CB"/>
              </a:solidFill>
              <a:ln>
                <a:noFill/>
              </a:ln>
              <a:effectLst/>
            </c:spPr>
            <c:extLst>
              <c:ext xmlns:c16="http://schemas.microsoft.com/office/drawing/2014/chart" uri="{C3380CC4-5D6E-409C-BE32-E72D297353CC}">
                <c16:uniqueId val="{00000004-EB71-A643-B76C-7ACE0541B5FB}"/>
              </c:ext>
            </c:extLst>
          </c:dPt>
          <c:cat>
            <c:numRef>
              <c:f>Sheet1!$A$2</c:f>
              <c:numCache>
                <c:formatCode>General</c:formatCode>
                <c:ptCount val="1"/>
              </c:numCache>
            </c:numRef>
          </c:cat>
          <c:val>
            <c:numRef>
              <c:f>Sheet1!$H$2</c:f>
              <c:numCache>
                <c:formatCode>General</c:formatCode>
                <c:ptCount val="1"/>
                <c:pt idx="0">
                  <c:v>3604</c:v>
                </c:pt>
              </c:numCache>
            </c:numRef>
          </c:val>
          <c:extLst>
            <c:ext xmlns:c16="http://schemas.microsoft.com/office/drawing/2014/chart" uri="{C3380CC4-5D6E-409C-BE32-E72D297353CC}">
              <c16:uniqueId val="{00000007-5062-4464-919B-C5C9384448AD}"/>
            </c:ext>
          </c:extLst>
        </c:ser>
        <c:dLbls>
          <c:showLegendKey val="0"/>
          <c:showVal val="0"/>
          <c:showCatName val="0"/>
          <c:showSerName val="0"/>
          <c:showPercent val="0"/>
          <c:showBubbleSize val="0"/>
        </c:dLbls>
        <c:gapWidth val="219"/>
        <c:overlap val="-27"/>
        <c:axId val="37461936"/>
        <c:axId val="37462752"/>
      </c:barChart>
      <c:catAx>
        <c:axId val="37461936"/>
        <c:scaling>
          <c:orientation val="minMax"/>
        </c:scaling>
        <c:delete val="1"/>
        <c:axPos val="b"/>
        <c:numFmt formatCode="General" sourceLinked="1"/>
        <c:majorTickMark val="none"/>
        <c:minorTickMark val="none"/>
        <c:tickLblPos val="nextTo"/>
        <c:crossAx val="37462752"/>
        <c:crosses val="autoZero"/>
        <c:auto val="1"/>
        <c:lblAlgn val="ctr"/>
        <c:lblOffset val="100"/>
        <c:noMultiLvlLbl val="0"/>
      </c:catAx>
      <c:valAx>
        <c:axId val="37462752"/>
        <c:scaling>
          <c:orientation val="minMax"/>
        </c:scaling>
        <c:delete val="1"/>
        <c:axPos val="l"/>
        <c:numFmt formatCode="General" sourceLinked="1"/>
        <c:majorTickMark val="none"/>
        <c:minorTickMark val="none"/>
        <c:tickLblPos val="nextTo"/>
        <c:crossAx val="374619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modernComment_1C3_CDE66C72.xml><?xml version="1.0" encoding="utf-8"?>
<p188:cmLst xmlns:a="http://schemas.openxmlformats.org/drawingml/2006/main" xmlns:r="http://schemas.openxmlformats.org/officeDocument/2006/relationships" xmlns:p188="http://schemas.microsoft.com/office/powerpoint/2018/8/main">
  <p188:cm id="{D2FD969F-B722-4E79-8832-7C1D84FDF1B0}" authorId="{4EF26A13-73BD-1039-C1FF-7133B819D9C8}" created="2023-05-08T16:04:44.429">
    <ac:deMkLst xmlns:ac="http://schemas.microsoft.com/office/drawing/2013/main/command">
      <pc:docMk xmlns:pc="http://schemas.microsoft.com/office/powerpoint/2013/main/command"/>
      <pc:sldMk xmlns:pc="http://schemas.microsoft.com/office/powerpoint/2013/main/command" cId="997592547" sldId="448"/>
      <ac:spMk id="2" creationId="{09C37A65-3EFC-11A9-463E-4332EC8D442A}"/>
    </ac:deMkLst>
    <p188:replyLst>
      <p188:reply id="{C9927F48-E366-413D-818B-30058CC1F513}" authorId="{6EDA9862-ED72-BAFB-ACFF-FB5B945B33AA}" created="2023-05-08T17:37:25.246">
        <p188:txBody>
          <a:bodyPr/>
          <a:lstStyle/>
          <a:p>
            <a:r>
              <a:rPr lang="en-US"/>
              <a:t>We have talking points in Slide 3 that cover how it works. I can shift that and add a slide today on how it work, once my meetings are done at 2pm ish</a:t>
            </a:r>
          </a:p>
        </p188:txBody>
      </p188:reply>
    </p188:replyLst>
    <p188:txBody>
      <a:bodyPr/>
      <a:lstStyle/>
      <a:p>
        <a:r>
          <a:rPr lang="en-US"/>
          <a:t>[@Flaherty Betin, Shea] [@Neal, Pam] [@Reed, Andy] We need slide showing how Ezone works - what does it mean for a company? what are basic requirements from state (re: salary, job creation etc.) and how does it help a company stay and grow in Portland?</a:t>
        </a:r>
      </a:p>
    </p188:txBody>
  </p188:cm>
  <p188:cm id="{6AC5F5C8-A83F-4B87-BC66-2C76D92F63A4}" authorId="{39F24B5E-5E27-7840-E969-369559CF3E95}" created="2023-05-09T17:56:14.357">
    <ac:deMkLst xmlns:ac="http://schemas.microsoft.com/office/drawing/2013/main/command">
      <pc:docMk xmlns:pc="http://schemas.microsoft.com/office/powerpoint/2013/main/command"/>
      <pc:sldMk xmlns:pc="http://schemas.microsoft.com/office/powerpoint/2013/main/command" cId="997592547" sldId="448"/>
      <ac:spMk id="6" creationId="{E24C9C6A-9BA9-4C6B-C30B-A9B92202A6AD}"/>
    </ac:deMkLst>
    <p188:replyLst>
      <p188:reply id="{292B6A3C-7BE4-48D8-AEED-033A76D5CC00}" authorId="{6EDA9862-ED72-BAFB-ACFF-FB5B945B33AA}" created="2023-05-09T17:59:08.939">
        <p188:txBody>
          <a:bodyPr/>
          <a:lstStyle/>
          <a:p>
            <a:r>
              <a:rPr lang="en-US"/>
              <a:t>[@Branam, Kimberly] $15/hour wage or $20/hour total compensation. This is something that we need to address for both E-Zone and PMP, as the floor now is the same as the state required minimum wage for the MSA</a:t>
            </a:r>
          </a:p>
        </p188:txBody>
      </p188:reply>
    </p188:replyLst>
    <p188:txBody>
      <a:bodyPr/>
      <a:lstStyle/>
      <a:p>
        <a:r>
          <a:rPr lang="en-US"/>
          <a:t>What is wage rate threshold? Council will ask, recommend including in here.</a:t>
        </a:r>
      </a:p>
    </p188:txBody>
  </p188:cm>
  <p188:cm id="{E40AEC3F-D80A-4FBB-9B79-1EE46065AC9B}" authorId="{39F24B5E-5E27-7840-E969-369559CF3E95}" created="2023-05-09T17:56:55.813">
    <ac:deMkLst xmlns:ac="http://schemas.microsoft.com/office/drawing/2013/main/command">
      <pc:docMk xmlns:pc="http://schemas.microsoft.com/office/powerpoint/2013/main/command"/>
      <pc:sldMk xmlns:pc="http://schemas.microsoft.com/office/powerpoint/2013/main/command" cId="997592547" sldId="448"/>
      <ac:spMk id="6" creationId="{E24C9C6A-9BA9-4C6B-C30B-A9B92202A6AD}"/>
    </ac:deMkLst>
    <p188:replyLst>
      <p188:reply id="{B557AB87-2FC3-4699-A9E0-783B28F71CF1}" authorId="{168CFCBB-3BFF-A255-F2E0-4BF093925AAA}" created="2023-05-09T19:11:38.811">
        <p188:txBody>
          <a:bodyPr/>
          <a:lstStyle/>
          <a:p>
            <a:r>
              <a:rPr lang="en-US"/>
              <a:t>[@Branam, Kimberly] consolidated the versions here, feeling good about the flow</a:t>
            </a:r>
          </a:p>
        </p188:txBody>
      </p188:reply>
    </p188:replyLst>
    <p188:txBody>
      <a:bodyPr/>
      <a:lstStyle/>
      <a:p>
        <a:r>
          <a:rPr lang="en-US"/>
          <a:t>Please review updates for accuracy [@Reed, Andy] [@Neal, Pam] [@Flaherty Betin, Shea]</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F118DC97-D5D3-4738-9196-396B13803D96}" type="datetimeFigureOut">
              <a:rPr lang="en-US" smtClean="0"/>
              <a:t>5/9/2023</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21E55FCB-45AE-4CF0-B701-BDBB20A9B7DE}" type="slidenum">
              <a:rPr lang="en-US" smtClean="0"/>
              <a:t>‹#›</a:t>
            </a:fld>
            <a:endParaRPr lang="en-US"/>
          </a:p>
        </p:txBody>
      </p:sp>
    </p:spTree>
    <p:extLst>
      <p:ext uri="{BB962C8B-B14F-4D97-AF65-F5344CB8AC3E}">
        <p14:creationId xmlns:p14="http://schemas.microsoft.com/office/powerpoint/2010/main" val="3686965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1E55FCB-45AE-4CF0-B701-BDBB20A9B7DE}" type="slidenum">
              <a:rPr lang="en-US" smtClean="0"/>
              <a:t>1</a:t>
            </a:fld>
            <a:endParaRPr lang="en-US"/>
          </a:p>
        </p:txBody>
      </p:sp>
    </p:spTree>
    <p:extLst>
      <p:ext uri="{BB962C8B-B14F-4D97-AF65-F5344CB8AC3E}">
        <p14:creationId xmlns:p14="http://schemas.microsoft.com/office/powerpoint/2010/main" val="30691802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a:cs typeface="Calibri"/>
              </a:rPr>
              <a:t>Shea </a:t>
            </a:r>
            <a:endParaRPr lang="en-US"/>
          </a:p>
          <a:p>
            <a:endParaRPr lang="en-US"/>
          </a:p>
          <a:p>
            <a:r>
              <a:rPr lang="en-US">
                <a:cs typeface="Calibri"/>
              </a:rPr>
              <a:t>Bolded companies in black here are the ones in the east </a:t>
            </a:r>
            <a:r>
              <a:rPr lang="en-US" err="1">
                <a:cs typeface="Calibri"/>
              </a:rPr>
              <a:t>portland</a:t>
            </a:r>
            <a:r>
              <a:rPr lang="en-US">
                <a:cs typeface="Calibri"/>
              </a:rPr>
              <a:t> zone</a:t>
            </a:r>
          </a:p>
        </p:txBody>
      </p:sp>
      <p:sp>
        <p:nvSpPr>
          <p:cNvPr id="4" name="Slide Number Placeholder 3"/>
          <p:cNvSpPr>
            <a:spLocks noGrp="1"/>
          </p:cNvSpPr>
          <p:nvPr>
            <p:ph type="sldNum" sz="quarter" idx="10"/>
          </p:nvPr>
        </p:nvSpPr>
        <p:spPr/>
        <p:txBody>
          <a:bodyPr/>
          <a:lstStyle/>
          <a:p>
            <a:fld id="{21E55FCB-45AE-4CF0-B701-BDBB20A9B7DE}" type="slidenum">
              <a:rPr lang="en-US" smtClean="0"/>
              <a:t>10</a:t>
            </a:fld>
            <a:endParaRPr lang="en-US"/>
          </a:p>
        </p:txBody>
      </p:sp>
    </p:spTree>
    <p:extLst>
      <p:ext uri="{BB962C8B-B14F-4D97-AF65-F5344CB8AC3E}">
        <p14:creationId xmlns:p14="http://schemas.microsoft.com/office/powerpoint/2010/main" val="27482650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a:cs typeface="Calibri"/>
              </a:rPr>
              <a:t>Andy</a:t>
            </a:r>
          </a:p>
          <a:p>
            <a:endParaRPr lang="en-US">
              <a:cs typeface="Calibri"/>
            </a:endParaRPr>
          </a:p>
          <a:p>
            <a:r>
              <a:rPr lang="en-US">
                <a:cs typeface="Calibri"/>
              </a:rPr>
              <a:t>13M dollars is what we've exempted, for nearly 2 Billion in investment, doesn't include the fact that these improvements are back in the tax rolls, Daimler trucks just expired. </a:t>
            </a:r>
          </a:p>
        </p:txBody>
      </p:sp>
      <p:sp>
        <p:nvSpPr>
          <p:cNvPr id="4" name="Slide Number Placeholder 3"/>
          <p:cNvSpPr>
            <a:spLocks noGrp="1"/>
          </p:cNvSpPr>
          <p:nvPr>
            <p:ph type="sldNum" sz="quarter" idx="10"/>
          </p:nvPr>
        </p:nvSpPr>
        <p:spPr/>
        <p:txBody>
          <a:bodyPr/>
          <a:lstStyle/>
          <a:p>
            <a:fld id="{21E55FCB-45AE-4CF0-B701-BDBB20A9B7DE}" type="slidenum">
              <a:rPr lang="en-US" smtClean="0"/>
              <a:t>11</a:t>
            </a:fld>
            <a:endParaRPr lang="en-US"/>
          </a:p>
        </p:txBody>
      </p:sp>
    </p:spTree>
    <p:extLst>
      <p:ext uri="{BB962C8B-B14F-4D97-AF65-F5344CB8AC3E}">
        <p14:creationId xmlns:p14="http://schemas.microsoft.com/office/powerpoint/2010/main" val="42874592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a:cs typeface="Calibri"/>
              </a:rPr>
              <a:t>Andy</a:t>
            </a:r>
            <a:endParaRPr lang="en-US" baseline="0"/>
          </a:p>
        </p:txBody>
      </p:sp>
      <p:sp>
        <p:nvSpPr>
          <p:cNvPr id="4" name="Slide Number Placeholder 3"/>
          <p:cNvSpPr>
            <a:spLocks noGrp="1"/>
          </p:cNvSpPr>
          <p:nvPr>
            <p:ph type="sldNum" sz="quarter" idx="10"/>
          </p:nvPr>
        </p:nvSpPr>
        <p:spPr/>
        <p:txBody>
          <a:bodyPr/>
          <a:lstStyle/>
          <a:p>
            <a:fld id="{21E55FCB-45AE-4CF0-B701-BDBB20A9B7DE}" type="slidenum">
              <a:rPr lang="en-US" smtClean="0"/>
              <a:t>12</a:t>
            </a:fld>
            <a:endParaRPr lang="en-US"/>
          </a:p>
        </p:txBody>
      </p:sp>
    </p:spTree>
    <p:extLst>
      <p:ext uri="{BB962C8B-B14F-4D97-AF65-F5344CB8AC3E}">
        <p14:creationId xmlns:p14="http://schemas.microsoft.com/office/powerpoint/2010/main" val="12704849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a:p>
            <a:r>
              <a:rPr lang="en-US">
                <a:cs typeface="Calibri"/>
              </a:rPr>
              <a:t>Andy</a:t>
            </a:r>
            <a:endParaRPr lang="en-US"/>
          </a:p>
        </p:txBody>
      </p:sp>
      <p:sp>
        <p:nvSpPr>
          <p:cNvPr id="4" name="Slide Number Placeholder 3"/>
          <p:cNvSpPr>
            <a:spLocks noGrp="1"/>
          </p:cNvSpPr>
          <p:nvPr>
            <p:ph type="sldNum" sz="quarter" idx="10"/>
          </p:nvPr>
        </p:nvSpPr>
        <p:spPr/>
        <p:txBody>
          <a:bodyPr/>
          <a:lstStyle/>
          <a:p>
            <a:fld id="{21E55FCB-45AE-4CF0-B701-BDBB20A9B7DE}" type="slidenum">
              <a:rPr lang="en-US" smtClean="0"/>
              <a:t>13</a:t>
            </a:fld>
            <a:endParaRPr lang="en-US"/>
          </a:p>
        </p:txBody>
      </p:sp>
    </p:spTree>
    <p:extLst>
      <p:ext uri="{BB962C8B-B14F-4D97-AF65-F5344CB8AC3E}">
        <p14:creationId xmlns:p14="http://schemas.microsoft.com/office/powerpoint/2010/main" val="39118016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b="1">
                <a:cs typeface="Calibri"/>
              </a:rPr>
              <a:t>Andy</a:t>
            </a:r>
            <a:endParaRPr lang="en-US" sz="1200" b="1"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1E55FCB-45AE-4CF0-B701-BDBB20A9B7DE}" type="slidenum">
              <a:rPr lang="en-US" smtClean="0"/>
              <a:t>14</a:t>
            </a:fld>
            <a:endParaRPr lang="en-US"/>
          </a:p>
        </p:txBody>
      </p:sp>
    </p:spTree>
    <p:extLst>
      <p:ext uri="{BB962C8B-B14F-4D97-AF65-F5344CB8AC3E}">
        <p14:creationId xmlns:p14="http://schemas.microsoft.com/office/powerpoint/2010/main" val="2275271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a:p>
            <a:r>
              <a:rPr lang="en-US" b="1"/>
              <a:t>Talking Points: Andy</a:t>
            </a:r>
            <a:endParaRPr lang="en-US"/>
          </a:p>
          <a:p>
            <a:endParaRPr lang="en-US"/>
          </a:p>
          <a:p>
            <a:r>
              <a:rPr lang="en-US"/>
              <a:t>Mapping Criteria:</a:t>
            </a:r>
          </a:p>
          <a:p>
            <a:endParaRPr lang="en-US"/>
          </a:p>
          <a:p>
            <a:r>
              <a:rPr lang="en-US"/>
              <a:t>We us a combination of American Community Survey modeling software to allow us to report on non-conforming census geographies.</a:t>
            </a:r>
          </a:p>
          <a:p>
            <a:endParaRPr lang="en-US"/>
          </a:p>
          <a:p>
            <a:pPr marL="171450" indent="-171450">
              <a:buFont typeface="Arial,Sans-Serif"/>
              <a:buChar char="•"/>
            </a:pPr>
            <a:r>
              <a:rPr lang="en-US"/>
              <a:t>unemployment rate, two percentage points or more above the statewide rate, </a:t>
            </a:r>
          </a:p>
          <a:p>
            <a:pPr marL="171450" indent="-171450">
              <a:buFont typeface="Arial,Sans-Serif"/>
              <a:buChar char="•"/>
            </a:pPr>
            <a:r>
              <a:rPr lang="en-US"/>
              <a:t>income level of 80 percent or less of the equivalent income level for the state in terms of per capita, median household or comparable figures, </a:t>
            </a:r>
          </a:p>
          <a:p>
            <a:pPr marL="171450" indent="-171450">
              <a:buFont typeface="Arial,Sans-Serif"/>
              <a:buChar char="•"/>
            </a:pPr>
            <a:r>
              <a:rPr lang="en-US"/>
              <a:t>percentage of persons or families below the federal poverty level that is at least five percentage points higher than the statewide poverty incidence rate, or </a:t>
            </a:r>
          </a:p>
          <a:p>
            <a:pPr marL="171450" indent="-171450">
              <a:buFont typeface="Arial,Sans-Serif"/>
              <a:buChar char="•"/>
            </a:pPr>
            <a:r>
              <a:rPr lang="en-US"/>
              <a:t>ten-year change in population that is at least 15 percentage points below the state’s corresponding population change.</a:t>
            </a:r>
          </a:p>
          <a:p>
            <a:r>
              <a:rPr lang="en-US"/>
              <a:t> </a:t>
            </a:r>
          </a:p>
          <a:p>
            <a:r>
              <a:rPr lang="en-US"/>
              <a:t>Our E-Zones are located in or near many of our high poverty areas of the city. </a:t>
            </a:r>
          </a:p>
          <a:p>
            <a:endParaRPr lang="en-US"/>
          </a:p>
          <a:p>
            <a:r>
              <a:rPr lang="en-US"/>
              <a:t>Max combined E-Zone acreage allowed = 24 sq. mi.; current = 21.43 sq mi. </a:t>
            </a:r>
          </a:p>
        </p:txBody>
      </p:sp>
      <p:sp>
        <p:nvSpPr>
          <p:cNvPr id="4" name="Slide Number Placeholder 3"/>
          <p:cNvSpPr>
            <a:spLocks noGrp="1"/>
          </p:cNvSpPr>
          <p:nvPr>
            <p:ph type="sldNum" sz="quarter" idx="10"/>
          </p:nvPr>
        </p:nvSpPr>
        <p:spPr/>
        <p:txBody>
          <a:bodyPr/>
          <a:lstStyle/>
          <a:p>
            <a:fld id="{21E55FCB-45AE-4CF0-B701-BDBB20A9B7DE}" type="slidenum">
              <a:rPr lang="en-US" smtClean="0"/>
              <a:t>15</a:t>
            </a:fld>
            <a:endParaRPr lang="en-US"/>
          </a:p>
        </p:txBody>
      </p:sp>
    </p:spTree>
    <p:extLst>
      <p:ext uri="{BB962C8B-B14F-4D97-AF65-F5344CB8AC3E}">
        <p14:creationId xmlns:p14="http://schemas.microsoft.com/office/powerpoint/2010/main" val="11223206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a:cs typeface="Calibri"/>
              </a:rPr>
              <a:t>Andy </a:t>
            </a:r>
            <a:br>
              <a:rPr lang="en-US">
                <a:cs typeface="+mn-lt"/>
              </a:rPr>
            </a:br>
            <a:br>
              <a:rPr lang="en-US">
                <a:cs typeface="+mn-lt"/>
              </a:rPr>
            </a:br>
            <a:r>
              <a:rPr lang="en-US">
                <a:cs typeface="Calibri"/>
              </a:rPr>
              <a:t>Calling back to Advance Portland actions to revitalize the central city, we're exploring Expanding the Portland Enterprize Zone Boundary to Include Downtown. We'd have to look at statutory limits and square mile limitations, so given that downtown is a relatively small area, we should be able to make those </a:t>
            </a:r>
            <a:r>
              <a:rPr lang="en-US" err="1">
                <a:cs typeface="Calibri"/>
              </a:rPr>
              <a:t>modificaitons</a:t>
            </a:r>
            <a:r>
              <a:rPr lang="en-US">
                <a:cs typeface="Calibri"/>
              </a:rPr>
              <a:t> with limited changes to the existing boundary. </a:t>
            </a:r>
          </a:p>
        </p:txBody>
      </p:sp>
      <p:sp>
        <p:nvSpPr>
          <p:cNvPr id="4" name="Slide Number Placeholder 3"/>
          <p:cNvSpPr>
            <a:spLocks noGrp="1"/>
          </p:cNvSpPr>
          <p:nvPr>
            <p:ph type="sldNum" sz="quarter" idx="10"/>
          </p:nvPr>
        </p:nvSpPr>
        <p:spPr/>
        <p:txBody>
          <a:bodyPr/>
          <a:lstStyle/>
          <a:p>
            <a:fld id="{21E55FCB-45AE-4CF0-B701-BDBB20A9B7DE}" type="slidenum">
              <a:rPr lang="en-US" smtClean="0"/>
              <a:t>16</a:t>
            </a:fld>
            <a:endParaRPr lang="en-US"/>
          </a:p>
        </p:txBody>
      </p:sp>
    </p:spTree>
    <p:extLst>
      <p:ext uri="{BB962C8B-B14F-4D97-AF65-F5344CB8AC3E}">
        <p14:creationId xmlns:p14="http://schemas.microsoft.com/office/powerpoint/2010/main" val="25207714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sz="1200" kern="1200">
              <a:solidFill>
                <a:schemeClr val="tx1"/>
              </a:solidFill>
              <a:effectLst/>
              <a:latin typeface="+mn-lt"/>
              <a:ea typeface="+mn-ea"/>
              <a:cs typeface="+mn-cs"/>
            </a:endParaRPr>
          </a:p>
          <a:p>
            <a:endParaRPr lang="en-US"/>
          </a:p>
          <a:p>
            <a:endParaRPr lang="en-US"/>
          </a:p>
        </p:txBody>
      </p:sp>
      <p:sp>
        <p:nvSpPr>
          <p:cNvPr id="4" name="Slide Number Placeholder 3"/>
          <p:cNvSpPr>
            <a:spLocks noGrp="1"/>
          </p:cNvSpPr>
          <p:nvPr>
            <p:ph type="sldNum" sz="quarter" idx="10"/>
          </p:nvPr>
        </p:nvSpPr>
        <p:spPr/>
        <p:txBody>
          <a:bodyPr/>
          <a:lstStyle/>
          <a:p>
            <a:fld id="{21E55FCB-45AE-4CF0-B701-BDBB20A9B7DE}" type="slidenum">
              <a:rPr lang="en-US" smtClean="0"/>
              <a:t>17</a:t>
            </a:fld>
            <a:endParaRPr lang="en-US"/>
          </a:p>
        </p:txBody>
      </p:sp>
    </p:spTree>
    <p:extLst>
      <p:ext uri="{BB962C8B-B14F-4D97-AF65-F5344CB8AC3E}">
        <p14:creationId xmlns:p14="http://schemas.microsoft.com/office/powerpoint/2010/main" val="35574151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baseline="0"/>
          </a:p>
        </p:txBody>
      </p:sp>
      <p:sp>
        <p:nvSpPr>
          <p:cNvPr id="4" name="Slide Number Placeholder 3"/>
          <p:cNvSpPr>
            <a:spLocks noGrp="1"/>
          </p:cNvSpPr>
          <p:nvPr>
            <p:ph type="sldNum" sz="quarter" idx="10"/>
          </p:nvPr>
        </p:nvSpPr>
        <p:spPr/>
        <p:txBody>
          <a:bodyPr/>
          <a:lstStyle/>
          <a:p>
            <a:fld id="{21E55FCB-45AE-4CF0-B701-BDBB20A9B7DE}" type="slidenum">
              <a:rPr lang="en-US" smtClean="0"/>
              <a:t>18</a:t>
            </a:fld>
            <a:endParaRPr lang="en-US"/>
          </a:p>
        </p:txBody>
      </p:sp>
    </p:spTree>
    <p:extLst>
      <p:ext uri="{BB962C8B-B14F-4D97-AF65-F5344CB8AC3E}">
        <p14:creationId xmlns:p14="http://schemas.microsoft.com/office/powerpoint/2010/main" val="21314301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1E55FCB-45AE-4CF0-B701-BDBB20A9B7DE}" type="slidenum">
              <a:rPr lang="en-US" smtClean="0"/>
              <a:t>19</a:t>
            </a:fld>
            <a:endParaRPr lang="en-US"/>
          </a:p>
        </p:txBody>
      </p:sp>
    </p:spTree>
    <p:extLst>
      <p:ext uri="{BB962C8B-B14F-4D97-AF65-F5344CB8AC3E}">
        <p14:creationId xmlns:p14="http://schemas.microsoft.com/office/powerpoint/2010/main" val="35018049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a:cs typeface="Calibri"/>
              </a:rPr>
              <a:t>Shea</a:t>
            </a:r>
            <a:endParaRPr lang="en-US"/>
          </a:p>
        </p:txBody>
      </p:sp>
      <p:sp>
        <p:nvSpPr>
          <p:cNvPr id="4" name="Slide Number Placeholder 3"/>
          <p:cNvSpPr>
            <a:spLocks noGrp="1"/>
          </p:cNvSpPr>
          <p:nvPr>
            <p:ph type="sldNum" sz="quarter" idx="10"/>
          </p:nvPr>
        </p:nvSpPr>
        <p:spPr/>
        <p:txBody>
          <a:bodyPr/>
          <a:lstStyle/>
          <a:p>
            <a:fld id="{21E55FCB-45AE-4CF0-B701-BDBB20A9B7DE}" type="slidenum">
              <a:rPr lang="en-US" smtClean="0"/>
              <a:t>2</a:t>
            </a:fld>
            <a:endParaRPr lang="en-US"/>
          </a:p>
        </p:txBody>
      </p:sp>
    </p:spTree>
    <p:extLst>
      <p:ext uri="{BB962C8B-B14F-4D97-AF65-F5344CB8AC3E}">
        <p14:creationId xmlns:p14="http://schemas.microsoft.com/office/powerpoint/2010/main" val="10637914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Shea</a:t>
            </a:r>
          </a:p>
        </p:txBody>
      </p:sp>
      <p:sp>
        <p:nvSpPr>
          <p:cNvPr id="4" name="Slide Number Placeholder 3"/>
          <p:cNvSpPr>
            <a:spLocks noGrp="1"/>
          </p:cNvSpPr>
          <p:nvPr>
            <p:ph type="sldNum" sz="quarter" idx="5"/>
          </p:nvPr>
        </p:nvSpPr>
        <p:spPr/>
        <p:txBody>
          <a:bodyPr/>
          <a:lstStyle/>
          <a:p>
            <a:fld id="{21E55FCB-45AE-4CF0-B701-BDBB20A9B7DE}" type="slidenum">
              <a:rPr lang="en-US" smtClean="0"/>
              <a:t>3</a:t>
            </a:fld>
            <a:endParaRPr lang="en-US"/>
          </a:p>
        </p:txBody>
      </p:sp>
    </p:spTree>
    <p:extLst>
      <p:ext uri="{BB962C8B-B14F-4D97-AF65-F5344CB8AC3E}">
        <p14:creationId xmlns:p14="http://schemas.microsoft.com/office/powerpoint/2010/main" val="42686949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a:cs typeface="Calibri"/>
              </a:rPr>
              <a:t>Shea </a:t>
            </a: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1E55FCB-45AE-4CF0-B701-BDBB20A9B7DE}" type="slidenum">
              <a:rPr lang="en-US" smtClean="0"/>
              <a:t>4</a:t>
            </a:fld>
            <a:endParaRPr lang="en-US"/>
          </a:p>
        </p:txBody>
      </p:sp>
    </p:spTree>
    <p:extLst>
      <p:ext uri="{BB962C8B-B14F-4D97-AF65-F5344CB8AC3E}">
        <p14:creationId xmlns:p14="http://schemas.microsoft.com/office/powerpoint/2010/main" val="12555025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sz="1200" b="0" kern="1200" baseline="0">
                <a:solidFill>
                  <a:schemeClr val="tx1"/>
                </a:solidFill>
                <a:effectLst/>
                <a:latin typeface="+mn-lt"/>
                <a:ea typeface="+mn-ea"/>
                <a:cs typeface="+mn-cs"/>
              </a:rPr>
              <a:t>.</a:t>
            </a:r>
            <a:r>
              <a:rPr lang="en-US"/>
              <a:t>  Shea </a:t>
            </a:r>
            <a:endParaRPr lang="en-US" sz="1200" b="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1E55FCB-45AE-4CF0-B701-BDBB20A9B7DE}" type="slidenum">
              <a:rPr lang="en-US" smtClean="0"/>
              <a:t>5</a:t>
            </a:fld>
            <a:endParaRPr lang="en-US"/>
          </a:p>
        </p:txBody>
      </p:sp>
    </p:spTree>
    <p:extLst>
      <p:ext uri="{BB962C8B-B14F-4D97-AF65-F5344CB8AC3E}">
        <p14:creationId xmlns:p14="http://schemas.microsoft.com/office/powerpoint/2010/main" val="19053591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mn-lt"/>
              </a:rPr>
              <a:t>Shea </a:t>
            </a:r>
            <a:br>
              <a:rPr lang="en-US">
                <a:cs typeface="+mn-lt"/>
              </a:rPr>
            </a:br>
            <a:br>
              <a:rPr lang="en-US">
                <a:cs typeface="+mn-lt"/>
              </a:rPr>
            </a:br>
            <a:r>
              <a:rPr lang="en-US">
                <a:cs typeface="Calibri"/>
              </a:rPr>
              <a:t>The program intersects Objectives 1, 2, and 4 of our new Advance Portland Strategy.</a:t>
            </a:r>
            <a:br>
              <a:rPr lang="en-US">
                <a:cs typeface="+mn-lt"/>
              </a:rPr>
            </a:br>
            <a:br>
              <a:rPr lang="en-US">
                <a:cs typeface="+mn-lt"/>
              </a:rPr>
            </a:br>
            <a:r>
              <a:rPr lang="en-US">
                <a:cs typeface="Calibri"/>
              </a:rPr>
              <a:t>Key tool for BRE</a:t>
            </a:r>
          </a:p>
          <a:p>
            <a:r>
              <a:rPr lang="en-US">
                <a:cs typeface="Calibri"/>
              </a:rPr>
              <a:t>Small businesses have been able to leverage the tool to grow, including companies like </a:t>
            </a:r>
            <a:r>
              <a:rPr lang="en-US" err="1">
                <a:cs typeface="Calibri"/>
              </a:rPr>
              <a:t>Nossa</a:t>
            </a:r>
            <a:r>
              <a:rPr lang="en-US">
                <a:cs typeface="Calibri"/>
              </a:rPr>
              <a:t> Familia and COR</a:t>
            </a:r>
          </a:p>
          <a:p>
            <a:r>
              <a:rPr lang="en-US">
                <a:cs typeface="Calibri"/>
              </a:rPr>
              <a:t>Job creation</a:t>
            </a:r>
          </a:p>
        </p:txBody>
      </p:sp>
      <p:sp>
        <p:nvSpPr>
          <p:cNvPr id="4" name="Slide Number Placeholder 3"/>
          <p:cNvSpPr>
            <a:spLocks noGrp="1"/>
          </p:cNvSpPr>
          <p:nvPr>
            <p:ph type="sldNum" sz="quarter" idx="5"/>
          </p:nvPr>
        </p:nvSpPr>
        <p:spPr/>
        <p:txBody>
          <a:bodyPr/>
          <a:lstStyle/>
          <a:p>
            <a:fld id="{BC37C803-1256-4925-807F-3C68FF21DF55}" type="slidenum">
              <a:rPr lang="en-US" smtClean="0"/>
              <a:t>6</a:t>
            </a:fld>
            <a:endParaRPr lang="en-US"/>
          </a:p>
        </p:txBody>
      </p:sp>
    </p:spTree>
    <p:extLst>
      <p:ext uri="{BB962C8B-B14F-4D97-AF65-F5344CB8AC3E}">
        <p14:creationId xmlns:p14="http://schemas.microsoft.com/office/powerpoint/2010/main" val="35221515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a:cs typeface="Calibri"/>
              </a:rPr>
              <a:t>Shea</a:t>
            </a:r>
            <a:endParaRPr lang="en-US"/>
          </a:p>
        </p:txBody>
      </p:sp>
      <p:sp>
        <p:nvSpPr>
          <p:cNvPr id="4" name="Slide Number Placeholder 3"/>
          <p:cNvSpPr>
            <a:spLocks noGrp="1"/>
          </p:cNvSpPr>
          <p:nvPr>
            <p:ph type="sldNum" sz="quarter" idx="10"/>
          </p:nvPr>
        </p:nvSpPr>
        <p:spPr/>
        <p:txBody>
          <a:bodyPr/>
          <a:lstStyle/>
          <a:p>
            <a:fld id="{21E55FCB-45AE-4CF0-B701-BDBB20A9B7DE}" type="slidenum">
              <a:rPr lang="en-US" smtClean="0"/>
              <a:t>7</a:t>
            </a:fld>
            <a:endParaRPr lang="en-US"/>
          </a:p>
        </p:txBody>
      </p:sp>
    </p:spTree>
    <p:extLst>
      <p:ext uri="{BB962C8B-B14F-4D97-AF65-F5344CB8AC3E}">
        <p14:creationId xmlns:p14="http://schemas.microsoft.com/office/powerpoint/2010/main" val="2243913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a:cs typeface="Calibri"/>
              </a:rPr>
              <a:t>Shea </a:t>
            </a:r>
            <a:endParaRPr lang="en-US"/>
          </a:p>
        </p:txBody>
      </p:sp>
      <p:sp>
        <p:nvSpPr>
          <p:cNvPr id="4" name="Slide Number Placeholder 3"/>
          <p:cNvSpPr>
            <a:spLocks noGrp="1"/>
          </p:cNvSpPr>
          <p:nvPr>
            <p:ph type="sldNum" sz="quarter" idx="10"/>
          </p:nvPr>
        </p:nvSpPr>
        <p:spPr/>
        <p:txBody>
          <a:bodyPr/>
          <a:lstStyle/>
          <a:p>
            <a:fld id="{21E55FCB-45AE-4CF0-B701-BDBB20A9B7DE}" type="slidenum">
              <a:rPr lang="en-US" smtClean="0"/>
              <a:t>8</a:t>
            </a:fld>
            <a:endParaRPr lang="en-US"/>
          </a:p>
        </p:txBody>
      </p:sp>
    </p:spTree>
    <p:extLst>
      <p:ext uri="{BB962C8B-B14F-4D97-AF65-F5344CB8AC3E}">
        <p14:creationId xmlns:p14="http://schemas.microsoft.com/office/powerpoint/2010/main" val="15090106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a:cs typeface="Calibri"/>
              </a:rPr>
              <a:t>Shea </a:t>
            </a:r>
            <a:endParaRPr lang="en-US"/>
          </a:p>
        </p:txBody>
      </p:sp>
      <p:sp>
        <p:nvSpPr>
          <p:cNvPr id="4" name="Slide Number Placeholder 3"/>
          <p:cNvSpPr>
            <a:spLocks noGrp="1"/>
          </p:cNvSpPr>
          <p:nvPr>
            <p:ph type="sldNum" sz="quarter" idx="10"/>
          </p:nvPr>
        </p:nvSpPr>
        <p:spPr/>
        <p:txBody>
          <a:bodyPr/>
          <a:lstStyle/>
          <a:p>
            <a:fld id="{21E55FCB-45AE-4CF0-B701-BDBB20A9B7DE}" type="slidenum">
              <a:rPr lang="en-US" smtClean="0"/>
              <a:t>9</a:t>
            </a:fld>
            <a:endParaRPr lang="en-US"/>
          </a:p>
        </p:txBody>
      </p:sp>
    </p:spTree>
    <p:extLst>
      <p:ext uri="{BB962C8B-B14F-4D97-AF65-F5344CB8AC3E}">
        <p14:creationId xmlns:p14="http://schemas.microsoft.com/office/powerpoint/2010/main" val="25500956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A97C3F4-4D75-4A58-8B98-6305228838C4}" type="datetimeFigureOut">
              <a:rPr lang="en-US" smtClean="0"/>
              <a:t>5/9/2023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D18D36-7372-49F0-BFA3-05A4F3228764}" type="slidenum">
              <a:rPr lang="en-US" smtClean="0"/>
              <a:t>‹#›</a:t>
            </a:fld>
            <a:endParaRPr lang="en-US"/>
          </a:p>
        </p:txBody>
      </p:sp>
    </p:spTree>
    <p:extLst>
      <p:ext uri="{BB962C8B-B14F-4D97-AF65-F5344CB8AC3E}">
        <p14:creationId xmlns:p14="http://schemas.microsoft.com/office/powerpoint/2010/main" val="2185994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97C3F4-4D75-4A58-8B98-6305228838C4}" type="datetimeFigureOut">
              <a:rPr lang="en-US" smtClean="0"/>
              <a:t>5/9/2023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D18D36-7372-49F0-BFA3-05A4F3228764}" type="slidenum">
              <a:rPr lang="en-US" smtClean="0"/>
              <a:t>‹#›</a:t>
            </a:fld>
            <a:endParaRPr lang="en-US"/>
          </a:p>
        </p:txBody>
      </p:sp>
    </p:spTree>
    <p:extLst>
      <p:ext uri="{BB962C8B-B14F-4D97-AF65-F5344CB8AC3E}">
        <p14:creationId xmlns:p14="http://schemas.microsoft.com/office/powerpoint/2010/main" val="33771994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97C3F4-4D75-4A58-8B98-6305228838C4}" type="datetimeFigureOut">
              <a:rPr lang="en-US" smtClean="0"/>
              <a:t>5/9/2023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D18D36-7372-49F0-BFA3-05A4F3228764}" type="slidenum">
              <a:rPr lang="en-US" smtClean="0"/>
              <a:t>‹#›</a:t>
            </a:fld>
            <a:endParaRPr lang="en-US"/>
          </a:p>
        </p:txBody>
      </p:sp>
    </p:spTree>
    <p:extLst>
      <p:ext uri="{BB962C8B-B14F-4D97-AF65-F5344CB8AC3E}">
        <p14:creationId xmlns:p14="http://schemas.microsoft.com/office/powerpoint/2010/main" val="19588731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3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21F3C-F3E1-F1A8-1782-BBD20A080132}"/>
              </a:ext>
            </a:extLst>
          </p:cNvPr>
          <p:cNvSpPr>
            <a:spLocks noGrp="1"/>
          </p:cNvSpPr>
          <p:nvPr>
            <p:ph type="title" hasCustomPrompt="1"/>
          </p:nvPr>
        </p:nvSpPr>
        <p:spPr>
          <a:xfrm>
            <a:off x="623887" y="641425"/>
            <a:ext cx="3948113" cy="792521"/>
          </a:xfrm>
        </p:spPr>
        <p:txBody>
          <a:bodyPr anchor="b">
            <a:noAutofit/>
          </a:bodyPr>
          <a:lstStyle>
            <a:lvl1pPr marL="0" algn="l" defTabSz="685800" rtl="0" eaLnBrk="1" latinLnBrk="0" hangingPunct="1">
              <a:lnSpc>
                <a:spcPts val="2775"/>
              </a:lnSpc>
              <a:spcBef>
                <a:spcPct val="0"/>
              </a:spcBef>
              <a:buNone/>
              <a:defRPr lang="en-US" sz="3000" b="0" kern="1200" spc="-75" baseline="0" dirty="0">
                <a:solidFill>
                  <a:schemeClr val="tx1"/>
                </a:solidFill>
                <a:latin typeface="+mj-lt"/>
                <a:ea typeface="+mj-ea"/>
                <a:cs typeface="+mj-cs"/>
              </a:defRPr>
            </a:lvl1pPr>
          </a:lstStyle>
          <a:p>
            <a:r>
              <a:rPr lang="en-US"/>
              <a:t>REALLY LONG TITLE JUST BECAUSE</a:t>
            </a:r>
          </a:p>
        </p:txBody>
      </p:sp>
      <p:sp>
        <p:nvSpPr>
          <p:cNvPr id="8" name="Picture Placeholder 7">
            <a:extLst>
              <a:ext uri="{FF2B5EF4-FFF2-40B4-BE49-F238E27FC236}">
                <a16:creationId xmlns:a16="http://schemas.microsoft.com/office/drawing/2014/main" id="{815B0333-72D9-E4DB-F2E5-6EBD953E1B7F}"/>
              </a:ext>
            </a:extLst>
          </p:cNvPr>
          <p:cNvSpPr>
            <a:spLocks noGrp="1"/>
          </p:cNvSpPr>
          <p:nvPr>
            <p:ph type="pic" sz="quarter" idx="10"/>
          </p:nvPr>
        </p:nvSpPr>
        <p:spPr>
          <a:xfrm>
            <a:off x="629561" y="1492303"/>
            <a:ext cx="7884878" cy="3165872"/>
          </a:xfrm>
        </p:spPr>
        <p:txBody>
          <a:bodyPr/>
          <a:lstStyle/>
          <a:p>
            <a:endParaRPr lang="en-US"/>
          </a:p>
        </p:txBody>
      </p:sp>
    </p:spTree>
    <p:extLst>
      <p:ext uri="{BB962C8B-B14F-4D97-AF65-F5344CB8AC3E}">
        <p14:creationId xmlns:p14="http://schemas.microsoft.com/office/powerpoint/2010/main" val="566282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97C3F4-4D75-4A58-8B98-6305228838C4}" type="datetimeFigureOut">
              <a:rPr lang="en-US" smtClean="0"/>
              <a:t>5/9/2023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D18D36-7372-49F0-BFA3-05A4F3228764}" type="slidenum">
              <a:rPr lang="en-US" smtClean="0"/>
              <a:t>‹#›</a:t>
            </a:fld>
            <a:endParaRPr lang="en-US"/>
          </a:p>
        </p:txBody>
      </p:sp>
    </p:spTree>
    <p:extLst>
      <p:ext uri="{BB962C8B-B14F-4D97-AF65-F5344CB8AC3E}">
        <p14:creationId xmlns:p14="http://schemas.microsoft.com/office/powerpoint/2010/main" val="4277096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A97C3F4-4D75-4A58-8B98-6305228838C4}" type="datetimeFigureOut">
              <a:rPr lang="en-US" smtClean="0"/>
              <a:t>5/9/2023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D18D36-7372-49F0-BFA3-05A4F3228764}" type="slidenum">
              <a:rPr lang="en-US" smtClean="0"/>
              <a:t>‹#›</a:t>
            </a:fld>
            <a:endParaRPr lang="en-US"/>
          </a:p>
        </p:txBody>
      </p:sp>
    </p:spTree>
    <p:extLst>
      <p:ext uri="{BB962C8B-B14F-4D97-AF65-F5344CB8AC3E}">
        <p14:creationId xmlns:p14="http://schemas.microsoft.com/office/powerpoint/2010/main" val="47997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A97C3F4-4D75-4A58-8B98-6305228838C4}" type="datetimeFigureOut">
              <a:rPr lang="en-US" smtClean="0"/>
              <a:t>5/9/2023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D18D36-7372-49F0-BFA3-05A4F3228764}" type="slidenum">
              <a:rPr lang="en-US" smtClean="0"/>
              <a:t>‹#›</a:t>
            </a:fld>
            <a:endParaRPr lang="en-US"/>
          </a:p>
        </p:txBody>
      </p:sp>
    </p:spTree>
    <p:extLst>
      <p:ext uri="{BB962C8B-B14F-4D97-AF65-F5344CB8AC3E}">
        <p14:creationId xmlns:p14="http://schemas.microsoft.com/office/powerpoint/2010/main" val="2146208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A97C3F4-4D75-4A58-8B98-6305228838C4}" type="datetimeFigureOut">
              <a:rPr lang="en-US" smtClean="0"/>
              <a:t>5/9/2023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D18D36-7372-49F0-BFA3-05A4F3228764}" type="slidenum">
              <a:rPr lang="en-US" smtClean="0"/>
              <a:t>‹#›</a:t>
            </a:fld>
            <a:endParaRPr lang="en-US"/>
          </a:p>
        </p:txBody>
      </p:sp>
    </p:spTree>
    <p:extLst>
      <p:ext uri="{BB962C8B-B14F-4D97-AF65-F5344CB8AC3E}">
        <p14:creationId xmlns:p14="http://schemas.microsoft.com/office/powerpoint/2010/main" val="40334191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A97C3F4-4D75-4A58-8B98-6305228838C4}" type="datetimeFigureOut">
              <a:rPr lang="en-US" smtClean="0"/>
              <a:t>5/9/2023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D18D36-7372-49F0-BFA3-05A4F3228764}" type="slidenum">
              <a:rPr lang="en-US" smtClean="0"/>
              <a:t>‹#›</a:t>
            </a:fld>
            <a:endParaRPr lang="en-US"/>
          </a:p>
        </p:txBody>
      </p:sp>
    </p:spTree>
    <p:extLst>
      <p:ext uri="{BB962C8B-B14F-4D97-AF65-F5344CB8AC3E}">
        <p14:creationId xmlns:p14="http://schemas.microsoft.com/office/powerpoint/2010/main" val="498591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97C3F4-4D75-4A58-8B98-6305228838C4}" type="datetimeFigureOut">
              <a:rPr lang="en-US" smtClean="0"/>
              <a:t>5/9/2023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D18D36-7372-49F0-BFA3-05A4F3228764}" type="slidenum">
              <a:rPr lang="en-US" smtClean="0"/>
              <a:t>‹#›</a:t>
            </a:fld>
            <a:endParaRPr lang="en-US"/>
          </a:p>
        </p:txBody>
      </p:sp>
    </p:spTree>
    <p:extLst>
      <p:ext uri="{BB962C8B-B14F-4D97-AF65-F5344CB8AC3E}">
        <p14:creationId xmlns:p14="http://schemas.microsoft.com/office/powerpoint/2010/main" val="1776977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97C3F4-4D75-4A58-8B98-6305228838C4}" type="datetimeFigureOut">
              <a:rPr lang="en-US" smtClean="0"/>
              <a:t>5/9/2023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D18D36-7372-49F0-BFA3-05A4F3228764}" type="slidenum">
              <a:rPr lang="en-US" smtClean="0"/>
              <a:t>‹#›</a:t>
            </a:fld>
            <a:endParaRPr lang="en-US"/>
          </a:p>
        </p:txBody>
      </p:sp>
    </p:spTree>
    <p:extLst>
      <p:ext uri="{BB962C8B-B14F-4D97-AF65-F5344CB8AC3E}">
        <p14:creationId xmlns:p14="http://schemas.microsoft.com/office/powerpoint/2010/main" val="20582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97C3F4-4D75-4A58-8B98-6305228838C4}" type="datetimeFigureOut">
              <a:rPr lang="en-US" smtClean="0"/>
              <a:t>5/9/2023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D18D36-7372-49F0-BFA3-05A4F3228764}" type="slidenum">
              <a:rPr lang="en-US" smtClean="0"/>
              <a:t>‹#›</a:t>
            </a:fld>
            <a:endParaRPr lang="en-US"/>
          </a:p>
        </p:txBody>
      </p:sp>
    </p:spTree>
    <p:extLst>
      <p:ext uri="{BB962C8B-B14F-4D97-AF65-F5344CB8AC3E}">
        <p14:creationId xmlns:p14="http://schemas.microsoft.com/office/powerpoint/2010/main" val="38061948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A97C3F4-4D75-4A58-8B98-6305228838C4}" type="datetimeFigureOut">
              <a:rPr lang="en-US" smtClean="0"/>
              <a:t>5/9/2023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9D18D36-7372-49F0-BFA3-05A4F3228764}" type="slidenum">
              <a:rPr lang="en-US" smtClean="0"/>
              <a:t>‹#›</a:t>
            </a:fld>
            <a:endParaRPr lang="en-US"/>
          </a:p>
        </p:txBody>
      </p:sp>
    </p:spTree>
    <p:extLst>
      <p:ext uri="{BB962C8B-B14F-4D97-AF65-F5344CB8AC3E}">
        <p14:creationId xmlns:p14="http://schemas.microsoft.com/office/powerpoint/2010/main" val="21682187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8.sv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microsoft.com/office/2018/10/relationships/comments" Target="../comments/modernComment_1C3_CDE66C72.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6.sv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3084195" y="0"/>
            <a:ext cx="6059805" cy="5143500"/>
          </a:xfrm>
          <a:prstGeom prst="rect">
            <a:avLst/>
          </a:prstGeom>
          <a:solidFill>
            <a:srgbClr val="3CB4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Franklin Gothic Book" panose="020B0503020102020204" pitchFamily="34" charset="0"/>
            </a:endParaRPr>
          </a:p>
        </p:txBody>
      </p:sp>
      <p:sp>
        <p:nvSpPr>
          <p:cNvPr id="4" name="TextBox 3"/>
          <p:cNvSpPr txBox="1"/>
          <p:nvPr/>
        </p:nvSpPr>
        <p:spPr>
          <a:xfrm>
            <a:off x="3628284" y="1371973"/>
            <a:ext cx="5515716" cy="2616101"/>
          </a:xfrm>
          <a:prstGeom prst="rect">
            <a:avLst/>
          </a:prstGeom>
          <a:noFill/>
        </p:spPr>
        <p:txBody>
          <a:bodyPr wrap="square" rtlCol="0">
            <a:spAutoFit/>
          </a:bodyPr>
          <a:lstStyle/>
          <a:p>
            <a:r>
              <a:rPr lang="en-US" sz="3200">
                <a:solidFill>
                  <a:schemeClr val="bg1"/>
                </a:solidFill>
                <a:latin typeface="Franklin Gothic Demi" panose="020B0603020102020204" pitchFamily="34" charset="0"/>
              </a:rPr>
              <a:t>East Portland Enterprise Zone Program 10-Year Reauthorization</a:t>
            </a:r>
          </a:p>
          <a:p>
            <a:endParaRPr lang="en-US" sz="3200">
              <a:solidFill>
                <a:schemeClr val="bg1"/>
              </a:solidFill>
              <a:latin typeface="Franklin Gothic Demi" panose="020B0603020102020204" pitchFamily="34" charset="0"/>
            </a:endParaRPr>
          </a:p>
          <a:p>
            <a:endParaRPr lang="en-US" sz="3600">
              <a:solidFill>
                <a:schemeClr val="bg1"/>
              </a:solidFill>
              <a:latin typeface="Franklin Gothic Demi" panose="020B0603020102020204" pitchFamily="34" charset="0"/>
            </a:endParaRP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b="15559"/>
          <a:stretch/>
        </p:blipFill>
        <p:spPr>
          <a:xfrm>
            <a:off x="768128" y="2986697"/>
            <a:ext cx="1441724" cy="1212533"/>
          </a:xfrm>
          <a:prstGeom prst="rect">
            <a:avLst/>
          </a:prstGeom>
        </p:spPr>
      </p:pic>
      <p:pic>
        <p:nvPicPr>
          <p:cNvPr id="1026" name="Picture 2" descr="Current City Seal">
            <a:extLst>
              <a:ext uri="{FF2B5EF4-FFF2-40B4-BE49-F238E27FC236}">
                <a16:creationId xmlns:a16="http://schemas.microsoft.com/office/drawing/2014/main" id="{B7D68057-8E28-4894-ABAE-335324EAA6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3444" y="1085850"/>
            <a:ext cx="1090877" cy="1070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90975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flipV="1">
            <a:off x="0" y="0"/>
            <a:ext cx="9144000" cy="800100"/>
          </a:xfrm>
          <a:prstGeom prst="rect">
            <a:avLst/>
          </a:prstGeom>
          <a:solidFill>
            <a:srgbClr val="3CB4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64946" y="169217"/>
            <a:ext cx="8902002" cy="461665"/>
          </a:xfrm>
          <a:prstGeom prst="rect">
            <a:avLst/>
          </a:prstGeom>
          <a:noFill/>
        </p:spPr>
        <p:txBody>
          <a:bodyPr wrap="square" lIns="91440" tIns="45720" rIns="91440" bIns="45720" rtlCol="0" anchor="t">
            <a:spAutoFit/>
          </a:bodyPr>
          <a:lstStyle/>
          <a:p>
            <a:r>
              <a:rPr lang="en-US" sz="2400">
                <a:solidFill>
                  <a:schemeClr val="bg1"/>
                </a:solidFill>
                <a:latin typeface="Franklin Gothic Demi Cond"/>
              </a:rPr>
              <a:t>Active Companies in Portland &amp; East Portland Enterprise Zones</a:t>
            </a:r>
          </a:p>
        </p:txBody>
      </p:sp>
      <p:graphicFrame>
        <p:nvGraphicFramePr>
          <p:cNvPr id="3" name="Table 2">
            <a:extLst>
              <a:ext uri="{FF2B5EF4-FFF2-40B4-BE49-F238E27FC236}">
                <a16:creationId xmlns:a16="http://schemas.microsoft.com/office/drawing/2014/main" id="{0A831C22-F7C6-4E44-A9A7-B4126CD2E507}"/>
              </a:ext>
            </a:extLst>
          </p:cNvPr>
          <p:cNvGraphicFramePr>
            <a:graphicFrameLocks noGrp="1"/>
          </p:cNvGraphicFramePr>
          <p:nvPr>
            <p:extLst>
              <p:ext uri="{D42A27DB-BD31-4B8C-83A1-F6EECF244321}">
                <p14:modId xmlns:p14="http://schemas.microsoft.com/office/powerpoint/2010/main" val="4283586883"/>
              </p:ext>
            </p:extLst>
          </p:nvPr>
        </p:nvGraphicFramePr>
        <p:xfrm>
          <a:off x="226087" y="979714"/>
          <a:ext cx="8779720" cy="4021927"/>
        </p:xfrm>
        <a:graphic>
          <a:graphicData uri="http://schemas.openxmlformats.org/drawingml/2006/table">
            <a:tbl>
              <a:tblPr firstRow="1" firstCol="1" bandRow="1">
                <a:tableStyleId>{5940675A-B579-460E-94D1-54222C63F5DA}</a:tableStyleId>
              </a:tblPr>
              <a:tblGrid>
                <a:gridCol w="2778918">
                  <a:extLst>
                    <a:ext uri="{9D8B030D-6E8A-4147-A177-3AD203B41FA5}">
                      <a16:colId xmlns:a16="http://schemas.microsoft.com/office/drawing/2014/main" val="2699184760"/>
                    </a:ext>
                  </a:extLst>
                </a:gridCol>
                <a:gridCol w="2978943">
                  <a:extLst>
                    <a:ext uri="{9D8B030D-6E8A-4147-A177-3AD203B41FA5}">
                      <a16:colId xmlns:a16="http://schemas.microsoft.com/office/drawing/2014/main" val="2033110305"/>
                    </a:ext>
                  </a:extLst>
                </a:gridCol>
                <a:gridCol w="3021859">
                  <a:extLst>
                    <a:ext uri="{9D8B030D-6E8A-4147-A177-3AD203B41FA5}">
                      <a16:colId xmlns:a16="http://schemas.microsoft.com/office/drawing/2014/main" val="3193922360"/>
                    </a:ext>
                  </a:extLst>
                </a:gridCol>
              </a:tblGrid>
              <a:tr h="311509">
                <a:tc>
                  <a:txBody>
                    <a:bodyPr/>
                    <a:lstStyle/>
                    <a:p>
                      <a:pPr marL="0" marR="0">
                        <a:lnSpc>
                          <a:spcPct val="107000"/>
                        </a:lnSpc>
                        <a:spcBef>
                          <a:spcPts val="0"/>
                        </a:spcBef>
                        <a:spcAft>
                          <a:spcPts val="0"/>
                        </a:spcAft>
                      </a:pPr>
                      <a:r>
                        <a:rPr lang="en-US" sz="1400" b="0" i="0">
                          <a:solidFill>
                            <a:schemeClr val="tx1"/>
                          </a:solidFill>
                          <a:effectLst/>
                          <a:latin typeface="Franklin Gothic Medium" panose="020B0603020102020204" pitchFamily="34" charset="0"/>
                        </a:rPr>
                        <a:t>A &amp; K Designs</a:t>
                      </a:r>
                      <a:endParaRPr lang="en-US" sz="1400" b="0" i="0">
                        <a:solidFill>
                          <a:schemeClr val="tx1"/>
                        </a:solidFill>
                        <a:effectLst/>
                        <a:latin typeface="Franklin Gothic Medium" panose="020B0603020102020204" pitchFamily="34" charset="0"/>
                        <a:ea typeface="Calibri" panose="020F0502020204030204" pitchFamily="34" charset="0"/>
                        <a:cs typeface="Times New Roman"/>
                      </a:endParaRPr>
                    </a:p>
                  </a:txBody>
                  <a:tcPr marL="68580" marR="68580" marT="0" marB="0" anchor="ctr">
                    <a:lnL w="3175" cap="flat" cmpd="sng" algn="ctr">
                      <a:solidFill>
                        <a:schemeClr val="bg1">
                          <a:lumMod val="75000"/>
                        </a:schemeClr>
                      </a:solidFill>
                      <a:prstDash val="sysDash"/>
                      <a:round/>
                      <a:headEnd type="none" w="med" len="med"/>
                      <a:tailEnd type="none" w="med" len="med"/>
                    </a:lnL>
                    <a:lnR w="3175" cap="flat" cmpd="sng" algn="ctr">
                      <a:solidFill>
                        <a:schemeClr val="bg1">
                          <a:lumMod val="75000"/>
                        </a:schemeClr>
                      </a:solidFill>
                      <a:prstDash val="sysDash"/>
                      <a:round/>
                      <a:headEnd type="none" w="med" len="med"/>
                      <a:tailEnd type="none" w="med" len="med"/>
                    </a:lnR>
                    <a:lnT w="3175" cap="flat" cmpd="sng" algn="ctr">
                      <a:solidFill>
                        <a:schemeClr val="bg1">
                          <a:lumMod val="75000"/>
                        </a:schemeClr>
                      </a:solidFill>
                      <a:prstDash val="sysDash"/>
                      <a:round/>
                      <a:headEnd type="none" w="med" len="med"/>
                      <a:tailEnd type="none" w="med" len="med"/>
                    </a:lnT>
                    <a:lnB w="3175" cap="flat" cmpd="sng" algn="ctr">
                      <a:solidFill>
                        <a:schemeClr val="bg1">
                          <a:lumMod val="75000"/>
                        </a:schemeClr>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1400" b="0" i="0" err="1">
                          <a:solidFill>
                            <a:schemeClr val="bg1">
                              <a:lumMod val="50000"/>
                            </a:schemeClr>
                          </a:solidFill>
                          <a:effectLst/>
                          <a:latin typeface="Franklin Gothic Medium" panose="020B0603020102020204" pitchFamily="34" charset="0"/>
                        </a:rPr>
                        <a:t>Fedex</a:t>
                      </a:r>
                      <a:r>
                        <a:rPr lang="en-US" sz="1400" b="0" i="0">
                          <a:solidFill>
                            <a:schemeClr val="bg1">
                              <a:lumMod val="50000"/>
                            </a:schemeClr>
                          </a:solidFill>
                          <a:effectLst/>
                          <a:latin typeface="Franklin Gothic Medium" panose="020B0603020102020204" pitchFamily="34" charset="0"/>
                        </a:rPr>
                        <a:t> Ground</a:t>
                      </a:r>
                    </a:p>
                  </a:txBody>
                  <a:tcPr marL="68580" marR="68580" marT="0" marB="0" anchor="ctr">
                    <a:lnL w="3175" cap="flat" cmpd="sng" algn="ctr">
                      <a:solidFill>
                        <a:schemeClr val="bg1">
                          <a:lumMod val="75000"/>
                        </a:schemeClr>
                      </a:solidFill>
                      <a:prstDash val="sysDash"/>
                      <a:round/>
                      <a:headEnd type="none" w="med" len="med"/>
                      <a:tailEnd type="none" w="med" len="med"/>
                    </a:lnL>
                    <a:lnR w="3175" cap="flat" cmpd="sng" algn="ctr">
                      <a:solidFill>
                        <a:schemeClr val="bg1">
                          <a:lumMod val="75000"/>
                        </a:schemeClr>
                      </a:solidFill>
                      <a:prstDash val="sysDash"/>
                      <a:round/>
                      <a:headEnd type="none" w="med" len="med"/>
                      <a:tailEnd type="none" w="med" len="med"/>
                    </a:lnR>
                    <a:lnT w="3175" cap="flat" cmpd="sng" algn="ctr">
                      <a:solidFill>
                        <a:schemeClr val="bg1">
                          <a:lumMod val="75000"/>
                        </a:schemeClr>
                      </a:solidFill>
                      <a:prstDash val="sysDash"/>
                      <a:round/>
                      <a:headEnd type="none" w="med" len="med"/>
                      <a:tailEnd type="none" w="med" len="med"/>
                    </a:lnT>
                    <a:lnB w="3175" cap="flat" cmpd="sng" algn="ctr">
                      <a:solidFill>
                        <a:schemeClr val="bg1">
                          <a:lumMod val="75000"/>
                        </a:schemeClr>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1400" b="0" i="0">
                          <a:solidFill>
                            <a:schemeClr val="tx1"/>
                          </a:solidFill>
                          <a:effectLst/>
                          <a:latin typeface="Franklin Gothic Medium"/>
                        </a:rPr>
                        <a:t>Revant Optics</a:t>
                      </a:r>
                      <a:endParaRPr lang="en-US" sz="1400" b="0" i="0">
                        <a:solidFill>
                          <a:schemeClr val="tx1"/>
                        </a:solidFill>
                        <a:effectLst/>
                        <a:latin typeface="Franklin Gothic Medium" panose="020B0603020102020204" pitchFamily="34" charset="0"/>
                      </a:endParaRPr>
                    </a:p>
                  </a:txBody>
                  <a:tcPr marL="68580" marR="68580" marT="0" marB="0" anchor="ctr">
                    <a:lnL w="3175" cap="flat" cmpd="sng" algn="ctr">
                      <a:solidFill>
                        <a:schemeClr val="bg1">
                          <a:lumMod val="75000"/>
                        </a:schemeClr>
                      </a:solidFill>
                      <a:prstDash val="sysDash"/>
                      <a:round/>
                      <a:headEnd type="none" w="med" len="med"/>
                      <a:tailEnd type="none" w="med" len="med"/>
                    </a:lnL>
                    <a:lnR w="3175" cap="flat" cmpd="sng" algn="ctr">
                      <a:solidFill>
                        <a:schemeClr val="bg1">
                          <a:lumMod val="75000"/>
                        </a:schemeClr>
                      </a:solidFill>
                      <a:prstDash val="sysDash"/>
                      <a:round/>
                      <a:headEnd type="none" w="med" len="med"/>
                      <a:tailEnd type="none" w="med" len="med"/>
                    </a:lnR>
                    <a:lnT w="3175" cap="flat" cmpd="sng" algn="ctr">
                      <a:solidFill>
                        <a:schemeClr val="bg1">
                          <a:lumMod val="75000"/>
                        </a:schemeClr>
                      </a:solidFill>
                      <a:prstDash val="sysDash"/>
                      <a:round/>
                      <a:headEnd type="none" w="med" len="med"/>
                      <a:tailEnd type="none" w="med" len="med"/>
                    </a:lnT>
                    <a:lnB w="3175" cap="flat" cmpd="sng" algn="ctr">
                      <a:solidFill>
                        <a:schemeClr val="bg1">
                          <a:lumMod val="75000"/>
                        </a:schemeClr>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15805661"/>
                  </a:ext>
                </a:extLst>
              </a:tr>
              <a:tr h="304587">
                <a:tc>
                  <a:txBody>
                    <a:bodyPr/>
                    <a:lstStyle/>
                    <a:p>
                      <a:pPr marL="0" marR="0" lvl="0">
                        <a:lnSpc>
                          <a:spcPct val="107000"/>
                        </a:lnSpc>
                        <a:spcBef>
                          <a:spcPts val="0"/>
                        </a:spcBef>
                        <a:spcAft>
                          <a:spcPts val="0"/>
                        </a:spcAft>
                        <a:buNone/>
                      </a:pPr>
                      <a:r>
                        <a:rPr lang="en-US" sz="1400" b="0" i="0" err="1">
                          <a:solidFill>
                            <a:schemeClr val="bg1">
                              <a:lumMod val="50000"/>
                            </a:schemeClr>
                          </a:solidFill>
                          <a:effectLst/>
                          <a:latin typeface="Franklin Gothic Medium" panose="020B0603020102020204" pitchFamily="34" charset="0"/>
                        </a:rPr>
                        <a:t>Adpearance</a:t>
                      </a:r>
                      <a:r>
                        <a:rPr lang="en-US" sz="1400" b="0" i="0">
                          <a:solidFill>
                            <a:schemeClr val="bg1">
                              <a:lumMod val="50000"/>
                            </a:schemeClr>
                          </a:solidFill>
                          <a:effectLst/>
                          <a:latin typeface="Franklin Gothic Medium" panose="020B0603020102020204" pitchFamily="34" charset="0"/>
                        </a:rPr>
                        <a:t> Inc.</a:t>
                      </a:r>
                    </a:p>
                  </a:txBody>
                  <a:tcPr marL="68580" marR="68580" marT="0" marB="0" anchor="ctr">
                    <a:lnL w="3175" cap="flat" cmpd="sng" algn="ctr">
                      <a:solidFill>
                        <a:schemeClr val="bg1">
                          <a:lumMod val="75000"/>
                        </a:schemeClr>
                      </a:solidFill>
                      <a:prstDash val="sysDash"/>
                      <a:round/>
                      <a:headEnd type="none" w="med" len="med"/>
                      <a:tailEnd type="none" w="med" len="med"/>
                    </a:lnL>
                    <a:lnR w="3175" cap="flat" cmpd="sng" algn="ctr">
                      <a:solidFill>
                        <a:schemeClr val="bg1">
                          <a:lumMod val="75000"/>
                        </a:schemeClr>
                      </a:solidFill>
                      <a:prstDash val="sysDash"/>
                      <a:round/>
                      <a:headEnd type="none" w="med" len="med"/>
                      <a:tailEnd type="none" w="med" len="med"/>
                    </a:lnR>
                    <a:lnT w="3175" cap="flat" cmpd="sng" algn="ctr">
                      <a:solidFill>
                        <a:schemeClr val="bg1">
                          <a:lumMod val="75000"/>
                        </a:schemeClr>
                      </a:solidFill>
                      <a:prstDash val="sysDash"/>
                      <a:round/>
                      <a:headEnd type="none" w="med" len="med"/>
                      <a:tailEnd type="none" w="med" len="med"/>
                    </a:lnT>
                    <a:lnB w="3175" cap="flat" cmpd="sng" algn="ctr">
                      <a:solidFill>
                        <a:schemeClr val="bg1">
                          <a:lumMod val="75000"/>
                        </a:schemeClr>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a:lnSpc>
                          <a:spcPct val="107000"/>
                        </a:lnSpc>
                        <a:spcBef>
                          <a:spcPts val="0"/>
                        </a:spcBef>
                        <a:spcAft>
                          <a:spcPts val="0"/>
                        </a:spcAft>
                        <a:buNone/>
                      </a:pPr>
                      <a:r>
                        <a:rPr lang="en-US" sz="1400" b="0" i="0">
                          <a:solidFill>
                            <a:schemeClr val="tx1"/>
                          </a:solidFill>
                          <a:effectLst/>
                          <a:latin typeface="Franklin Gothic Medium" panose="020B0603020102020204" pitchFamily="34" charset="0"/>
                        </a:rPr>
                        <a:t>FXI Inc.</a:t>
                      </a:r>
                    </a:p>
                  </a:txBody>
                  <a:tcPr marL="68580" marR="68580" marT="0" marB="0" anchor="ctr">
                    <a:lnL w="3175" cap="flat" cmpd="sng" algn="ctr">
                      <a:solidFill>
                        <a:schemeClr val="bg1">
                          <a:lumMod val="75000"/>
                        </a:schemeClr>
                      </a:solidFill>
                      <a:prstDash val="sysDash"/>
                      <a:round/>
                      <a:headEnd type="none" w="med" len="med"/>
                      <a:tailEnd type="none" w="med" len="med"/>
                    </a:lnL>
                    <a:lnR w="3175" cap="flat" cmpd="sng" algn="ctr">
                      <a:solidFill>
                        <a:schemeClr val="bg1">
                          <a:lumMod val="75000"/>
                        </a:schemeClr>
                      </a:solidFill>
                      <a:prstDash val="sysDash"/>
                      <a:round/>
                      <a:headEnd type="none" w="med" len="med"/>
                      <a:tailEnd type="none" w="med" len="med"/>
                    </a:lnR>
                    <a:lnT w="3175" cap="flat" cmpd="sng" algn="ctr">
                      <a:solidFill>
                        <a:schemeClr val="bg1">
                          <a:lumMod val="75000"/>
                        </a:schemeClr>
                      </a:solidFill>
                      <a:prstDash val="sysDash"/>
                      <a:round/>
                      <a:headEnd type="none" w="med" len="med"/>
                      <a:tailEnd type="none" w="med" len="med"/>
                    </a:lnT>
                    <a:lnB w="3175" cap="flat" cmpd="sng" algn="ctr">
                      <a:solidFill>
                        <a:schemeClr val="bg1">
                          <a:lumMod val="75000"/>
                        </a:schemeClr>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1400" b="0" i="0">
                          <a:solidFill>
                            <a:schemeClr val="tx1"/>
                          </a:solidFill>
                          <a:effectLst/>
                          <a:latin typeface="Franklin Gothic Medium"/>
                          <a:ea typeface="Calibri" panose="020F0502020204030204" pitchFamily="34" charset="0"/>
                          <a:cs typeface="Times New Roman"/>
                        </a:rPr>
                        <a:t>Salt &amp; Straw</a:t>
                      </a:r>
                    </a:p>
                  </a:txBody>
                  <a:tcPr marL="68580" marR="68580" marT="0" marB="0" anchor="ctr">
                    <a:lnL w="3175" cap="flat" cmpd="sng" algn="ctr">
                      <a:solidFill>
                        <a:schemeClr val="bg1">
                          <a:lumMod val="75000"/>
                        </a:schemeClr>
                      </a:solidFill>
                      <a:prstDash val="sysDash"/>
                      <a:round/>
                      <a:headEnd type="none" w="med" len="med"/>
                      <a:tailEnd type="none" w="med" len="med"/>
                    </a:lnL>
                    <a:lnR w="3175" cap="flat" cmpd="sng" algn="ctr">
                      <a:solidFill>
                        <a:schemeClr val="bg1">
                          <a:lumMod val="75000"/>
                        </a:schemeClr>
                      </a:solidFill>
                      <a:prstDash val="sysDash"/>
                      <a:round/>
                      <a:headEnd type="none" w="med" len="med"/>
                      <a:tailEnd type="none" w="med" len="med"/>
                    </a:lnR>
                    <a:lnT w="3175" cap="flat" cmpd="sng" algn="ctr">
                      <a:solidFill>
                        <a:schemeClr val="bg1">
                          <a:lumMod val="75000"/>
                        </a:schemeClr>
                      </a:solidFill>
                      <a:prstDash val="sysDash"/>
                      <a:round/>
                      <a:headEnd type="none" w="med" len="med"/>
                      <a:tailEnd type="none" w="med" len="med"/>
                    </a:lnT>
                    <a:lnB w="3175" cap="flat" cmpd="sng" algn="ctr">
                      <a:solidFill>
                        <a:schemeClr val="bg1">
                          <a:lumMod val="75000"/>
                        </a:schemeClr>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21697995"/>
                  </a:ext>
                </a:extLst>
              </a:tr>
              <a:tr h="332276">
                <a:tc>
                  <a:txBody>
                    <a:bodyPr/>
                    <a:lstStyle/>
                    <a:p>
                      <a:pPr marL="0" marR="0">
                        <a:lnSpc>
                          <a:spcPct val="107000"/>
                        </a:lnSpc>
                        <a:spcBef>
                          <a:spcPts val="0"/>
                        </a:spcBef>
                        <a:spcAft>
                          <a:spcPts val="0"/>
                        </a:spcAft>
                      </a:pPr>
                      <a:r>
                        <a:rPr lang="en-US" sz="1400" b="0" i="0">
                          <a:solidFill>
                            <a:schemeClr val="bg1">
                              <a:lumMod val="50000"/>
                            </a:schemeClr>
                          </a:solidFill>
                          <a:effectLst/>
                          <a:latin typeface="Franklin Gothic Medium" panose="020B0603020102020204" pitchFamily="34" charset="0"/>
                        </a:rPr>
                        <a:t>Ajinomoto Toyo Frozen Noodles</a:t>
                      </a:r>
                    </a:p>
                  </a:txBody>
                  <a:tcPr marL="68580" marR="68580" marT="0" marB="0" anchor="ctr">
                    <a:lnL w="3175" cap="flat" cmpd="sng" algn="ctr">
                      <a:solidFill>
                        <a:schemeClr val="bg1">
                          <a:lumMod val="75000"/>
                        </a:schemeClr>
                      </a:solidFill>
                      <a:prstDash val="sysDash"/>
                      <a:round/>
                      <a:headEnd type="none" w="med" len="med"/>
                      <a:tailEnd type="none" w="med" len="med"/>
                    </a:lnL>
                    <a:lnR w="3175" cap="flat" cmpd="sng" algn="ctr">
                      <a:solidFill>
                        <a:schemeClr val="bg1">
                          <a:lumMod val="75000"/>
                        </a:schemeClr>
                      </a:solidFill>
                      <a:prstDash val="sysDash"/>
                      <a:round/>
                      <a:headEnd type="none" w="med" len="med"/>
                      <a:tailEnd type="none" w="med" len="med"/>
                    </a:lnR>
                    <a:lnT w="3175" cap="flat" cmpd="sng" algn="ctr">
                      <a:solidFill>
                        <a:schemeClr val="bg1">
                          <a:lumMod val="75000"/>
                        </a:schemeClr>
                      </a:solidFill>
                      <a:prstDash val="sysDash"/>
                      <a:round/>
                      <a:headEnd type="none" w="med" len="med"/>
                      <a:tailEnd type="none" w="med" len="med"/>
                    </a:lnT>
                    <a:lnB w="3175" cap="flat" cmpd="sng" algn="ctr">
                      <a:solidFill>
                        <a:schemeClr val="bg1">
                          <a:lumMod val="75000"/>
                        </a:schemeClr>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1400" b="0" i="0">
                          <a:solidFill>
                            <a:schemeClr val="bg1">
                              <a:lumMod val="50000"/>
                            </a:schemeClr>
                          </a:solidFill>
                          <a:effectLst/>
                          <a:latin typeface="Franklin Gothic Medium" panose="020B0603020102020204" pitchFamily="34" charset="0"/>
                        </a:rPr>
                        <a:t>Harder Mechanical</a:t>
                      </a:r>
                    </a:p>
                  </a:txBody>
                  <a:tcPr marL="68580" marR="68580" marT="0" marB="0" anchor="ctr">
                    <a:lnL w="3175" cap="flat" cmpd="sng" algn="ctr">
                      <a:solidFill>
                        <a:schemeClr val="bg1">
                          <a:lumMod val="75000"/>
                        </a:schemeClr>
                      </a:solidFill>
                      <a:prstDash val="sysDash"/>
                      <a:round/>
                      <a:headEnd type="none" w="med" len="med"/>
                      <a:tailEnd type="none" w="med" len="med"/>
                    </a:lnL>
                    <a:lnR w="3175" cap="flat" cmpd="sng" algn="ctr">
                      <a:solidFill>
                        <a:schemeClr val="bg1">
                          <a:lumMod val="75000"/>
                        </a:schemeClr>
                      </a:solidFill>
                      <a:prstDash val="sysDash"/>
                      <a:round/>
                      <a:headEnd type="none" w="med" len="med"/>
                      <a:tailEnd type="none" w="med" len="med"/>
                    </a:lnR>
                    <a:lnT w="3175" cap="flat" cmpd="sng" algn="ctr">
                      <a:solidFill>
                        <a:schemeClr val="bg1">
                          <a:lumMod val="75000"/>
                        </a:schemeClr>
                      </a:solidFill>
                      <a:prstDash val="sysDash"/>
                      <a:round/>
                      <a:headEnd type="none" w="med" len="med"/>
                      <a:tailEnd type="none" w="med" len="med"/>
                    </a:lnT>
                    <a:lnB w="3175" cap="flat" cmpd="sng" algn="ctr">
                      <a:solidFill>
                        <a:schemeClr val="bg1">
                          <a:lumMod val="75000"/>
                        </a:schemeClr>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a:lnSpc>
                          <a:spcPct val="107000"/>
                        </a:lnSpc>
                        <a:spcBef>
                          <a:spcPts val="0"/>
                        </a:spcBef>
                        <a:spcAft>
                          <a:spcPts val="0"/>
                        </a:spcAft>
                        <a:buNone/>
                      </a:pPr>
                      <a:r>
                        <a:rPr lang="en-US" sz="1400" b="0" i="0">
                          <a:solidFill>
                            <a:schemeClr val="bg1">
                              <a:lumMod val="50000"/>
                            </a:schemeClr>
                          </a:solidFill>
                          <a:effectLst/>
                          <a:latin typeface="Franklin Gothic Medium"/>
                        </a:rPr>
                        <a:t>TEC Equipment</a:t>
                      </a:r>
                      <a:endParaRPr lang="en-US" sz="1400" b="0" i="0">
                        <a:solidFill>
                          <a:schemeClr val="bg1">
                            <a:lumMod val="50000"/>
                          </a:schemeClr>
                        </a:solidFill>
                        <a:effectLst/>
                        <a:latin typeface="Franklin Gothic Medium" panose="020B0603020102020204" pitchFamily="34" charset="0"/>
                      </a:endParaRPr>
                    </a:p>
                  </a:txBody>
                  <a:tcPr marL="68580" marR="68580" marT="0" marB="0" anchor="ctr">
                    <a:lnL w="3175" cap="flat" cmpd="sng" algn="ctr">
                      <a:solidFill>
                        <a:schemeClr val="bg1">
                          <a:lumMod val="75000"/>
                        </a:schemeClr>
                      </a:solidFill>
                      <a:prstDash val="sysDash"/>
                      <a:round/>
                      <a:headEnd type="none" w="med" len="med"/>
                      <a:tailEnd type="none" w="med" len="med"/>
                    </a:lnL>
                    <a:lnR w="3175" cap="flat" cmpd="sng" algn="ctr">
                      <a:solidFill>
                        <a:schemeClr val="bg1">
                          <a:lumMod val="75000"/>
                        </a:schemeClr>
                      </a:solidFill>
                      <a:prstDash val="sysDash"/>
                      <a:round/>
                      <a:headEnd type="none" w="med" len="med"/>
                      <a:tailEnd type="none" w="med" len="med"/>
                    </a:lnR>
                    <a:lnT w="3175" cap="flat" cmpd="sng" algn="ctr">
                      <a:solidFill>
                        <a:schemeClr val="bg1">
                          <a:lumMod val="75000"/>
                        </a:schemeClr>
                      </a:solidFill>
                      <a:prstDash val="sysDash"/>
                      <a:round/>
                      <a:headEnd type="none" w="med" len="med"/>
                      <a:tailEnd type="none" w="med" len="med"/>
                    </a:lnT>
                    <a:lnB w="3175" cap="flat" cmpd="sng" algn="ctr">
                      <a:solidFill>
                        <a:schemeClr val="bg1">
                          <a:lumMod val="75000"/>
                        </a:schemeClr>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11927594"/>
                  </a:ext>
                </a:extLst>
              </a:tr>
              <a:tr h="394578">
                <a:tc>
                  <a:txBody>
                    <a:bodyPr/>
                    <a:lstStyle/>
                    <a:p>
                      <a:pPr marL="0" marR="0" lvl="0">
                        <a:lnSpc>
                          <a:spcPct val="107000"/>
                        </a:lnSpc>
                        <a:spcBef>
                          <a:spcPts val="0"/>
                        </a:spcBef>
                        <a:spcAft>
                          <a:spcPts val="0"/>
                        </a:spcAft>
                        <a:buNone/>
                      </a:pPr>
                      <a:r>
                        <a:rPr lang="en-US" sz="1400" b="0" i="0" u="none" strike="noStrike" noProof="0">
                          <a:solidFill>
                            <a:schemeClr val="tx1">
                              <a:lumMod val="50000"/>
                              <a:lumOff val="50000"/>
                            </a:schemeClr>
                          </a:solidFill>
                          <a:effectLst/>
                          <a:latin typeface="Franklin Gothic Medium" panose="020B0603020102020204" pitchFamily="34" charset="0"/>
                        </a:rPr>
                        <a:t>Amazon</a:t>
                      </a:r>
                    </a:p>
                  </a:txBody>
                  <a:tcPr marL="68580" marR="68580" marT="0" marB="0" anchor="ctr">
                    <a:lnL w="3175" cap="flat" cmpd="sng" algn="ctr">
                      <a:solidFill>
                        <a:schemeClr val="bg1">
                          <a:lumMod val="75000"/>
                        </a:schemeClr>
                      </a:solidFill>
                      <a:prstDash val="sysDash"/>
                      <a:round/>
                      <a:headEnd type="none" w="med" len="med"/>
                      <a:tailEnd type="none" w="med" len="med"/>
                    </a:lnL>
                    <a:lnR w="3175" cap="flat" cmpd="sng" algn="ctr">
                      <a:solidFill>
                        <a:schemeClr val="bg1">
                          <a:lumMod val="75000"/>
                        </a:schemeClr>
                      </a:solidFill>
                      <a:prstDash val="sysDash"/>
                      <a:round/>
                      <a:headEnd type="none" w="med" len="med"/>
                      <a:tailEnd type="none" w="med" len="med"/>
                    </a:lnR>
                    <a:lnT w="3175" cap="flat" cmpd="sng" algn="ctr">
                      <a:solidFill>
                        <a:schemeClr val="bg1">
                          <a:lumMod val="75000"/>
                        </a:schemeClr>
                      </a:solidFill>
                      <a:prstDash val="sysDash"/>
                      <a:round/>
                      <a:headEnd type="none" w="med" len="med"/>
                      <a:tailEnd type="none" w="med" len="med"/>
                    </a:lnT>
                    <a:lnB w="3175" cap="flat" cmpd="sng" algn="ctr">
                      <a:solidFill>
                        <a:schemeClr val="bg1">
                          <a:lumMod val="75000"/>
                        </a:schemeClr>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1400" b="0" i="0">
                          <a:solidFill>
                            <a:schemeClr val="bg1">
                              <a:lumMod val="50000"/>
                            </a:schemeClr>
                          </a:solidFill>
                          <a:effectLst/>
                          <a:latin typeface="Franklin Gothic Medium" panose="020B0603020102020204" pitchFamily="34" charset="0"/>
                        </a:rPr>
                        <a:t>Instrument Marketing Inc.</a:t>
                      </a:r>
                    </a:p>
                  </a:txBody>
                  <a:tcPr marL="68580" marR="68580" marT="0" marB="0" anchor="ctr">
                    <a:lnL w="3175" cap="flat" cmpd="sng" algn="ctr">
                      <a:solidFill>
                        <a:schemeClr val="bg1">
                          <a:lumMod val="75000"/>
                        </a:schemeClr>
                      </a:solidFill>
                      <a:prstDash val="sysDash"/>
                      <a:round/>
                      <a:headEnd type="none" w="med" len="med"/>
                      <a:tailEnd type="none" w="med" len="med"/>
                    </a:lnL>
                    <a:lnR w="3175" cap="flat" cmpd="sng" algn="ctr">
                      <a:solidFill>
                        <a:schemeClr val="bg1">
                          <a:lumMod val="75000"/>
                        </a:schemeClr>
                      </a:solidFill>
                      <a:prstDash val="sysDash"/>
                      <a:round/>
                      <a:headEnd type="none" w="med" len="med"/>
                      <a:tailEnd type="none" w="med" len="med"/>
                    </a:lnR>
                    <a:lnT w="3175" cap="flat" cmpd="sng" algn="ctr">
                      <a:solidFill>
                        <a:schemeClr val="bg1">
                          <a:lumMod val="75000"/>
                        </a:schemeClr>
                      </a:solidFill>
                      <a:prstDash val="sysDash"/>
                      <a:round/>
                      <a:headEnd type="none" w="med" len="med"/>
                      <a:tailEnd type="none" w="med" len="med"/>
                    </a:lnT>
                    <a:lnB w="3175" cap="flat" cmpd="sng" algn="ctr">
                      <a:solidFill>
                        <a:schemeClr val="bg1">
                          <a:lumMod val="75000"/>
                        </a:schemeClr>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1400" b="0" i="0">
                          <a:solidFill>
                            <a:schemeClr val="tx1">
                              <a:lumMod val="50000"/>
                              <a:lumOff val="50000"/>
                            </a:schemeClr>
                          </a:solidFill>
                          <a:effectLst/>
                          <a:latin typeface="Franklin Gothic Medium"/>
                        </a:rPr>
                        <a:t>The Good Group</a:t>
                      </a:r>
                      <a:endParaRPr lang="en-US" sz="1400" b="0" i="0">
                        <a:solidFill>
                          <a:schemeClr val="tx1">
                            <a:lumMod val="50000"/>
                            <a:lumOff val="50000"/>
                          </a:schemeClr>
                        </a:solidFill>
                        <a:effectLst/>
                        <a:latin typeface="Franklin Gothic Medium" panose="020B0603020102020204" pitchFamily="34" charset="0"/>
                      </a:endParaRPr>
                    </a:p>
                  </a:txBody>
                  <a:tcPr marL="68580" marR="68580" marT="0" marB="0" anchor="ctr">
                    <a:lnL w="3175" cap="flat" cmpd="sng" algn="ctr">
                      <a:solidFill>
                        <a:schemeClr val="bg1">
                          <a:lumMod val="75000"/>
                        </a:schemeClr>
                      </a:solidFill>
                      <a:prstDash val="sysDash"/>
                      <a:round/>
                      <a:headEnd type="none" w="med" len="med"/>
                      <a:tailEnd type="none" w="med" len="med"/>
                    </a:lnL>
                    <a:lnR w="3175" cap="flat" cmpd="sng" algn="ctr">
                      <a:solidFill>
                        <a:schemeClr val="bg1">
                          <a:lumMod val="75000"/>
                        </a:schemeClr>
                      </a:solidFill>
                      <a:prstDash val="sysDash"/>
                      <a:round/>
                      <a:headEnd type="none" w="med" len="med"/>
                      <a:tailEnd type="none" w="med" len="med"/>
                    </a:lnR>
                    <a:lnT w="3175" cap="flat" cmpd="sng" algn="ctr">
                      <a:solidFill>
                        <a:schemeClr val="bg1">
                          <a:lumMod val="75000"/>
                        </a:schemeClr>
                      </a:solidFill>
                      <a:prstDash val="sysDash"/>
                      <a:round/>
                      <a:headEnd type="none" w="med" len="med"/>
                      <a:tailEnd type="none" w="med" len="med"/>
                    </a:lnT>
                    <a:lnB w="3175" cap="flat" cmpd="sng" algn="ctr">
                      <a:solidFill>
                        <a:schemeClr val="bg1">
                          <a:lumMod val="75000"/>
                        </a:schemeClr>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19769075"/>
                  </a:ext>
                </a:extLst>
              </a:tr>
              <a:tr h="394578">
                <a:tc>
                  <a:txBody>
                    <a:bodyPr/>
                    <a:lstStyle/>
                    <a:p>
                      <a:pPr marL="0" marR="0">
                        <a:lnSpc>
                          <a:spcPct val="107000"/>
                        </a:lnSpc>
                        <a:spcBef>
                          <a:spcPts val="0"/>
                        </a:spcBef>
                        <a:spcAft>
                          <a:spcPts val="0"/>
                        </a:spcAft>
                      </a:pPr>
                      <a:r>
                        <a:rPr lang="en-US" sz="1400" b="0" i="0">
                          <a:solidFill>
                            <a:schemeClr val="bg1">
                              <a:lumMod val="50000"/>
                            </a:schemeClr>
                          </a:solidFill>
                          <a:effectLst/>
                          <a:latin typeface="Franklin Gothic Medium" panose="020B0603020102020204" pitchFamily="34" charset="0"/>
                        </a:rPr>
                        <a:t>Bob's Metals</a:t>
                      </a:r>
                      <a:endParaRPr lang="en-US" sz="1400" b="0" i="0">
                        <a:solidFill>
                          <a:schemeClr val="bg1">
                            <a:lumMod val="50000"/>
                          </a:schemeClr>
                        </a:solidFill>
                        <a:effectLst/>
                        <a:latin typeface="Franklin Gothic Medium" panose="020B060302010202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bg1">
                          <a:lumMod val="75000"/>
                        </a:schemeClr>
                      </a:solidFill>
                      <a:prstDash val="sysDash"/>
                      <a:round/>
                      <a:headEnd type="none" w="med" len="med"/>
                      <a:tailEnd type="none" w="med" len="med"/>
                    </a:lnL>
                    <a:lnR w="3175" cap="flat" cmpd="sng" algn="ctr">
                      <a:solidFill>
                        <a:schemeClr val="bg1">
                          <a:lumMod val="75000"/>
                        </a:schemeClr>
                      </a:solidFill>
                      <a:prstDash val="sysDash"/>
                      <a:round/>
                      <a:headEnd type="none" w="med" len="med"/>
                      <a:tailEnd type="none" w="med" len="med"/>
                    </a:lnR>
                    <a:lnT w="3175" cap="flat" cmpd="sng" algn="ctr">
                      <a:solidFill>
                        <a:schemeClr val="bg1">
                          <a:lumMod val="75000"/>
                        </a:schemeClr>
                      </a:solidFill>
                      <a:prstDash val="sysDash"/>
                      <a:round/>
                      <a:headEnd type="none" w="med" len="med"/>
                      <a:tailEnd type="none" w="med" len="med"/>
                    </a:lnT>
                    <a:lnB w="3175" cap="flat" cmpd="sng" algn="ctr">
                      <a:solidFill>
                        <a:schemeClr val="bg1">
                          <a:lumMod val="75000"/>
                        </a:schemeClr>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1400" b="0" i="0" err="1">
                          <a:solidFill>
                            <a:schemeClr val="tx1"/>
                          </a:solidFill>
                          <a:effectLst/>
                          <a:latin typeface="Franklin Gothic Medium" panose="020B0603020102020204" pitchFamily="34" charset="0"/>
                        </a:rPr>
                        <a:t>KeHe</a:t>
                      </a:r>
                      <a:r>
                        <a:rPr lang="en-US" sz="1400" b="0" i="0">
                          <a:solidFill>
                            <a:schemeClr val="tx1"/>
                          </a:solidFill>
                          <a:effectLst/>
                          <a:latin typeface="Franklin Gothic Medium" panose="020B0603020102020204" pitchFamily="34" charset="0"/>
                        </a:rPr>
                        <a:t> Distributors</a:t>
                      </a:r>
                    </a:p>
                  </a:txBody>
                  <a:tcPr marL="68580" marR="68580" marT="0" marB="0" anchor="ctr">
                    <a:lnL w="3175" cap="flat" cmpd="sng" algn="ctr">
                      <a:solidFill>
                        <a:schemeClr val="bg1">
                          <a:lumMod val="75000"/>
                        </a:schemeClr>
                      </a:solidFill>
                      <a:prstDash val="sysDash"/>
                      <a:round/>
                      <a:headEnd type="none" w="med" len="med"/>
                      <a:tailEnd type="none" w="med" len="med"/>
                    </a:lnL>
                    <a:lnR w="3175" cap="flat" cmpd="sng" algn="ctr">
                      <a:solidFill>
                        <a:schemeClr val="bg1">
                          <a:lumMod val="75000"/>
                        </a:schemeClr>
                      </a:solidFill>
                      <a:prstDash val="sysDash"/>
                      <a:round/>
                      <a:headEnd type="none" w="med" len="med"/>
                      <a:tailEnd type="none" w="med" len="med"/>
                    </a:lnR>
                    <a:lnT w="3175" cap="flat" cmpd="sng" algn="ctr">
                      <a:solidFill>
                        <a:schemeClr val="bg1">
                          <a:lumMod val="75000"/>
                        </a:schemeClr>
                      </a:solidFill>
                      <a:prstDash val="sysDash"/>
                      <a:round/>
                      <a:headEnd type="none" w="med" len="med"/>
                      <a:tailEnd type="none" w="med" len="med"/>
                    </a:lnT>
                    <a:lnB w="3175" cap="flat" cmpd="sng" algn="ctr">
                      <a:solidFill>
                        <a:schemeClr val="bg1">
                          <a:lumMod val="75000"/>
                        </a:schemeClr>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1400" b="0" i="0">
                          <a:solidFill>
                            <a:schemeClr val="tx1"/>
                          </a:solidFill>
                          <a:effectLst/>
                          <a:latin typeface="Franklin Gothic Medium"/>
                        </a:rPr>
                        <a:t>The Home Depot</a:t>
                      </a:r>
                      <a:endParaRPr lang="en-US" sz="1400" b="0" i="0">
                        <a:solidFill>
                          <a:schemeClr val="tx1"/>
                        </a:solidFill>
                        <a:effectLst/>
                        <a:latin typeface="Franklin Gothic Medium" panose="020B0603020102020204" pitchFamily="34" charset="0"/>
                      </a:endParaRPr>
                    </a:p>
                  </a:txBody>
                  <a:tcPr marL="68580" marR="68580" marT="0" marB="0" anchor="ctr">
                    <a:lnL w="3175" cap="flat" cmpd="sng" algn="ctr">
                      <a:solidFill>
                        <a:schemeClr val="bg1">
                          <a:lumMod val="75000"/>
                        </a:schemeClr>
                      </a:solidFill>
                      <a:prstDash val="sysDash"/>
                      <a:round/>
                      <a:headEnd type="none" w="med" len="med"/>
                      <a:tailEnd type="none" w="med" len="med"/>
                    </a:lnL>
                    <a:lnR w="3175" cap="flat" cmpd="sng" algn="ctr">
                      <a:solidFill>
                        <a:schemeClr val="bg1">
                          <a:lumMod val="75000"/>
                        </a:schemeClr>
                      </a:solidFill>
                      <a:prstDash val="sysDash"/>
                      <a:round/>
                      <a:headEnd type="none" w="med" len="med"/>
                      <a:tailEnd type="none" w="med" len="med"/>
                    </a:lnR>
                    <a:lnT w="3175" cap="flat" cmpd="sng" algn="ctr">
                      <a:solidFill>
                        <a:schemeClr val="bg1">
                          <a:lumMod val="75000"/>
                        </a:schemeClr>
                      </a:solidFill>
                      <a:prstDash val="sysDash"/>
                      <a:round/>
                      <a:headEnd type="none" w="med" len="med"/>
                      <a:tailEnd type="none" w="med" len="med"/>
                    </a:lnT>
                    <a:lnB w="3175" cap="flat" cmpd="sng" algn="ctr">
                      <a:solidFill>
                        <a:schemeClr val="bg1">
                          <a:lumMod val="75000"/>
                        </a:schemeClr>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54915124"/>
                  </a:ext>
                </a:extLst>
              </a:tr>
              <a:tr h="401500">
                <a:tc>
                  <a:txBody>
                    <a:bodyPr/>
                    <a:lstStyle/>
                    <a:p>
                      <a:pPr marL="0" marR="0">
                        <a:lnSpc>
                          <a:spcPct val="107000"/>
                        </a:lnSpc>
                        <a:spcBef>
                          <a:spcPts val="0"/>
                        </a:spcBef>
                        <a:spcAft>
                          <a:spcPts val="0"/>
                        </a:spcAft>
                      </a:pPr>
                      <a:r>
                        <a:rPr lang="en-US" sz="1400" b="0" i="0">
                          <a:solidFill>
                            <a:schemeClr val="bg1">
                              <a:lumMod val="50000"/>
                            </a:schemeClr>
                          </a:solidFill>
                          <a:effectLst/>
                          <a:latin typeface="Franklin Gothic Medium" panose="020B0603020102020204" pitchFamily="34" charset="0"/>
                        </a:rPr>
                        <a:t>Bridge City Steel</a:t>
                      </a:r>
                    </a:p>
                  </a:txBody>
                  <a:tcPr marL="68580" marR="68580" marT="0" marB="0" anchor="ctr">
                    <a:lnL w="3175" cap="flat" cmpd="sng" algn="ctr">
                      <a:solidFill>
                        <a:schemeClr val="bg1">
                          <a:lumMod val="75000"/>
                        </a:schemeClr>
                      </a:solidFill>
                      <a:prstDash val="sysDash"/>
                      <a:round/>
                      <a:headEnd type="none" w="med" len="med"/>
                      <a:tailEnd type="none" w="med" len="med"/>
                    </a:lnL>
                    <a:lnR w="3175" cap="flat" cmpd="sng" algn="ctr">
                      <a:solidFill>
                        <a:schemeClr val="bg1">
                          <a:lumMod val="75000"/>
                        </a:schemeClr>
                      </a:solidFill>
                      <a:prstDash val="sysDash"/>
                      <a:round/>
                      <a:headEnd type="none" w="med" len="med"/>
                      <a:tailEnd type="none" w="med" len="med"/>
                    </a:lnR>
                    <a:lnT w="3175" cap="flat" cmpd="sng" algn="ctr">
                      <a:solidFill>
                        <a:schemeClr val="bg1">
                          <a:lumMod val="75000"/>
                        </a:schemeClr>
                      </a:solidFill>
                      <a:prstDash val="sysDash"/>
                      <a:round/>
                      <a:headEnd type="none" w="med" len="med"/>
                      <a:tailEnd type="none" w="med" len="med"/>
                    </a:lnT>
                    <a:lnB w="3175" cap="flat" cmpd="sng" algn="ctr">
                      <a:solidFill>
                        <a:schemeClr val="bg1">
                          <a:lumMod val="75000"/>
                        </a:schemeClr>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1400" b="0" i="0">
                          <a:solidFill>
                            <a:schemeClr val="tx1"/>
                          </a:solidFill>
                          <a:effectLst/>
                          <a:latin typeface="Franklin Gothic Medium"/>
                        </a:rPr>
                        <a:t>Leatherman</a:t>
                      </a:r>
                      <a:endParaRPr lang="en-US" sz="1400" b="0" i="0">
                        <a:solidFill>
                          <a:schemeClr val="tx1"/>
                        </a:solidFill>
                        <a:effectLst/>
                        <a:latin typeface="Franklin Gothic Medium" panose="020B0603020102020204" pitchFamily="34" charset="0"/>
                      </a:endParaRPr>
                    </a:p>
                  </a:txBody>
                  <a:tcPr marL="68580" marR="68580" marT="0" marB="0" anchor="ctr">
                    <a:lnL w="3175" cap="flat" cmpd="sng" algn="ctr">
                      <a:solidFill>
                        <a:schemeClr val="bg1">
                          <a:lumMod val="75000"/>
                        </a:schemeClr>
                      </a:solidFill>
                      <a:prstDash val="sysDash"/>
                      <a:round/>
                      <a:headEnd type="none" w="med" len="med"/>
                      <a:tailEnd type="none" w="med" len="med"/>
                    </a:lnL>
                    <a:lnR w="3175" cap="flat" cmpd="sng" algn="ctr">
                      <a:solidFill>
                        <a:schemeClr val="bg1">
                          <a:lumMod val="75000"/>
                        </a:schemeClr>
                      </a:solidFill>
                      <a:prstDash val="sysDash"/>
                      <a:round/>
                      <a:headEnd type="none" w="med" len="med"/>
                      <a:tailEnd type="none" w="med" len="med"/>
                    </a:lnR>
                    <a:lnT w="3175" cap="flat" cmpd="sng" algn="ctr">
                      <a:solidFill>
                        <a:schemeClr val="bg1">
                          <a:lumMod val="75000"/>
                        </a:schemeClr>
                      </a:solidFill>
                      <a:prstDash val="sysDash"/>
                      <a:round/>
                      <a:headEnd type="none" w="med" len="med"/>
                      <a:tailEnd type="none" w="med" len="med"/>
                    </a:lnT>
                    <a:lnB w="3175" cap="flat" cmpd="sng" algn="ctr">
                      <a:solidFill>
                        <a:schemeClr val="bg1">
                          <a:lumMod val="75000"/>
                        </a:schemeClr>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a:lnSpc>
                          <a:spcPct val="107000"/>
                        </a:lnSpc>
                        <a:spcBef>
                          <a:spcPts val="0"/>
                        </a:spcBef>
                        <a:spcAft>
                          <a:spcPts val="0"/>
                        </a:spcAft>
                        <a:buNone/>
                      </a:pPr>
                      <a:r>
                        <a:rPr lang="en-US" sz="1400" b="0" i="0">
                          <a:solidFill>
                            <a:schemeClr val="tx1"/>
                          </a:solidFill>
                          <a:effectLst/>
                          <a:latin typeface="Franklin Gothic Medium"/>
                        </a:rPr>
                        <a:t>TOAST</a:t>
                      </a:r>
                      <a:endParaRPr lang="en-US" sz="1400" b="0" i="0" err="1">
                        <a:solidFill>
                          <a:schemeClr val="tx1"/>
                        </a:solidFill>
                        <a:effectLst/>
                        <a:latin typeface="Franklin Gothic Medium"/>
                      </a:endParaRPr>
                    </a:p>
                  </a:txBody>
                  <a:tcPr marL="68580" marR="68580" marT="0" marB="0" anchor="ctr">
                    <a:lnL w="3175" cap="flat" cmpd="sng" algn="ctr">
                      <a:solidFill>
                        <a:schemeClr val="bg1">
                          <a:lumMod val="75000"/>
                        </a:schemeClr>
                      </a:solidFill>
                      <a:prstDash val="sysDash"/>
                      <a:round/>
                      <a:headEnd type="none" w="med" len="med"/>
                      <a:tailEnd type="none" w="med" len="med"/>
                    </a:lnL>
                    <a:lnR w="3175" cap="flat" cmpd="sng" algn="ctr">
                      <a:solidFill>
                        <a:schemeClr val="bg1">
                          <a:lumMod val="75000"/>
                        </a:schemeClr>
                      </a:solidFill>
                      <a:prstDash val="sysDash"/>
                      <a:round/>
                      <a:headEnd type="none" w="med" len="med"/>
                      <a:tailEnd type="none" w="med" len="med"/>
                    </a:lnR>
                    <a:lnT w="3175" cap="flat" cmpd="sng" algn="ctr">
                      <a:solidFill>
                        <a:schemeClr val="bg1">
                          <a:lumMod val="75000"/>
                        </a:schemeClr>
                      </a:solidFill>
                      <a:prstDash val="sysDash"/>
                      <a:round/>
                      <a:headEnd type="none" w="med" len="med"/>
                      <a:tailEnd type="none" w="med" len="med"/>
                    </a:lnT>
                    <a:lnB w="3175" cap="flat" cmpd="sng" algn="ctr">
                      <a:solidFill>
                        <a:schemeClr val="bg1">
                          <a:lumMod val="75000"/>
                        </a:schemeClr>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86076466"/>
                  </a:ext>
                </a:extLst>
              </a:tr>
              <a:tr h="394578">
                <a:tc>
                  <a:txBody>
                    <a:bodyPr/>
                    <a:lstStyle/>
                    <a:p>
                      <a:pPr marL="0" marR="0">
                        <a:lnSpc>
                          <a:spcPct val="107000"/>
                        </a:lnSpc>
                        <a:spcBef>
                          <a:spcPts val="0"/>
                        </a:spcBef>
                        <a:spcAft>
                          <a:spcPts val="0"/>
                        </a:spcAft>
                      </a:pPr>
                      <a:r>
                        <a:rPr lang="en-US" sz="1400" b="0" i="0">
                          <a:solidFill>
                            <a:schemeClr val="tx1"/>
                          </a:solidFill>
                          <a:effectLst/>
                          <a:latin typeface="Franklin Gothic Medium" panose="020B0603020102020204" pitchFamily="34" charset="0"/>
                        </a:rPr>
                        <a:t>Bridgetown Natural Foods</a:t>
                      </a:r>
                      <a:endParaRPr lang="en-US" sz="1400" b="0" i="0">
                        <a:solidFill>
                          <a:schemeClr val="tx1"/>
                        </a:solidFill>
                        <a:effectLst/>
                        <a:latin typeface="Franklin Gothic Medium" panose="020B0603020102020204" pitchFamily="34" charset="0"/>
                        <a:ea typeface="Calibri" panose="020F0502020204030204" pitchFamily="34" charset="0"/>
                        <a:cs typeface="Times New Roman"/>
                      </a:endParaRPr>
                    </a:p>
                  </a:txBody>
                  <a:tcPr marL="68580" marR="68580" marT="0" marB="0" anchor="ctr">
                    <a:lnL w="3175" cap="flat" cmpd="sng" algn="ctr">
                      <a:solidFill>
                        <a:schemeClr val="bg1">
                          <a:lumMod val="75000"/>
                        </a:schemeClr>
                      </a:solidFill>
                      <a:prstDash val="sysDash"/>
                      <a:round/>
                      <a:headEnd type="none" w="med" len="med"/>
                      <a:tailEnd type="none" w="med" len="med"/>
                    </a:lnL>
                    <a:lnR w="3175" cap="flat" cmpd="sng" algn="ctr">
                      <a:solidFill>
                        <a:schemeClr val="bg1">
                          <a:lumMod val="75000"/>
                        </a:schemeClr>
                      </a:solidFill>
                      <a:prstDash val="sysDash"/>
                      <a:round/>
                      <a:headEnd type="none" w="med" len="med"/>
                      <a:tailEnd type="none" w="med" len="med"/>
                    </a:lnR>
                    <a:lnT w="3175" cap="flat" cmpd="sng" algn="ctr">
                      <a:solidFill>
                        <a:schemeClr val="bg1">
                          <a:lumMod val="75000"/>
                        </a:schemeClr>
                      </a:solidFill>
                      <a:prstDash val="sysDash"/>
                      <a:round/>
                      <a:headEnd type="none" w="med" len="med"/>
                      <a:tailEnd type="none" w="med" len="med"/>
                    </a:lnT>
                    <a:lnB w="3175" cap="flat" cmpd="sng" algn="ctr">
                      <a:solidFill>
                        <a:schemeClr val="bg1">
                          <a:lumMod val="75000"/>
                        </a:schemeClr>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a:lnSpc>
                          <a:spcPct val="107000"/>
                        </a:lnSpc>
                        <a:spcBef>
                          <a:spcPts val="0"/>
                        </a:spcBef>
                        <a:spcAft>
                          <a:spcPts val="0"/>
                        </a:spcAft>
                        <a:buNone/>
                      </a:pPr>
                      <a:r>
                        <a:rPr lang="en-US" sz="1400" b="0" i="0">
                          <a:solidFill>
                            <a:schemeClr val="tx1"/>
                          </a:solidFill>
                          <a:effectLst/>
                          <a:latin typeface="Franklin Gothic Medium"/>
                        </a:rPr>
                        <a:t>Morel Ink</a:t>
                      </a:r>
                    </a:p>
                  </a:txBody>
                  <a:tcPr marL="68580" marR="68580" marT="0" marB="0" anchor="ctr">
                    <a:lnL w="3175" cap="flat" cmpd="sng" algn="ctr">
                      <a:solidFill>
                        <a:schemeClr val="bg1">
                          <a:lumMod val="75000"/>
                        </a:schemeClr>
                      </a:solidFill>
                      <a:prstDash val="sysDash"/>
                      <a:round/>
                      <a:headEnd type="none" w="med" len="med"/>
                      <a:tailEnd type="none" w="med" len="med"/>
                    </a:lnL>
                    <a:lnR w="3175" cap="flat" cmpd="sng" algn="ctr">
                      <a:solidFill>
                        <a:schemeClr val="bg1">
                          <a:lumMod val="75000"/>
                        </a:schemeClr>
                      </a:solidFill>
                      <a:prstDash val="sysDash"/>
                      <a:round/>
                      <a:headEnd type="none" w="med" len="med"/>
                      <a:tailEnd type="none" w="med" len="med"/>
                    </a:lnR>
                    <a:lnT w="3175" cap="flat" cmpd="sng" algn="ctr">
                      <a:solidFill>
                        <a:schemeClr val="bg1">
                          <a:lumMod val="75000"/>
                        </a:schemeClr>
                      </a:solidFill>
                      <a:prstDash val="sysDash"/>
                      <a:round/>
                      <a:headEnd type="none" w="med" len="med"/>
                      <a:tailEnd type="none" w="med" len="med"/>
                    </a:lnT>
                    <a:lnB w="3175" cap="flat" cmpd="sng" algn="ctr">
                      <a:solidFill>
                        <a:schemeClr val="bg1">
                          <a:lumMod val="75000"/>
                        </a:schemeClr>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a:lnSpc>
                          <a:spcPct val="107000"/>
                        </a:lnSpc>
                        <a:spcBef>
                          <a:spcPts val="0"/>
                        </a:spcBef>
                        <a:spcAft>
                          <a:spcPts val="0"/>
                        </a:spcAft>
                        <a:buNone/>
                      </a:pPr>
                      <a:r>
                        <a:rPr lang="en-US" sz="1400" b="0" i="0">
                          <a:solidFill>
                            <a:schemeClr val="tx1"/>
                          </a:solidFill>
                          <a:effectLst/>
                          <a:latin typeface="Franklin Gothic Medium"/>
                        </a:rPr>
                        <a:t>United Parcel Service</a:t>
                      </a:r>
                    </a:p>
                  </a:txBody>
                  <a:tcPr marL="68580" marR="68580" marT="0" marB="0" anchor="ctr">
                    <a:lnL w="3175" cap="flat" cmpd="sng" algn="ctr">
                      <a:solidFill>
                        <a:schemeClr val="bg1">
                          <a:lumMod val="75000"/>
                        </a:schemeClr>
                      </a:solidFill>
                      <a:prstDash val="sysDash"/>
                      <a:round/>
                      <a:headEnd type="none" w="med" len="med"/>
                      <a:tailEnd type="none" w="med" len="med"/>
                    </a:lnL>
                    <a:lnR w="3175" cap="flat" cmpd="sng" algn="ctr">
                      <a:solidFill>
                        <a:schemeClr val="bg1">
                          <a:lumMod val="75000"/>
                        </a:schemeClr>
                      </a:solidFill>
                      <a:prstDash val="sysDash"/>
                      <a:round/>
                      <a:headEnd type="none" w="med" len="med"/>
                      <a:tailEnd type="none" w="med" len="med"/>
                    </a:lnR>
                    <a:lnT w="3175" cap="flat" cmpd="sng" algn="ctr">
                      <a:solidFill>
                        <a:schemeClr val="bg1">
                          <a:lumMod val="75000"/>
                        </a:schemeClr>
                      </a:solidFill>
                      <a:prstDash val="sysDash"/>
                      <a:round/>
                      <a:headEnd type="none" w="med" len="med"/>
                      <a:tailEnd type="none" w="med" len="med"/>
                    </a:lnT>
                    <a:lnB w="3175" cap="flat" cmpd="sng" algn="ctr">
                      <a:solidFill>
                        <a:schemeClr val="bg1">
                          <a:lumMod val="75000"/>
                        </a:schemeClr>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43823153"/>
                  </a:ext>
                </a:extLst>
              </a:tr>
              <a:tr h="394578">
                <a:tc>
                  <a:txBody>
                    <a:bodyPr/>
                    <a:lstStyle/>
                    <a:p>
                      <a:pPr marL="0" marR="0">
                        <a:lnSpc>
                          <a:spcPct val="107000"/>
                        </a:lnSpc>
                        <a:spcBef>
                          <a:spcPts val="0"/>
                        </a:spcBef>
                        <a:spcAft>
                          <a:spcPts val="0"/>
                        </a:spcAft>
                      </a:pPr>
                      <a:r>
                        <a:rPr lang="en-US" sz="1400" b="0" i="0">
                          <a:solidFill>
                            <a:schemeClr val="tx1"/>
                          </a:solidFill>
                          <a:effectLst/>
                          <a:latin typeface="Franklin Gothic Medium" panose="020B0603020102020204" pitchFamily="34" charset="0"/>
                          <a:ea typeface="Calibri" panose="020F0502020204030204" pitchFamily="34" charset="0"/>
                          <a:cs typeface="Times New Roman"/>
                        </a:rPr>
                        <a:t>City of Roses Disposal</a:t>
                      </a:r>
                    </a:p>
                  </a:txBody>
                  <a:tcPr marL="68580" marR="68580" marT="0" marB="0" anchor="ctr">
                    <a:lnL w="3175" cap="flat" cmpd="sng" algn="ctr">
                      <a:solidFill>
                        <a:schemeClr val="bg1">
                          <a:lumMod val="75000"/>
                        </a:schemeClr>
                      </a:solidFill>
                      <a:prstDash val="sysDash"/>
                      <a:round/>
                      <a:headEnd type="none" w="med" len="med"/>
                      <a:tailEnd type="none" w="med" len="med"/>
                    </a:lnL>
                    <a:lnR w="3175" cap="flat" cmpd="sng" algn="ctr">
                      <a:solidFill>
                        <a:schemeClr val="bg1">
                          <a:lumMod val="75000"/>
                        </a:schemeClr>
                      </a:solidFill>
                      <a:prstDash val="sysDash"/>
                      <a:round/>
                      <a:headEnd type="none" w="med" len="med"/>
                      <a:tailEnd type="none" w="med" len="med"/>
                    </a:lnR>
                    <a:lnT w="3175" cap="flat" cmpd="sng" algn="ctr">
                      <a:solidFill>
                        <a:schemeClr val="bg1">
                          <a:lumMod val="75000"/>
                        </a:schemeClr>
                      </a:solidFill>
                      <a:prstDash val="sysDash"/>
                      <a:round/>
                      <a:headEnd type="none" w="med" len="med"/>
                      <a:tailEnd type="none" w="med" len="med"/>
                    </a:lnT>
                    <a:lnB w="3175" cap="flat" cmpd="sng" algn="ctr">
                      <a:solidFill>
                        <a:schemeClr val="bg1">
                          <a:lumMod val="75000"/>
                        </a:schemeClr>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a:lnSpc>
                          <a:spcPct val="107000"/>
                        </a:lnSpc>
                        <a:spcBef>
                          <a:spcPts val="0"/>
                        </a:spcBef>
                        <a:spcAft>
                          <a:spcPts val="0"/>
                        </a:spcAft>
                        <a:buNone/>
                      </a:pPr>
                      <a:r>
                        <a:rPr lang="en-US" sz="1400" b="0" i="0">
                          <a:solidFill>
                            <a:schemeClr val="tx1">
                              <a:lumMod val="50000"/>
                              <a:lumOff val="50000"/>
                            </a:schemeClr>
                          </a:solidFill>
                          <a:effectLst/>
                          <a:latin typeface="Franklin Gothic Medium"/>
                        </a:rPr>
                        <a:t>Nossa Familia Coffee Roasters</a:t>
                      </a:r>
                    </a:p>
                  </a:txBody>
                  <a:tcPr marL="68580" marR="68580" marT="0" marB="0" anchor="ctr">
                    <a:lnL w="3175" cap="flat" cmpd="sng" algn="ctr">
                      <a:solidFill>
                        <a:schemeClr val="bg1">
                          <a:lumMod val="75000"/>
                        </a:schemeClr>
                      </a:solidFill>
                      <a:prstDash val="sysDash"/>
                      <a:round/>
                      <a:headEnd type="none" w="med" len="med"/>
                      <a:tailEnd type="none" w="med" len="med"/>
                    </a:lnL>
                    <a:lnR w="3175" cap="flat" cmpd="sng" algn="ctr">
                      <a:solidFill>
                        <a:schemeClr val="bg1">
                          <a:lumMod val="75000"/>
                        </a:schemeClr>
                      </a:solidFill>
                      <a:prstDash val="sysDash"/>
                      <a:round/>
                      <a:headEnd type="none" w="med" len="med"/>
                      <a:tailEnd type="none" w="med" len="med"/>
                    </a:lnR>
                    <a:lnT w="3175" cap="flat" cmpd="sng" algn="ctr">
                      <a:solidFill>
                        <a:schemeClr val="bg1">
                          <a:lumMod val="75000"/>
                        </a:schemeClr>
                      </a:solidFill>
                      <a:prstDash val="sysDash"/>
                      <a:round/>
                      <a:headEnd type="none" w="med" len="med"/>
                      <a:tailEnd type="none" w="med" len="med"/>
                    </a:lnT>
                    <a:lnB w="3175" cap="flat" cmpd="sng" algn="ctr">
                      <a:solidFill>
                        <a:schemeClr val="bg1">
                          <a:lumMod val="75000"/>
                        </a:schemeClr>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a:lnSpc>
                          <a:spcPct val="107000"/>
                        </a:lnSpc>
                        <a:spcBef>
                          <a:spcPts val="0"/>
                        </a:spcBef>
                        <a:spcAft>
                          <a:spcPts val="0"/>
                        </a:spcAft>
                        <a:buNone/>
                      </a:pPr>
                      <a:r>
                        <a:rPr lang="en-US" sz="1400" b="0" i="0">
                          <a:solidFill>
                            <a:schemeClr val="tx1">
                              <a:lumMod val="50000"/>
                              <a:lumOff val="50000"/>
                            </a:schemeClr>
                          </a:solidFill>
                          <a:effectLst/>
                          <a:latin typeface="Franklin Gothic Medium"/>
                        </a:rPr>
                        <a:t>Urban Gypsum</a:t>
                      </a:r>
                      <a:endParaRPr lang="en-US" sz="1400" b="0" i="0">
                        <a:solidFill>
                          <a:schemeClr val="tx1">
                            <a:lumMod val="50000"/>
                            <a:lumOff val="50000"/>
                          </a:schemeClr>
                        </a:solidFill>
                        <a:effectLst/>
                        <a:latin typeface="Franklin Gothic Medium" panose="020B0603020102020204" pitchFamily="34" charset="0"/>
                      </a:endParaRPr>
                    </a:p>
                  </a:txBody>
                  <a:tcPr marL="68580" marR="68580" marT="0" marB="0" anchor="ctr">
                    <a:lnL w="3175" cap="flat" cmpd="sng" algn="ctr">
                      <a:solidFill>
                        <a:schemeClr val="bg1">
                          <a:lumMod val="75000"/>
                        </a:schemeClr>
                      </a:solidFill>
                      <a:prstDash val="sysDash"/>
                      <a:round/>
                      <a:headEnd type="none" w="med" len="med"/>
                      <a:tailEnd type="none" w="med" len="med"/>
                    </a:lnL>
                    <a:lnR w="3175" cap="flat" cmpd="sng" algn="ctr">
                      <a:solidFill>
                        <a:schemeClr val="bg1">
                          <a:lumMod val="75000"/>
                        </a:schemeClr>
                      </a:solidFill>
                      <a:prstDash val="sysDash"/>
                      <a:round/>
                      <a:headEnd type="none" w="med" len="med"/>
                      <a:tailEnd type="none" w="med" len="med"/>
                    </a:lnR>
                    <a:lnT w="3175" cap="flat" cmpd="sng" algn="ctr">
                      <a:solidFill>
                        <a:schemeClr val="bg1">
                          <a:lumMod val="75000"/>
                        </a:schemeClr>
                      </a:solidFill>
                      <a:prstDash val="sysDash"/>
                      <a:round/>
                      <a:headEnd type="none" w="med" len="med"/>
                      <a:tailEnd type="none" w="med" len="med"/>
                    </a:lnT>
                    <a:lnB w="3175" cap="flat" cmpd="sng" algn="ctr">
                      <a:solidFill>
                        <a:schemeClr val="bg1">
                          <a:lumMod val="75000"/>
                        </a:schemeClr>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87243914"/>
                  </a:ext>
                </a:extLst>
              </a:tr>
              <a:tr h="394578">
                <a:tc>
                  <a:txBody>
                    <a:bodyPr/>
                    <a:lstStyle/>
                    <a:p>
                      <a:pPr marL="0" marR="0">
                        <a:lnSpc>
                          <a:spcPct val="107000"/>
                        </a:lnSpc>
                        <a:spcBef>
                          <a:spcPts val="0"/>
                        </a:spcBef>
                        <a:spcAft>
                          <a:spcPts val="0"/>
                        </a:spcAft>
                      </a:pPr>
                      <a:r>
                        <a:rPr lang="en-US" sz="1400" b="0" i="0">
                          <a:solidFill>
                            <a:schemeClr val="tx1"/>
                          </a:solidFill>
                          <a:effectLst/>
                          <a:latin typeface="Franklin Gothic Medium" panose="020B0603020102020204" pitchFamily="34" charset="0"/>
                        </a:rPr>
                        <a:t>Cook Security</a:t>
                      </a:r>
                    </a:p>
                  </a:txBody>
                  <a:tcPr marL="68580" marR="68580" marT="0" marB="0" anchor="ctr">
                    <a:lnL w="3175" cap="flat" cmpd="sng" algn="ctr">
                      <a:solidFill>
                        <a:schemeClr val="bg1">
                          <a:lumMod val="75000"/>
                        </a:schemeClr>
                      </a:solidFill>
                      <a:prstDash val="sysDash"/>
                      <a:round/>
                      <a:headEnd type="none" w="med" len="med"/>
                      <a:tailEnd type="none" w="med" len="med"/>
                    </a:lnL>
                    <a:lnR w="3175" cap="flat" cmpd="sng" algn="ctr">
                      <a:solidFill>
                        <a:schemeClr val="bg1">
                          <a:lumMod val="75000"/>
                        </a:schemeClr>
                      </a:solidFill>
                      <a:prstDash val="sysDash"/>
                      <a:round/>
                      <a:headEnd type="none" w="med" len="med"/>
                      <a:tailEnd type="none" w="med" len="med"/>
                    </a:lnR>
                    <a:lnT w="3175" cap="flat" cmpd="sng" algn="ctr">
                      <a:solidFill>
                        <a:schemeClr val="bg1">
                          <a:lumMod val="75000"/>
                        </a:schemeClr>
                      </a:solidFill>
                      <a:prstDash val="sysDash"/>
                      <a:round/>
                      <a:headEnd type="none" w="med" len="med"/>
                      <a:tailEnd type="none" w="med" len="med"/>
                    </a:lnT>
                    <a:lnB w="3175" cap="flat" cmpd="sng" algn="ctr">
                      <a:solidFill>
                        <a:schemeClr val="bg1">
                          <a:lumMod val="75000"/>
                        </a:schemeClr>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a:lnSpc>
                          <a:spcPct val="107000"/>
                        </a:lnSpc>
                        <a:spcBef>
                          <a:spcPts val="0"/>
                        </a:spcBef>
                        <a:spcAft>
                          <a:spcPts val="0"/>
                        </a:spcAft>
                        <a:buNone/>
                      </a:pPr>
                      <a:r>
                        <a:rPr lang="en-US" sz="1400" b="0" i="0">
                          <a:solidFill>
                            <a:schemeClr val="tx1"/>
                          </a:solidFill>
                          <a:effectLst/>
                          <a:latin typeface="Franklin Gothic Medium"/>
                        </a:rPr>
                        <a:t>Olympia Meats</a:t>
                      </a:r>
                      <a:endParaRPr lang="en-US" sz="1400" b="0" i="0">
                        <a:solidFill>
                          <a:schemeClr val="tx1"/>
                        </a:solidFill>
                        <a:effectLst/>
                        <a:latin typeface="Franklin Gothic Medium" panose="020B0603020102020204" pitchFamily="34" charset="0"/>
                      </a:endParaRPr>
                    </a:p>
                  </a:txBody>
                  <a:tcPr marL="68580" marR="68580" marT="0" marB="0" anchor="ctr">
                    <a:lnL w="3175" cap="flat" cmpd="sng" algn="ctr">
                      <a:solidFill>
                        <a:schemeClr val="bg1">
                          <a:lumMod val="75000"/>
                        </a:schemeClr>
                      </a:solidFill>
                      <a:prstDash val="sysDash"/>
                      <a:round/>
                      <a:headEnd type="none" w="med" len="med"/>
                      <a:tailEnd type="none" w="med" len="med"/>
                    </a:lnL>
                    <a:lnR w="3175" cap="flat" cmpd="sng" algn="ctr">
                      <a:solidFill>
                        <a:schemeClr val="bg1">
                          <a:lumMod val="75000"/>
                        </a:schemeClr>
                      </a:solidFill>
                      <a:prstDash val="sysDash"/>
                      <a:round/>
                      <a:headEnd type="none" w="med" len="med"/>
                      <a:tailEnd type="none" w="med" len="med"/>
                    </a:lnR>
                    <a:lnT w="3175" cap="flat" cmpd="sng" algn="ctr">
                      <a:solidFill>
                        <a:schemeClr val="bg1">
                          <a:lumMod val="75000"/>
                        </a:schemeClr>
                      </a:solidFill>
                      <a:prstDash val="sysDash"/>
                      <a:round/>
                      <a:headEnd type="none" w="med" len="med"/>
                      <a:tailEnd type="none" w="med" len="med"/>
                    </a:lnT>
                    <a:lnB w="3175" cap="flat" cmpd="sng" algn="ctr">
                      <a:solidFill>
                        <a:schemeClr val="bg1">
                          <a:lumMod val="75000"/>
                        </a:schemeClr>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a:lnSpc>
                          <a:spcPct val="107000"/>
                        </a:lnSpc>
                        <a:spcBef>
                          <a:spcPts val="0"/>
                        </a:spcBef>
                        <a:spcAft>
                          <a:spcPts val="0"/>
                        </a:spcAft>
                        <a:buNone/>
                      </a:pPr>
                      <a:r>
                        <a:rPr lang="en-US" sz="1400" b="0" i="0">
                          <a:solidFill>
                            <a:schemeClr val="tx1"/>
                          </a:solidFill>
                          <a:effectLst/>
                          <a:latin typeface="Franklin Gothic Medium"/>
                        </a:rPr>
                        <a:t>Viewpoint Software</a:t>
                      </a:r>
                      <a:endParaRPr lang="en-US" sz="1400" b="0" i="0">
                        <a:solidFill>
                          <a:schemeClr val="tx1"/>
                        </a:solidFill>
                        <a:effectLst/>
                        <a:latin typeface="Franklin Gothic Medium" panose="020B0603020102020204" pitchFamily="34" charset="0"/>
                      </a:endParaRPr>
                    </a:p>
                  </a:txBody>
                  <a:tcPr marL="68580" marR="68580" marT="0" marB="0" anchor="ctr">
                    <a:lnL w="3175" cap="flat" cmpd="sng" algn="ctr">
                      <a:solidFill>
                        <a:schemeClr val="bg1">
                          <a:lumMod val="75000"/>
                        </a:schemeClr>
                      </a:solidFill>
                      <a:prstDash val="sysDash"/>
                      <a:round/>
                      <a:headEnd type="none" w="med" len="med"/>
                      <a:tailEnd type="none" w="med" len="med"/>
                    </a:lnL>
                    <a:lnR w="3175" cap="flat" cmpd="sng" algn="ctr">
                      <a:solidFill>
                        <a:schemeClr val="bg1">
                          <a:lumMod val="75000"/>
                        </a:schemeClr>
                      </a:solidFill>
                      <a:prstDash val="sysDash"/>
                      <a:round/>
                      <a:headEnd type="none" w="med" len="med"/>
                      <a:tailEnd type="none" w="med" len="med"/>
                    </a:lnR>
                    <a:lnT w="3175" cap="flat" cmpd="sng" algn="ctr">
                      <a:solidFill>
                        <a:schemeClr val="bg1">
                          <a:lumMod val="75000"/>
                        </a:schemeClr>
                      </a:solidFill>
                      <a:prstDash val="sysDash"/>
                      <a:round/>
                      <a:headEnd type="none" w="med" len="med"/>
                      <a:tailEnd type="none" w="med" len="med"/>
                    </a:lnT>
                    <a:lnB w="3175" cap="flat" cmpd="sng" algn="ctr">
                      <a:solidFill>
                        <a:schemeClr val="bg1">
                          <a:lumMod val="75000"/>
                        </a:schemeClr>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60327299"/>
                  </a:ext>
                </a:extLst>
              </a:tr>
              <a:tr h="394578">
                <a:tc>
                  <a:txBody>
                    <a:bodyPr/>
                    <a:lstStyle/>
                    <a:p>
                      <a:pPr marL="0" marR="0">
                        <a:lnSpc>
                          <a:spcPct val="107000"/>
                        </a:lnSpc>
                        <a:spcBef>
                          <a:spcPts val="0"/>
                        </a:spcBef>
                        <a:spcAft>
                          <a:spcPts val="0"/>
                        </a:spcAft>
                      </a:pPr>
                      <a:r>
                        <a:rPr lang="en-US" sz="1400" b="0" i="0">
                          <a:solidFill>
                            <a:schemeClr val="tx1"/>
                          </a:solidFill>
                          <a:effectLst/>
                          <a:latin typeface="Franklin Gothic Medium" panose="020B0603020102020204" pitchFamily="34" charset="0"/>
                        </a:rPr>
                        <a:t>Cummins</a:t>
                      </a:r>
                    </a:p>
                  </a:txBody>
                  <a:tcPr marL="68580" marR="68580" marT="0" marB="0" anchor="ctr">
                    <a:lnL w="3175" cap="flat" cmpd="sng" algn="ctr">
                      <a:solidFill>
                        <a:schemeClr val="bg1">
                          <a:lumMod val="75000"/>
                        </a:schemeClr>
                      </a:solidFill>
                      <a:prstDash val="sysDash"/>
                      <a:round/>
                      <a:headEnd type="none" w="med" len="med"/>
                      <a:tailEnd type="none" w="med" len="med"/>
                    </a:lnL>
                    <a:lnR w="3175" cap="flat" cmpd="sng" algn="ctr">
                      <a:solidFill>
                        <a:schemeClr val="bg1">
                          <a:lumMod val="75000"/>
                        </a:schemeClr>
                      </a:solidFill>
                      <a:prstDash val="sysDash"/>
                      <a:round/>
                      <a:headEnd type="none" w="med" len="med"/>
                      <a:tailEnd type="none" w="med" len="med"/>
                    </a:lnR>
                    <a:lnT w="3175" cap="flat" cmpd="sng" algn="ctr">
                      <a:solidFill>
                        <a:schemeClr val="bg1">
                          <a:lumMod val="75000"/>
                        </a:schemeClr>
                      </a:solidFill>
                      <a:prstDash val="sysDash"/>
                      <a:round/>
                      <a:headEnd type="none" w="med" len="med"/>
                      <a:tailEnd type="none" w="med" len="med"/>
                    </a:lnT>
                    <a:lnB w="3175" cap="flat" cmpd="sng" algn="ctr">
                      <a:solidFill>
                        <a:schemeClr val="bg1">
                          <a:lumMod val="75000"/>
                        </a:schemeClr>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a:lnSpc>
                          <a:spcPct val="107000"/>
                        </a:lnSpc>
                        <a:spcBef>
                          <a:spcPts val="0"/>
                        </a:spcBef>
                        <a:spcAft>
                          <a:spcPts val="0"/>
                        </a:spcAft>
                        <a:buNone/>
                      </a:pPr>
                      <a:r>
                        <a:rPr lang="en-US" sz="1400" b="0" i="0">
                          <a:solidFill>
                            <a:schemeClr val="bg1">
                              <a:lumMod val="50000"/>
                            </a:schemeClr>
                          </a:solidFill>
                          <a:effectLst/>
                          <a:latin typeface="Franklin Gothic Medium"/>
                        </a:rPr>
                        <a:t>PAE Consulting Engineers</a:t>
                      </a:r>
                      <a:endParaRPr lang="en-US" sz="1400" b="0" i="0">
                        <a:solidFill>
                          <a:schemeClr val="bg1">
                            <a:lumMod val="50000"/>
                          </a:schemeClr>
                        </a:solidFill>
                        <a:effectLst/>
                        <a:latin typeface="Franklin Gothic Medium" panose="020B0603020102020204" pitchFamily="34" charset="0"/>
                      </a:endParaRPr>
                    </a:p>
                  </a:txBody>
                  <a:tcPr marL="68580" marR="68580" marT="0" marB="0" anchor="ctr">
                    <a:lnL w="3175" cap="flat" cmpd="sng" algn="ctr">
                      <a:solidFill>
                        <a:schemeClr val="bg1">
                          <a:lumMod val="75000"/>
                        </a:schemeClr>
                      </a:solidFill>
                      <a:prstDash val="sysDash"/>
                      <a:round/>
                      <a:headEnd type="none" w="med" len="med"/>
                      <a:tailEnd type="none" w="med" len="med"/>
                    </a:lnL>
                    <a:lnR w="3175" cap="flat" cmpd="sng" algn="ctr">
                      <a:solidFill>
                        <a:schemeClr val="bg1">
                          <a:lumMod val="75000"/>
                        </a:schemeClr>
                      </a:solidFill>
                      <a:prstDash val="sysDash"/>
                      <a:round/>
                      <a:headEnd type="none" w="med" len="med"/>
                      <a:tailEnd type="none" w="med" len="med"/>
                    </a:lnR>
                    <a:lnT w="3175" cap="flat" cmpd="sng" algn="ctr">
                      <a:solidFill>
                        <a:schemeClr val="bg1">
                          <a:lumMod val="75000"/>
                        </a:schemeClr>
                      </a:solidFill>
                      <a:prstDash val="sysDash"/>
                      <a:round/>
                      <a:headEnd type="none" w="med" len="med"/>
                      <a:tailEnd type="none" w="med" len="med"/>
                    </a:lnT>
                    <a:lnB w="3175" cap="flat" cmpd="sng" algn="ctr">
                      <a:solidFill>
                        <a:schemeClr val="bg1">
                          <a:lumMod val="75000"/>
                        </a:schemeClr>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1400" b="0" i="0">
                          <a:solidFill>
                            <a:schemeClr val="tx1"/>
                          </a:solidFill>
                          <a:effectLst/>
                          <a:latin typeface="Franklin Gothic Medium"/>
                        </a:rPr>
                        <a:t>Young's Market</a:t>
                      </a:r>
                    </a:p>
                  </a:txBody>
                  <a:tcPr marL="68580" marR="68580" marT="0" marB="0" anchor="ctr">
                    <a:lnL w="3175" cap="flat" cmpd="sng" algn="ctr">
                      <a:solidFill>
                        <a:schemeClr val="bg1">
                          <a:lumMod val="75000"/>
                        </a:schemeClr>
                      </a:solidFill>
                      <a:prstDash val="sysDash"/>
                      <a:round/>
                      <a:headEnd type="none" w="med" len="med"/>
                      <a:tailEnd type="none" w="med" len="med"/>
                    </a:lnL>
                    <a:lnR w="3175" cap="flat" cmpd="sng" algn="ctr">
                      <a:solidFill>
                        <a:schemeClr val="bg1">
                          <a:lumMod val="75000"/>
                        </a:schemeClr>
                      </a:solidFill>
                      <a:prstDash val="sysDash"/>
                      <a:round/>
                      <a:headEnd type="none" w="med" len="med"/>
                      <a:tailEnd type="none" w="med" len="med"/>
                    </a:lnR>
                    <a:lnT w="3175" cap="flat" cmpd="sng" algn="ctr">
                      <a:solidFill>
                        <a:schemeClr val="bg1">
                          <a:lumMod val="75000"/>
                        </a:schemeClr>
                      </a:solidFill>
                      <a:prstDash val="sysDash"/>
                      <a:round/>
                      <a:headEnd type="none" w="med" len="med"/>
                      <a:tailEnd type="none" w="med" len="med"/>
                    </a:lnT>
                    <a:lnB w="3175" cap="flat" cmpd="sng" algn="ctr">
                      <a:solidFill>
                        <a:schemeClr val="bg1">
                          <a:lumMod val="75000"/>
                        </a:schemeClr>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34053637"/>
                  </a:ext>
                </a:extLst>
              </a:tr>
              <a:tr h="304587">
                <a:tc>
                  <a:txBody>
                    <a:bodyPr/>
                    <a:lstStyle/>
                    <a:p>
                      <a:pPr marL="0" marR="0">
                        <a:lnSpc>
                          <a:spcPct val="107000"/>
                        </a:lnSpc>
                        <a:spcBef>
                          <a:spcPts val="0"/>
                        </a:spcBef>
                        <a:spcAft>
                          <a:spcPts val="0"/>
                        </a:spcAft>
                      </a:pPr>
                      <a:r>
                        <a:rPr lang="en-US" sz="1400" b="0" i="0">
                          <a:solidFill>
                            <a:schemeClr val="bg1">
                              <a:lumMod val="50000"/>
                            </a:schemeClr>
                          </a:solidFill>
                          <a:effectLst/>
                          <a:latin typeface="Franklin Gothic Medium"/>
                        </a:rPr>
                        <a:t>Daimler Trucks North America</a:t>
                      </a:r>
                      <a:endParaRPr lang="en-US" sz="1400" b="0" i="0">
                        <a:solidFill>
                          <a:schemeClr val="bg1">
                            <a:lumMod val="50000"/>
                          </a:schemeClr>
                        </a:solidFill>
                        <a:effectLst/>
                        <a:latin typeface="Franklin Gothic Medium" panose="020B0603020102020204" pitchFamily="34" charset="0"/>
                      </a:endParaRPr>
                    </a:p>
                  </a:txBody>
                  <a:tcPr marL="68580" marR="68580" marT="0" marB="0" anchor="ctr">
                    <a:lnL w="3175" cap="flat" cmpd="sng" algn="ctr">
                      <a:solidFill>
                        <a:schemeClr val="bg1">
                          <a:lumMod val="75000"/>
                        </a:schemeClr>
                      </a:solidFill>
                      <a:prstDash val="sysDash"/>
                      <a:round/>
                      <a:headEnd type="none" w="med" len="med"/>
                      <a:tailEnd type="none" w="med" len="med"/>
                    </a:lnL>
                    <a:lnR w="3175" cap="flat" cmpd="sng" algn="ctr">
                      <a:solidFill>
                        <a:schemeClr val="bg1">
                          <a:lumMod val="75000"/>
                        </a:schemeClr>
                      </a:solidFill>
                      <a:prstDash val="sysDash"/>
                      <a:round/>
                      <a:headEnd type="none" w="med" len="med"/>
                      <a:tailEnd type="none" w="med" len="med"/>
                    </a:lnR>
                    <a:lnT w="3175" cap="flat" cmpd="sng" algn="ctr">
                      <a:solidFill>
                        <a:schemeClr val="bg1">
                          <a:lumMod val="75000"/>
                        </a:schemeClr>
                      </a:solidFill>
                      <a:prstDash val="sysDash"/>
                      <a:round/>
                      <a:headEnd type="none" w="med" len="med"/>
                      <a:tailEnd type="none" w="med" len="med"/>
                    </a:lnT>
                    <a:lnB w="3175" cap="flat" cmpd="sng" algn="ctr">
                      <a:solidFill>
                        <a:schemeClr val="bg1">
                          <a:lumMod val="75000"/>
                        </a:schemeClr>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1400" b="0" i="0">
                          <a:solidFill>
                            <a:schemeClr val="tx1">
                              <a:lumMod val="50000"/>
                              <a:lumOff val="50000"/>
                            </a:schemeClr>
                          </a:solidFill>
                          <a:effectLst/>
                          <a:latin typeface="Franklin Gothic Medium"/>
                        </a:rPr>
                        <a:t>Portland Bulk Terminals</a:t>
                      </a:r>
                    </a:p>
                  </a:txBody>
                  <a:tcPr marL="68580" marR="68580" marT="0" marB="0" anchor="ctr">
                    <a:lnL w="3175" cap="flat" cmpd="sng" algn="ctr">
                      <a:solidFill>
                        <a:schemeClr val="bg1">
                          <a:lumMod val="75000"/>
                        </a:schemeClr>
                      </a:solidFill>
                      <a:prstDash val="sysDash"/>
                      <a:round/>
                      <a:headEnd type="none" w="med" len="med"/>
                      <a:tailEnd type="none" w="med" len="med"/>
                    </a:lnL>
                    <a:lnR w="3175" cap="flat" cmpd="sng" algn="ctr">
                      <a:solidFill>
                        <a:schemeClr val="bg1">
                          <a:lumMod val="75000"/>
                        </a:schemeClr>
                      </a:solidFill>
                      <a:prstDash val="sysDash"/>
                      <a:round/>
                      <a:headEnd type="none" w="med" len="med"/>
                      <a:tailEnd type="none" w="med" len="med"/>
                    </a:lnR>
                    <a:lnT w="3175" cap="flat" cmpd="sng" algn="ctr">
                      <a:solidFill>
                        <a:schemeClr val="bg1">
                          <a:lumMod val="75000"/>
                        </a:schemeClr>
                      </a:solidFill>
                      <a:prstDash val="sysDash"/>
                      <a:round/>
                      <a:headEnd type="none" w="med" len="med"/>
                      <a:tailEnd type="none" w="med" len="med"/>
                    </a:lnT>
                    <a:lnB w="3175" cap="flat" cmpd="sng" algn="ctr">
                      <a:solidFill>
                        <a:schemeClr val="bg1">
                          <a:lumMod val="75000"/>
                        </a:schemeClr>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1400" b="0" i="0">
                          <a:solidFill>
                            <a:schemeClr val="tx1"/>
                          </a:solidFill>
                          <a:effectLst/>
                          <a:latin typeface="Franklin Gothic Medium"/>
                        </a:rPr>
                        <a:t>Z Haus LLC</a:t>
                      </a:r>
                    </a:p>
                  </a:txBody>
                  <a:tcPr marL="68580" marR="68580" marT="0" marB="0" anchor="ctr">
                    <a:lnL w="3175" cap="flat" cmpd="sng" algn="ctr">
                      <a:solidFill>
                        <a:schemeClr val="bg1">
                          <a:lumMod val="75000"/>
                        </a:schemeClr>
                      </a:solidFill>
                      <a:prstDash val="sysDash"/>
                      <a:round/>
                      <a:headEnd type="none" w="med" len="med"/>
                      <a:tailEnd type="none" w="med" len="med"/>
                    </a:lnL>
                    <a:lnR w="3175" cap="flat" cmpd="sng" algn="ctr">
                      <a:solidFill>
                        <a:schemeClr val="bg1">
                          <a:lumMod val="75000"/>
                        </a:schemeClr>
                      </a:solidFill>
                      <a:prstDash val="sysDash"/>
                      <a:round/>
                      <a:headEnd type="none" w="med" len="med"/>
                      <a:tailEnd type="none" w="med" len="med"/>
                    </a:lnR>
                    <a:lnT w="3175" cap="flat" cmpd="sng" algn="ctr">
                      <a:solidFill>
                        <a:schemeClr val="bg1">
                          <a:lumMod val="75000"/>
                        </a:schemeClr>
                      </a:solidFill>
                      <a:prstDash val="sysDash"/>
                      <a:round/>
                      <a:headEnd type="none" w="med" len="med"/>
                      <a:tailEnd type="none" w="med" len="med"/>
                    </a:lnT>
                    <a:lnB w="3175" cap="flat" cmpd="sng" algn="ctr">
                      <a:solidFill>
                        <a:schemeClr val="bg1">
                          <a:lumMod val="75000"/>
                        </a:schemeClr>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91872876"/>
                  </a:ext>
                </a:extLst>
              </a:tr>
            </a:tbl>
          </a:graphicData>
        </a:graphic>
      </p:graphicFrame>
    </p:spTree>
    <p:extLst>
      <p:ext uri="{BB962C8B-B14F-4D97-AF65-F5344CB8AC3E}">
        <p14:creationId xmlns:p14="http://schemas.microsoft.com/office/powerpoint/2010/main" val="13763519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flipV="1">
            <a:off x="0" y="0"/>
            <a:ext cx="9144000" cy="800100"/>
          </a:xfrm>
          <a:prstGeom prst="rect">
            <a:avLst/>
          </a:prstGeom>
          <a:solidFill>
            <a:srgbClr val="3CB4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79988" y="107662"/>
            <a:ext cx="6705600" cy="584775"/>
          </a:xfrm>
          <a:prstGeom prst="rect">
            <a:avLst/>
          </a:prstGeom>
          <a:noFill/>
        </p:spPr>
        <p:txBody>
          <a:bodyPr wrap="square" rtlCol="0">
            <a:spAutoFit/>
          </a:bodyPr>
          <a:lstStyle/>
          <a:p>
            <a:r>
              <a:rPr lang="en-US" sz="3200">
                <a:solidFill>
                  <a:schemeClr val="bg1"/>
                </a:solidFill>
                <a:latin typeface="Franklin Gothic Demi Cond" panose="020B0706030402020204" pitchFamily="34" charset="0"/>
              </a:rPr>
              <a:t>Impact </a:t>
            </a:r>
            <a:r>
              <a:rPr lang="en-US" sz="3200">
                <a:solidFill>
                  <a:schemeClr val="bg1"/>
                </a:solidFill>
                <a:latin typeface="Franklin Gothic Medium Cond" panose="020B0606030402020204" pitchFamily="34" charset="0"/>
              </a:rPr>
              <a:t>|</a:t>
            </a:r>
            <a:r>
              <a:rPr lang="en-US" sz="3200">
                <a:solidFill>
                  <a:schemeClr val="bg1"/>
                </a:solidFill>
                <a:latin typeface="Franklin Gothic Demi Cond" panose="020B0706030402020204" pitchFamily="34" charset="0"/>
              </a:rPr>
              <a:t> </a:t>
            </a:r>
            <a:r>
              <a:rPr lang="en-US" sz="3200">
                <a:solidFill>
                  <a:schemeClr val="bg1"/>
                </a:solidFill>
                <a:latin typeface="Franklin Gothic Medium Cond" panose="020B0606030402020204" pitchFamily="34" charset="0"/>
              </a:rPr>
              <a:t>Investments in Portland</a:t>
            </a:r>
          </a:p>
        </p:txBody>
      </p:sp>
      <p:sp>
        <p:nvSpPr>
          <p:cNvPr id="4" name="TextBox 3">
            <a:extLst>
              <a:ext uri="{FF2B5EF4-FFF2-40B4-BE49-F238E27FC236}">
                <a16:creationId xmlns:a16="http://schemas.microsoft.com/office/drawing/2014/main" id="{39138B31-A938-4947-B23F-69C953FAF089}"/>
              </a:ext>
            </a:extLst>
          </p:cNvPr>
          <p:cNvSpPr txBox="1"/>
          <p:nvPr/>
        </p:nvSpPr>
        <p:spPr>
          <a:xfrm>
            <a:off x="1828800" y="2724150"/>
            <a:ext cx="6318142" cy="430222"/>
          </a:xfrm>
          <a:prstGeom prst="rect">
            <a:avLst/>
          </a:prstGeom>
          <a:noFill/>
          <a:ln w="6350">
            <a:noFill/>
          </a:ln>
        </p:spPr>
        <p:txBody>
          <a:bodyPr wrap="square" lIns="91440" tIns="45720" rIns="91440" bIns="45720" rtlCol="0" anchor="t">
            <a:noAutofit/>
          </a:bodyPr>
          <a:lstStyle/>
          <a:p>
            <a:r>
              <a:rPr lang="en-US" sz="2000">
                <a:solidFill>
                  <a:schemeClr val="tx1">
                    <a:lumMod val="50000"/>
                    <a:lumOff val="50000"/>
                  </a:schemeClr>
                </a:solidFill>
                <a:latin typeface="Franklin Gothic Medium Cond"/>
              </a:rPr>
              <a:t>Total Capital and Procurement Investment, 2015-2022</a:t>
            </a:r>
          </a:p>
          <a:p>
            <a:endParaRPr lang="en-US" sz="2000">
              <a:solidFill>
                <a:schemeClr val="tx1">
                  <a:lumMod val="50000"/>
                  <a:lumOff val="50000"/>
                </a:schemeClr>
              </a:solidFill>
              <a:latin typeface="Franklin Gothic Medium Cond" panose="020B0606030402020204" pitchFamily="34" charset="0"/>
            </a:endParaRPr>
          </a:p>
        </p:txBody>
      </p:sp>
      <p:sp>
        <p:nvSpPr>
          <p:cNvPr id="5" name="Rectangle 4">
            <a:extLst>
              <a:ext uri="{FF2B5EF4-FFF2-40B4-BE49-F238E27FC236}">
                <a16:creationId xmlns:a16="http://schemas.microsoft.com/office/drawing/2014/main" id="{FA25F8D6-073B-E44C-AE53-3D93CE5D7829}"/>
              </a:ext>
            </a:extLst>
          </p:cNvPr>
          <p:cNvSpPr/>
          <p:nvPr/>
        </p:nvSpPr>
        <p:spPr>
          <a:xfrm>
            <a:off x="0" y="1616154"/>
            <a:ext cx="9144000" cy="1107996"/>
          </a:xfrm>
          <a:prstGeom prst="rect">
            <a:avLst/>
          </a:prstGeom>
        </p:spPr>
        <p:txBody>
          <a:bodyPr wrap="square" lIns="91440" tIns="45720" rIns="91440" bIns="45720" anchor="t">
            <a:spAutoFit/>
          </a:bodyPr>
          <a:lstStyle/>
          <a:p>
            <a:pPr algn="ctr"/>
            <a:r>
              <a:rPr lang="en-US" sz="6600" b="1">
                <a:solidFill>
                  <a:srgbClr val="EBA900"/>
                </a:solidFill>
                <a:latin typeface="Franklin Gothic Demi"/>
              </a:rPr>
              <a:t>$1,813,680,775</a:t>
            </a:r>
            <a:endParaRPr lang="en-US" sz="6600" b="1">
              <a:solidFill>
                <a:srgbClr val="EBA900"/>
              </a:solidFill>
              <a:latin typeface="Franklin Gothic Demi" panose="020B0603020102020204" pitchFamily="34" charset="0"/>
            </a:endParaRPr>
          </a:p>
        </p:txBody>
      </p:sp>
      <p:sp>
        <p:nvSpPr>
          <p:cNvPr id="12" name="Rectangle 11">
            <a:extLst>
              <a:ext uri="{FF2B5EF4-FFF2-40B4-BE49-F238E27FC236}">
                <a16:creationId xmlns:a16="http://schemas.microsoft.com/office/drawing/2014/main" id="{A10A9F0D-A67A-1C4E-98A0-CB3BF079C3B5}"/>
              </a:ext>
            </a:extLst>
          </p:cNvPr>
          <p:cNvSpPr/>
          <p:nvPr/>
        </p:nvSpPr>
        <p:spPr>
          <a:xfrm>
            <a:off x="2315337" y="3173437"/>
            <a:ext cx="931926" cy="369332"/>
          </a:xfrm>
          <a:prstGeom prst="rect">
            <a:avLst/>
          </a:prstGeom>
        </p:spPr>
        <p:txBody>
          <a:bodyPr wrap="square" lIns="91440" tIns="45720" rIns="91440" bIns="45720" anchor="t">
            <a:spAutoFit/>
          </a:bodyPr>
          <a:lstStyle/>
          <a:p>
            <a:pPr algn="ctr"/>
            <a:r>
              <a:rPr lang="en-US">
                <a:solidFill>
                  <a:schemeClr val="bg1">
                    <a:lumMod val="50000"/>
                  </a:schemeClr>
                </a:solidFill>
                <a:latin typeface="Franklin Gothic Book"/>
              </a:rPr>
              <a:t>$974 M</a:t>
            </a:r>
          </a:p>
        </p:txBody>
      </p:sp>
      <p:sp>
        <p:nvSpPr>
          <p:cNvPr id="13" name="Rectangle 12">
            <a:extLst>
              <a:ext uri="{FF2B5EF4-FFF2-40B4-BE49-F238E27FC236}">
                <a16:creationId xmlns:a16="http://schemas.microsoft.com/office/drawing/2014/main" id="{679DEDCE-624A-C54C-810A-DBA58FDB2570}"/>
              </a:ext>
            </a:extLst>
          </p:cNvPr>
          <p:cNvSpPr/>
          <p:nvPr/>
        </p:nvSpPr>
        <p:spPr>
          <a:xfrm>
            <a:off x="3635556" y="3181138"/>
            <a:ext cx="1013664" cy="369332"/>
          </a:xfrm>
          <a:prstGeom prst="rect">
            <a:avLst/>
          </a:prstGeom>
        </p:spPr>
        <p:txBody>
          <a:bodyPr wrap="square" lIns="91440" tIns="45720" rIns="91440" bIns="45720" anchor="t">
            <a:spAutoFit/>
          </a:bodyPr>
          <a:lstStyle/>
          <a:p>
            <a:pPr algn="ctr"/>
            <a:r>
              <a:rPr lang="en-US">
                <a:solidFill>
                  <a:schemeClr val="bg1">
                    <a:lumMod val="50000"/>
                  </a:schemeClr>
                </a:solidFill>
                <a:latin typeface="Franklin Gothic Book"/>
              </a:rPr>
              <a:t>$940 M</a:t>
            </a:r>
          </a:p>
        </p:txBody>
      </p:sp>
      <p:cxnSp>
        <p:nvCxnSpPr>
          <p:cNvPr id="8" name="Straight Connector 7">
            <a:extLst>
              <a:ext uri="{FF2B5EF4-FFF2-40B4-BE49-F238E27FC236}">
                <a16:creationId xmlns:a16="http://schemas.microsoft.com/office/drawing/2014/main" id="{2225C26C-CB78-9E41-9671-378BD0621644}"/>
              </a:ext>
            </a:extLst>
          </p:cNvPr>
          <p:cNvCxnSpPr>
            <a:cxnSpLocks/>
          </p:cNvCxnSpPr>
          <p:nvPr/>
        </p:nvCxnSpPr>
        <p:spPr>
          <a:xfrm>
            <a:off x="2438400" y="3123050"/>
            <a:ext cx="685800" cy="0"/>
          </a:xfrm>
          <a:prstGeom prst="line">
            <a:avLst/>
          </a:prstGeom>
          <a:ln w="22225">
            <a:solidFill>
              <a:srgbClr val="EBA9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9AD9958-25F1-5C4F-8BED-772B2F304F3E}"/>
              </a:ext>
            </a:extLst>
          </p:cNvPr>
          <p:cNvCxnSpPr>
            <a:cxnSpLocks/>
          </p:cNvCxnSpPr>
          <p:nvPr/>
        </p:nvCxnSpPr>
        <p:spPr>
          <a:xfrm>
            <a:off x="3532788" y="3120042"/>
            <a:ext cx="1219200" cy="0"/>
          </a:xfrm>
          <a:prstGeom prst="line">
            <a:avLst/>
          </a:prstGeom>
          <a:ln w="22225">
            <a:solidFill>
              <a:srgbClr val="EBA9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14015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flipV="1">
            <a:off x="0" y="0"/>
            <a:ext cx="9144000" cy="800100"/>
          </a:xfrm>
          <a:prstGeom prst="rect">
            <a:avLst/>
          </a:prstGeom>
          <a:solidFill>
            <a:srgbClr val="3CB4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17194" y="94930"/>
            <a:ext cx="6705600" cy="584775"/>
          </a:xfrm>
          <a:prstGeom prst="rect">
            <a:avLst/>
          </a:prstGeom>
          <a:noFill/>
        </p:spPr>
        <p:txBody>
          <a:bodyPr wrap="square" rtlCol="0">
            <a:spAutoFit/>
          </a:bodyPr>
          <a:lstStyle/>
          <a:p>
            <a:r>
              <a:rPr lang="en-US" sz="3200">
                <a:solidFill>
                  <a:schemeClr val="bg1"/>
                </a:solidFill>
                <a:latin typeface="Franklin Gothic Demi Cond" panose="020B0706030402020204" pitchFamily="34" charset="0"/>
              </a:rPr>
              <a:t>Impact </a:t>
            </a:r>
            <a:r>
              <a:rPr lang="en-US" sz="3200">
                <a:solidFill>
                  <a:schemeClr val="bg1"/>
                </a:solidFill>
                <a:latin typeface="Franklin Gothic Medium Cond" panose="020B0606030402020204" pitchFamily="34" charset="0"/>
              </a:rPr>
              <a:t>|</a:t>
            </a:r>
            <a:r>
              <a:rPr lang="en-US" sz="3200">
                <a:solidFill>
                  <a:schemeClr val="bg1"/>
                </a:solidFill>
                <a:latin typeface="Franklin Gothic Demi Cond" panose="020B0706030402020204" pitchFamily="34" charset="0"/>
              </a:rPr>
              <a:t> </a:t>
            </a:r>
            <a:r>
              <a:rPr lang="en-US" sz="3200">
                <a:solidFill>
                  <a:schemeClr val="bg1"/>
                </a:solidFill>
                <a:latin typeface="Franklin Gothic Medium Cond" panose="020B0606030402020204" pitchFamily="34" charset="0"/>
              </a:rPr>
              <a:t>Jobs, wages &amp; compensation </a:t>
            </a:r>
          </a:p>
        </p:txBody>
      </p:sp>
      <p:grpSp>
        <p:nvGrpSpPr>
          <p:cNvPr id="55" name="Group 54">
            <a:extLst>
              <a:ext uri="{FF2B5EF4-FFF2-40B4-BE49-F238E27FC236}">
                <a16:creationId xmlns:a16="http://schemas.microsoft.com/office/drawing/2014/main" id="{9D00BA19-A13F-554E-AFB5-1A0B9A0690AA}"/>
              </a:ext>
            </a:extLst>
          </p:cNvPr>
          <p:cNvGrpSpPr/>
          <p:nvPr/>
        </p:nvGrpSpPr>
        <p:grpSpPr>
          <a:xfrm>
            <a:off x="1093655" y="1358462"/>
            <a:ext cx="7884283" cy="3160552"/>
            <a:chOff x="4732372" y="1352550"/>
            <a:chExt cx="3403899" cy="2937384"/>
          </a:xfrm>
        </p:grpSpPr>
        <p:grpSp>
          <p:nvGrpSpPr>
            <p:cNvPr id="48" name="Group 47">
              <a:extLst>
                <a:ext uri="{FF2B5EF4-FFF2-40B4-BE49-F238E27FC236}">
                  <a16:creationId xmlns:a16="http://schemas.microsoft.com/office/drawing/2014/main" id="{70744A29-0A82-0B47-A494-819C6A4FDDDC}"/>
                </a:ext>
              </a:extLst>
            </p:cNvPr>
            <p:cNvGrpSpPr/>
            <p:nvPr/>
          </p:nvGrpSpPr>
          <p:grpSpPr>
            <a:xfrm>
              <a:off x="4732372" y="1352550"/>
              <a:ext cx="3403899" cy="2937384"/>
              <a:chOff x="3012534" y="1219579"/>
              <a:chExt cx="3403899" cy="2937384"/>
            </a:xfrm>
          </p:grpSpPr>
          <p:sp>
            <p:nvSpPr>
              <p:cNvPr id="33" name="TextBox 32">
                <a:extLst>
                  <a:ext uri="{FF2B5EF4-FFF2-40B4-BE49-F238E27FC236}">
                    <a16:creationId xmlns:a16="http://schemas.microsoft.com/office/drawing/2014/main" id="{D0F10F89-F9CD-E74A-B9F9-1D7F19DF8F54}"/>
                  </a:ext>
                </a:extLst>
              </p:cNvPr>
              <p:cNvSpPr txBox="1"/>
              <p:nvPr/>
            </p:nvSpPr>
            <p:spPr>
              <a:xfrm>
                <a:off x="3012534" y="3707369"/>
                <a:ext cx="2844242" cy="449594"/>
              </a:xfrm>
              <a:prstGeom prst="rect">
                <a:avLst/>
              </a:prstGeom>
              <a:noFill/>
              <a:ln w="6350">
                <a:noFill/>
              </a:ln>
            </p:spPr>
            <p:txBody>
              <a:bodyPr wrap="square" rtlCol="0">
                <a:noAutofit/>
              </a:bodyPr>
              <a:lstStyle/>
              <a:p>
                <a:pPr algn="ctr"/>
                <a:r>
                  <a:rPr lang="en-US">
                    <a:solidFill>
                      <a:schemeClr val="tx1">
                        <a:lumMod val="50000"/>
                        <a:lumOff val="50000"/>
                      </a:schemeClr>
                    </a:solidFill>
                    <a:latin typeface="Franklin Gothic Medium Cond" panose="020B0606030402020204" pitchFamily="34" charset="0"/>
                  </a:rPr>
                  <a:t>AVERAGE TOTAL COMPENSATION</a:t>
                </a:r>
              </a:p>
            </p:txBody>
          </p:sp>
          <p:grpSp>
            <p:nvGrpSpPr>
              <p:cNvPr id="38" name="Group 37">
                <a:extLst>
                  <a:ext uri="{FF2B5EF4-FFF2-40B4-BE49-F238E27FC236}">
                    <a16:creationId xmlns:a16="http://schemas.microsoft.com/office/drawing/2014/main" id="{F16312C3-BA00-AD4B-B68A-C2BF809D53C8}"/>
                  </a:ext>
                </a:extLst>
              </p:cNvPr>
              <p:cNvGrpSpPr/>
              <p:nvPr/>
            </p:nvGrpSpPr>
            <p:grpSpPr>
              <a:xfrm>
                <a:off x="3012534" y="1219579"/>
                <a:ext cx="2550066" cy="2297973"/>
                <a:chOff x="3012534" y="1219579"/>
                <a:chExt cx="2550066" cy="2297973"/>
              </a:xfrm>
            </p:grpSpPr>
            <p:graphicFrame>
              <p:nvGraphicFramePr>
                <p:cNvPr id="34" name="Chart 33">
                  <a:extLst>
                    <a:ext uri="{FF2B5EF4-FFF2-40B4-BE49-F238E27FC236}">
                      <a16:creationId xmlns:a16="http://schemas.microsoft.com/office/drawing/2014/main" id="{4C58A4AA-05E1-BD41-9F81-1ED050194620}"/>
                    </a:ext>
                  </a:extLst>
                </p:cNvPr>
                <p:cNvGraphicFramePr/>
                <p:nvPr>
                  <p:extLst>
                    <p:ext uri="{D42A27DB-BD31-4B8C-83A1-F6EECF244321}">
                      <p14:modId xmlns:p14="http://schemas.microsoft.com/office/powerpoint/2010/main" val="4151245602"/>
                    </p:ext>
                  </p:extLst>
                </p:nvPr>
              </p:nvGraphicFramePr>
              <p:xfrm>
                <a:off x="3012534" y="1219579"/>
                <a:ext cx="2550066" cy="2108157"/>
              </p:xfrm>
              <a:graphic>
                <a:graphicData uri="http://schemas.openxmlformats.org/drawingml/2006/chart">
                  <c:chart xmlns:c="http://schemas.openxmlformats.org/drawingml/2006/chart" xmlns:r="http://schemas.openxmlformats.org/officeDocument/2006/relationships" r:id="rId3"/>
                </a:graphicData>
              </a:graphic>
            </p:graphicFrame>
            <p:sp>
              <p:nvSpPr>
                <p:cNvPr id="35" name="TextBox 34">
                  <a:extLst>
                    <a:ext uri="{FF2B5EF4-FFF2-40B4-BE49-F238E27FC236}">
                      <a16:creationId xmlns:a16="http://schemas.microsoft.com/office/drawing/2014/main" id="{DFD55FDA-833F-B14C-9D5C-10A7F79648F0}"/>
                    </a:ext>
                  </a:extLst>
                </p:cNvPr>
                <p:cNvSpPr txBox="1"/>
                <p:nvPr/>
              </p:nvSpPr>
              <p:spPr>
                <a:xfrm>
                  <a:off x="3137302" y="3267171"/>
                  <a:ext cx="244478" cy="250381"/>
                </a:xfrm>
                <a:prstGeom prst="rect">
                  <a:avLst/>
                </a:prstGeom>
                <a:noFill/>
                <a:ln w="6350">
                  <a:noFill/>
                </a:ln>
              </p:spPr>
              <p:txBody>
                <a:bodyPr wrap="square" rtlCol="0">
                  <a:noAutofit/>
                </a:bodyPr>
                <a:lstStyle/>
                <a:p>
                  <a:pPr algn="ctr"/>
                  <a:r>
                    <a:rPr lang="en-US" sz="1100">
                      <a:solidFill>
                        <a:schemeClr val="bg1">
                          <a:lumMod val="50000"/>
                        </a:schemeClr>
                      </a:solidFill>
                      <a:latin typeface="Franklin Gothic Book" panose="020B0503020102020204" pitchFamily="34" charset="0"/>
                    </a:rPr>
                    <a:t>2015</a:t>
                  </a:r>
                </a:p>
              </p:txBody>
            </p:sp>
            <p:sp>
              <p:nvSpPr>
                <p:cNvPr id="36" name="TextBox 35">
                  <a:extLst>
                    <a:ext uri="{FF2B5EF4-FFF2-40B4-BE49-F238E27FC236}">
                      <a16:creationId xmlns:a16="http://schemas.microsoft.com/office/drawing/2014/main" id="{C14AC7F8-8E17-FB4F-B1D9-3AD08ABD531A}"/>
                    </a:ext>
                  </a:extLst>
                </p:cNvPr>
                <p:cNvSpPr txBox="1"/>
                <p:nvPr/>
              </p:nvSpPr>
              <p:spPr>
                <a:xfrm>
                  <a:off x="4141807" y="3267171"/>
                  <a:ext cx="261079" cy="250381"/>
                </a:xfrm>
                <a:prstGeom prst="rect">
                  <a:avLst/>
                </a:prstGeom>
                <a:noFill/>
                <a:ln w="6350">
                  <a:noFill/>
                </a:ln>
              </p:spPr>
              <p:txBody>
                <a:bodyPr wrap="square" rtlCol="0">
                  <a:noAutofit/>
                </a:bodyPr>
                <a:lstStyle/>
                <a:p>
                  <a:pPr algn="ctr"/>
                  <a:r>
                    <a:rPr lang="en-US" sz="1100">
                      <a:solidFill>
                        <a:schemeClr val="bg1">
                          <a:lumMod val="50000"/>
                        </a:schemeClr>
                      </a:solidFill>
                      <a:latin typeface="Franklin Gothic Book" panose="020B0503020102020204" pitchFamily="34" charset="0"/>
                    </a:rPr>
                    <a:t>2018</a:t>
                  </a:r>
                </a:p>
              </p:txBody>
            </p:sp>
            <p:sp>
              <p:nvSpPr>
                <p:cNvPr id="12" name="TextBox 11">
                  <a:extLst>
                    <a:ext uri="{FF2B5EF4-FFF2-40B4-BE49-F238E27FC236}">
                      <a16:creationId xmlns:a16="http://schemas.microsoft.com/office/drawing/2014/main" id="{8FD01F1C-71BD-553F-C8F7-2564A1973B28}"/>
                    </a:ext>
                  </a:extLst>
                </p:cNvPr>
                <p:cNvSpPr txBox="1"/>
                <p:nvPr/>
              </p:nvSpPr>
              <p:spPr>
                <a:xfrm>
                  <a:off x="3481994" y="3267171"/>
                  <a:ext cx="244478" cy="250381"/>
                </a:xfrm>
                <a:prstGeom prst="rect">
                  <a:avLst/>
                </a:prstGeom>
                <a:noFill/>
                <a:ln w="6350">
                  <a:noFill/>
                </a:ln>
              </p:spPr>
              <p:txBody>
                <a:bodyPr wrap="square" rtlCol="0">
                  <a:noAutofit/>
                </a:bodyPr>
                <a:lstStyle/>
                <a:p>
                  <a:pPr algn="ctr"/>
                  <a:r>
                    <a:rPr lang="en-US" sz="1100">
                      <a:solidFill>
                        <a:schemeClr val="bg1">
                          <a:lumMod val="50000"/>
                        </a:schemeClr>
                      </a:solidFill>
                      <a:latin typeface="Franklin Gothic Book" panose="020B0503020102020204" pitchFamily="34" charset="0"/>
                    </a:rPr>
                    <a:t>2016</a:t>
                  </a:r>
                </a:p>
              </p:txBody>
            </p:sp>
            <p:sp>
              <p:nvSpPr>
                <p:cNvPr id="13" name="TextBox 12">
                  <a:extLst>
                    <a:ext uri="{FF2B5EF4-FFF2-40B4-BE49-F238E27FC236}">
                      <a16:creationId xmlns:a16="http://schemas.microsoft.com/office/drawing/2014/main" id="{DB6FAD4F-4397-639B-7C25-D11476FBE5C3}"/>
                    </a:ext>
                  </a:extLst>
                </p:cNvPr>
                <p:cNvSpPr txBox="1"/>
                <p:nvPr/>
              </p:nvSpPr>
              <p:spPr>
                <a:xfrm>
                  <a:off x="3823741" y="3267171"/>
                  <a:ext cx="244478" cy="250381"/>
                </a:xfrm>
                <a:prstGeom prst="rect">
                  <a:avLst/>
                </a:prstGeom>
                <a:noFill/>
                <a:ln w="6350">
                  <a:noFill/>
                </a:ln>
              </p:spPr>
              <p:txBody>
                <a:bodyPr wrap="square" rtlCol="0">
                  <a:noAutofit/>
                </a:bodyPr>
                <a:lstStyle/>
                <a:p>
                  <a:pPr algn="ctr"/>
                  <a:r>
                    <a:rPr lang="en-US" sz="1100">
                      <a:solidFill>
                        <a:schemeClr val="bg1">
                          <a:lumMod val="50000"/>
                        </a:schemeClr>
                      </a:solidFill>
                      <a:latin typeface="Franklin Gothic Book" panose="020B0503020102020204" pitchFamily="34" charset="0"/>
                    </a:rPr>
                    <a:t>2017</a:t>
                  </a:r>
                </a:p>
              </p:txBody>
            </p:sp>
            <p:sp>
              <p:nvSpPr>
                <p:cNvPr id="14" name="TextBox 13">
                  <a:extLst>
                    <a:ext uri="{FF2B5EF4-FFF2-40B4-BE49-F238E27FC236}">
                      <a16:creationId xmlns:a16="http://schemas.microsoft.com/office/drawing/2014/main" id="{A4522F7B-39CA-EF44-8954-7AC3BB36DB11}"/>
                    </a:ext>
                  </a:extLst>
                </p:cNvPr>
                <p:cNvSpPr txBox="1"/>
                <p:nvPr/>
              </p:nvSpPr>
              <p:spPr>
                <a:xfrm>
                  <a:off x="4495338" y="3267171"/>
                  <a:ext cx="261079" cy="250381"/>
                </a:xfrm>
                <a:prstGeom prst="rect">
                  <a:avLst/>
                </a:prstGeom>
                <a:noFill/>
                <a:ln w="6350">
                  <a:noFill/>
                </a:ln>
              </p:spPr>
              <p:txBody>
                <a:bodyPr wrap="square" rtlCol="0">
                  <a:noAutofit/>
                </a:bodyPr>
                <a:lstStyle/>
                <a:p>
                  <a:pPr algn="ctr"/>
                  <a:r>
                    <a:rPr lang="en-US" sz="1100">
                      <a:solidFill>
                        <a:schemeClr val="bg1">
                          <a:lumMod val="50000"/>
                        </a:schemeClr>
                      </a:solidFill>
                      <a:latin typeface="Franklin Gothic Book" panose="020B0503020102020204" pitchFamily="34" charset="0"/>
                    </a:rPr>
                    <a:t>2019</a:t>
                  </a:r>
                </a:p>
              </p:txBody>
            </p:sp>
            <p:sp>
              <p:nvSpPr>
                <p:cNvPr id="15" name="TextBox 14">
                  <a:extLst>
                    <a:ext uri="{FF2B5EF4-FFF2-40B4-BE49-F238E27FC236}">
                      <a16:creationId xmlns:a16="http://schemas.microsoft.com/office/drawing/2014/main" id="{D49F9002-40E6-6954-6ECC-DFAB9D50A580}"/>
                    </a:ext>
                  </a:extLst>
                </p:cNvPr>
                <p:cNvSpPr txBox="1"/>
                <p:nvPr/>
              </p:nvSpPr>
              <p:spPr>
                <a:xfrm>
                  <a:off x="4845923" y="3267171"/>
                  <a:ext cx="261079" cy="250381"/>
                </a:xfrm>
                <a:prstGeom prst="rect">
                  <a:avLst/>
                </a:prstGeom>
                <a:noFill/>
                <a:ln w="6350">
                  <a:noFill/>
                </a:ln>
              </p:spPr>
              <p:txBody>
                <a:bodyPr wrap="square" rtlCol="0">
                  <a:noAutofit/>
                </a:bodyPr>
                <a:lstStyle/>
                <a:p>
                  <a:pPr algn="ctr"/>
                  <a:r>
                    <a:rPr lang="en-US" sz="1100">
                      <a:solidFill>
                        <a:schemeClr val="bg1">
                          <a:lumMod val="50000"/>
                        </a:schemeClr>
                      </a:solidFill>
                      <a:latin typeface="Franklin Gothic Book" panose="020B0503020102020204" pitchFamily="34" charset="0"/>
                    </a:rPr>
                    <a:t>2020</a:t>
                  </a:r>
                </a:p>
              </p:txBody>
            </p:sp>
            <p:sp>
              <p:nvSpPr>
                <p:cNvPr id="16" name="TextBox 15">
                  <a:extLst>
                    <a:ext uri="{FF2B5EF4-FFF2-40B4-BE49-F238E27FC236}">
                      <a16:creationId xmlns:a16="http://schemas.microsoft.com/office/drawing/2014/main" id="{1231CB31-691E-4B67-B342-5C4243B53F38}"/>
                    </a:ext>
                  </a:extLst>
                </p:cNvPr>
                <p:cNvSpPr txBox="1"/>
                <p:nvPr/>
              </p:nvSpPr>
              <p:spPr>
                <a:xfrm>
                  <a:off x="5167047" y="3267171"/>
                  <a:ext cx="261079" cy="250381"/>
                </a:xfrm>
                <a:prstGeom prst="rect">
                  <a:avLst/>
                </a:prstGeom>
                <a:noFill/>
                <a:ln w="6350">
                  <a:noFill/>
                </a:ln>
              </p:spPr>
              <p:txBody>
                <a:bodyPr wrap="square" rtlCol="0">
                  <a:noAutofit/>
                </a:bodyPr>
                <a:lstStyle/>
                <a:p>
                  <a:pPr algn="ctr"/>
                  <a:r>
                    <a:rPr lang="en-US" sz="1100">
                      <a:solidFill>
                        <a:schemeClr val="bg1">
                          <a:lumMod val="50000"/>
                        </a:schemeClr>
                      </a:solidFill>
                      <a:latin typeface="Franklin Gothic Book" panose="020B0503020102020204" pitchFamily="34" charset="0"/>
                    </a:rPr>
                    <a:t>2021</a:t>
                  </a:r>
                </a:p>
              </p:txBody>
            </p:sp>
          </p:grpSp>
          <p:sp>
            <p:nvSpPr>
              <p:cNvPr id="39" name="TextBox 38">
                <a:extLst>
                  <a:ext uri="{FF2B5EF4-FFF2-40B4-BE49-F238E27FC236}">
                    <a16:creationId xmlns:a16="http://schemas.microsoft.com/office/drawing/2014/main" id="{8F903C38-176F-1848-AE51-8D55EC3B01E5}"/>
                  </a:ext>
                </a:extLst>
              </p:cNvPr>
              <p:cNvSpPr txBox="1"/>
              <p:nvPr/>
            </p:nvSpPr>
            <p:spPr>
              <a:xfrm>
                <a:off x="3427430" y="1467575"/>
                <a:ext cx="346677" cy="320566"/>
              </a:xfrm>
              <a:prstGeom prst="rect">
                <a:avLst/>
              </a:prstGeom>
              <a:noFill/>
              <a:ln w="6350">
                <a:noFill/>
              </a:ln>
            </p:spPr>
            <p:txBody>
              <a:bodyPr wrap="square" rtlCol="0">
                <a:noAutofit/>
              </a:bodyPr>
              <a:lstStyle/>
              <a:p>
                <a:pPr algn="ctr"/>
                <a:r>
                  <a:rPr lang="en-US" sz="1400" b="1">
                    <a:solidFill>
                      <a:schemeClr val="tx1">
                        <a:lumMod val="50000"/>
                        <a:lumOff val="50000"/>
                      </a:schemeClr>
                    </a:solidFill>
                    <a:latin typeface="Franklin Gothic Demi Cond" panose="020B0603020102020204" pitchFamily="34" charset="0"/>
                  </a:rPr>
                  <a:t>$38.18</a:t>
                </a:r>
              </a:p>
            </p:txBody>
          </p:sp>
          <p:sp>
            <p:nvSpPr>
              <p:cNvPr id="40" name="TextBox 39">
                <a:extLst>
                  <a:ext uri="{FF2B5EF4-FFF2-40B4-BE49-F238E27FC236}">
                    <a16:creationId xmlns:a16="http://schemas.microsoft.com/office/drawing/2014/main" id="{642AF6E8-D92F-C841-99E4-3FB99F0D182D}"/>
                  </a:ext>
                </a:extLst>
              </p:cNvPr>
              <p:cNvSpPr txBox="1"/>
              <p:nvPr/>
            </p:nvSpPr>
            <p:spPr>
              <a:xfrm>
                <a:off x="4130040" y="1343576"/>
                <a:ext cx="339342" cy="320566"/>
              </a:xfrm>
              <a:prstGeom prst="rect">
                <a:avLst/>
              </a:prstGeom>
              <a:noFill/>
              <a:ln w="6350">
                <a:noFill/>
              </a:ln>
            </p:spPr>
            <p:txBody>
              <a:bodyPr wrap="square" rtlCol="0">
                <a:noAutofit/>
              </a:bodyPr>
              <a:lstStyle/>
              <a:p>
                <a:pPr algn="ctr"/>
                <a:r>
                  <a:rPr lang="en-US" sz="1400" b="1">
                    <a:solidFill>
                      <a:schemeClr val="tx1">
                        <a:lumMod val="50000"/>
                        <a:lumOff val="50000"/>
                      </a:schemeClr>
                    </a:solidFill>
                    <a:latin typeface="Franklin Gothic Demi Cond" panose="020B0603020102020204" pitchFamily="34" charset="0"/>
                  </a:rPr>
                  <a:t>$41.38</a:t>
                </a:r>
              </a:p>
            </p:txBody>
          </p:sp>
          <p:sp>
            <p:nvSpPr>
              <p:cNvPr id="41" name="TextBox 40">
                <a:extLst>
                  <a:ext uri="{FF2B5EF4-FFF2-40B4-BE49-F238E27FC236}">
                    <a16:creationId xmlns:a16="http://schemas.microsoft.com/office/drawing/2014/main" id="{BC896C10-FF32-F942-A1EE-DE80B763B496}"/>
                  </a:ext>
                </a:extLst>
              </p:cNvPr>
              <p:cNvSpPr txBox="1"/>
              <p:nvPr/>
            </p:nvSpPr>
            <p:spPr>
              <a:xfrm>
                <a:off x="5110125" y="1541626"/>
                <a:ext cx="389597" cy="320566"/>
              </a:xfrm>
              <a:prstGeom prst="rect">
                <a:avLst/>
              </a:prstGeom>
              <a:noFill/>
              <a:ln w="6350">
                <a:noFill/>
              </a:ln>
            </p:spPr>
            <p:txBody>
              <a:bodyPr wrap="square" rtlCol="0">
                <a:noAutofit/>
              </a:bodyPr>
              <a:lstStyle/>
              <a:p>
                <a:pPr algn="ctr"/>
                <a:r>
                  <a:rPr lang="en-US" sz="1400" b="1">
                    <a:solidFill>
                      <a:schemeClr val="tx1">
                        <a:lumMod val="50000"/>
                        <a:lumOff val="50000"/>
                      </a:schemeClr>
                    </a:solidFill>
                    <a:latin typeface="Franklin Gothic Demi Cond" panose="020B0603020102020204" pitchFamily="34" charset="0"/>
                  </a:rPr>
                  <a:t>$36.34</a:t>
                </a:r>
              </a:p>
            </p:txBody>
          </p:sp>
          <p:cxnSp>
            <p:nvCxnSpPr>
              <p:cNvPr id="43" name="Straight Connector 42">
                <a:extLst>
                  <a:ext uri="{FF2B5EF4-FFF2-40B4-BE49-F238E27FC236}">
                    <a16:creationId xmlns:a16="http://schemas.microsoft.com/office/drawing/2014/main" id="{E7778F97-BF07-8E42-B550-0F49CA19C118}"/>
                  </a:ext>
                </a:extLst>
              </p:cNvPr>
              <p:cNvCxnSpPr>
                <a:cxnSpLocks/>
              </p:cNvCxnSpPr>
              <p:nvPr/>
            </p:nvCxnSpPr>
            <p:spPr>
              <a:xfrm>
                <a:off x="5366762" y="2765525"/>
                <a:ext cx="381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9E692735-3B0E-FC40-9975-42F6499F4C4E}"/>
                  </a:ext>
                </a:extLst>
              </p:cNvPr>
              <p:cNvCxnSpPr>
                <a:cxnSpLocks/>
              </p:cNvCxnSpPr>
              <p:nvPr/>
            </p:nvCxnSpPr>
            <p:spPr>
              <a:xfrm>
                <a:off x="5372100" y="1982581"/>
                <a:ext cx="381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id="{3D8CEE39-640A-1C4B-9108-7BFD32D54A5E}"/>
                  </a:ext>
                </a:extLst>
              </p:cNvPr>
              <p:cNvSpPr/>
              <p:nvPr/>
            </p:nvSpPr>
            <p:spPr>
              <a:xfrm>
                <a:off x="5760933" y="1844081"/>
                <a:ext cx="655500" cy="276999"/>
              </a:xfrm>
              <a:prstGeom prst="rect">
                <a:avLst/>
              </a:prstGeom>
            </p:spPr>
            <p:txBody>
              <a:bodyPr wrap="none">
                <a:spAutoFit/>
              </a:bodyPr>
              <a:lstStyle/>
              <a:p>
                <a:r>
                  <a:rPr lang="en-US" sz="1200">
                    <a:solidFill>
                      <a:schemeClr val="tx1">
                        <a:lumMod val="50000"/>
                        <a:lumOff val="50000"/>
                      </a:schemeClr>
                    </a:solidFill>
                    <a:latin typeface="Franklin Gothic Medium Cond" panose="020B0606030402020204" pitchFamily="34" charset="0"/>
                  </a:rPr>
                  <a:t>Benefits</a:t>
                </a:r>
                <a:endParaRPr lang="en-US" sz="1200"/>
              </a:p>
            </p:txBody>
          </p:sp>
          <p:sp>
            <p:nvSpPr>
              <p:cNvPr id="47" name="Rectangle 46">
                <a:extLst>
                  <a:ext uri="{FF2B5EF4-FFF2-40B4-BE49-F238E27FC236}">
                    <a16:creationId xmlns:a16="http://schemas.microsoft.com/office/drawing/2014/main" id="{791EB417-D34F-484C-8F94-1F996C8A005B}"/>
                  </a:ext>
                </a:extLst>
              </p:cNvPr>
              <p:cNvSpPr/>
              <p:nvPr/>
            </p:nvSpPr>
            <p:spPr>
              <a:xfrm>
                <a:off x="5744145" y="2618980"/>
                <a:ext cx="558294" cy="276999"/>
              </a:xfrm>
              <a:prstGeom prst="rect">
                <a:avLst/>
              </a:prstGeom>
            </p:spPr>
            <p:txBody>
              <a:bodyPr wrap="none">
                <a:spAutoFit/>
              </a:bodyPr>
              <a:lstStyle/>
              <a:p>
                <a:r>
                  <a:rPr lang="en-US" sz="1200">
                    <a:solidFill>
                      <a:schemeClr val="tx1">
                        <a:lumMod val="50000"/>
                        <a:lumOff val="50000"/>
                      </a:schemeClr>
                    </a:solidFill>
                    <a:latin typeface="Franklin Gothic Medium Cond" panose="020B0606030402020204" pitchFamily="34" charset="0"/>
                  </a:rPr>
                  <a:t>Wages</a:t>
                </a:r>
                <a:endParaRPr lang="en-US" sz="1200"/>
              </a:p>
            </p:txBody>
          </p:sp>
          <p:sp>
            <p:nvSpPr>
              <p:cNvPr id="2" name="TextBox 1">
                <a:extLst>
                  <a:ext uri="{FF2B5EF4-FFF2-40B4-BE49-F238E27FC236}">
                    <a16:creationId xmlns:a16="http://schemas.microsoft.com/office/drawing/2014/main" id="{CF621DD0-E058-2093-4137-4CF2A6EA2182}"/>
                  </a:ext>
                </a:extLst>
              </p:cNvPr>
              <p:cNvSpPr txBox="1"/>
              <p:nvPr/>
            </p:nvSpPr>
            <p:spPr>
              <a:xfrm>
                <a:off x="3084210" y="1603601"/>
                <a:ext cx="346677" cy="320566"/>
              </a:xfrm>
              <a:prstGeom prst="rect">
                <a:avLst/>
              </a:prstGeom>
              <a:noFill/>
              <a:ln w="6350">
                <a:noFill/>
              </a:ln>
            </p:spPr>
            <p:txBody>
              <a:bodyPr wrap="square" rtlCol="0">
                <a:noAutofit/>
              </a:bodyPr>
              <a:lstStyle/>
              <a:p>
                <a:pPr algn="ctr"/>
                <a:r>
                  <a:rPr lang="en-US" sz="1400" b="1">
                    <a:solidFill>
                      <a:schemeClr val="tx1">
                        <a:lumMod val="50000"/>
                        <a:lumOff val="50000"/>
                      </a:schemeClr>
                    </a:solidFill>
                    <a:latin typeface="Franklin Gothic Demi Cond" panose="020B0603020102020204" pitchFamily="34" charset="0"/>
                  </a:rPr>
                  <a:t>$33.98</a:t>
                </a:r>
              </a:p>
            </p:txBody>
          </p:sp>
          <p:sp>
            <p:nvSpPr>
              <p:cNvPr id="3" name="TextBox 2">
                <a:extLst>
                  <a:ext uri="{FF2B5EF4-FFF2-40B4-BE49-F238E27FC236}">
                    <a16:creationId xmlns:a16="http://schemas.microsoft.com/office/drawing/2014/main" id="{94280487-D63B-4664-F048-FEA03F9A38E6}"/>
                  </a:ext>
                </a:extLst>
              </p:cNvPr>
              <p:cNvSpPr txBox="1"/>
              <p:nvPr/>
            </p:nvSpPr>
            <p:spPr>
              <a:xfrm>
                <a:off x="3770649" y="1343577"/>
                <a:ext cx="346677" cy="320566"/>
              </a:xfrm>
              <a:prstGeom prst="rect">
                <a:avLst/>
              </a:prstGeom>
              <a:noFill/>
              <a:ln w="6350">
                <a:noFill/>
              </a:ln>
            </p:spPr>
            <p:txBody>
              <a:bodyPr wrap="square" rtlCol="0">
                <a:noAutofit/>
              </a:bodyPr>
              <a:lstStyle/>
              <a:p>
                <a:pPr algn="ctr"/>
                <a:r>
                  <a:rPr lang="en-US" sz="1400" b="1">
                    <a:solidFill>
                      <a:schemeClr val="tx1">
                        <a:lumMod val="50000"/>
                        <a:lumOff val="50000"/>
                      </a:schemeClr>
                    </a:solidFill>
                    <a:latin typeface="Franklin Gothic Demi Cond" panose="020B0603020102020204" pitchFamily="34" charset="0"/>
                  </a:rPr>
                  <a:t>$41.95</a:t>
                </a:r>
              </a:p>
            </p:txBody>
          </p:sp>
          <p:sp>
            <p:nvSpPr>
              <p:cNvPr id="4" name="TextBox 3">
                <a:extLst>
                  <a:ext uri="{FF2B5EF4-FFF2-40B4-BE49-F238E27FC236}">
                    <a16:creationId xmlns:a16="http://schemas.microsoft.com/office/drawing/2014/main" id="{C0575E28-C436-1BD8-BD83-7B4B33B0B701}"/>
                  </a:ext>
                </a:extLst>
              </p:cNvPr>
              <p:cNvSpPr txBox="1"/>
              <p:nvPr/>
            </p:nvSpPr>
            <p:spPr>
              <a:xfrm>
                <a:off x="4463854" y="1467575"/>
                <a:ext cx="339342" cy="320566"/>
              </a:xfrm>
              <a:prstGeom prst="rect">
                <a:avLst/>
              </a:prstGeom>
              <a:noFill/>
              <a:ln w="6350">
                <a:noFill/>
              </a:ln>
            </p:spPr>
            <p:txBody>
              <a:bodyPr wrap="square" rtlCol="0">
                <a:noAutofit/>
              </a:bodyPr>
              <a:lstStyle/>
              <a:p>
                <a:pPr algn="ctr"/>
                <a:r>
                  <a:rPr lang="en-US" sz="1400" b="1">
                    <a:solidFill>
                      <a:schemeClr val="tx1">
                        <a:lumMod val="50000"/>
                        <a:lumOff val="50000"/>
                      </a:schemeClr>
                    </a:solidFill>
                    <a:latin typeface="Franklin Gothic Demi Cond" panose="020B0603020102020204" pitchFamily="34" charset="0"/>
                  </a:rPr>
                  <a:t>$37.28</a:t>
                </a:r>
              </a:p>
            </p:txBody>
          </p:sp>
          <p:sp>
            <p:nvSpPr>
              <p:cNvPr id="5" name="TextBox 4">
                <a:extLst>
                  <a:ext uri="{FF2B5EF4-FFF2-40B4-BE49-F238E27FC236}">
                    <a16:creationId xmlns:a16="http://schemas.microsoft.com/office/drawing/2014/main" id="{2D8BB991-A523-FDA9-5257-110E1D0415D5}"/>
                  </a:ext>
                </a:extLst>
              </p:cNvPr>
              <p:cNvSpPr txBox="1"/>
              <p:nvPr/>
            </p:nvSpPr>
            <p:spPr>
              <a:xfrm>
                <a:off x="4792405" y="1567913"/>
                <a:ext cx="339342" cy="320566"/>
              </a:xfrm>
              <a:prstGeom prst="rect">
                <a:avLst/>
              </a:prstGeom>
              <a:noFill/>
              <a:ln w="6350">
                <a:noFill/>
              </a:ln>
            </p:spPr>
            <p:txBody>
              <a:bodyPr wrap="square" rtlCol="0">
                <a:noAutofit/>
              </a:bodyPr>
              <a:lstStyle/>
              <a:p>
                <a:pPr algn="ctr"/>
                <a:r>
                  <a:rPr lang="en-US" sz="1400" b="1">
                    <a:solidFill>
                      <a:schemeClr val="tx1">
                        <a:lumMod val="50000"/>
                        <a:lumOff val="50000"/>
                      </a:schemeClr>
                    </a:solidFill>
                    <a:latin typeface="Franklin Gothic Demi Cond" panose="020B0603020102020204" pitchFamily="34" charset="0"/>
                  </a:rPr>
                  <a:t>$35.86</a:t>
                </a:r>
              </a:p>
            </p:txBody>
          </p:sp>
        </p:grpSp>
        <p:sp>
          <p:nvSpPr>
            <p:cNvPr id="49" name="TextBox 48">
              <a:extLst>
                <a:ext uri="{FF2B5EF4-FFF2-40B4-BE49-F238E27FC236}">
                  <a16:creationId xmlns:a16="http://schemas.microsoft.com/office/drawing/2014/main" id="{9B152A5A-A5B7-B545-A29F-286E7AE253EA}"/>
                </a:ext>
              </a:extLst>
            </p:cNvPr>
            <p:cNvSpPr txBox="1"/>
            <p:nvPr/>
          </p:nvSpPr>
          <p:spPr>
            <a:xfrm>
              <a:off x="4856851" y="2853606"/>
              <a:ext cx="267014" cy="320566"/>
            </a:xfrm>
            <a:prstGeom prst="rect">
              <a:avLst/>
            </a:prstGeom>
            <a:noFill/>
            <a:ln w="6350">
              <a:noFill/>
            </a:ln>
          </p:spPr>
          <p:txBody>
            <a:bodyPr wrap="square" rtlCol="0">
              <a:noAutofit/>
            </a:bodyPr>
            <a:lstStyle/>
            <a:p>
              <a:pPr algn="ctr"/>
              <a:r>
                <a:rPr lang="en-US" sz="1100">
                  <a:solidFill>
                    <a:schemeClr val="bg1"/>
                  </a:solidFill>
                  <a:latin typeface="Franklin Gothic Medium Cond" panose="020B0606030402020204" pitchFamily="34" charset="0"/>
                </a:rPr>
                <a:t>$25.14</a:t>
              </a:r>
            </a:p>
          </p:txBody>
        </p:sp>
        <p:sp>
          <p:nvSpPr>
            <p:cNvPr id="50" name="TextBox 49">
              <a:extLst>
                <a:ext uri="{FF2B5EF4-FFF2-40B4-BE49-F238E27FC236}">
                  <a16:creationId xmlns:a16="http://schemas.microsoft.com/office/drawing/2014/main" id="{682234DD-E4B0-7C4C-987A-2E6FB7042360}"/>
                </a:ext>
              </a:extLst>
            </p:cNvPr>
            <p:cNvSpPr txBox="1"/>
            <p:nvPr/>
          </p:nvSpPr>
          <p:spPr>
            <a:xfrm>
              <a:off x="5876865" y="2577930"/>
              <a:ext cx="261079" cy="320566"/>
            </a:xfrm>
            <a:prstGeom prst="rect">
              <a:avLst/>
            </a:prstGeom>
            <a:noFill/>
            <a:ln w="6350">
              <a:noFill/>
            </a:ln>
          </p:spPr>
          <p:txBody>
            <a:bodyPr wrap="square" rtlCol="0">
              <a:noAutofit/>
            </a:bodyPr>
            <a:lstStyle/>
            <a:p>
              <a:pPr algn="ctr"/>
              <a:r>
                <a:rPr lang="en-US" sz="1100">
                  <a:solidFill>
                    <a:schemeClr val="bg1"/>
                  </a:solidFill>
                  <a:latin typeface="Franklin Gothic Medium Cond" panose="020B0606030402020204" pitchFamily="34" charset="0"/>
                </a:rPr>
                <a:t>$29.21</a:t>
              </a:r>
            </a:p>
          </p:txBody>
        </p:sp>
        <p:sp>
          <p:nvSpPr>
            <p:cNvPr id="51" name="TextBox 50">
              <a:extLst>
                <a:ext uri="{FF2B5EF4-FFF2-40B4-BE49-F238E27FC236}">
                  <a16:creationId xmlns:a16="http://schemas.microsoft.com/office/drawing/2014/main" id="{2C2E1DFF-4F5F-C146-8AAC-F4F4000CD10F}"/>
                </a:ext>
              </a:extLst>
            </p:cNvPr>
            <p:cNvSpPr txBox="1"/>
            <p:nvPr/>
          </p:nvSpPr>
          <p:spPr>
            <a:xfrm>
              <a:off x="6558368" y="2577930"/>
              <a:ext cx="261079" cy="320566"/>
            </a:xfrm>
            <a:prstGeom prst="rect">
              <a:avLst/>
            </a:prstGeom>
            <a:noFill/>
            <a:ln w="6350">
              <a:noFill/>
            </a:ln>
          </p:spPr>
          <p:txBody>
            <a:bodyPr wrap="square" rtlCol="0">
              <a:noAutofit/>
            </a:bodyPr>
            <a:lstStyle/>
            <a:p>
              <a:pPr algn="ctr"/>
              <a:r>
                <a:rPr lang="en-US" sz="1100">
                  <a:solidFill>
                    <a:schemeClr val="bg1"/>
                  </a:solidFill>
                  <a:latin typeface="Franklin Gothic Medium Cond" panose="020B0606030402020204" pitchFamily="34" charset="0"/>
                </a:rPr>
                <a:t>$29.48</a:t>
              </a:r>
            </a:p>
          </p:txBody>
        </p:sp>
        <p:sp>
          <p:nvSpPr>
            <p:cNvPr id="6" name="TextBox 5">
              <a:extLst>
                <a:ext uri="{FF2B5EF4-FFF2-40B4-BE49-F238E27FC236}">
                  <a16:creationId xmlns:a16="http://schemas.microsoft.com/office/drawing/2014/main" id="{FD438793-FD86-8AA5-9F46-B29C30B61C7E}"/>
                </a:ext>
              </a:extLst>
            </p:cNvPr>
            <p:cNvSpPr txBox="1"/>
            <p:nvPr/>
          </p:nvSpPr>
          <p:spPr>
            <a:xfrm>
              <a:off x="5191365" y="2663344"/>
              <a:ext cx="267014" cy="320566"/>
            </a:xfrm>
            <a:prstGeom prst="rect">
              <a:avLst/>
            </a:prstGeom>
            <a:noFill/>
            <a:ln w="6350">
              <a:noFill/>
            </a:ln>
          </p:spPr>
          <p:txBody>
            <a:bodyPr wrap="square" rtlCol="0">
              <a:noAutofit/>
            </a:bodyPr>
            <a:lstStyle/>
            <a:p>
              <a:pPr algn="ctr"/>
              <a:r>
                <a:rPr lang="en-US" sz="1100">
                  <a:solidFill>
                    <a:schemeClr val="bg1"/>
                  </a:solidFill>
                  <a:latin typeface="Franklin Gothic Medium Cond" panose="020B0606030402020204" pitchFamily="34" charset="0"/>
                </a:rPr>
                <a:t>$27.98</a:t>
              </a:r>
            </a:p>
          </p:txBody>
        </p:sp>
        <p:sp>
          <p:nvSpPr>
            <p:cNvPr id="7" name="TextBox 6">
              <a:extLst>
                <a:ext uri="{FF2B5EF4-FFF2-40B4-BE49-F238E27FC236}">
                  <a16:creationId xmlns:a16="http://schemas.microsoft.com/office/drawing/2014/main" id="{45D8E053-719E-832C-F08B-97657A9C6F02}"/>
                </a:ext>
              </a:extLst>
            </p:cNvPr>
            <p:cNvSpPr txBox="1"/>
            <p:nvPr/>
          </p:nvSpPr>
          <p:spPr>
            <a:xfrm>
              <a:off x="5530318" y="2500256"/>
              <a:ext cx="267014" cy="320566"/>
            </a:xfrm>
            <a:prstGeom prst="rect">
              <a:avLst/>
            </a:prstGeom>
            <a:noFill/>
            <a:ln w="6350">
              <a:noFill/>
            </a:ln>
          </p:spPr>
          <p:txBody>
            <a:bodyPr wrap="square" rtlCol="0">
              <a:noAutofit/>
            </a:bodyPr>
            <a:lstStyle/>
            <a:p>
              <a:pPr algn="ctr"/>
              <a:r>
                <a:rPr lang="en-US" sz="1100">
                  <a:solidFill>
                    <a:schemeClr val="bg1"/>
                  </a:solidFill>
                  <a:latin typeface="Franklin Gothic Medium Cond" panose="020B0606030402020204" pitchFamily="34" charset="0"/>
                </a:rPr>
                <a:t>$30.86</a:t>
              </a:r>
            </a:p>
          </p:txBody>
        </p:sp>
        <p:sp>
          <p:nvSpPr>
            <p:cNvPr id="8" name="TextBox 7">
              <a:extLst>
                <a:ext uri="{FF2B5EF4-FFF2-40B4-BE49-F238E27FC236}">
                  <a16:creationId xmlns:a16="http://schemas.microsoft.com/office/drawing/2014/main" id="{2A5B94E8-0E49-6BD4-E4CE-28AC03140411}"/>
                </a:ext>
              </a:extLst>
            </p:cNvPr>
            <p:cNvSpPr txBox="1"/>
            <p:nvPr/>
          </p:nvSpPr>
          <p:spPr>
            <a:xfrm>
              <a:off x="6216392" y="2660538"/>
              <a:ext cx="261079" cy="320566"/>
            </a:xfrm>
            <a:prstGeom prst="rect">
              <a:avLst/>
            </a:prstGeom>
            <a:noFill/>
            <a:ln w="6350">
              <a:noFill/>
            </a:ln>
          </p:spPr>
          <p:txBody>
            <a:bodyPr wrap="square" rtlCol="0">
              <a:noAutofit/>
            </a:bodyPr>
            <a:lstStyle/>
            <a:p>
              <a:pPr algn="ctr"/>
              <a:r>
                <a:rPr lang="en-US" sz="1100">
                  <a:solidFill>
                    <a:schemeClr val="bg1"/>
                  </a:solidFill>
                  <a:latin typeface="Franklin Gothic Medium Cond" panose="020B0606030402020204" pitchFamily="34" charset="0"/>
                </a:rPr>
                <a:t>$28.84</a:t>
              </a:r>
            </a:p>
          </p:txBody>
        </p:sp>
        <p:sp>
          <p:nvSpPr>
            <p:cNvPr id="11" name="TextBox 10">
              <a:extLst>
                <a:ext uri="{FF2B5EF4-FFF2-40B4-BE49-F238E27FC236}">
                  <a16:creationId xmlns:a16="http://schemas.microsoft.com/office/drawing/2014/main" id="{035957A3-9904-BA43-A19D-A28DA0D443CA}"/>
                </a:ext>
              </a:extLst>
            </p:cNvPr>
            <p:cNvSpPr txBox="1"/>
            <p:nvPr/>
          </p:nvSpPr>
          <p:spPr>
            <a:xfrm>
              <a:off x="6894222" y="2501826"/>
              <a:ext cx="261079" cy="320566"/>
            </a:xfrm>
            <a:prstGeom prst="rect">
              <a:avLst/>
            </a:prstGeom>
            <a:noFill/>
            <a:ln w="6350">
              <a:noFill/>
            </a:ln>
          </p:spPr>
          <p:txBody>
            <a:bodyPr wrap="square" rtlCol="0">
              <a:noAutofit/>
            </a:bodyPr>
            <a:lstStyle/>
            <a:p>
              <a:pPr algn="ctr"/>
              <a:r>
                <a:rPr lang="en-US" sz="1100">
                  <a:solidFill>
                    <a:schemeClr val="bg1"/>
                  </a:solidFill>
                  <a:latin typeface="Franklin Gothic Medium Cond" panose="020B0606030402020204" pitchFamily="34" charset="0"/>
                </a:rPr>
                <a:t>$30.16</a:t>
              </a:r>
            </a:p>
          </p:txBody>
        </p:sp>
      </p:grpSp>
    </p:spTree>
    <p:extLst>
      <p:ext uri="{BB962C8B-B14F-4D97-AF65-F5344CB8AC3E}">
        <p14:creationId xmlns:p14="http://schemas.microsoft.com/office/powerpoint/2010/main" val="18031549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flipV="1">
            <a:off x="0" y="-29560"/>
            <a:ext cx="9144000" cy="800100"/>
          </a:xfrm>
          <a:prstGeom prst="rect">
            <a:avLst/>
          </a:prstGeom>
          <a:solidFill>
            <a:srgbClr val="3CB4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16613" y="91214"/>
            <a:ext cx="7772399" cy="584775"/>
          </a:xfrm>
          <a:prstGeom prst="rect">
            <a:avLst/>
          </a:prstGeom>
          <a:noFill/>
        </p:spPr>
        <p:txBody>
          <a:bodyPr wrap="square" lIns="91440" tIns="45720" rIns="91440" bIns="45720" rtlCol="0" anchor="t">
            <a:spAutoFit/>
          </a:bodyPr>
          <a:lstStyle/>
          <a:p>
            <a:r>
              <a:rPr lang="en-US" sz="3200">
                <a:solidFill>
                  <a:schemeClr val="bg1"/>
                </a:solidFill>
                <a:latin typeface="Franklin Gothic Demi Cond"/>
              </a:rPr>
              <a:t>Public Benefit Agreements</a:t>
            </a:r>
            <a:endParaRPr lang="en-US">
              <a:solidFill>
                <a:schemeClr val="bg1"/>
              </a:solidFill>
            </a:endParaRPr>
          </a:p>
        </p:txBody>
      </p:sp>
      <p:sp>
        <p:nvSpPr>
          <p:cNvPr id="5" name="TextBox 4">
            <a:extLst>
              <a:ext uri="{FF2B5EF4-FFF2-40B4-BE49-F238E27FC236}">
                <a16:creationId xmlns:a16="http://schemas.microsoft.com/office/drawing/2014/main" id="{6E042CE9-1497-3D4A-9B96-9CEBA94CBB83}"/>
              </a:ext>
            </a:extLst>
          </p:cNvPr>
          <p:cNvSpPr txBox="1"/>
          <p:nvPr/>
        </p:nvSpPr>
        <p:spPr>
          <a:xfrm>
            <a:off x="862495" y="3546861"/>
            <a:ext cx="3316509" cy="378934"/>
          </a:xfrm>
          <a:prstGeom prst="rect">
            <a:avLst/>
          </a:prstGeom>
          <a:noFill/>
          <a:ln w="6350">
            <a:noFill/>
          </a:ln>
        </p:spPr>
        <p:txBody>
          <a:bodyPr wrap="square" rtlCol="0">
            <a:noAutofit/>
          </a:bodyPr>
          <a:lstStyle/>
          <a:p>
            <a:pPr>
              <a:spcAft>
                <a:spcPts val="600"/>
              </a:spcAft>
            </a:pPr>
            <a:r>
              <a:rPr lang="en-US" sz="2000">
                <a:solidFill>
                  <a:schemeClr val="tx1">
                    <a:lumMod val="50000"/>
                    <a:lumOff val="50000"/>
                  </a:schemeClr>
                </a:solidFill>
                <a:latin typeface="Franklin Gothic Medium Cond" panose="020B0606030402020204" pitchFamily="34" charset="0"/>
              </a:rPr>
              <a:t>* First Source Hiring Agreements</a:t>
            </a:r>
          </a:p>
        </p:txBody>
      </p:sp>
      <p:sp>
        <p:nvSpPr>
          <p:cNvPr id="6" name="TextBox 5">
            <a:extLst>
              <a:ext uri="{FF2B5EF4-FFF2-40B4-BE49-F238E27FC236}">
                <a16:creationId xmlns:a16="http://schemas.microsoft.com/office/drawing/2014/main" id="{6509A6AF-8C14-514B-9D7D-DF3B16689BC9}"/>
              </a:ext>
            </a:extLst>
          </p:cNvPr>
          <p:cNvSpPr txBox="1"/>
          <p:nvPr/>
        </p:nvSpPr>
        <p:spPr>
          <a:xfrm>
            <a:off x="4814783" y="2568739"/>
            <a:ext cx="3598083" cy="1645581"/>
          </a:xfrm>
          <a:prstGeom prst="rect">
            <a:avLst/>
          </a:prstGeom>
          <a:noFill/>
          <a:ln w="6350">
            <a:noFill/>
          </a:ln>
        </p:spPr>
        <p:txBody>
          <a:bodyPr wrap="square" rtlCol="0">
            <a:noAutofit/>
          </a:bodyPr>
          <a:lstStyle/>
          <a:p>
            <a:pPr>
              <a:spcAft>
                <a:spcPts val="600"/>
              </a:spcAft>
            </a:pPr>
            <a:r>
              <a:rPr lang="en-US" sz="2000">
                <a:solidFill>
                  <a:schemeClr val="tx1">
                    <a:lumMod val="50000"/>
                    <a:lumOff val="50000"/>
                  </a:schemeClr>
                </a:solidFill>
                <a:latin typeface="Franklin Gothic Medium Cond" panose="020B0606030402020204" pitchFamily="34" charset="0"/>
              </a:rPr>
              <a:t>* Yearly compliance and outcome tracking: Department of Revenue and public benefit compliance with both quantitative and qualitative data on performance</a:t>
            </a:r>
          </a:p>
        </p:txBody>
      </p:sp>
      <p:cxnSp>
        <p:nvCxnSpPr>
          <p:cNvPr id="11" name="Straight Connector 10">
            <a:extLst>
              <a:ext uri="{FF2B5EF4-FFF2-40B4-BE49-F238E27FC236}">
                <a16:creationId xmlns:a16="http://schemas.microsoft.com/office/drawing/2014/main" id="{9B168ED7-5CE1-5D44-BE56-3C33A702ECD1}"/>
              </a:ext>
            </a:extLst>
          </p:cNvPr>
          <p:cNvCxnSpPr>
            <a:cxnSpLocks/>
          </p:cNvCxnSpPr>
          <p:nvPr/>
        </p:nvCxnSpPr>
        <p:spPr>
          <a:xfrm>
            <a:off x="4188948" y="2265233"/>
            <a:ext cx="7152" cy="2211517"/>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45" name="Group 44">
            <a:extLst>
              <a:ext uri="{FF2B5EF4-FFF2-40B4-BE49-F238E27FC236}">
                <a16:creationId xmlns:a16="http://schemas.microsoft.com/office/drawing/2014/main" id="{7E71EA5A-7D56-B54C-99CE-06306FD8DD56}"/>
              </a:ext>
            </a:extLst>
          </p:cNvPr>
          <p:cNvGrpSpPr/>
          <p:nvPr/>
        </p:nvGrpSpPr>
        <p:grpSpPr>
          <a:xfrm>
            <a:off x="315127" y="4387431"/>
            <a:ext cx="327822" cy="306030"/>
            <a:chOff x="5050915" y="1175569"/>
            <a:chExt cx="327822" cy="306030"/>
          </a:xfrm>
        </p:grpSpPr>
        <p:sp>
          <p:nvSpPr>
            <p:cNvPr id="40" name="Oval 39">
              <a:extLst>
                <a:ext uri="{FF2B5EF4-FFF2-40B4-BE49-F238E27FC236}">
                  <a16:creationId xmlns:a16="http://schemas.microsoft.com/office/drawing/2014/main" id="{C5DD967C-7623-444A-BA1C-4F30763327FB}"/>
                </a:ext>
              </a:extLst>
            </p:cNvPr>
            <p:cNvSpPr/>
            <p:nvPr/>
          </p:nvSpPr>
          <p:spPr>
            <a:xfrm>
              <a:off x="5050915" y="1175569"/>
              <a:ext cx="327822" cy="306030"/>
            </a:xfrm>
            <a:prstGeom prst="ellipse">
              <a:avLst/>
            </a:prstGeom>
            <a:solidFill>
              <a:srgbClr val="3CB4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Graphic 28" descr="Meeting">
              <a:extLst>
                <a:ext uri="{FF2B5EF4-FFF2-40B4-BE49-F238E27FC236}">
                  <a16:creationId xmlns:a16="http://schemas.microsoft.com/office/drawing/2014/main" id="{050948A3-4453-CA48-B8AA-ADB4F0678E5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83629" y="1192700"/>
              <a:ext cx="272142" cy="272142"/>
            </a:xfrm>
            <a:prstGeom prst="rect">
              <a:avLst/>
            </a:prstGeom>
          </p:spPr>
        </p:pic>
      </p:grpSp>
      <p:grpSp>
        <p:nvGrpSpPr>
          <p:cNvPr id="43" name="Group 42">
            <a:extLst>
              <a:ext uri="{FF2B5EF4-FFF2-40B4-BE49-F238E27FC236}">
                <a16:creationId xmlns:a16="http://schemas.microsoft.com/office/drawing/2014/main" id="{C83E7758-6E53-ED46-AD62-62B3EE51A512}"/>
              </a:ext>
            </a:extLst>
          </p:cNvPr>
          <p:cNvGrpSpPr/>
          <p:nvPr/>
        </p:nvGrpSpPr>
        <p:grpSpPr>
          <a:xfrm>
            <a:off x="313223" y="3237543"/>
            <a:ext cx="327822" cy="306030"/>
            <a:chOff x="2304465" y="3094190"/>
            <a:chExt cx="327822" cy="306030"/>
          </a:xfrm>
        </p:grpSpPr>
        <p:sp>
          <p:nvSpPr>
            <p:cNvPr id="41" name="Oval 40">
              <a:extLst>
                <a:ext uri="{FF2B5EF4-FFF2-40B4-BE49-F238E27FC236}">
                  <a16:creationId xmlns:a16="http://schemas.microsoft.com/office/drawing/2014/main" id="{C7091A40-D069-6247-80D2-FF15DA27B1F9}"/>
                </a:ext>
              </a:extLst>
            </p:cNvPr>
            <p:cNvSpPr/>
            <p:nvPr/>
          </p:nvSpPr>
          <p:spPr>
            <a:xfrm>
              <a:off x="2304465" y="3094190"/>
              <a:ext cx="327822" cy="306030"/>
            </a:xfrm>
            <a:prstGeom prst="ellipse">
              <a:avLst/>
            </a:prstGeom>
            <a:solidFill>
              <a:srgbClr val="3CB4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Graphic 30" descr="Group">
              <a:extLst>
                <a:ext uri="{FF2B5EF4-FFF2-40B4-BE49-F238E27FC236}">
                  <a16:creationId xmlns:a16="http://schemas.microsoft.com/office/drawing/2014/main" id="{B5B6A88A-7D3F-F24E-8CD4-9B367702C081}"/>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315975" y="3103233"/>
              <a:ext cx="296987" cy="296987"/>
            </a:xfrm>
            <a:prstGeom prst="rect">
              <a:avLst/>
            </a:prstGeom>
          </p:spPr>
        </p:pic>
      </p:grpSp>
      <p:grpSp>
        <p:nvGrpSpPr>
          <p:cNvPr id="46" name="Group 45">
            <a:extLst>
              <a:ext uri="{FF2B5EF4-FFF2-40B4-BE49-F238E27FC236}">
                <a16:creationId xmlns:a16="http://schemas.microsoft.com/office/drawing/2014/main" id="{8E82C7E3-445E-084D-9734-4E65CF4AE4D6}"/>
              </a:ext>
            </a:extLst>
          </p:cNvPr>
          <p:cNvGrpSpPr/>
          <p:nvPr/>
        </p:nvGrpSpPr>
        <p:grpSpPr>
          <a:xfrm>
            <a:off x="4408089" y="2629671"/>
            <a:ext cx="327822" cy="306030"/>
            <a:chOff x="6651286" y="3103920"/>
            <a:chExt cx="327822" cy="306030"/>
          </a:xfrm>
        </p:grpSpPr>
        <p:sp>
          <p:nvSpPr>
            <p:cNvPr id="42" name="Oval 41">
              <a:extLst>
                <a:ext uri="{FF2B5EF4-FFF2-40B4-BE49-F238E27FC236}">
                  <a16:creationId xmlns:a16="http://schemas.microsoft.com/office/drawing/2014/main" id="{4956C470-FBA2-9549-8B66-50BF5D7AA8D0}"/>
                </a:ext>
              </a:extLst>
            </p:cNvPr>
            <p:cNvSpPr/>
            <p:nvPr/>
          </p:nvSpPr>
          <p:spPr>
            <a:xfrm>
              <a:off x="6651286" y="3103920"/>
              <a:ext cx="327822" cy="306030"/>
            </a:xfrm>
            <a:prstGeom prst="ellipse">
              <a:avLst/>
            </a:prstGeom>
            <a:solidFill>
              <a:srgbClr val="3CB4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Graphic 36" descr="Signal">
              <a:extLst>
                <a:ext uri="{FF2B5EF4-FFF2-40B4-BE49-F238E27FC236}">
                  <a16:creationId xmlns:a16="http://schemas.microsoft.com/office/drawing/2014/main" id="{E985F916-8B93-2E47-8634-290AC8BED449}"/>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705762" y="3140308"/>
              <a:ext cx="218869" cy="218869"/>
            </a:xfrm>
            <a:prstGeom prst="rect">
              <a:avLst/>
            </a:prstGeom>
          </p:spPr>
        </p:pic>
      </p:grpSp>
      <p:grpSp>
        <p:nvGrpSpPr>
          <p:cNvPr id="49" name="Group 48">
            <a:extLst>
              <a:ext uri="{FF2B5EF4-FFF2-40B4-BE49-F238E27FC236}">
                <a16:creationId xmlns:a16="http://schemas.microsoft.com/office/drawing/2014/main" id="{091CDF1F-ACED-D94B-83B5-1D89DC242EF5}"/>
              </a:ext>
            </a:extLst>
          </p:cNvPr>
          <p:cNvGrpSpPr/>
          <p:nvPr/>
        </p:nvGrpSpPr>
        <p:grpSpPr>
          <a:xfrm>
            <a:off x="326233" y="2553090"/>
            <a:ext cx="327822" cy="306030"/>
            <a:chOff x="7499461" y="1306030"/>
            <a:chExt cx="327822" cy="306030"/>
          </a:xfrm>
        </p:grpSpPr>
        <p:sp>
          <p:nvSpPr>
            <p:cNvPr id="38" name="Oval 37">
              <a:extLst>
                <a:ext uri="{FF2B5EF4-FFF2-40B4-BE49-F238E27FC236}">
                  <a16:creationId xmlns:a16="http://schemas.microsoft.com/office/drawing/2014/main" id="{17A65275-C935-2D40-8853-341B35A152C2}"/>
                </a:ext>
              </a:extLst>
            </p:cNvPr>
            <p:cNvSpPr/>
            <p:nvPr/>
          </p:nvSpPr>
          <p:spPr>
            <a:xfrm>
              <a:off x="7499461" y="1306030"/>
              <a:ext cx="327822" cy="306030"/>
            </a:xfrm>
            <a:prstGeom prst="ellipse">
              <a:avLst/>
            </a:prstGeom>
            <a:solidFill>
              <a:srgbClr val="3CB4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8" name="Graphic 47" descr="Heart">
              <a:extLst>
                <a:ext uri="{FF2B5EF4-FFF2-40B4-BE49-F238E27FC236}">
                  <a16:creationId xmlns:a16="http://schemas.microsoft.com/office/drawing/2014/main" id="{DD859208-0A1B-E340-B484-C3FAE89BBE2F}"/>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528567" y="1335513"/>
              <a:ext cx="269610" cy="269610"/>
            </a:xfrm>
            <a:prstGeom prst="rect">
              <a:avLst/>
            </a:prstGeom>
          </p:spPr>
        </p:pic>
      </p:grpSp>
      <p:sp>
        <p:nvSpPr>
          <p:cNvPr id="28" name="TextBox 27">
            <a:extLst>
              <a:ext uri="{FF2B5EF4-FFF2-40B4-BE49-F238E27FC236}">
                <a16:creationId xmlns:a16="http://schemas.microsoft.com/office/drawing/2014/main" id="{B66A5529-0E47-4503-B128-4787B5BB2172}"/>
              </a:ext>
            </a:extLst>
          </p:cNvPr>
          <p:cNvSpPr txBox="1"/>
          <p:nvPr/>
        </p:nvSpPr>
        <p:spPr>
          <a:xfrm>
            <a:off x="862495" y="3176248"/>
            <a:ext cx="3352775" cy="486776"/>
          </a:xfrm>
          <a:prstGeom prst="rect">
            <a:avLst/>
          </a:prstGeom>
          <a:noFill/>
          <a:ln w="6350">
            <a:noFill/>
          </a:ln>
        </p:spPr>
        <p:txBody>
          <a:bodyPr wrap="square" rtlCol="0">
            <a:noAutofit/>
          </a:bodyPr>
          <a:lstStyle/>
          <a:p>
            <a:r>
              <a:rPr lang="en-US" sz="2000">
                <a:solidFill>
                  <a:schemeClr val="tx1">
                    <a:lumMod val="50000"/>
                    <a:lumOff val="50000"/>
                  </a:schemeClr>
                </a:solidFill>
                <a:latin typeface="Franklin Gothic Medium Cond" panose="020B0606030402020204" pitchFamily="34" charset="0"/>
              </a:rPr>
              <a:t>* Career ladder opportunities </a:t>
            </a:r>
          </a:p>
        </p:txBody>
      </p:sp>
      <p:sp>
        <p:nvSpPr>
          <p:cNvPr id="32" name="TextBox 31">
            <a:extLst>
              <a:ext uri="{FF2B5EF4-FFF2-40B4-BE49-F238E27FC236}">
                <a16:creationId xmlns:a16="http://schemas.microsoft.com/office/drawing/2014/main" id="{CE394857-3117-4AC4-8178-D0EC54E7B8AF}"/>
              </a:ext>
            </a:extLst>
          </p:cNvPr>
          <p:cNvSpPr txBox="1"/>
          <p:nvPr/>
        </p:nvSpPr>
        <p:spPr>
          <a:xfrm>
            <a:off x="834633" y="1932053"/>
            <a:ext cx="7570593" cy="430148"/>
          </a:xfrm>
          <a:prstGeom prst="rect">
            <a:avLst/>
          </a:prstGeom>
          <a:noFill/>
          <a:ln w="6350">
            <a:noFill/>
          </a:ln>
        </p:spPr>
        <p:txBody>
          <a:bodyPr wrap="square" lIns="91440" tIns="45720" rIns="91440" bIns="45720" rtlCol="0" anchor="t">
            <a:noAutofit/>
          </a:bodyPr>
          <a:lstStyle/>
          <a:p>
            <a:pPr>
              <a:spcAft>
                <a:spcPts val="600"/>
              </a:spcAft>
            </a:pPr>
            <a:r>
              <a:rPr lang="en-US" sz="2000">
                <a:solidFill>
                  <a:schemeClr val="tx1">
                    <a:lumMod val="50000"/>
                    <a:lumOff val="50000"/>
                  </a:schemeClr>
                </a:solidFill>
                <a:latin typeface="Franklin Gothic Medium Cond"/>
              </a:rPr>
              <a:t>* Child care and transit support (if more than $1M in Tax Savings)</a:t>
            </a:r>
            <a:endParaRPr lang="en-US" sz="2000">
              <a:solidFill>
                <a:schemeClr val="tx1">
                  <a:lumMod val="50000"/>
                  <a:lumOff val="50000"/>
                </a:schemeClr>
              </a:solidFill>
              <a:latin typeface="Franklin Gothic Medium Cond" panose="020B0606030402020204" pitchFamily="34" charset="0"/>
            </a:endParaRPr>
          </a:p>
        </p:txBody>
      </p:sp>
      <p:sp>
        <p:nvSpPr>
          <p:cNvPr id="33" name="TextBox 32">
            <a:extLst>
              <a:ext uri="{FF2B5EF4-FFF2-40B4-BE49-F238E27FC236}">
                <a16:creationId xmlns:a16="http://schemas.microsoft.com/office/drawing/2014/main" id="{31769613-C467-49EC-9130-3AF9119EAA76}"/>
              </a:ext>
            </a:extLst>
          </p:cNvPr>
          <p:cNvSpPr txBox="1"/>
          <p:nvPr/>
        </p:nvSpPr>
        <p:spPr>
          <a:xfrm>
            <a:off x="834633" y="1595943"/>
            <a:ext cx="6934196" cy="430148"/>
          </a:xfrm>
          <a:prstGeom prst="rect">
            <a:avLst/>
          </a:prstGeom>
          <a:noFill/>
          <a:ln w="6350">
            <a:noFill/>
          </a:ln>
        </p:spPr>
        <p:txBody>
          <a:bodyPr wrap="square" rtlCol="0">
            <a:noAutofit/>
          </a:bodyPr>
          <a:lstStyle/>
          <a:p>
            <a:pPr>
              <a:spcAft>
                <a:spcPts val="600"/>
              </a:spcAft>
            </a:pPr>
            <a:r>
              <a:rPr lang="en-US" sz="2000">
                <a:solidFill>
                  <a:schemeClr val="tx1">
                    <a:lumMod val="50000"/>
                    <a:lumOff val="50000"/>
                  </a:schemeClr>
                </a:solidFill>
                <a:latin typeface="Franklin Gothic Medium Cond" panose="020B0606030402020204" pitchFamily="34" charset="0"/>
              </a:rPr>
              <a:t>* Workforce Training and Business Development Fund Contributions</a:t>
            </a:r>
          </a:p>
        </p:txBody>
      </p:sp>
      <p:sp>
        <p:nvSpPr>
          <p:cNvPr id="34" name="TextBox 33">
            <a:extLst>
              <a:ext uri="{FF2B5EF4-FFF2-40B4-BE49-F238E27FC236}">
                <a16:creationId xmlns:a16="http://schemas.microsoft.com/office/drawing/2014/main" id="{981E470A-52CE-42A7-AA99-A97C890C15D2}"/>
              </a:ext>
            </a:extLst>
          </p:cNvPr>
          <p:cNvSpPr txBox="1"/>
          <p:nvPr/>
        </p:nvSpPr>
        <p:spPr>
          <a:xfrm>
            <a:off x="860370" y="4435754"/>
            <a:ext cx="4669054" cy="430148"/>
          </a:xfrm>
          <a:prstGeom prst="rect">
            <a:avLst/>
          </a:prstGeom>
          <a:noFill/>
          <a:ln w="6350">
            <a:noFill/>
          </a:ln>
        </p:spPr>
        <p:txBody>
          <a:bodyPr wrap="square" rtlCol="0">
            <a:noAutofit/>
          </a:bodyPr>
          <a:lstStyle/>
          <a:p>
            <a:pPr>
              <a:spcAft>
                <a:spcPts val="600"/>
              </a:spcAft>
            </a:pPr>
            <a:r>
              <a:rPr lang="en-US" sz="2000">
                <a:solidFill>
                  <a:schemeClr val="tx1">
                    <a:lumMod val="50000"/>
                    <a:lumOff val="50000"/>
                  </a:schemeClr>
                </a:solidFill>
                <a:latin typeface="Franklin Gothic Medium Cond" panose="020B0606030402020204" pitchFamily="34" charset="0"/>
              </a:rPr>
              <a:t>* 2-6 additional public benefits from our menu</a:t>
            </a:r>
          </a:p>
        </p:txBody>
      </p:sp>
      <p:sp>
        <p:nvSpPr>
          <p:cNvPr id="35" name="TextBox 34">
            <a:extLst>
              <a:ext uri="{FF2B5EF4-FFF2-40B4-BE49-F238E27FC236}">
                <a16:creationId xmlns:a16="http://schemas.microsoft.com/office/drawing/2014/main" id="{445E25B5-C1A2-43C4-843F-FB04944BA7CF}"/>
              </a:ext>
            </a:extLst>
          </p:cNvPr>
          <p:cNvSpPr txBox="1"/>
          <p:nvPr/>
        </p:nvSpPr>
        <p:spPr>
          <a:xfrm>
            <a:off x="866044" y="2496642"/>
            <a:ext cx="2057397" cy="430148"/>
          </a:xfrm>
          <a:prstGeom prst="rect">
            <a:avLst/>
          </a:prstGeom>
          <a:noFill/>
          <a:ln w="6350">
            <a:noFill/>
          </a:ln>
        </p:spPr>
        <p:txBody>
          <a:bodyPr wrap="square" rtlCol="0">
            <a:noAutofit/>
          </a:bodyPr>
          <a:lstStyle/>
          <a:p>
            <a:pPr>
              <a:spcAft>
                <a:spcPts val="600"/>
              </a:spcAft>
            </a:pPr>
            <a:r>
              <a:rPr lang="en-US" sz="2000">
                <a:solidFill>
                  <a:schemeClr val="tx1">
                    <a:lumMod val="50000"/>
                    <a:lumOff val="50000"/>
                  </a:schemeClr>
                </a:solidFill>
                <a:latin typeface="Franklin Gothic Medium Cond" panose="020B0606030402020204" pitchFamily="34" charset="0"/>
              </a:rPr>
              <a:t>* Equity Training</a:t>
            </a:r>
          </a:p>
        </p:txBody>
      </p:sp>
      <p:grpSp>
        <p:nvGrpSpPr>
          <p:cNvPr id="36" name="Group 35">
            <a:extLst>
              <a:ext uri="{FF2B5EF4-FFF2-40B4-BE49-F238E27FC236}">
                <a16:creationId xmlns:a16="http://schemas.microsoft.com/office/drawing/2014/main" id="{BD9A32AE-0641-41B1-B4AB-E7E8329BDCB1}"/>
              </a:ext>
            </a:extLst>
          </p:cNvPr>
          <p:cNvGrpSpPr/>
          <p:nvPr/>
        </p:nvGrpSpPr>
        <p:grpSpPr>
          <a:xfrm>
            <a:off x="313223" y="1687312"/>
            <a:ext cx="356103" cy="347416"/>
            <a:chOff x="457200" y="1537275"/>
            <a:chExt cx="626416" cy="584775"/>
          </a:xfrm>
        </p:grpSpPr>
        <p:sp>
          <p:nvSpPr>
            <p:cNvPr id="47" name="Oval 46">
              <a:extLst>
                <a:ext uri="{FF2B5EF4-FFF2-40B4-BE49-F238E27FC236}">
                  <a16:creationId xmlns:a16="http://schemas.microsoft.com/office/drawing/2014/main" id="{801D0976-7F37-4E80-99A8-368E1DF4867D}"/>
                </a:ext>
              </a:extLst>
            </p:cNvPr>
            <p:cNvSpPr/>
            <p:nvPr/>
          </p:nvSpPr>
          <p:spPr>
            <a:xfrm>
              <a:off x="457200" y="1537275"/>
              <a:ext cx="626416" cy="584775"/>
            </a:xfrm>
            <a:prstGeom prst="ellipse">
              <a:avLst/>
            </a:prstGeom>
            <a:solidFill>
              <a:srgbClr val="3CB4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0" name="Graphic 49" descr="Piggy Bank">
              <a:extLst>
                <a:ext uri="{FF2B5EF4-FFF2-40B4-BE49-F238E27FC236}">
                  <a16:creationId xmlns:a16="http://schemas.microsoft.com/office/drawing/2014/main" id="{301534D1-FCC5-4074-95E6-DB9ECA4BEE25}"/>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41204" y="1600459"/>
              <a:ext cx="458405" cy="458405"/>
            </a:xfrm>
            <a:prstGeom prst="rect">
              <a:avLst/>
            </a:prstGeom>
          </p:spPr>
        </p:pic>
      </p:grpSp>
      <p:sp>
        <p:nvSpPr>
          <p:cNvPr id="51" name="TextBox 50">
            <a:extLst>
              <a:ext uri="{FF2B5EF4-FFF2-40B4-BE49-F238E27FC236}">
                <a16:creationId xmlns:a16="http://schemas.microsoft.com/office/drawing/2014/main" id="{C5E93829-F347-4CC5-BF9D-C6626B0D4C0D}"/>
              </a:ext>
            </a:extLst>
          </p:cNvPr>
          <p:cNvSpPr txBox="1"/>
          <p:nvPr/>
        </p:nvSpPr>
        <p:spPr>
          <a:xfrm>
            <a:off x="862495" y="3869216"/>
            <a:ext cx="3316509" cy="378934"/>
          </a:xfrm>
          <a:prstGeom prst="rect">
            <a:avLst/>
          </a:prstGeom>
          <a:noFill/>
          <a:ln w="6350">
            <a:noFill/>
          </a:ln>
        </p:spPr>
        <p:txBody>
          <a:bodyPr wrap="square" rtlCol="0">
            <a:noAutofit/>
          </a:bodyPr>
          <a:lstStyle/>
          <a:p>
            <a:pPr>
              <a:spcAft>
                <a:spcPts val="600"/>
              </a:spcAft>
            </a:pPr>
            <a:r>
              <a:rPr lang="en-US" sz="2000">
                <a:solidFill>
                  <a:schemeClr val="tx1">
                    <a:lumMod val="50000"/>
                    <a:lumOff val="50000"/>
                  </a:schemeClr>
                </a:solidFill>
                <a:latin typeface="Franklin Gothic Medium Cond" panose="020B0606030402020204" pitchFamily="34" charset="0"/>
              </a:rPr>
              <a:t>* Local procurement</a:t>
            </a:r>
          </a:p>
        </p:txBody>
      </p:sp>
      <p:sp>
        <p:nvSpPr>
          <p:cNvPr id="52" name="TextBox 51">
            <a:extLst>
              <a:ext uri="{FF2B5EF4-FFF2-40B4-BE49-F238E27FC236}">
                <a16:creationId xmlns:a16="http://schemas.microsoft.com/office/drawing/2014/main" id="{AFBFACFA-B42C-4F1A-837E-672351790A89}"/>
              </a:ext>
            </a:extLst>
          </p:cNvPr>
          <p:cNvSpPr txBox="1"/>
          <p:nvPr/>
        </p:nvSpPr>
        <p:spPr>
          <a:xfrm>
            <a:off x="0" y="931792"/>
            <a:ext cx="9144000" cy="419796"/>
          </a:xfrm>
          <a:prstGeom prst="rect">
            <a:avLst/>
          </a:prstGeom>
          <a:noFill/>
          <a:ln w="6350">
            <a:noFill/>
          </a:ln>
        </p:spPr>
        <p:txBody>
          <a:bodyPr wrap="square" lIns="91440" tIns="45720" rIns="91440" bIns="45720" rtlCol="0" anchor="t">
            <a:noAutofit/>
          </a:bodyPr>
          <a:lstStyle/>
          <a:p>
            <a:pPr algn="ctr">
              <a:spcAft>
                <a:spcPts val="600"/>
              </a:spcAft>
            </a:pPr>
            <a:r>
              <a:rPr lang="en-US" sz="2000" b="1">
                <a:solidFill>
                  <a:srgbClr val="3CB4E5"/>
                </a:solidFill>
                <a:latin typeface="Franklin Gothic Medium Cond"/>
              </a:rPr>
              <a:t>In addition to new jobs and investing, companies agree to the following:</a:t>
            </a:r>
          </a:p>
        </p:txBody>
      </p:sp>
    </p:spTree>
    <p:extLst>
      <p:ext uri="{BB962C8B-B14F-4D97-AF65-F5344CB8AC3E}">
        <p14:creationId xmlns:p14="http://schemas.microsoft.com/office/powerpoint/2010/main" val="30847910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flipV="1">
            <a:off x="0" y="0"/>
            <a:ext cx="9144000" cy="800100"/>
          </a:xfrm>
          <a:prstGeom prst="rect">
            <a:avLst/>
          </a:prstGeom>
          <a:solidFill>
            <a:srgbClr val="3CB4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91583" y="115409"/>
            <a:ext cx="8686800" cy="584775"/>
          </a:xfrm>
          <a:prstGeom prst="rect">
            <a:avLst/>
          </a:prstGeom>
          <a:noFill/>
        </p:spPr>
        <p:txBody>
          <a:bodyPr wrap="square" rtlCol="0">
            <a:spAutoFit/>
          </a:bodyPr>
          <a:lstStyle/>
          <a:p>
            <a:r>
              <a:rPr lang="en-US" sz="3200">
                <a:solidFill>
                  <a:schemeClr val="bg1"/>
                </a:solidFill>
                <a:latin typeface="Franklin Gothic Demi Cond" panose="020B0706030402020204" pitchFamily="34" charset="0"/>
              </a:rPr>
              <a:t>Economic Development Value Proposition</a:t>
            </a:r>
          </a:p>
        </p:txBody>
      </p:sp>
      <p:sp>
        <p:nvSpPr>
          <p:cNvPr id="7" name="TextBox 6">
            <a:extLst>
              <a:ext uri="{FF2B5EF4-FFF2-40B4-BE49-F238E27FC236}">
                <a16:creationId xmlns:a16="http://schemas.microsoft.com/office/drawing/2014/main" id="{21A46E43-572D-E441-9C25-98BFE66896E6}"/>
              </a:ext>
            </a:extLst>
          </p:cNvPr>
          <p:cNvSpPr txBox="1"/>
          <p:nvPr/>
        </p:nvSpPr>
        <p:spPr>
          <a:xfrm>
            <a:off x="813852" y="959939"/>
            <a:ext cx="8274323" cy="696996"/>
          </a:xfrm>
          <a:prstGeom prst="rect">
            <a:avLst/>
          </a:prstGeom>
          <a:noFill/>
          <a:ln w="6350">
            <a:noFill/>
          </a:ln>
        </p:spPr>
        <p:txBody>
          <a:bodyPr wrap="square" rtlCol="0">
            <a:noAutofit/>
          </a:bodyPr>
          <a:lstStyle/>
          <a:p>
            <a:r>
              <a:rPr lang="en-US">
                <a:solidFill>
                  <a:schemeClr val="tx1">
                    <a:lumMod val="50000"/>
                    <a:lumOff val="50000"/>
                  </a:schemeClr>
                </a:solidFill>
                <a:latin typeface="Franklin Gothic Medium Cond" panose="020B0606030402020204" pitchFamily="34" charset="0"/>
              </a:rPr>
              <a:t>7-year average forgone Property Tax Revenue: $1.9 million City General Fund (Total= $13.6M)</a:t>
            </a:r>
          </a:p>
          <a:p>
            <a:r>
              <a:rPr lang="en-US">
                <a:solidFill>
                  <a:schemeClr val="tx1">
                    <a:lumMod val="50000"/>
                    <a:lumOff val="50000"/>
                  </a:schemeClr>
                </a:solidFill>
                <a:latin typeface="Franklin Gothic Medium Cond" panose="020B0606030402020204" pitchFamily="34" charset="0"/>
              </a:rPr>
              <a:t>Cost Per Job: $1,513</a:t>
            </a:r>
          </a:p>
          <a:p>
            <a:endParaRPr lang="en-US" sz="2000">
              <a:solidFill>
                <a:schemeClr val="tx1">
                  <a:lumMod val="50000"/>
                  <a:lumOff val="50000"/>
                </a:schemeClr>
              </a:solidFill>
              <a:latin typeface="Franklin Gothic Medium Cond" panose="020B0606030402020204" pitchFamily="34" charset="0"/>
            </a:endParaRPr>
          </a:p>
        </p:txBody>
      </p:sp>
      <p:grpSp>
        <p:nvGrpSpPr>
          <p:cNvPr id="19" name="Group 18">
            <a:extLst>
              <a:ext uri="{FF2B5EF4-FFF2-40B4-BE49-F238E27FC236}">
                <a16:creationId xmlns:a16="http://schemas.microsoft.com/office/drawing/2014/main" id="{2D33157B-A7E3-3F45-BE00-DEC2AB1D00B5}"/>
              </a:ext>
            </a:extLst>
          </p:cNvPr>
          <p:cNvGrpSpPr/>
          <p:nvPr/>
        </p:nvGrpSpPr>
        <p:grpSpPr>
          <a:xfrm>
            <a:off x="228600" y="1070525"/>
            <a:ext cx="489757" cy="457200"/>
            <a:chOff x="457200" y="1537275"/>
            <a:chExt cx="626416" cy="584775"/>
          </a:xfrm>
        </p:grpSpPr>
        <p:sp>
          <p:nvSpPr>
            <p:cNvPr id="11" name="Oval 10">
              <a:extLst>
                <a:ext uri="{FF2B5EF4-FFF2-40B4-BE49-F238E27FC236}">
                  <a16:creationId xmlns:a16="http://schemas.microsoft.com/office/drawing/2014/main" id="{38C2F1B6-65BC-D041-9828-D49916AB867B}"/>
                </a:ext>
              </a:extLst>
            </p:cNvPr>
            <p:cNvSpPr/>
            <p:nvPr/>
          </p:nvSpPr>
          <p:spPr>
            <a:xfrm>
              <a:off x="457200" y="1537275"/>
              <a:ext cx="626416" cy="584775"/>
            </a:xfrm>
            <a:prstGeom prst="ellipse">
              <a:avLst/>
            </a:prstGeom>
            <a:solidFill>
              <a:srgbClr val="3CB4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Graphic 17" descr="Piggy Bank">
              <a:extLst>
                <a:ext uri="{FF2B5EF4-FFF2-40B4-BE49-F238E27FC236}">
                  <a16:creationId xmlns:a16="http://schemas.microsoft.com/office/drawing/2014/main" id="{C704FEDA-E843-874B-9219-1A5947409E4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1204" y="1600459"/>
              <a:ext cx="458405" cy="458405"/>
            </a:xfrm>
            <a:prstGeom prst="rect">
              <a:avLst/>
            </a:prstGeom>
          </p:spPr>
        </p:pic>
      </p:grpSp>
      <p:sp>
        <p:nvSpPr>
          <p:cNvPr id="25" name="TextBox 24">
            <a:extLst>
              <a:ext uri="{FF2B5EF4-FFF2-40B4-BE49-F238E27FC236}">
                <a16:creationId xmlns:a16="http://schemas.microsoft.com/office/drawing/2014/main" id="{D455E8DF-7F77-4946-ABFD-296C705E280F}"/>
              </a:ext>
            </a:extLst>
          </p:cNvPr>
          <p:cNvSpPr txBox="1"/>
          <p:nvPr/>
        </p:nvSpPr>
        <p:spPr>
          <a:xfrm>
            <a:off x="294278" y="1809750"/>
            <a:ext cx="8686799" cy="347964"/>
          </a:xfrm>
          <a:prstGeom prst="rect">
            <a:avLst/>
          </a:prstGeom>
          <a:noFill/>
          <a:ln w="6350">
            <a:noFill/>
          </a:ln>
        </p:spPr>
        <p:txBody>
          <a:bodyPr wrap="square" rtlCol="0">
            <a:noAutofit/>
          </a:bodyPr>
          <a:lstStyle/>
          <a:p>
            <a:r>
              <a:rPr lang="en-US">
                <a:solidFill>
                  <a:schemeClr val="tx1">
                    <a:lumMod val="50000"/>
                    <a:lumOff val="50000"/>
                  </a:schemeClr>
                </a:solidFill>
                <a:latin typeface="Franklin Gothic Medium Cond" panose="020B0606030402020204" pitchFamily="34" charset="0"/>
              </a:rPr>
              <a:t>Return over 7 years:</a:t>
            </a:r>
          </a:p>
          <a:p>
            <a:endParaRPr lang="en-US">
              <a:solidFill>
                <a:schemeClr val="tx1">
                  <a:lumMod val="50000"/>
                  <a:lumOff val="50000"/>
                </a:schemeClr>
              </a:solidFill>
              <a:latin typeface="Franklin Gothic Medium Cond" panose="020B0606030402020204" pitchFamily="34" charset="0"/>
            </a:endParaRPr>
          </a:p>
          <a:p>
            <a:endParaRPr lang="en-US" sz="2000">
              <a:solidFill>
                <a:schemeClr val="tx1">
                  <a:lumMod val="50000"/>
                  <a:lumOff val="50000"/>
                </a:schemeClr>
              </a:solidFill>
              <a:latin typeface="Franklin Gothic Medium Cond" panose="020B0606030402020204" pitchFamily="34" charset="0"/>
            </a:endParaRPr>
          </a:p>
        </p:txBody>
      </p:sp>
      <p:sp>
        <p:nvSpPr>
          <p:cNvPr id="2" name="TextBox 1">
            <a:extLst>
              <a:ext uri="{FF2B5EF4-FFF2-40B4-BE49-F238E27FC236}">
                <a16:creationId xmlns:a16="http://schemas.microsoft.com/office/drawing/2014/main" id="{C315D807-C00C-504C-964D-8A768AA27657}"/>
              </a:ext>
            </a:extLst>
          </p:cNvPr>
          <p:cNvSpPr txBox="1"/>
          <p:nvPr/>
        </p:nvSpPr>
        <p:spPr>
          <a:xfrm>
            <a:off x="381000" y="2438905"/>
            <a:ext cx="1524000" cy="2468368"/>
          </a:xfrm>
          <a:prstGeom prst="rect">
            <a:avLst/>
          </a:prstGeom>
          <a:noFill/>
        </p:spPr>
        <p:txBody>
          <a:bodyPr wrap="square" rtlCol="0">
            <a:spAutoFit/>
          </a:bodyPr>
          <a:lstStyle/>
          <a:p>
            <a:pPr>
              <a:lnSpc>
                <a:spcPct val="80000"/>
              </a:lnSpc>
            </a:pPr>
            <a:r>
              <a:rPr lang="en-US" sz="3600" b="1">
                <a:solidFill>
                  <a:srgbClr val="EBA900"/>
                </a:solidFill>
                <a:latin typeface="Franklin Gothic Demi" panose="020B0603020102020204" pitchFamily="34" charset="0"/>
              </a:rPr>
              <a:t>3,600</a:t>
            </a:r>
            <a:r>
              <a:rPr lang="en-US">
                <a:solidFill>
                  <a:schemeClr val="tx1">
                    <a:lumMod val="50000"/>
                    <a:lumOff val="50000"/>
                  </a:schemeClr>
                </a:solidFill>
                <a:latin typeface="Franklin Gothic Medium Cond" panose="020B0606030402020204" pitchFamily="34" charset="0"/>
              </a:rPr>
              <a:t> </a:t>
            </a:r>
          </a:p>
          <a:p>
            <a:pPr>
              <a:lnSpc>
                <a:spcPct val="80000"/>
              </a:lnSpc>
            </a:pPr>
            <a:endParaRPr lang="en-US" sz="1600">
              <a:solidFill>
                <a:schemeClr val="tx1">
                  <a:lumMod val="50000"/>
                  <a:lumOff val="50000"/>
                </a:schemeClr>
              </a:solidFill>
              <a:latin typeface="Franklin Gothic Medium Cond" panose="020B0606030402020204" pitchFamily="34" charset="0"/>
            </a:endParaRPr>
          </a:p>
          <a:p>
            <a:pPr>
              <a:lnSpc>
                <a:spcPct val="80000"/>
              </a:lnSpc>
            </a:pPr>
            <a:r>
              <a:rPr lang="en-US" sz="1600">
                <a:solidFill>
                  <a:schemeClr val="tx1">
                    <a:lumMod val="50000"/>
                    <a:lumOff val="50000"/>
                  </a:schemeClr>
                </a:solidFill>
                <a:latin typeface="Franklin Gothic Medium Cond" panose="020B0606030402020204" pitchFamily="34" charset="0"/>
              </a:rPr>
              <a:t>New living wage full time jobs; </a:t>
            </a:r>
          </a:p>
          <a:p>
            <a:pPr>
              <a:lnSpc>
                <a:spcPct val="80000"/>
              </a:lnSpc>
            </a:pPr>
            <a:r>
              <a:rPr lang="en-US" sz="1600">
                <a:solidFill>
                  <a:schemeClr val="tx1">
                    <a:lumMod val="50000"/>
                    <a:lumOff val="50000"/>
                  </a:schemeClr>
                </a:solidFill>
                <a:latin typeface="Franklin Gothic Medium Cond" panose="020B0606030402020204" pitchFamily="34" charset="0"/>
              </a:rPr>
              <a:t>(10% increase required, </a:t>
            </a:r>
          </a:p>
          <a:p>
            <a:pPr>
              <a:lnSpc>
                <a:spcPct val="80000"/>
              </a:lnSpc>
            </a:pPr>
            <a:r>
              <a:rPr lang="en-US" sz="1600">
                <a:solidFill>
                  <a:schemeClr val="tx1">
                    <a:lumMod val="50000"/>
                    <a:lumOff val="50000"/>
                  </a:schemeClr>
                </a:solidFill>
                <a:latin typeface="Franklin Gothic Medium Cond" panose="020B0606030402020204" pitchFamily="34" charset="0"/>
              </a:rPr>
              <a:t>30% increase realized)</a:t>
            </a:r>
          </a:p>
          <a:p>
            <a:endParaRPr lang="en-US">
              <a:solidFill>
                <a:schemeClr val="tx1">
                  <a:lumMod val="50000"/>
                  <a:lumOff val="50000"/>
                </a:schemeClr>
              </a:solidFill>
              <a:latin typeface="Franklin Gothic Medium Cond" panose="020B0606030402020204" pitchFamily="34" charset="0"/>
            </a:endParaRPr>
          </a:p>
          <a:p>
            <a:endParaRPr lang="en-US"/>
          </a:p>
        </p:txBody>
      </p:sp>
      <p:cxnSp>
        <p:nvCxnSpPr>
          <p:cNvPr id="12" name="Straight Connector 11">
            <a:extLst>
              <a:ext uri="{FF2B5EF4-FFF2-40B4-BE49-F238E27FC236}">
                <a16:creationId xmlns:a16="http://schemas.microsoft.com/office/drawing/2014/main" id="{5DCF790A-7CF6-8842-86A6-920394055F66}"/>
              </a:ext>
            </a:extLst>
          </p:cNvPr>
          <p:cNvCxnSpPr>
            <a:cxnSpLocks/>
          </p:cNvCxnSpPr>
          <p:nvPr/>
        </p:nvCxnSpPr>
        <p:spPr>
          <a:xfrm>
            <a:off x="381000" y="2237688"/>
            <a:ext cx="8534400" cy="29261"/>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8ADFB16-7693-9347-9E00-2390AC2B4AA3}"/>
              </a:ext>
            </a:extLst>
          </p:cNvPr>
          <p:cNvSpPr txBox="1"/>
          <p:nvPr/>
        </p:nvSpPr>
        <p:spPr>
          <a:xfrm>
            <a:off x="2008301" y="2438905"/>
            <a:ext cx="1524000" cy="1323439"/>
          </a:xfrm>
          <a:prstGeom prst="rect">
            <a:avLst/>
          </a:prstGeom>
          <a:noFill/>
        </p:spPr>
        <p:txBody>
          <a:bodyPr wrap="square" rtlCol="0">
            <a:spAutoFit/>
          </a:bodyPr>
          <a:lstStyle/>
          <a:p>
            <a:pPr>
              <a:lnSpc>
                <a:spcPct val="80000"/>
              </a:lnSpc>
            </a:pPr>
            <a:r>
              <a:rPr lang="en-US" sz="3600" b="1">
                <a:solidFill>
                  <a:srgbClr val="EBA900"/>
                </a:solidFill>
                <a:latin typeface="Franklin Gothic Demi" panose="020B0603020102020204" pitchFamily="34" charset="0"/>
              </a:rPr>
              <a:t>2.2%</a:t>
            </a:r>
            <a:endParaRPr lang="en-US" sz="4000" b="1">
              <a:solidFill>
                <a:schemeClr val="tx1">
                  <a:lumMod val="50000"/>
                  <a:lumOff val="50000"/>
                </a:schemeClr>
              </a:solidFill>
              <a:latin typeface="Franklin Gothic Medium Cond" panose="020B0606030402020204" pitchFamily="34" charset="0"/>
            </a:endParaRPr>
          </a:p>
          <a:p>
            <a:pPr>
              <a:lnSpc>
                <a:spcPct val="80000"/>
              </a:lnSpc>
            </a:pPr>
            <a:endParaRPr lang="en-US" sz="1600" b="1">
              <a:solidFill>
                <a:schemeClr val="tx1">
                  <a:lumMod val="50000"/>
                  <a:lumOff val="50000"/>
                </a:schemeClr>
              </a:solidFill>
              <a:latin typeface="Franklin Gothic Medium Cond" panose="020B0606030402020204" pitchFamily="34" charset="0"/>
            </a:endParaRPr>
          </a:p>
          <a:p>
            <a:pPr>
              <a:lnSpc>
                <a:spcPct val="80000"/>
              </a:lnSpc>
            </a:pPr>
            <a:r>
              <a:rPr lang="en-US" sz="1600">
                <a:solidFill>
                  <a:schemeClr val="tx1">
                    <a:lumMod val="50000"/>
                    <a:lumOff val="50000"/>
                  </a:schemeClr>
                </a:solidFill>
                <a:latin typeface="Franklin Gothic Medium Cond" panose="020B0606030402020204" pitchFamily="34" charset="0"/>
              </a:rPr>
              <a:t>Business Tax </a:t>
            </a:r>
            <a:br>
              <a:rPr lang="en-US" sz="1600">
                <a:solidFill>
                  <a:schemeClr val="tx1">
                    <a:lumMod val="50000"/>
                    <a:lumOff val="50000"/>
                  </a:schemeClr>
                </a:solidFill>
                <a:latin typeface="Franklin Gothic Medium Cond" panose="020B0606030402020204" pitchFamily="34" charset="0"/>
              </a:rPr>
            </a:br>
            <a:r>
              <a:rPr lang="en-US" sz="1600">
                <a:solidFill>
                  <a:schemeClr val="tx1">
                    <a:lumMod val="50000"/>
                    <a:lumOff val="50000"/>
                  </a:schemeClr>
                </a:solidFill>
                <a:latin typeface="Franklin Gothic Medium Cond" panose="020B0606030402020204" pitchFamily="34" charset="0"/>
              </a:rPr>
              <a:t>on applicable revenue</a:t>
            </a:r>
          </a:p>
        </p:txBody>
      </p:sp>
      <p:sp>
        <p:nvSpPr>
          <p:cNvPr id="14" name="TextBox 13">
            <a:extLst>
              <a:ext uri="{FF2B5EF4-FFF2-40B4-BE49-F238E27FC236}">
                <a16:creationId xmlns:a16="http://schemas.microsoft.com/office/drawing/2014/main" id="{4B55F3C0-3F1B-3E45-8271-951240173C53}"/>
              </a:ext>
            </a:extLst>
          </p:cNvPr>
          <p:cNvSpPr txBox="1"/>
          <p:nvPr/>
        </p:nvSpPr>
        <p:spPr>
          <a:xfrm>
            <a:off x="3499513" y="2424441"/>
            <a:ext cx="1981202" cy="1129861"/>
          </a:xfrm>
          <a:prstGeom prst="rect">
            <a:avLst/>
          </a:prstGeom>
          <a:noFill/>
        </p:spPr>
        <p:txBody>
          <a:bodyPr wrap="square" rtlCol="0">
            <a:spAutoFit/>
          </a:bodyPr>
          <a:lstStyle/>
          <a:p>
            <a:pPr>
              <a:lnSpc>
                <a:spcPct val="80000"/>
              </a:lnSpc>
            </a:pPr>
            <a:r>
              <a:rPr lang="en-US" sz="3600" b="1">
                <a:solidFill>
                  <a:srgbClr val="EBA900"/>
                </a:solidFill>
                <a:latin typeface="Franklin Gothic Demi" panose="020B0603020102020204" pitchFamily="34" charset="0"/>
              </a:rPr>
              <a:t>$80.6M</a:t>
            </a:r>
            <a:r>
              <a:rPr lang="en-US" sz="1600">
                <a:solidFill>
                  <a:schemeClr val="tx1">
                    <a:lumMod val="50000"/>
                    <a:lumOff val="50000"/>
                  </a:schemeClr>
                </a:solidFill>
                <a:latin typeface="Franklin Gothic Medium Cond" panose="020B0606030402020204" pitchFamily="34" charset="0"/>
              </a:rPr>
              <a:t> </a:t>
            </a:r>
          </a:p>
          <a:p>
            <a:pPr>
              <a:lnSpc>
                <a:spcPct val="80000"/>
              </a:lnSpc>
            </a:pPr>
            <a:endParaRPr lang="en-US" sz="1600">
              <a:solidFill>
                <a:schemeClr val="tx1">
                  <a:lumMod val="50000"/>
                  <a:lumOff val="50000"/>
                </a:schemeClr>
              </a:solidFill>
              <a:latin typeface="Franklin Gothic Medium Cond" panose="020B0606030402020204" pitchFamily="34" charset="0"/>
            </a:endParaRPr>
          </a:p>
          <a:p>
            <a:pPr>
              <a:lnSpc>
                <a:spcPct val="80000"/>
              </a:lnSpc>
            </a:pPr>
            <a:r>
              <a:rPr lang="en-US" sz="1600">
                <a:solidFill>
                  <a:schemeClr val="tx1">
                    <a:lumMod val="50000"/>
                    <a:lumOff val="50000"/>
                  </a:schemeClr>
                </a:solidFill>
                <a:latin typeface="Franklin Gothic Medium Cond" panose="020B0606030402020204" pitchFamily="34" charset="0"/>
              </a:rPr>
              <a:t>Income tax to the</a:t>
            </a:r>
            <a:br>
              <a:rPr lang="en-US" sz="1600">
                <a:solidFill>
                  <a:schemeClr val="tx1">
                    <a:lumMod val="50000"/>
                    <a:lumOff val="50000"/>
                  </a:schemeClr>
                </a:solidFill>
                <a:latin typeface="Franklin Gothic Medium Cond" panose="020B0606030402020204" pitchFamily="34" charset="0"/>
              </a:rPr>
            </a:br>
            <a:r>
              <a:rPr lang="en-US" sz="1600">
                <a:solidFill>
                  <a:schemeClr val="tx1">
                    <a:lumMod val="50000"/>
                    <a:lumOff val="50000"/>
                  </a:schemeClr>
                </a:solidFill>
                <a:latin typeface="Franklin Gothic Medium Cond" panose="020B0606030402020204" pitchFamily="34" charset="0"/>
              </a:rPr>
              <a:t>State of Oregon </a:t>
            </a:r>
            <a:endParaRPr lang="en-US"/>
          </a:p>
        </p:txBody>
      </p:sp>
      <p:sp>
        <p:nvSpPr>
          <p:cNvPr id="15" name="TextBox 14">
            <a:extLst>
              <a:ext uri="{FF2B5EF4-FFF2-40B4-BE49-F238E27FC236}">
                <a16:creationId xmlns:a16="http://schemas.microsoft.com/office/drawing/2014/main" id="{C06CCAB6-5EB7-CC4A-A1AD-C02AFB805FE1}"/>
              </a:ext>
            </a:extLst>
          </p:cNvPr>
          <p:cNvSpPr txBox="1"/>
          <p:nvPr/>
        </p:nvSpPr>
        <p:spPr>
          <a:xfrm>
            <a:off x="5497208" y="2393269"/>
            <a:ext cx="1785206" cy="1600438"/>
          </a:xfrm>
          <a:prstGeom prst="rect">
            <a:avLst/>
          </a:prstGeom>
          <a:noFill/>
        </p:spPr>
        <p:txBody>
          <a:bodyPr wrap="square" rtlCol="0">
            <a:spAutoFit/>
          </a:bodyPr>
          <a:lstStyle/>
          <a:p>
            <a:pPr>
              <a:lnSpc>
                <a:spcPct val="80000"/>
              </a:lnSpc>
            </a:pPr>
            <a:r>
              <a:rPr lang="en-US" sz="3600" b="1">
                <a:solidFill>
                  <a:srgbClr val="EBA900"/>
                </a:solidFill>
                <a:latin typeface="Franklin Gothic Demi" panose="020B0603020102020204" pitchFamily="34" charset="0"/>
              </a:rPr>
              <a:t>$7.8M</a:t>
            </a:r>
            <a:r>
              <a:rPr lang="en-US" sz="1600">
                <a:solidFill>
                  <a:schemeClr val="tx1">
                    <a:lumMod val="50000"/>
                    <a:lumOff val="50000"/>
                  </a:schemeClr>
                </a:solidFill>
                <a:latin typeface="Franklin Gothic Medium Cond" panose="020B0606030402020204" pitchFamily="34" charset="0"/>
              </a:rPr>
              <a:t> </a:t>
            </a:r>
          </a:p>
          <a:p>
            <a:pPr>
              <a:lnSpc>
                <a:spcPct val="80000"/>
              </a:lnSpc>
            </a:pPr>
            <a:endParaRPr lang="en-US" sz="1600">
              <a:solidFill>
                <a:schemeClr val="tx1">
                  <a:lumMod val="50000"/>
                  <a:lumOff val="50000"/>
                </a:schemeClr>
              </a:solidFill>
              <a:latin typeface="Franklin Gothic Medium Cond" panose="020B0606030402020204" pitchFamily="34" charset="0"/>
            </a:endParaRPr>
          </a:p>
          <a:p>
            <a:pPr>
              <a:lnSpc>
                <a:spcPct val="80000"/>
              </a:lnSpc>
            </a:pPr>
            <a:r>
              <a:rPr lang="en-US" sz="1600">
                <a:solidFill>
                  <a:schemeClr val="tx1">
                    <a:lumMod val="50000"/>
                    <a:lumOff val="50000"/>
                  </a:schemeClr>
                </a:solidFill>
                <a:latin typeface="Franklin Gothic Medium Cond" panose="020B0606030402020204" pitchFamily="34" charset="0"/>
              </a:rPr>
              <a:t>Workforce Training</a:t>
            </a:r>
            <a:br>
              <a:rPr lang="en-US" sz="1600">
                <a:solidFill>
                  <a:schemeClr val="tx1">
                    <a:lumMod val="50000"/>
                    <a:lumOff val="50000"/>
                  </a:schemeClr>
                </a:solidFill>
                <a:latin typeface="Franklin Gothic Medium Cond" panose="020B0606030402020204" pitchFamily="34" charset="0"/>
              </a:rPr>
            </a:br>
            <a:r>
              <a:rPr lang="en-US" sz="1600">
                <a:solidFill>
                  <a:schemeClr val="tx1">
                    <a:lumMod val="50000"/>
                    <a:lumOff val="50000"/>
                  </a:schemeClr>
                </a:solidFill>
                <a:latin typeface="Franklin Gothic Medium Cond" panose="020B0606030402020204" pitchFamily="34" charset="0"/>
              </a:rPr>
              <a:t>&amp; Business Development Fund </a:t>
            </a:r>
          </a:p>
          <a:p>
            <a:endParaRPr lang="en-US"/>
          </a:p>
        </p:txBody>
      </p:sp>
      <p:sp>
        <p:nvSpPr>
          <p:cNvPr id="16" name="TextBox 15">
            <a:extLst>
              <a:ext uri="{FF2B5EF4-FFF2-40B4-BE49-F238E27FC236}">
                <a16:creationId xmlns:a16="http://schemas.microsoft.com/office/drawing/2014/main" id="{E82C0E3B-AE2A-424F-B2EF-664B72CAE8A0}"/>
              </a:ext>
            </a:extLst>
          </p:cNvPr>
          <p:cNvSpPr txBox="1"/>
          <p:nvPr/>
        </p:nvSpPr>
        <p:spPr>
          <a:xfrm>
            <a:off x="7336057" y="2372858"/>
            <a:ext cx="1752602" cy="1403461"/>
          </a:xfrm>
          <a:prstGeom prst="rect">
            <a:avLst/>
          </a:prstGeom>
          <a:noFill/>
        </p:spPr>
        <p:txBody>
          <a:bodyPr wrap="square" rtlCol="0">
            <a:spAutoFit/>
          </a:bodyPr>
          <a:lstStyle/>
          <a:p>
            <a:pPr>
              <a:lnSpc>
                <a:spcPct val="80000"/>
              </a:lnSpc>
            </a:pPr>
            <a:r>
              <a:rPr lang="en-US" sz="3600" b="1">
                <a:solidFill>
                  <a:srgbClr val="EBA900"/>
                </a:solidFill>
                <a:latin typeface="Franklin Gothic Demi" panose="020B0603020102020204" pitchFamily="34" charset="0"/>
              </a:rPr>
              <a:t>$960M </a:t>
            </a:r>
          </a:p>
          <a:p>
            <a:pPr>
              <a:lnSpc>
                <a:spcPct val="80000"/>
              </a:lnSpc>
            </a:pPr>
            <a:endParaRPr lang="en-US" sz="1600" b="1">
              <a:solidFill>
                <a:srgbClr val="EBA900"/>
              </a:solidFill>
              <a:latin typeface="Franklin Gothic Demi" panose="020B0603020102020204" pitchFamily="34" charset="0"/>
            </a:endParaRPr>
          </a:p>
          <a:p>
            <a:pPr>
              <a:lnSpc>
                <a:spcPct val="80000"/>
              </a:lnSpc>
            </a:pPr>
            <a:r>
              <a:rPr lang="en-US" sz="1600">
                <a:solidFill>
                  <a:schemeClr val="tx1">
                    <a:lumMod val="50000"/>
                    <a:lumOff val="50000"/>
                  </a:schemeClr>
                </a:solidFill>
                <a:latin typeface="Franklin Gothic Medium Cond" panose="020B0606030402020204" pitchFamily="34" charset="0"/>
              </a:rPr>
              <a:t>Procurement w/in City of Portland</a:t>
            </a:r>
            <a:endParaRPr lang="en-US">
              <a:solidFill>
                <a:schemeClr val="tx1">
                  <a:lumMod val="50000"/>
                  <a:lumOff val="50000"/>
                </a:schemeClr>
              </a:solidFill>
              <a:latin typeface="Franklin Gothic Medium Cond" panose="020B0606030402020204" pitchFamily="34" charset="0"/>
            </a:endParaRPr>
          </a:p>
          <a:p>
            <a:endParaRPr lang="en-US"/>
          </a:p>
        </p:txBody>
      </p:sp>
      <p:cxnSp>
        <p:nvCxnSpPr>
          <p:cNvPr id="17" name="Straight Connector 16">
            <a:extLst>
              <a:ext uri="{FF2B5EF4-FFF2-40B4-BE49-F238E27FC236}">
                <a16:creationId xmlns:a16="http://schemas.microsoft.com/office/drawing/2014/main" id="{0A293A0D-A6A6-E64F-9BE6-F5742E8FB705}"/>
              </a:ext>
            </a:extLst>
          </p:cNvPr>
          <p:cNvCxnSpPr>
            <a:cxnSpLocks/>
          </p:cNvCxnSpPr>
          <p:nvPr/>
        </p:nvCxnSpPr>
        <p:spPr>
          <a:xfrm>
            <a:off x="1828800" y="2237688"/>
            <a:ext cx="0" cy="1538631"/>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DAA8A83-5275-294C-90CA-DFFE47408D5F}"/>
              </a:ext>
            </a:extLst>
          </p:cNvPr>
          <p:cNvCxnSpPr>
            <a:cxnSpLocks/>
          </p:cNvCxnSpPr>
          <p:nvPr/>
        </p:nvCxnSpPr>
        <p:spPr>
          <a:xfrm>
            <a:off x="3392864" y="2237688"/>
            <a:ext cx="0" cy="1553262"/>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936DB1-EED6-4C46-9185-89C7ACA8EDB6}"/>
              </a:ext>
            </a:extLst>
          </p:cNvPr>
          <p:cNvCxnSpPr>
            <a:cxnSpLocks/>
          </p:cNvCxnSpPr>
          <p:nvPr/>
        </p:nvCxnSpPr>
        <p:spPr>
          <a:xfrm>
            <a:off x="5334000" y="2237688"/>
            <a:ext cx="0" cy="1553262"/>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071E6A6-D4ED-734E-BF49-55F40F9A2C17}"/>
              </a:ext>
            </a:extLst>
          </p:cNvPr>
          <p:cNvCxnSpPr>
            <a:cxnSpLocks/>
          </p:cNvCxnSpPr>
          <p:nvPr/>
        </p:nvCxnSpPr>
        <p:spPr>
          <a:xfrm>
            <a:off x="7268852" y="2237688"/>
            <a:ext cx="0" cy="1553262"/>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D9BB3166-A589-7C4B-89C4-C21FE7A6B0AB}"/>
              </a:ext>
            </a:extLst>
          </p:cNvPr>
          <p:cNvSpPr/>
          <p:nvPr/>
        </p:nvSpPr>
        <p:spPr>
          <a:xfrm>
            <a:off x="1825752" y="4299287"/>
            <a:ext cx="8510832" cy="646331"/>
          </a:xfrm>
          <a:prstGeom prst="rect">
            <a:avLst/>
          </a:prstGeom>
        </p:spPr>
        <p:txBody>
          <a:bodyPr wrap="square">
            <a:spAutoFit/>
          </a:bodyPr>
          <a:lstStyle/>
          <a:p>
            <a:r>
              <a:rPr lang="en-US">
                <a:solidFill>
                  <a:srgbClr val="EBA900"/>
                </a:solidFill>
                <a:latin typeface="Franklin Gothic Medium Cond" panose="020B0606030402020204" pitchFamily="34" charset="0"/>
              </a:rPr>
              <a:t>19 </a:t>
            </a:r>
            <a:r>
              <a:rPr lang="en-US">
                <a:solidFill>
                  <a:schemeClr val="tx1">
                    <a:lumMod val="50000"/>
                    <a:lumOff val="50000"/>
                  </a:schemeClr>
                </a:solidFill>
                <a:latin typeface="Franklin Gothic Medium Cond" panose="020B0606030402020204" pitchFamily="34" charset="0"/>
              </a:rPr>
              <a:t>Public benefit agreements with </a:t>
            </a:r>
            <a:r>
              <a:rPr lang="en-US">
                <a:solidFill>
                  <a:srgbClr val="EBA900"/>
                </a:solidFill>
                <a:latin typeface="Franklin Gothic Medium Cond" panose="020B0606030402020204" pitchFamily="34" charset="0"/>
              </a:rPr>
              <a:t>100+ engagements each year</a:t>
            </a:r>
          </a:p>
          <a:p>
            <a:r>
              <a:rPr lang="en-US">
                <a:solidFill>
                  <a:schemeClr val="tx1">
                    <a:lumMod val="50000"/>
                    <a:lumOff val="50000"/>
                  </a:schemeClr>
                </a:solidFill>
                <a:latin typeface="Franklin Gothic Medium Cond" panose="020B0606030402020204" pitchFamily="34" charset="0"/>
              </a:rPr>
              <a:t>Estimated ‘payback’ of forgone revenue = </a:t>
            </a:r>
            <a:r>
              <a:rPr lang="en-US">
                <a:solidFill>
                  <a:srgbClr val="EBA900"/>
                </a:solidFill>
                <a:latin typeface="Franklin Gothic Medium Cond" panose="020B0606030402020204" pitchFamily="34" charset="0"/>
              </a:rPr>
              <a:t>5 years after abatement expires</a:t>
            </a:r>
          </a:p>
        </p:txBody>
      </p:sp>
    </p:spTree>
    <p:extLst>
      <p:ext uri="{BB962C8B-B14F-4D97-AF65-F5344CB8AC3E}">
        <p14:creationId xmlns:p14="http://schemas.microsoft.com/office/powerpoint/2010/main" val="24533744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flipV="1">
            <a:off x="0" y="0"/>
            <a:ext cx="9144000" cy="800100"/>
          </a:xfrm>
          <a:prstGeom prst="rect">
            <a:avLst/>
          </a:prstGeom>
          <a:solidFill>
            <a:srgbClr val="3CB4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49BEF6EE-DEAD-E848-B584-1C87DFEE6E90}"/>
              </a:ext>
            </a:extLst>
          </p:cNvPr>
          <p:cNvSpPr txBox="1"/>
          <p:nvPr/>
        </p:nvSpPr>
        <p:spPr>
          <a:xfrm>
            <a:off x="399449" y="904526"/>
            <a:ext cx="8406984" cy="3505200"/>
          </a:xfrm>
          <a:prstGeom prst="rect">
            <a:avLst/>
          </a:prstGeom>
          <a:noFill/>
          <a:ln w="6350">
            <a:noFill/>
          </a:ln>
        </p:spPr>
        <p:txBody>
          <a:bodyPr wrap="square" lIns="91440" tIns="45720" rIns="91440" bIns="45720" rtlCol="0" anchor="t">
            <a:noAutofit/>
          </a:bodyPr>
          <a:lstStyle/>
          <a:p>
            <a:r>
              <a:rPr lang="en-US" sz="2400">
                <a:solidFill>
                  <a:schemeClr val="bg1">
                    <a:lumMod val="50000"/>
                  </a:schemeClr>
                </a:solidFill>
                <a:latin typeface="Franklin Gothic Medium Cond"/>
              </a:rPr>
              <a:t>Enterprise Zone must:</a:t>
            </a:r>
          </a:p>
          <a:p>
            <a:endParaRPr lang="en-US" sz="1050">
              <a:solidFill>
                <a:schemeClr val="bg1">
                  <a:lumMod val="50000"/>
                </a:schemeClr>
              </a:solidFill>
              <a:latin typeface="Franklin Gothic Medium Cond" panose="020B0606030402020204" pitchFamily="34" charset="0"/>
            </a:endParaRPr>
          </a:p>
          <a:p>
            <a:pPr marL="342900" indent="-342900">
              <a:buFont typeface="Arial" panose="020B0604020202020204" pitchFamily="34" charset="0"/>
              <a:buChar char="•"/>
            </a:pPr>
            <a:r>
              <a:rPr lang="en-US" sz="2400">
                <a:solidFill>
                  <a:schemeClr val="bg1">
                    <a:lumMod val="50000"/>
                  </a:schemeClr>
                </a:solidFill>
                <a:latin typeface="Franklin Gothic Medium Cond"/>
              </a:rPr>
              <a:t>Meet state income/poverty standards for qualifying</a:t>
            </a:r>
          </a:p>
          <a:p>
            <a:pPr marL="342900" indent="-342900">
              <a:buFont typeface="Arial" panose="020B0604020202020204" pitchFamily="34" charset="0"/>
              <a:buChar char="•"/>
            </a:pPr>
            <a:r>
              <a:rPr lang="en-US" sz="2400">
                <a:solidFill>
                  <a:schemeClr val="bg1">
                    <a:lumMod val="50000"/>
                  </a:schemeClr>
                </a:solidFill>
                <a:latin typeface="Franklin Gothic Medium Cond"/>
              </a:rPr>
              <a:t>Stay within statutory limits on total square miles and point-to-point distances</a:t>
            </a:r>
          </a:p>
          <a:p>
            <a:pPr marL="342900" indent="-342900">
              <a:buFont typeface="Arial" panose="020B0604020202020204" pitchFamily="34" charset="0"/>
              <a:buChar char="•"/>
            </a:pPr>
            <a:r>
              <a:rPr lang="en-US" sz="2400">
                <a:solidFill>
                  <a:schemeClr val="bg1">
                    <a:lumMod val="50000"/>
                  </a:schemeClr>
                </a:solidFill>
                <a:latin typeface="Franklin Gothic Medium Cond"/>
              </a:rPr>
              <a:t>Be located in or near low-income areas</a:t>
            </a:r>
            <a:endParaRPr lang="en-US" sz="2400">
              <a:solidFill>
                <a:schemeClr val="bg1">
                  <a:lumMod val="50000"/>
                </a:schemeClr>
              </a:solidFill>
              <a:latin typeface="Franklin Gothic Medium Cond" panose="020B0606030402020204" pitchFamily="34" charset="0"/>
            </a:endParaRPr>
          </a:p>
          <a:p>
            <a:pPr marL="342900" indent="-342900">
              <a:buFont typeface="Arial" panose="020B0604020202020204" pitchFamily="34" charset="0"/>
              <a:buChar char="•"/>
            </a:pPr>
            <a:r>
              <a:rPr lang="en-US" sz="2400">
                <a:solidFill>
                  <a:schemeClr val="bg1">
                    <a:lumMod val="50000"/>
                  </a:schemeClr>
                </a:solidFill>
                <a:latin typeface="Franklin Gothic Medium Cond"/>
              </a:rPr>
              <a:t>Be authorized by Portland City Council and Port of Portland Commission by resolution (COMPLETED)</a:t>
            </a:r>
            <a:endParaRPr lang="en-US" sz="2400">
              <a:solidFill>
                <a:schemeClr val="bg1">
                  <a:lumMod val="50000"/>
                </a:schemeClr>
              </a:solidFill>
              <a:latin typeface="Franklin Gothic Medium Cond" panose="020B0606030402020204" pitchFamily="34" charset="0"/>
            </a:endParaRPr>
          </a:p>
          <a:p>
            <a:pPr marL="342900" indent="-342900">
              <a:buFont typeface="Arial" panose="020B0604020202020204" pitchFamily="34" charset="0"/>
              <a:buChar char="•"/>
            </a:pPr>
            <a:endParaRPr lang="en-US" sz="2400">
              <a:solidFill>
                <a:schemeClr val="bg1">
                  <a:lumMod val="50000"/>
                </a:schemeClr>
              </a:solidFill>
              <a:latin typeface="Franklin Gothic Medium Cond" panose="020B0606030402020204" pitchFamily="34" charset="0"/>
            </a:endParaRPr>
          </a:p>
          <a:p>
            <a:r>
              <a:rPr lang="en-US" sz="2400">
                <a:solidFill>
                  <a:schemeClr val="bg1">
                    <a:lumMod val="50000"/>
                  </a:schemeClr>
                </a:solidFill>
                <a:latin typeface="Franklin Gothic Medium Cond"/>
                <a:ea typeface="+mn-lt"/>
                <a:cs typeface="+mn-lt"/>
              </a:rPr>
              <a:t>Today’s Actions</a:t>
            </a:r>
          </a:p>
          <a:p>
            <a:pPr marL="285750" indent="-285750">
              <a:buFont typeface="Arial" panose="020B0604020202020204" pitchFamily="34" charset="0"/>
              <a:buChar char="•"/>
            </a:pPr>
            <a:r>
              <a:rPr lang="en-US" sz="2400">
                <a:solidFill>
                  <a:schemeClr val="bg1">
                    <a:lumMod val="50000"/>
                  </a:schemeClr>
                </a:solidFill>
                <a:latin typeface="Franklin Gothic Medium Cond"/>
                <a:ea typeface="+mn-lt"/>
                <a:cs typeface="+mn-lt"/>
              </a:rPr>
              <a:t>Consideration by City Council</a:t>
            </a:r>
            <a:endParaRPr lang="en-US">
              <a:solidFill>
                <a:schemeClr val="bg1">
                  <a:lumMod val="50000"/>
                </a:schemeClr>
              </a:solidFill>
              <a:latin typeface="Franklin Gothic Medium Cond"/>
            </a:endParaRPr>
          </a:p>
          <a:p>
            <a:pPr marL="342900" indent="-342900">
              <a:buFont typeface="Arial" panose="020B0604020202020204" pitchFamily="34" charset="0"/>
              <a:buChar char="•"/>
            </a:pPr>
            <a:endParaRPr lang="en-US" sz="2400">
              <a:solidFill>
                <a:schemeClr val="tx1">
                  <a:lumMod val="50000"/>
                  <a:lumOff val="50000"/>
                </a:schemeClr>
              </a:solidFill>
              <a:latin typeface="Franklin Gothic Medium Cond" panose="020B0606030402020204" pitchFamily="34" charset="0"/>
            </a:endParaRPr>
          </a:p>
          <a:p>
            <a:pPr marL="342900" indent="-342900">
              <a:buFont typeface="Arial" panose="020B0604020202020204" pitchFamily="34" charset="0"/>
              <a:buChar char="•"/>
            </a:pPr>
            <a:endParaRPr lang="en-US" sz="2400">
              <a:solidFill>
                <a:schemeClr val="tx1">
                  <a:lumMod val="50000"/>
                  <a:lumOff val="50000"/>
                </a:schemeClr>
              </a:solidFill>
              <a:latin typeface="Franklin Gothic Medium Cond" panose="020B0606030402020204" pitchFamily="34" charset="0"/>
            </a:endParaRPr>
          </a:p>
          <a:p>
            <a:endParaRPr lang="en-US" sz="2000">
              <a:solidFill>
                <a:schemeClr val="tx1">
                  <a:lumMod val="50000"/>
                  <a:lumOff val="50000"/>
                </a:schemeClr>
              </a:solidFill>
              <a:latin typeface="Franklin Gothic Medium Cond" panose="020B0606030402020204" pitchFamily="34" charset="0"/>
            </a:endParaRPr>
          </a:p>
          <a:p>
            <a:endParaRPr lang="en-US" sz="2000">
              <a:solidFill>
                <a:schemeClr val="tx1">
                  <a:lumMod val="50000"/>
                  <a:lumOff val="50000"/>
                </a:schemeClr>
              </a:solidFill>
              <a:latin typeface="Franklin Gothic Medium Cond" panose="020B0606030402020204" pitchFamily="34" charset="0"/>
            </a:endParaRPr>
          </a:p>
        </p:txBody>
      </p:sp>
      <p:sp>
        <p:nvSpPr>
          <p:cNvPr id="3" name="TextBox 2">
            <a:extLst>
              <a:ext uri="{FF2B5EF4-FFF2-40B4-BE49-F238E27FC236}">
                <a16:creationId xmlns:a16="http://schemas.microsoft.com/office/drawing/2014/main" id="{5549293F-8F53-E5E7-EE4F-61ED4B1D5A79}"/>
              </a:ext>
            </a:extLst>
          </p:cNvPr>
          <p:cNvSpPr txBox="1"/>
          <p:nvPr/>
        </p:nvSpPr>
        <p:spPr>
          <a:xfrm>
            <a:off x="202096" y="107662"/>
            <a:ext cx="8941904" cy="523220"/>
          </a:xfrm>
          <a:prstGeom prst="rect">
            <a:avLst/>
          </a:prstGeom>
          <a:noFill/>
        </p:spPr>
        <p:txBody>
          <a:bodyPr wrap="square" rtlCol="0" anchor="t">
            <a:spAutoFit/>
          </a:bodyPr>
          <a:lstStyle/>
          <a:p>
            <a:r>
              <a:rPr lang="en-US" sz="2800">
                <a:solidFill>
                  <a:schemeClr val="bg1"/>
                </a:solidFill>
                <a:latin typeface="Franklin Gothic Demi Cond"/>
              </a:rPr>
              <a:t>Action Proposed: 10-year Extension of East Portland E-Zone </a:t>
            </a:r>
            <a:endParaRPr lang="en-US" sz="2800">
              <a:solidFill>
                <a:schemeClr val="bg1"/>
              </a:solidFill>
              <a:latin typeface="Franklin Gothic Demi Cond" panose="020B0706030402020204" pitchFamily="34" charset="0"/>
            </a:endParaRPr>
          </a:p>
        </p:txBody>
      </p:sp>
    </p:spTree>
    <p:extLst>
      <p:ext uri="{BB962C8B-B14F-4D97-AF65-F5344CB8AC3E}">
        <p14:creationId xmlns:p14="http://schemas.microsoft.com/office/powerpoint/2010/main" val="32077552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2ED6283-A61C-4E43-AD21-47CA868030A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0063" t="28654" r="10175" b="11122"/>
          <a:stretch/>
        </p:blipFill>
        <p:spPr>
          <a:xfrm>
            <a:off x="2973721" y="869114"/>
            <a:ext cx="5351290" cy="4458803"/>
          </a:xfrm>
          <a:prstGeom prst="rect">
            <a:avLst/>
          </a:prstGeom>
        </p:spPr>
      </p:pic>
      <p:sp>
        <p:nvSpPr>
          <p:cNvPr id="9" name="Rectangle 8"/>
          <p:cNvSpPr/>
          <p:nvPr/>
        </p:nvSpPr>
        <p:spPr>
          <a:xfrm flipV="1">
            <a:off x="0" y="0"/>
            <a:ext cx="9144000" cy="800100"/>
          </a:xfrm>
          <a:prstGeom prst="rect">
            <a:avLst/>
          </a:prstGeom>
          <a:solidFill>
            <a:srgbClr val="3CB4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1000" y="226925"/>
            <a:ext cx="7467600" cy="584775"/>
          </a:xfrm>
          <a:prstGeom prst="rect">
            <a:avLst/>
          </a:prstGeom>
          <a:noFill/>
        </p:spPr>
        <p:txBody>
          <a:bodyPr wrap="square" rtlCol="0">
            <a:spAutoFit/>
          </a:bodyPr>
          <a:lstStyle/>
          <a:p>
            <a:r>
              <a:rPr lang="en-US" sz="3200">
                <a:solidFill>
                  <a:schemeClr val="bg1"/>
                </a:solidFill>
                <a:latin typeface="Franklin Gothic Demi Cond" panose="020B0706030402020204" pitchFamily="34" charset="0"/>
              </a:rPr>
              <a:t>Enterprise Zones Proposed 2023-2033</a:t>
            </a:r>
          </a:p>
        </p:txBody>
      </p:sp>
      <p:sp>
        <p:nvSpPr>
          <p:cNvPr id="4" name="Rectangle 3">
            <a:extLst>
              <a:ext uri="{FF2B5EF4-FFF2-40B4-BE49-F238E27FC236}">
                <a16:creationId xmlns:a16="http://schemas.microsoft.com/office/drawing/2014/main" id="{FD409700-162D-6845-8674-9CC00DCDE59A}"/>
              </a:ext>
            </a:extLst>
          </p:cNvPr>
          <p:cNvSpPr/>
          <p:nvPr/>
        </p:nvSpPr>
        <p:spPr>
          <a:xfrm>
            <a:off x="152400" y="1368405"/>
            <a:ext cx="2759850" cy="2862322"/>
          </a:xfrm>
          <a:prstGeom prst="rect">
            <a:avLst/>
          </a:prstGeom>
          <a:solidFill>
            <a:schemeClr val="bg1"/>
          </a:solidFill>
        </p:spPr>
        <p:txBody>
          <a:bodyPr wrap="square" lIns="91440" tIns="45720" rIns="91440" bIns="45720" anchor="t">
            <a:spAutoFit/>
          </a:bodyPr>
          <a:lstStyle/>
          <a:p>
            <a:pPr marL="342900" indent="-342900">
              <a:spcAft>
                <a:spcPts val="600"/>
              </a:spcAft>
              <a:buFont typeface="Arial" panose="020B0604020202020204" pitchFamily="34" charset="0"/>
              <a:buChar char="•"/>
            </a:pPr>
            <a:r>
              <a:rPr lang="en-US" sz="2000">
                <a:solidFill>
                  <a:schemeClr val="tx1">
                    <a:lumMod val="50000"/>
                    <a:lumOff val="50000"/>
                  </a:schemeClr>
                </a:solidFill>
                <a:latin typeface="Franklin Gothic Medium Cond"/>
              </a:rPr>
              <a:t>Portland Enterprise Zone (2019-2029)</a:t>
            </a:r>
          </a:p>
          <a:p>
            <a:pPr marL="342900" indent="-342900">
              <a:spcAft>
                <a:spcPts val="600"/>
              </a:spcAft>
              <a:buFont typeface="Arial" panose="020B0604020202020204" pitchFamily="34" charset="0"/>
              <a:buChar char="•"/>
            </a:pPr>
            <a:endParaRPr lang="en-US" sz="2000">
              <a:solidFill>
                <a:schemeClr val="tx1">
                  <a:lumMod val="50000"/>
                  <a:lumOff val="50000"/>
                </a:schemeClr>
              </a:solidFill>
              <a:latin typeface="Franklin Gothic Medium Cond" panose="020B0606030402020204" pitchFamily="34" charset="0"/>
            </a:endParaRPr>
          </a:p>
          <a:p>
            <a:pPr marL="342900" indent="-342900">
              <a:spcAft>
                <a:spcPts val="600"/>
              </a:spcAft>
              <a:buFont typeface="Arial" panose="020B0604020202020204" pitchFamily="34" charset="0"/>
              <a:buChar char="•"/>
            </a:pPr>
            <a:r>
              <a:rPr lang="en-US" sz="2000">
                <a:solidFill>
                  <a:schemeClr val="tx1">
                    <a:lumMod val="50000"/>
                    <a:lumOff val="50000"/>
                  </a:schemeClr>
                </a:solidFill>
                <a:latin typeface="Franklin Gothic Medium Cond"/>
              </a:rPr>
              <a:t>East Portland Enterprise Zone (pending 2023)</a:t>
            </a:r>
          </a:p>
          <a:p>
            <a:pPr marL="342900" indent="-342900">
              <a:spcAft>
                <a:spcPts val="600"/>
              </a:spcAft>
              <a:buFont typeface="Arial" panose="020B0604020202020204" pitchFamily="34" charset="0"/>
              <a:buChar char="•"/>
            </a:pPr>
            <a:endParaRPr lang="en-US" sz="2000">
              <a:solidFill>
                <a:schemeClr val="tx1">
                  <a:lumMod val="50000"/>
                  <a:lumOff val="50000"/>
                </a:schemeClr>
              </a:solidFill>
              <a:latin typeface="Franklin Gothic Medium Cond" panose="020B0606030402020204" pitchFamily="34" charset="0"/>
            </a:endParaRPr>
          </a:p>
          <a:p>
            <a:pPr marL="342900" indent="-342900">
              <a:spcAft>
                <a:spcPts val="600"/>
              </a:spcAft>
              <a:buFont typeface="Arial" panose="020B0604020202020204" pitchFamily="34" charset="0"/>
              <a:buChar char="•"/>
            </a:pPr>
            <a:endParaRPr lang="en-US" sz="2000">
              <a:solidFill>
                <a:schemeClr val="tx1">
                  <a:lumMod val="50000"/>
                  <a:lumOff val="50000"/>
                </a:schemeClr>
              </a:solidFill>
              <a:latin typeface="Franklin Gothic Medium Cond" panose="020B0606030402020204" pitchFamily="34" charset="0"/>
            </a:endParaRPr>
          </a:p>
        </p:txBody>
      </p:sp>
      <p:sp>
        <p:nvSpPr>
          <p:cNvPr id="2" name="Oval 1">
            <a:extLst>
              <a:ext uri="{FF2B5EF4-FFF2-40B4-BE49-F238E27FC236}">
                <a16:creationId xmlns:a16="http://schemas.microsoft.com/office/drawing/2014/main" id="{C53C67ED-F462-4A7C-18A1-6C25ABD4CE0D}"/>
              </a:ext>
            </a:extLst>
          </p:cNvPr>
          <p:cNvSpPr/>
          <p:nvPr/>
        </p:nvSpPr>
        <p:spPr>
          <a:xfrm>
            <a:off x="152400" y="1461155"/>
            <a:ext cx="263950" cy="263950"/>
          </a:xfrm>
          <a:prstGeom prst="ellipse">
            <a:avLst/>
          </a:prstGeom>
          <a:solidFill>
            <a:srgbClr val="A87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E846ABCD-D144-0076-3279-7A92BF7BC44E}"/>
              </a:ext>
            </a:extLst>
          </p:cNvPr>
          <p:cNvSpPr/>
          <p:nvPr/>
        </p:nvSpPr>
        <p:spPr>
          <a:xfrm>
            <a:off x="152400" y="2522848"/>
            <a:ext cx="263950" cy="263950"/>
          </a:xfrm>
          <a:prstGeom prst="ellipse">
            <a:avLst/>
          </a:prstGeom>
          <a:solidFill>
            <a:srgbClr val="4465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84654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86E91B4-B02B-9A4D-874A-CB0BF3E4E898}"/>
              </a:ext>
            </a:extLst>
          </p:cNvPr>
          <p:cNvPicPr>
            <a:picLocks noChangeAspect="1"/>
          </p:cNvPicPr>
          <p:nvPr/>
        </p:nvPicPr>
        <p:blipFill rotWithShape="1">
          <a:blip r:embed="rId3" cstate="print">
            <a:alphaModFix amt="3000"/>
            <a:extLst>
              <a:ext uri="{28A0092B-C50C-407E-A947-70E740481C1C}">
                <a14:useLocalDpi xmlns:a14="http://schemas.microsoft.com/office/drawing/2010/main" val="0"/>
              </a:ext>
            </a:extLst>
          </a:blip>
          <a:srcRect l="28409" t="2611" r="19671" b="46512"/>
          <a:stretch/>
        </p:blipFill>
        <p:spPr>
          <a:xfrm>
            <a:off x="0" y="0"/>
            <a:ext cx="5269938" cy="5143500"/>
          </a:xfrm>
          <a:prstGeom prst="rect">
            <a:avLst/>
          </a:prstGeom>
        </p:spPr>
      </p:pic>
      <p:sp>
        <p:nvSpPr>
          <p:cNvPr id="9" name="Rectangle 8"/>
          <p:cNvSpPr/>
          <p:nvPr/>
        </p:nvSpPr>
        <p:spPr>
          <a:xfrm flipV="1">
            <a:off x="-12138" y="2038350"/>
            <a:ext cx="9168276" cy="800100"/>
          </a:xfrm>
          <a:prstGeom prst="rect">
            <a:avLst/>
          </a:prstGeom>
          <a:solidFill>
            <a:srgbClr val="3CB4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2138" y="2146012"/>
            <a:ext cx="9144000" cy="584775"/>
          </a:xfrm>
          <a:prstGeom prst="rect">
            <a:avLst/>
          </a:prstGeom>
          <a:noFill/>
        </p:spPr>
        <p:txBody>
          <a:bodyPr wrap="square" rtlCol="0">
            <a:spAutoFit/>
          </a:bodyPr>
          <a:lstStyle/>
          <a:p>
            <a:pPr algn="ctr"/>
            <a:r>
              <a:rPr lang="en-US" sz="3200">
                <a:solidFill>
                  <a:schemeClr val="bg1"/>
                </a:solidFill>
                <a:latin typeface="Franklin Gothic Demi Cond" panose="020B0706030402020204" pitchFamily="34" charset="0"/>
              </a:rPr>
              <a:t>Discussion &amp; Questions</a:t>
            </a:r>
          </a:p>
        </p:txBody>
      </p:sp>
      <p:pic>
        <p:nvPicPr>
          <p:cNvPr id="5" name="Picture 4">
            <a:extLst>
              <a:ext uri="{FF2B5EF4-FFF2-40B4-BE49-F238E27FC236}">
                <a16:creationId xmlns:a16="http://schemas.microsoft.com/office/drawing/2014/main" id="{8EBEBF40-A114-9C42-B75B-471BAEEA6A1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5559"/>
          <a:stretch/>
        </p:blipFill>
        <p:spPr>
          <a:xfrm>
            <a:off x="7391400" y="3428691"/>
            <a:ext cx="1607363" cy="1351841"/>
          </a:xfrm>
          <a:prstGeom prst="rect">
            <a:avLst/>
          </a:prstGeom>
        </p:spPr>
      </p:pic>
    </p:spTree>
    <p:extLst>
      <p:ext uri="{BB962C8B-B14F-4D97-AF65-F5344CB8AC3E}">
        <p14:creationId xmlns:p14="http://schemas.microsoft.com/office/powerpoint/2010/main" val="34745946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p:cNvSpPr/>
          <p:nvPr/>
        </p:nvSpPr>
        <p:spPr>
          <a:xfrm flipV="1">
            <a:off x="0" y="0"/>
            <a:ext cx="9144000" cy="800100"/>
          </a:xfrm>
          <a:prstGeom prst="rect">
            <a:avLst/>
          </a:prstGeom>
          <a:solidFill>
            <a:srgbClr val="3CB4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17194" y="94930"/>
            <a:ext cx="6705600" cy="584775"/>
          </a:xfrm>
          <a:prstGeom prst="rect">
            <a:avLst/>
          </a:prstGeom>
          <a:noFill/>
        </p:spPr>
        <p:txBody>
          <a:bodyPr wrap="square" rtlCol="0">
            <a:spAutoFit/>
          </a:bodyPr>
          <a:lstStyle/>
          <a:p>
            <a:r>
              <a:rPr lang="en-US" sz="3200">
                <a:solidFill>
                  <a:schemeClr val="bg1"/>
                </a:solidFill>
                <a:latin typeface="Franklin Gothic Demi Cond" panose="020B0706030402020204" pitchFamily="34" charset="0"/>
              </a:rPr>
              <a:t>Impact </a:t>
            </a:r>
            <a:r>
              <a:rPr lang="en-US" sz="3200">
                <a:solidFill>
                  <a:schemeClr val="bg1"/>
                </a:solidFill>
                <a:latin typeface="Franklin Gothic Medium Cond" panose="020B0606030402020204" pitchFamily="34" charset="0"/>
              </a:rPr>
              <a:t>|</a:t>
            </a:r>
            <a:r>
              <a:rPr lang="en-US" sz="3200">
                <a:solidFill>
                  <a:schemeClr val="bg1"/>
                </a:solidFill>
                <a:latin typeface="Franklin Gothic Demi Cond" panose="020B0706030402020204" pitchFamily="34" charset="0"/>
              </a:rPr>
              <a:t> </a:t>
            </a:r>
            <a:r>
              <a:rPr lang="en-US" sz="3200">
                <a:solidFill>
                  <a:schemeClr val="bg1"/>
                </a:solidFill>
                <a:latin typeface="Franklin Gothic Medium Cond" panose="020B0606030402020204" pitchFamily="34" charset="0"/>
              </a:rPr>
              <a:t>Jobs, wages &amp; compensation </a:t>
            </a:r>
          </a:p>
        </p:txBody>
      </p:sp>
      <p:grpSp>
        <p:nvGrpSpPr>
          <p:cNvPr id="22" name="Group 21">
            <a:extLst>
              <a:ext uri="{FF2B5EF4-FFF2-40B4-BE49-F238E27FC236}">
                <a16:creationId xmlns:a16="http://schemas.microsoft.com/office/drawing/2014/main" id="{F62D7C54-BE55-3348-8587-3847F728AFA9}"/>
              </a:ext>
            </a:extLst>
          </p:cNvPr>
          <p:cNvGrpSpPr/>
          <p:nvPr/>
        </p:nvGrpSpPr>
        <p:grpSpPr>
          <a:xfrm>
            <a:off x="630091" y="1420439"/>
            <a:ext cx="7952975" cy="2706040"/>
            <a:chOff x="76200" y="1008988"/>
            <a:chExt cx="2743200" cy="2195098"/>
          </a:xfrm>
        </p:grpSpPr>
        <p:graphicFrame>
          <p:nvGraphicFramePr>
            <p:cNvPr id="2" name="Chart 1">
              <a:extLst>
                <a:ext uri="{FF2B5EF4-FFF2-40B4-BE49-F238E27FC236}">
                  <a16:creationId xmlns:a16="http://schemas.microsoft.com/office/drawing/2014/main" id="{5F6540E3-BF51-8242-BA01-3D3AEFF361FC}"/>
                </a:ext>
              </a:extLst>
            </p:cNvPr>
            <p:cNvGraphicFramePr/>
            <p:nvPr>
              <p:extLst>
                <p:ext uri="{D42A27DB-BD31-4B8C-83A1-F6EECF244321}">
                  <p14:modId xmlns:p14="http://schemas.microsoft.com/office/powerpoint/2010/main" val="2673308072"/>
                </p:ext>
              </p:extLst>
            </p:nvPr>
          </p:nvGraphicFramePr>
          <p:xfrm>
            <a:off x="76200" y="1123950"/>
            <a:ext cx="2743200" cy="1893761"/>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2">
              <a:extLst>
                <a:ext uri="{FF2B5EF4-FFF2-40B4-BE49-F238E27FC236}">
                  <a16:creationId xmlns:a16="http://schemas.microsoft.com/office/drawing/2014/main" id="{55ED7836-6701-094D-B4C1-09A4C5439F0F}"/>
                </a:ext>
              </a:extLst>
            </p:cNvPr>
            <p:cNvGrpSpPr/>
            <p:nvPr/>
          </p:nvGrpSpPr>
          <p:grpSpPr>
            <a:xfrm>
              <a:off x="360845" y="1008988"/>
              <a:ext cx="2143533" cy="2195098"/>
              <a:chOff x="360845" y="1008988"/>
              <a:chExt cx="2143533" cy="2195098"/>
            </a:xfrm>
          </p:grpSpPr>
          <p:sp>
            <p:nvSpPr>
              <p:cNvPr id="16" name="TextBox 15">
                <a:extLst>
                  <a:ext uri="{FF2B5EF4-FFF2-40B4-BE49-F238E27FC236}">
                    <a16:creationId xmlns:a16="http://schemas.microsoft.com/office/drawing/2014/main" id="{1FFC46E9-93AF-4B4D-9C82-22EB964443B5}"/>
                  </a:ext>
                </a:extLst>
              </p:cNvPr>
              <p:cNvSpPr txBox="1"/>
              <p:nvPr/>
            </p:nvSpPr>
            <p:spPr>
              <a:xfrm>
                <a:off x="391654" y="2883520"/>
                <a:ext cx="219432" cy="320566"/>
              </a:xfrm>
              <a:prstGeom prst="rect">
                <a:avLst/>
              </a:prstGeom>
              <a:noFill/>
              <a:ln w="6350">
                <a:noFill/>
              </a:ln>
            </p:spPr>
            <p:txBody>
              <a:bodyPr wrap="square" rtlCol="0">
                <a:noAutofit/>
              </a:bodyPr>
              <a:lstStyle/>
              <a:p>
                <a:pPr algn="ctr"/>
                <a:r>
                  <a:rPr lang="en-US" sz="1100">
                    <a:solidFill>
                      <a:schemeClr val="bg1">
                        <a:lumMod val="50000"/>
                      </a:schemeClr>
                    </a:solidFill>
                    <a:latin typeface="Franklin Gothic Book" panose="020B0503020102020204" pitchFamily="34" charset="0"/>
                  </a:rPr>
                  <a:t>2015</a:t>
                </a:r>
              </a:p>
            </p:txBody>
          </p:sp>
          <p:sp>
            <p:nvSpPr>
              <p:cNvPr id="17" name="TextBox 16">
                <a:extLst>
                  <a:ext uri="{FF2B5EF4-FFF2-40B4-BE49-F238E27FC236}">
                    <a16:creationId xmlns:a16="http://schemas.microsoft.com/office/drawing/2014/main" id="{B15D133C-153F-6C49-9F6C-44D010A19014}"/>
                  </a:ext>
                </a:extLst>
              </p:cNvPr>
              <p:cNvSpPr txBox="1"/>
              <p:nvPr/>
            </p:nvSpPr>
            <p:spPr>
              <a:xfrm>
                <a:off x="705412" y="2883520"/>
                <a:ext cx="219432" cy="320566"/>
              </a:xfrm>
              <a:prstGeom prst="rect">
                <a:avLst/>
              </a:prstGeom>
              <a:noFill/>
              <a:ln w="6350">
                <a:noFill/>
              </a:ln>
            </p:spPr>
            <p:txBody>
              <a:bodyPr wrap="square" rtlCol="0">
                <a:noAutofit/>
              </a:bodyPr>
              <a:lstStyle/>
              <a:p>
                <a:pPr algn="ctr"/>
                <a:r>
                  <a:rPr lang="en-US" sz="1100">
                    <a:solidFill>
                      <a:schemeClr val="bg1">
                        <a:lumMod val="50000"/>
                      </a:schemeClr>
                    </a:solidFill>
                    <a:latin typeface="Franklin Gothic Book" panose="020B0503020102020204" pitchFamily="34" charset="0"/>
                  </a:rPr>
                  <a:t>2016</a:t>
                </a:r>
              </a:p>
            </p:txBody>
          </p:sp>
          <p:sp>
            <p:nvSpPr>
              <p:cNvPr id="18" name="TextBox 17">
                <a:extLst>
                  <a:ext uri="{FF2B5EF4-FFF2-40B4-BE49-F238E27FC236}">
                    <a16:creationId xmlns:a16="http://schemas.microsoft.com/office/drawing/2014/main" id="{5C4AE0CC-235D-FD42-8CC0-B2BAE12D37CA}"/>
                  </a:ext>
                </a:extLst>
              </p:cNvPr>
              <p:cNvSpPr txBox="1"/>
              <p:nvPr/>
            </p:nvSpPr>
            <p:spPr>
              <a:xfrm>
                <a:off x="992999" y="2883520"/>
                <a:ext cx="242913" cy="320566"/>
              </a:xfrm>
              <a:prstGeom prst="rect">
                <a:avLst/>
              </a:prstGeom>
              <a:noFill/>
              <a:ln w="6350">
                <a:noFill/>
              </a:ln>
            </p:spPr>
            <p:txBody>
              <a:bodyPr wrap="square" rtlCol="0">
                <a:noAutofit/>
              </a:bodyPr>
              <a:lstStyle/>
              <a:p>
                <a:pPr algn="ctr"/>
                <a:r>
                  <a:rPr lang="en-US" sz="1100">
                    <a:solidFill>
                      <a:schemeClr val="bg1">
                        <a:lumMod val="50000"/>
                      </a:schemeClr>
                    </a:solidFill>
                    <a:latin typeface="Franklin Gothic Book" panose="020B0503020102020204" pitchFamily="34" charset="0"/>
                  </a:rPr>
                  <a:t>2017</a:t>
                </a:r>
              </a:p>
              <a:p>
                <a:pPr algn="ctr"/>
                <a:endParaRPr lang="en-US" sz="1600" b="1">
                  <a:solidFill>
                    <a:schemeClr val="tx1">
                      <a:lumMod val="50000"/>
                      <a:lumOff val="50000"/>
                    </a:schemeClr>
                  </a:solidFill>
                  <a:latin typeface="Franklin Gothic Demi Cond" panose="020B0603020102020204" pitchFamily="34" charset="0"/>
                </a:endParaRPr>
              </a:p>
            </p:txBody>
          </p:sp>
          <p:sp>
            <p:nvSpPr>
              <p:cNvPr id="19" name="TextBox 18">
                <a:extLst>
                  <a:ext uri="{FF2B5EF4-FFF2-40B4-BE49-F238E27FC236}">
                    <a16:creationId xmlns:a16="http://schemas.microsoft.com/office/drawing/2014/main" id="{A69B0C19-228E-5E47-ACA6-CA53139676E6}"/>
                  </a:ext>
                </a:extLst>
              </p:cNvPr>
              <p:cNvSpPr txBox="1"/>
              <p:nvPr/>
            </p:nvSpPr>
            <p:spPr>
              <a:xfrm>
                <a:off x="360845" y="1910548"/>
                <a:ext cx="250241" cy="320566"/>
              </a:xfrm>
              <a:prstGeom prst="rect">
                <a:avLst/>
              </a:prstGeom>
              <a:noFill/>
              <a:ln w="6350">
                <a:noFill/>
              </a:ln>
            </p:spPr>
            <p:txBody>
              <a:bodyPr wrap="square" rtlCol="0">
                <a:noAutofit/>
              </a:bodyPr>
              <a:lstStyle/>
              <a:p>
                <a:pPr algn="ctr"/>
                <a:r>
                  <a:rPr lang="en-US" sz="1600" b="1">
                    <a:solidFill>
                      <a:schemeClr val="tx1">
                        <a:lumMod val="50000"/>
                        <a:lumOff val="50000"/>
                      </a:schemeClr>
                    </a:solidFill>
                    <a:latin typeface="Franklin Gothic Demi Cond" panose="020B0603020102020204" pitchFamily="34" charset="0"/>
                  </a:rPr>
                  <a:t>1,346</a:t>
                </a:r>
              </a:p>
            </p:txBody>
          </p:sp>
          <p:sp>
            <p:nvSpPr>
              <p:cNvPr id="20" name="TextBox 19">
                <a:extLst>
                  <a:ext uri="{FF2B5EF4-FFF2-40B4-BE49-F238E27FC236}">
                    <a16:creationId xmlns:a16="http://schemas.microsoft.com/office/drawing/2014/main" id="{3C19EBEF-E07F-DD4D-886E-760D770F41F3}"/>
                  </a:ext>
                </a:extLst>
              </p:cNvPr>
              <p:cNvSpPr txBox="1"/>
              <p:nvPr/>
            </p:nvSpPr>
            <p:spPr>
              <a:xfrm>
                <a:off x="677719" y="1683170"/>
                <a:ext cx="274819" cy="320566"/>
              </a:xfrm>
              <a:prstGeom prst="rect">
                <a:avLst/>
              </a:prstGeom>
              <a:noFill/>
              <a:ln w="6350">
                <a:noFill/>
              </a:ln>
            </p:spPr>
            <p:txBody>
              <a:bodyPr wrap="square" rtlCol="0">
                <a:noAutofit/>
              </a:bodyPr>
              <a:lstStyle/>
              <a:p>
                <a:pPr algn="ctr"/>
                <a:r>
                  <a:rPr lang="en-US" sz="1600" b="1">
                    <a:solidFill>
                      <a:schemeClr val="tx1">
                        <a:lumMod val="50000"/>
                        <a:lumOff val="50000"/>
                      </a:schemeClr>
                    </a:solidFill>
                    <a:latin typeface="Franklin Gothic Demi Cond" panose="020B0603020102020204" pitchFamily="34" charset="0"/>
                  </a:rPr>
                  <a:t>1,810</a:t>
                </a:r>
              </a:p>
            </p:txBody>
          </p:sp>
          <p:sp>
            <p:nvSpPr>
              <p:cNvPr id="21" name="TextBox 20">
                <a:extLst>
                  <a:ext uri="{FF2B5EF4-FFF2-40B4-BE49-F238E27FC236}">
                    <a16:creationId xmlns:a16="http://schemas.microsoft.com/office/drawing/2014/main" id="{8E8817DE-4F3E-C440-BF0E-EF440D503121}"/>
                  </a:ext>
                </a:extLst>
              </p:cNvPr>
              <p:cNvSpPr txBox="1"/>
              <p:nvPr/>
            </p:nvSpPr>
            <p:spPr>
              <a:xfrm>
                <a:off x="972775" y="1304428"/>
                <a:ext cx="283361" cy="320566"/>
              </a:xfrm>
              <a:prstGeom prst="rect">
                <a:avLst/>
              </a:prstGeom>
              <a:noFill/>
              <a:ln w="6350">
                <a:noFill/>
              </a:ln>
            </p:spPr>
            <p:txBody>
              <a:bodyPr wrap="square" rtlCol="0">
                <a:noAutofit/>
              </a:bodyPr>
              <a:lstStyle/>
              <a:p>
                <a:pPr algn="ctr"/>
                <a:r>
                  <a:rPr lang="en-US" sz="1600" b="1">
                    <a:solidFill>
                      <a:schemeClr val="tx1">
                        <a:lumMod val="50000"/>
                        <a:lumOff val="50000"/>
                      </a:schemeClr>
                    </a:solidFill>
                    <a:latin typeface="Franklin Gothic Demi Cond" panose="020B0603020102020204" pitchFamily="34" charset="0"/>
                  </a:rPr>
                  <a:t>2,834</a:t>
                </a:r>
              </a:p>
            </p:txBody>
          </p:sp>
          <p:sp>
            <p:nvSpPr>
              <p:cNvPr id="4" name="TextBox 3">
                <a:extLst>
                  <a:ext uri="{FF2B5EF4-FFF2-40B4-BE49-F238E27FC236}">
                    <a16:creationId xmlns:a16="http://schemas.microsoft.com/office/drawing/2014/main" id="{BDB6385D-B541-5CCD-FABD-8467C1688D86}"/>
                  </a:ext>
                </a:extLst>
              </p:cNvPr>
              <p:cNvSpPr txBox="1"/>
              <p:nvPr/>
            </p:nvSpPr>
            <p:spPr>
              <a:xfrm>
                <a:off x="1319092" y="2883520"/>
                <a:ext cx="242913" cy="320566"/>
              </a:xfrm>
              <a:prstGeom prst="rect">
                <a:avLst/>
              </a:prstGeom>
              <a:noFill/>
              <a:ln w="6350">
                <a:noFill/>
              </a:ln>
            </p:spPr>
            <p:txBody>
              <a:bodyPr wrap="square" rtlCol="0">
                <a:noAutofit/>
              </a:bodyPr>
              <a:lstStyle/>
              <a:p>
                <a:pPr algn="ctr"/>
                <a:r>
                  <a:rPr lang="en-US" sz="1100">
                    <a:solidFill>
                      <a:schemeClr val="bg1">
                        <a:lumMod val="50000"/>
                      </a:schemeClr>
                    </a:solidFill>
                    <a:latin typeface="Franklin Gothic Book" panose="020B0503020102020204" pitchFamily="34" charset="0"/>
                  </a:rPr>
                  <a:t>2018</a:t>
                </a:r>
              </a:p>
              <a:p>
                <a:pPr algn="ctr"/>
                <a:endParaRPr lang="en-US" sz="1600" b="1">
                  <a:solidFill>
                    <a:schemeClr val="tx1">
                      <a:lumMod val="50000"/>
                      <a:lumOff val="50000"/>
                    </a:schemeClr>
                  </a:solidFill>
                  <a:latin typeface="Franklin Gothic Demi Cond" panose="020B0603020102020204" pitchFamily="34" charset="0"/>
                </a:endParaRPr>
              </a:p>
            </p:txBody>
          </p:sp>
          <p:sp>
            <p:nvSpPr>
              <p:cNvPr id="5" name="TextBox 4">
                <a:extLst>
                  <a:ext uri="{FF2B5EF4-FFF2-40B4-BE49-F238E27FC236}">
                    <a16:creationId xmlns:a16="http://schemas.microsoft.com/office/drawing/2014/main" id="{2825EBE4-13D3-AA3A-3E70-9AA6CA245DB1}"/>
                  </a:ext>
                </a:extLst>
              </p:cNvPr>
              <p:cNvSpPr txBox="1"/>
              <p:nvPr/>
            </p:nvSpPr>
            <p:spPr>
              <a:xfrm>
                <a:off x="1608359" y="2883520"/>
                <a:ext cx="242913" cy="320566"/>
              </a:xfrm>
              <a:prstGeom prst="rect">
                <a:avLst/>
              </a:prstGeom>
              <a:noFill/>
              <a:ln w="6350">
                <a:noFill/>
              </a:ln>
            </p:spPr>
            <p:txBody>
              <a:bodyPr wrap="square" rtlCol="0">
                <a:noAutofit/>
              </a:bodyPr>
              <a:lstStyle/>
              <a:p>
                <a:pPr algn="ctr"/>
                <a:r>
                  <a:rPr lang="en-US" sz="1100">
                    <a:solidFill>
                      <a:schemeClr val="bg1">
                        <a:lumMod val="50000"/>
                      </a:schemeClr>
                    </a:solidFill>
                    <a:latin typeface="Franklin Gothic Book" panose="020B0503020102020204" pitchFamily="34" charset="0"/>
                  </a:rPr>
                  <a:t>2019</a:t>
                </a:r>
              </a:p>
              <a:p>
                <a:pPr algn="ctr"/>
                <a:endParaRPr lang="en-US" sz="1600" b="1">
                  <a:solidFill>
                    <a:schemeClr val="tx1">
                      <a:lumMod val="50000"/>
                      <a:lumOff val="50000"/>
                    </a:schemeClr>
                  </a:solidFill>
                  <a:latin typeface="Franklin Gothic Demi Cond" panose="020B0603020102020204" pitchFamily="34" charset="0"/>
                </a:endParaRPr>
              </a:p>
            </p:txBody>
          </p:sp>
          <p:sp>
            <p:nvSpPr>
              <p:cNvPr id="6" name="TextBox 5">
                <a:extLst>
                  <a:ext uri="{FF2B5EF4-FFF2-40B4-BE49-F238E27FC236}">
                    <a16:creationId xmlns:a16="http://schemas.microsoft.com/office/drawing/2014/main" id="{873DFC94-D552-7927-A62F-3E140458F65C}"/>
                  </a:ext>
                </a:extLst>
              </p:cNvPr>
              <p:cNvSpPr txBox="1"/>
              <p:nvPr/>
            </p:nvSpPr>
            <p:spPr>
              <a:xfrm>
                <a:off x="1929106" y="2883520"/>
                <a:ext cx="242913" cy="320566"/>
              </a:xfrm>
              <a:prstGeom prst="rect">
                <a:avLst/>
              </a:prstGeom>
              <a:noFill/>
              <a:ln w="6350">
                <a:noFill/>
              </a:ln>
            </p:spPr>
            <p:txBody>
              <a:bodyPr wrap="square" rtlCol="0">
                <a:noAutofit/>
              </a:bodyPr>
              <a:lstStyle/>
              <a:p>
                <a:pPr algn="ctr"/>
                <a:r>
                  <a:rPr lang="en-US" sz="1100">
                    <a:solidFill>
                      <a:schemeClr val="bg1">
                        <a:lumMod val="50000"/>
                      </a:schemeClr>
                    </a:solidFill>
                    <a:latin typeface="Franklin Gothic Book" panose="020B0503020102020204" pitchFamily="34" charset="0"/>
                  </a:rPr>
                  <a:t>2020</a:t>
                </a:r>
              </a:p>
              <a:p>
                <a:pPr algn="ctr"/>
                <a:endParaRPr lang="en-US" sz="1600" b="1">
                  <a:solidFill>
                    <a:schemeClr val="tx1">
                      <a:lumMod val="50000"/>
                      <a:lumOff val="50000"/>
                    </a:schemeClr>
                  </a:solidFill>
                  <a:latin typeface="Franklin Gothic Demi Cond" panose="020B0603020102020204" pitchFamily="34" charset="0"/>
                </a:endParaRPr>
              </a:p>
            </p:txBody>
          </p:sp>
          <p:sp>
            <p:nvSpPr>
              <p:cNvPr id="7" name="TextBox 6">
                <a:extLst>
                  <a:ext uri="{FF2B5EF4-FFF2-40B4-BE49-F238E27FC236}">
                    <a16:creationId xmlns:a16="http://schemas.microsoft.com/office/drawing/2014/main" id="{EAE3F0B6-13BB-3235-9D2E-1ABD04BC6F56}"/>
                  </a:ext>
                </a:extLst>
              </p:cNvPr>
              <p:cNvSpPr txBox="1"/>
              <p:nvPr/>
            </p:nvSpPr>
            <p:spPr>
              <a:xfrm>
                <a:off x="2244508" y="2883520"/>
                <a:ext cx="242913" cy="320566"/>
              </a:xfrm>
              <a:prstGeom prst="rect">
                <a:avLst/>
              </a:prstGeom>
              <a:noFill/>
              <a:ln w="6350">
                <a:noFill/>
              </a:ln>
            </p:spPr>
            <p:txBody>
              <a:bodyPr wrap="square" rtlCol="0">
                <a:noAutofit/>
              </a:bodyPr>
              <a:lstStyle/>
              <a:p>
                <a:pPr algn="ctr"/>
                <a:r>
                  <a:rPr lang="en-US" sz="1100">
                    <a:solidFill>
                      <a:schemeClr val="bg1">
                        <a:lumMod val="50000"/>
                      </a:schemeClr>
                    </a:solidFill>
                    <a:latin typeface="Franklin Gothic Book" panose="020B0503020102020204" pitchFamily="34" charset="0"/>
                  </a:rPr>
                  <a:t>2021</a:t>
                </a:r>
              </a:p>
              <a:p>
                <a:pPr algn="ctr"/>
                <a:endParaRPr lang="en-US" sz="1600" b="1">
                  <a:solidFill>
                    <a:schemeClr val="tx1">
                      <a:lumMod val="50000"/>
                      <a:lumOff val="50000"/>
                    </a:schemeClr>
                  </a:solidFill>
                  <a:latin typeface="Franklin Gothic Demi Cond" panose="020B0603020102020204" pitchFamily="34" charset="0"/>
                </a:endParaRPr>
              </a:p>
            </p:txBody>
          </p:sp>
          <p:sp>
            <p:nvSpPr>
              <p:cNvPr id="8" name="TextBox 7">
                <a:extLst>
                  <a:ext uri="{FF2B5EF4-FFF2-40B4-BE49-F238E27FC236}">
                    <a16:creationId xmlns:a16="http://schemas.microsoft.com/office/drawing/2014/main" id="{604AFF9B-1590-6CDC-4F5E-3A6233D731A0}"/>
                  </a:ext>
                </a:extLst>
              </p:cNvPr>
              <p:cNvSpPr txBox="1"/>
              <p:nvPr/>
            </p:nvSpPr>
            <p:spPr>
              <a:xfrm>
                <a:off x="1298868" y="1266712"/>
                <a:ext cx="283361" cy="320566"/>
              </a:xfrm>
              <a:prstGeom prst="rect">
                <a:avLst/>
              </a:prstGeom>
              <a:noFill/>
              <a:ln w="6350">
                <a:noFill/>
              </a:ln>
            </p:spPr>
            <p:txBody>
              <a:bodyPr wrap="square" rtlCol="0">
                <a:noAutofit/>
              </a:bodyPr>
              <a:lstStyle/>
              <a:p>
                <a:pPr algn="ctr"/>
                <a:r>
                  <a:rPr lang="en-US" sz="1600" b="1">
                    <a:solidFill>
                      <a:schemeClr val="tx1">
                        <a:lumMod val="50000"/>
                        <a:lumOff val="50000"/>
                      </a:schemeClr>
                    </a:solidFill>
                    <a:latin typeface="Franklin Gothic Demi Cond" panose="020B0603020102020204" pitchFamily="34" charset="0"/>
                  </a:rPr>
                  <a:t>2,899</a:t>
                </a:r>
              </a:p>
            </p:txBody>
          </p:sp>
          <p:sp>
            <p:nvSpPr>
              <p:cNvPr id="11" name="TextBox 10">
                <a:extLst>
                  <a:ext uri="{FF2B5EF4-FFF2-40B4-BE49-F238E27FC236}">
                    <a16:creationId xmlns:a16="http://schemas.microsoft.com/office/drawing/2014/main" id="{C09FD74F-C295-32B1-92BD-257BCF93D878}"/>
                  </a:ext>
                </a:extLst>
              </p:cNvPr>
              <p:cNvSpPr txBox="1"/>
              <p:nvPr/>
            </p:nvSpPr>
            <p:spPr>
              <a:xfrm>
                <a:off x="1598232" y="1078133"/>
                <a:ext cx="283361" cy="320566"/>
              </a:xfrm>
              <a:prstGeom prst="rect">
                <a:avLst/>
              </a:prstGeom>
              <a:noFill/>
              <a:ln w="6350">
                <a:noFill/>
              </a:ln>
            </p:spPr>
            <p:txBody>
              <a:bodyPr wrap="square" rtlCol="0">
                <a:noAutofit/>
              </a:bodyPr>
              <a:lstStyle/>
              <a:p>
                <a:pPr algn="ctr"/>
                <a:r>
                  <a:rPr lang="en-US" sz="1600" b="1">
                    <a:solidFill>
                      <a:schemeClr val="tx1">
                        <a:lumMod val="50000"/>
                        <a:lumOff val="50000"/>
                      </a:schemeClr>
                    </a:solidFill>
                    <a:latin typeface="Franklin Gothic Demi Cond" panose="020B0603020102020204" pitchFamily="34" charset="0"/>
                  </a:rPr>
                  <a:t>3,424</a:t>
                </a:r>
              </a:p>
            </p:txBody>
          </p:sp>
          <p:sp>
            <p:nvSpPr>
              <p:cNvPr id="12" name="TextBox 11">
                <a:extLst>
                  <a:ext uri="{FF2B5EF4-FFF2-40B4-BE49-F238E27FC236}">
                    <a16:creationId xmlns:a16="http://schemas.microsoft.com/office/drawing/2014/main" id="{4F5D1357-D07E-8F11-22D2-3F3DB77999EC}"/>
                  </a:ext>
                </a:extLst>
              </p:cNvPr>
              <p:cNvSpPr txBox="1"/>
              <p:nvPr/>
            </p:nvSpPr>
            <p:spPr>
              <a:xfrm>
                <a:off x="1910961" y="1115849"/>
                <a:ext cx="283361" cy="320566"/>
              </a:xfrm>
              <a:prstGeom prst="rect">
                <a:avLst/>
              </a:prstGeom>
              <a:noFill/>
              <a:ln w="6350">
                <a:noFill/>
              </a:ln>
            </p:spPr>
            <p:txBody>
              <a:bodyPr wrap="square" rtlCol="0">
                <a:noAutofit/>
              </a:bodyPr>
              <a:lstStyle/>
              <a:p>
                <a:pPr algn="ctr"/>
                <a:r>
                  <a:rPr lang="en-US" sz="1600" b="1">
                    <a:solidFill>
                      <a:schemeClr val="tx1">
                        <a:lumMod val="50000"/>
                        <a:lumOff val="50000"/>
                      </a:schemeClr>
                    </a:solidFill>
                    <a:latin typeface="Franklin Gothic Demi Cond" panose="020B0603020102020204" pitchFamily="34" charset="0"/>
                  </a:rPr>
                  <a:t>3,303</a:t>
                </a:r>
              </a:p>
            </p:txBody>
          </p:sp>
          <p:sp>
            <p:nvSpPr>
              <p:cNvPr id="13" name="TextBox 12">
                <a:extLst>
                  <a:ext uri="{FF2B5EF4-FFF2-40B4-BE49-F238E27FC236}">
                    <a16:creationId xmlns:a16="http://schemas.microsoft.com/office/drawing/2014/main" id="{8871B461-EAEB-A315-B951-4DFC0B65A211}"/>
                  </a:ext>
                </a:extLst>
              </p:cNvPr>
              <p:cNvSpPr txBox="1"/>
              <p:nvPr/>
            </p:nvSpPr>
            <p:spPr>
              <a:xfrm>
                <a:off x="2221017" y="1008988"/>
                <a:ext cx="283361" cy="320566"/>
              </a:xfrm>
              <a:prstGeom prst="rect">
                <a:avLst/>
              </a:prstGeom>
              <a:noFill/>
              <a:ln w="6350">
                <a:noFill/>
              </a:ln>
            </p:spPr>
            <p:txBody>
              <a:bodyPr wrap="square" rtlCol="0">
                <a:noAutofit/>
              </a:bodyPr>
              <a:lstStyle/>
              <a:p>
                <a:pPr algn="ctr"/>
                <a:r>
                  <a:rPr lang="en-US" sz="1600" b="1">
                    <a:solidFill>
                      <a:schemeClr val="tx1">
                        <a:lumMod val="50000"/>
                        <a:lumOff val="50000"/>
                      </a:schemeClr>
                    </a:solidFill>
                    <a:latin typeface="Franklin Gothic Demi Cond" panose="020B0603020102020204" pitchFamily="34" charset="0"/>
                  </a:rPr>
                  <a:t>3,604</a:t>
                </a:r>
              </a:p>
            </p:txBody>
          </p:sp>
        </p:grpSp>
      </p:grpSp>
      <p:sp>
        <p:nvSpPr>
          <p:cNvPr id="23" name="TextBox 22">
            <a:extLst>
              <a:ext uri="{FF2B5EF4-FFF2-40B4-BE49-F238E27FC236}">
                <a16:creationId xmlns:a16="http://schemas.microsoft.com/office/drawing/2014/main" id="{C805C92D-AF19-6F46-A881-71A64C9BE7FF}"/>
              </a:ext>
            </a:extLst>
          </p:cNvPr>
          <p:cNvSpPr txBox="1"/>
          <p:nvPr/>
        </p:nvSpPr>
        <p:spPr>
          <a:xfrm>
            <a:off x="3814578" y="4194572"/>
            <a:ext cx="1709242" cy="707252"/>
          </a:xfrm>
          <a:prstGeom prst="rect">
            <a:avLst/>
          </a:prstGeom>
          <a:noFill/>
          <a:ln w="6350">
            <a:noFill/>
          </a:ln>
        </p:spPr>
        <p:txBody>
          <a:bodyPr wrap="square" rtlCol="0">
            <a:noAutofit/>
          </a:bodyPr>
          <a:lstStyle/>
          <a:p>
            <a:pPr algn="ctr"/>
            <a:r>
              <a:rPr lang="en-US">
                <a:solidFill>
                  <a:schemeClr val="tx1">
                    <a:lumMod val="50000"/>
                    <a:lumOff val="50000"/>
                  </a:schemeClr>
                </a:solidFill>
                <a:latin typeface="Franklin Gothic Medium Cond" panose="020B0606030402020204" pitchFamily="34" charset="0"/>
              </a:rPr>
              <a:t>NEW JOBS</a:t>
            </a:r>
            <a:br>
              <a:rPr lang="en-US">
                <a:solidFill>
                  <a:schemeClr val="tx1">
                    <a:lumMod val="50000"/>
                    <a:lumOff val="50000"/>
                  </a:schemeClr>
                </a:solidFill>
                <a:latin typeface="Franklin Gothic Medium Cond" panose="020B0606030402020204" pitchFamily="34" charset="0"/>
              </a:rPr>
            </a:br>
            <a:r>
              <a:rPr lang="en-US" sz="1400">
                <a:solidFill>
                  <a:schemeClr val="tx1">
                    <a:lumMod val="50000"/>
                    <a:lumOff val="50000"/>
                  </a:schemeClr>
                </a:solidFill>
                <a:latin typeface="Franklin Gothic Book" panose="020B0503020102020204" pitchFamily="34" charset="0"/>
              </a:rPr>
              <a:t>(from baseline)</a:t>
            </a:r>
            <a:endParaRPr lang="en-US">
              <a:solidFill>
                <a:schemeClr val="tx1">
                  <a:lumMod val="50000"/>
                  <a:lumOff val="50000"/>
                </a:schemeClr>
              </a:solidFill>
              <a:latin typeface="Franklin Gothic Book" panose="020B0503020102020204" pitchFamily="34" charset="0"/>
            </a:endParaRPr>
          </a:p>
        </p:txBody>
      </p:sp>
    </p:spTree>
    <p:extLst>
      <p:ext uri="{BB962C8B-B14F-4D97-AF65-F5344CB8AC3E}">
        <p14:creationId xmlns:p14="http://schemas.microsoft.com/office/powerpoint/2010/main" val="28200690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p:cNvSpPr/>
          <p:nvPr/>
        </p:nvSpPr>
        <p:spPr>
          <a:xfrm flipV="1">
            <a:off x="0" y="0"/>
            <a:ext cx="9144000" cy="800100"/>
          </a:xfrm>
          <a:prstGeom prst="rect">
            <a:avLst/>
          </a:prstGeom>
          <a:solidFill>
            <a:srgbClr val="3CB4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97499" y="107662"/>
            <a:ext cx="8686800" cy="584775"/>
          </a:xfrm>
          <a:prstGeom prst="rect">
            <a:avLst/>
          </a:prstGeom>
          <a:noFill/>
        </p:spPr>
        <p:txBody>
          <a:bodyPr wrap="square" rtlCol="0">
            <a:spAutoFit/>
          </a:bodyPr>
          <a:lstStyle/>
          <a:p>
            <a:r>
              <a:rPr lang="en-US" sz="3200">
                <a:solidFill>
                  <a:schemeClr val="bg1"/>
                </a:solidFill>
                <a:latin typeface="Franklin Gothic Demi Cond" panose="020B0706030402020204" pitchFamily="34" charset="0"/>
              </a:rPr>
              <a:t>Economic Development Programs</a:t>
            </a:r>
          </a:p>
        </p:txBody>
      </p:sp>
      <p:graphicFrame>
        <p:nvGraphicFramePr>
          <p:cNvPr id="2" name="Table 1">
            <a:extLst>
              <a:ext uri="{FF2B5EF4-FFF2-40B4-BE49-F238E27FC236}">
                <a16:creationId xmlns:a16="http://schemas.microsoft.com/office/drawing/2014/main" id="{73F6876B-88D4-1690-1E6C-3150A4840413}"/>
              </a:ext>
            </a:extLst>
          </p:cNvPr>
          <p:cNvGraphicFramePr>
            <a:graphicFrameLocks noGrp="1"/>
          </p:cNvGraphicFramePr>
          <p:nvPr>
            <p:extLst>
              <p:ext uri="{D42A27DB-BD31-4B8C-83A1-F6EECF244321}">
                <p14:modId xmlns:p14="http://schemas.microsoft.com/office/powerpoint/2010/main" val="2950653014"/>
              </p:ext>
            </p:extLst>
          </p:nvPr>
        </p:nvGraphicFramePr>
        <p:xfrm>
          <a:off x="1882588" y="1060397"/>
          <a:ext cx="6831106" cy="3887995"/>
        </p:xfrm>
        <a:graphic>
          <a:graphicData uri="http://schemas.openxmlformats.org/drawingml/2006/table">
            <a:tbl>
              <a:tblPr>
                <a:tableStyleId>{5C22544A-7EE6-4342-B048-85BDC9FD1C3A}</a:tableStyleId>
              </a:tblPr>
              <a:tblGrid>
                <a:gridCol w="2258042">
                  <a:extLst>
                    <a:ext uri="{9D8B030D-6E8A-4147-A177-3AD203B41FA5}">
                      <a16:colId xmlns:a16="http://schemas.microsoft.com/office/drawing/2014/main" val="3639609518"/>
                    </a:ext>
                  </a:extLst>
                </a:gridCol>
                <a:gridCol w="4573064">
                  <a:extLst>
                    <a:ext uri="{9D8B030D-6E8A-4147-A177-3AD203B41FA5}">
                      <a16:colId xmlns:a16="http://schemas.microsoft.com/office/drawing/2014/main" val="1546022293"/>
                    </a:ext>
                  </a:extLst>
                </a:gridCol>
              </a:tblGrid>
              <a:tr h="356609">
                <a:tc>
                  <a:txBody>
                    <a:bodyPr/>
                    <a:lstStyle/>
                    <a:p>
                      <a:pPr algn="ctr" fontAlgn="b"/>
                      <a:r>
                        <a:rPr lang="en-US" sz="2000" b="0" i="0" u="none" strike="noStrike">
                          <a:solidFill>
                            <a:schemeClr val="tx1">
                              <a:lumMod val="50000"/>
                              <a:lumOff val="50000"/>
                            </a:schemeClr>
                          </a:solidFill>
                          <a:effectLst/>
                          <a:latin typeface="Franklin Gothic Medium" panose="020B0603020102020204" pitchFamily="34" charset="0"/>
                        </a:rPr>
                        <a:t>TOTAL</a:t>
                      </a:r>
                    </a:p>
                  </a:txBody>
                  <a:tcPr marL="6350" marR="6350" marT="6350" marB="91440" anchor="b">
                    <a:noFill/>
                  </a:tcPr>
                </a:tc>
                <a:tc>
                  <a:txBody>
                    <a:bodyPr/>
                    <a:lstStyle/>
                    <a:p>
                      <a:pPr algn="l" fontAlgn="b"/>
                      <a:r>
                        <a:rPr lang="en-US" sz="2000" b="0" i="0" u="none" strike="noStrike">
                          <a:solidFill>
                            <a:schemeClr val="tx1">
                              <a:lumMod val="50000"/>
                              <a:lumOff val="50000"/>
                            </a:schemeClr>
                          </a:solidFill>
                          <a:effectLst/>
                          <a:latin typeface="Franklin Gothic Medium" panose="020B0603020102020204" pitchFamily="34" charset="0"/>
                        </a:rPr>
                        <a:t>Years 2012-2022</a:t>
                      </a:r>
                    </a:p>
                  </a:txBody>
                  <a:tcPr marL="6350" marR="6350" marT="6350" marB="91440" anchor="b">
                    <a:noFill/>
                  </a:tcPr>
                </a:tc>
                <a:extLst>
                  <a:ext uri="{0D108BD9-81ED-4DB2-BD59-A6C34878D82A}">
                    <a16:rowId xmlns:a16="http://schemas.microsoft.com/office/drawing/2014/main" val="3106472159"/>
                  </a:ext>
                </a:extLst>
              </a:tr>
              <a:tr h="697081">
                <a:tc>
                  <a:txBody>
                    <a:bodyPr/>
                    <a:lstStyle/>
                    <a:p>
                      <a:pPr algn="r" fontAlgn="b"/>
                      <a:r>
                        <a:rPr lang="en-US" sz="2400" b="1" i="0" u="none" strike="noStrike">
                          <a:solidFill>
                            <a:srgbClr val="F8A700"/>
                          </a:solidFill>
                          <a:effectLst/>
                          <a:latin typeface="Franklin Gothic Demi Cond" panose="020B0603020102020204" pitchFamily="34" charset="0"/>
                        </a:rPr>
                        <a:t> </a:t>
                      </a:r>
                      <a:r>
                        <a:rPr lang="en-US" sz="2400" b="1" i="0" u="none" strike="noStrike">
                          <a:solidFill>
                            <a:srgbClr val="F8A700"/>
                          </a:solidFill>
                          <a:effectLst/>
                          <a:latin typeface="Franklin Gothic Demi" panose="020B0603020102020204" pitchFamily="34" charset="0"/>
                        </a:rPr>
                        <a:t>$1,681,177 </a:t>
                      </a:r>
                    </a:p>
                  </a:txBody>
                  <a:tcPr marL="6350" marR="182880" marT="91440" marB="91440" anchor="ctr">
                    <a:noFill/>
                  </a:tcPr>
                </a:tc>
                <a:tc>
                  <a:txBody>
                    <a:bodyPr/>
                    <a:lstStyle/>
                    <a:p>
                      <a:pPr algn="l" fontAlgn="b"/>
                      <a:r>
                        <a:rPr lang="en-US" sz="1800" b="0" i="0" u="none" strike="noStrike">
                          <a:solidFill>
                            <a:schemeClr val="tx1">
                              <a:lumMod val="65000"/>
                              <a:lumOff val="35000"/>
                            </a:schemeClr>
                          </a:solidFill>
                          <a:effectLst/>
                          <a:latin typeface="Franklin Gothic Book" panose="020B0503020102020204" pitchFamily="34" charset="0"/>
                        </a:rPr>
                        <a:t>Traded Sector</a:t>
                      </a:r>
                    </a:p>
                  </a:txBody>
                  <a:tcPr marL="6350" marR="6350" marT="91440" marB="91440" anchor="ctr">
                    <a:noFill/>
                  </a:tcPr>
                </a:tc>
                <a:extLst>
                  <a:ext uri="{0D108BD9-81ED-4DB2-BD59-A6C34878D82A}">
                    <a16:rowId xmlns:a16="http://schemas.microsoft.com/office/drawing/2014/main" val="3827617021"/>
                  </a:ext>
                </a:extLst>
              </a:tr>
              <a:tr h="697081">
                <a:tc>
                  <a:txBody>
                    <a:bodyPr/>
                    <a:lstStyle/>
                    <a:p>
                      <a:pPr algn="r" fontAlgn="b"/>
                      <a:r>
                        <a:rPr lang="en-US" sz="2400" b="1" i="0" u="none" strike="noStrike" kern="1200">
                          <a:solidFill>
                            <a:srgbClr val="F8A700"/>
                          </a:solidFill>
                          <a:effectLst/>
                          <a:latin typeface="Franklin Gothic Demi" panose="020B0603020102020204" pitchFamily="34" charset="0"/>
                          <a:ea typeface="+mn-ea"/>
                          <a:cs typeface="+mn-cs"/>
                        </a:rPr>
                        <a:t> $1,152,071 </a:t>
                      </a:r>
                    </a:p>
                  </a:txBody>
                  <a:tcPr marL="6350" marR="182880" marT="91440" marB="91440" anchor="ctr">
                    <a:noFill/>
                  </a:tcPr>
                </a:tc>
                <a:tc>
                  <a:txBody>
                    <a:bodyPr/>
                    <a:lstStyle/>
                    <a:p>
                      <a:pPr algn="l" fontAlgn="b"/>
                      <a:r>
                        <a:rPr lang="en-US" sz="1800" b="0" i="0" u="none" strike="noStrike">
                          <a:solidFill>
                            <a:schemeClr val="tx1">
                              <a:lumMod val="65000"/>
                              <a:lumOff val="35000"/>
                            </a:schemeClr>
                          </a:solidFill>
                          <a:effectLst/>
                          <a:latin typeface="Franklin Gothic Book" panose="020B0503020102020204" pitchFamily="34" charset="0"/>
                        </a:rPr>
                        <a:t>COVID Emergency Response</a:t>
                      </a:r>
                    </a:p>
                  </a:txBody>
                  <a:tcPr marL="6350" marR="6350" marT="91440" marB="91440" anchor="ctr">
                    <a:noFill/>
                  </a:tcPr>
                </a:tc>
                <a:extLst>
                  <a:ext uri="{0D108BD9-81ED-4DB2-BD59-A6C34878D82A}">
                    <a16:rowId xmlns:a16="http://schemas.microsoft.com/office/drawing/2014/main" val="4067769329"/>
                  </a:ext>
                </a:extLst>
              </a:tr>
              <a:tr h="697081">
                <a:tc>
                  <a:txBody>
                    <a:bodyPr/>
                    <a:lstStyle/>
                    <a:p>
                      <a:pPr marL="0" algn="r" defTabSz="914400" rtl="0" eaLnBrk="1" fontAlgn="b" latinLnBrk="0" hangingPunct="1"/>
                      <a:r>
                        <a:rPr lang="en-US" sz="2400" b="1" i="0" u="none" strike="noStrike" kern="1200">
                          <a:solidFill>
                            <a:srgbClr val="F8A700"/>
                          </a:solidFill>
                          <a:effectLst/>
                          <a:latin typeface="Franklin Gothic Demi" panose="020B0603020102020204" pitchFamily="34" charset="0"/>
                          <a:ea typeface="+mn-ea"/>
                          <a:cs typeface="+mn-cs"/>
                        </a:rPr>
                        <a:t> $891,763 </a:t>
                      </a:r>
                    </a:p>
                  </a:txBody>
                  <a:tcPr marL="6350" marR="182880" marT="91440" marB="91440" anchor="ctr">
                    <a:noFill/>
                  </a:tcPr>
                </a:tc>
                <a:tc>
                  <a:txBody>
                    <a:bodyPr/>
                    <a:lstStyle/>
                    <a:p>
                      <a:pPr algn="l" fontAlgn="b"/>
                      <a:r>
                        <a:rPr lang="en-US" sz="1800" b="0" i="0" u="none" strike="noStrike">
                          <a:solidFill>
                            <a:schemeClr val="tx1">
                              <a:lumMod val="65000"/>
                              <a:lumOff val="35000"/>
                            </a:schemeClr>
                          </a:solidFill>
                          <a:effectLst/>
                          <a:latin typeface="Franklin Gothic Book" panose="020B0503020102020204" pitchFamily="34" charset="0"/>
                        </a:rPr>
                        <a:t>Neighborhood Prosperity Network</a:t>
                      </a:r>
                    </a:p>
                  </a:txBody>
                  <a:tcPr marL="6350" marR="6350" marT="91440" marB="91440" anchor="ctr">
                    <a:noFill/>
                  </a:tcPr>
                </a:tc>
                <a:extLst>
                  <a:ext uri="{0D108BD9-81ED-4DB2-BD59-A6C34878D82A}">
                    <a16:rowId xmlns:a16="http://schemas.microsoft.com/office/drawing/2014/main" val="79430365"/>
                  </a:ext>
                </a:extLst>
              </a:tr>
              <a:tr h="697081">
                <a:tc>
                  <a:txBody>
                    <a:bodyPr/>
                    <a:lstStyle/>
                    <a:p>
                      <a:pPr marL="0" algn="r" defTabSz="914400" rtl="0" eaLnBrk="1" fontAlgn="b" latinLnBrk="0" hangingPunct="1"/>
                      <a:r>
                        <a:rPr lang="en-US" sz="2400" b="1" i="0" u="none" strike="noStrike" kern="1200">
                          <a:solidFill>
                            <a:srgbClr val="F8A700"/>
                          </a:solidFill>
                          <a:effectLst/>
                          <a:latin typeface="Franklin Gothic Demi" panose="020B0603020102020204" pitchFamily="34" charset="0"/>
                          <a:ea typeface="+mn-ea"/>
                          <a:cs typeface="+mn-cs"/>
                        </a:rPr>
                        <a:t> $ 2,038,628 </a:t>
                      </a:r>
                    </a:p>
                  </a:txBody>
                  <a:tcPr marL="6350" marR="182880" marT="91440" marB="91440" anchor="ctr">
                    <a:noFill/>
                  </a:tcPr>
                </a:tc>
                <a:tc>
                  <a:txBody>
                    <a:bodyPr/>
                    <a:lstStyle/>
                    <a:p>
                      <a:pPr algn="l" fontAlgn="b"/>
                      <a:r>
                        <a:rPr lang="en-US" sz="1800" b="0" i="0" u="none" strike="noStrike">
                          <a:solidFill>
                            <a:schemeClr val="tx1">
                              <a:lumMod val="65000"/>
                              <a:lumOff val="35000"/>
                            </a:schemeClr>
                          </a:solidFill>
                          <a:effectLst/>
                          <a:latin typeface="Franklin Gothic Book" panose="020B0503020102020204" pitchFamily="34" charset="0"/>
                        </a:rPr>
                        <a:t>Inclusive Business Resource Network</a:t>
                      </a:r>
                    </a:p>
                  </a:txBody>
                  <a:tcPr marL="6350" marR="6350" marT="91440" marB="91440" anchor="ctr">
                    <a:noFill/>
                  </a:tcPr>
                </a:tc>
                <a:extLst>
                  <a:ext uri="{0D108BD9-81ED-4DB2-BD59-A6C34878D82A}">
                    <a16:rowId xmlns:a16="http://schemas.microsoft.com/office/drawing/2014/main" val="4237558760"/>
                  </a:ext>
                </a:extLst>
              </a:tr>
              <a:tr h="697081">
                <a:tc>
                  <a:txBody>
                    <a:bodyPr/>
                    <a:lstStyle/>
                    <a:p>
                      <a:pPr algn="r" fontAlgn="b"/>
                      <a:r>
                        <a:rPr lang="en-US" sz="2400" b="1" i="0" u="none" strike="noStrike" kern="1200">
                          <a:solidFill>
                            <a:srgbClr val="F8A700"/>
                          </a:solidFill>
                          <a:effectLst/>
                          <a:latin typeface="Franklin Gothic Demi" panose="020B0603020102020204" pitchFamily="34" charset="0"/>
                          <a:ea typeface="+mn-ea"/>
                          <a:cs typeface="+mn-cs"/>
                        </a:rPr>
                        <a:t> $ 2,101,994 </a:t>
                      </a:r>
                    </a:p>
                  </a:txBody>
                  <a:tcPr marL="6350" marR="182880" marT="91440" marB="91440" anchor="ctr">
                    <a:noFill/>
                  </a:tcPr>
                </a:tc>
                <a:tc>
                  <a:txBody>
                    <a:bodyPr/>
                    <a:lstStyle/>
                    <a:p>
                      <a:pPr algn="l" fontAlgn="b"/>
                      <a:r>
                        <a:rPr lang="en-US" sz="1800" b="0" i="0" u="none" strike="noStrike">
                          <a:solidFill>
                            <a:schemeClr val="tx1">
                              <a:lumMod val="65000"/>
                              <a:lumOff val="35000"/>
                            </a:schemeClr>
                          </a:solidFill>
                          <a:effectLst/>
                          <a:latin typeface="Franklin Gothic Book" panose="020B0503020102020204" pitchFamily="34" charset="0"/>
                        </a:rPr>
                        <a:t>Workforce Development Programming</a:t>
                      </a:r>
                    </a:p>
                  </a:txBody>
                  <a:tcPr marL="6350" marR="6350" marT="91440" marB="91440" anchor="ctr">
                    <a:noFill/>
                  </a:tcPr>
                </a:tc>
                <a:extLst>
                  <a:ext uri="{0D108BD9-81ED-4DB2-BD59-A6C34878D82A}">
                    <a16:rowId xmlns:a16="http://schemas.microsoft.com/office/drawing/2014/main" val="2863782987"/>
                  </a:ext>
                </a:extLst>
              </a:tr>
            </a:tbl>
          </a:graphicData>
        </a:graphic>
      </p:graphicFrame>
    </p:spTree>
    <p:extLst>
      <p:ext uri="{BB962C8B-B14F-4D97-AF65-F5344CB8AC3E}">
        <p14:creationId xmlns:p14="http://schemas.microsoft.com/office/powerpoint/2010/main" val="13049120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D7D8FC1-20E9-A846-8935-C476591A07D2}"/>
              </a:ext>
            </a:extLst>
          </p:cNvPr>
          <p:cNvPicPr>
            <a:picLocks noChangeAspect="1"/>
          </p:cNvPicPr>
          <p:nvPr/>
        </p:nvPicPr>
        <p:blipFill rotWithShape="1">
          <a:blip r:embed="rId3" cstate="print">
            <a:alphaModFix amt="3000"/>
            <a:extLst>
              <a:ext uri="{28A0092B-C50C-407E-A947-70E740481C1C}">
                <a14:useLocalDpi xmlns:a14="http://schemas.microsoft.com/office/drawing/2010/main" val="0"/>
              </a:ext>
            </a:extLst>
          </a:blip>
          <a:srcRect l="28409" t="2611" r="19671" b="46512"/>
          <a:stretch/>
        </p:blipFill>
        <p:spPr>
          <a:xfrm>
            <a:off x="145237" y="-19050"/>
            <a:ext cx="5269938" cy="4381188"/>
          </a:xfrm>
          <a:prstGeom prst="rect">
            <a:avLst/>
          </a:prstGeom>
        </p:spPr>
      </p:pic>
      <p:sp>
        <p:nvSpPr>
          <p:cNvPr id="9" name="Rectangle 8"/>
          <p:cNvSpPr/>
          <p:nvPr/>
        </p:nvSpPr>
        <p:spPr>
          <a:xfrm flipV="1">
            <a:off x="0" y="0"/>
            <a:ext cx="9144000" cy="800100"/>
          </a:xfrm>
          <a:prstGeom prst="rect">
            <a:avLst/>
          </a:prstGeom>
          <a:solidFill>
            <a:srgbClr val="3CB4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1000" y="178799"/>
            <a:ext cx="6705600" cy="584775"/>
          </a:xfrm>
          <a:prstGeom prst="rect">
            <a:avLst/>
          </a:prstGeom>
          <a:noFill/>
        </p:spPr>
        <p:txBody>
          <a:bodyPr wrap="square" rtlCol="0" anchor="t">
            <a:spAutoFit/>
          </a:bodyPr>
          <a:lstStyle/>
          <a:p>
            <a:r>
              <a:rPr lang="en-US" sz="3200">
                <a:solidFill>
                  <a:schemeClr val="bg1"/>
                </a:solidFill>
                <a:latin typeface="Franklin Gothic Demi Cond" panose="020B0706030402020204" pitchFamily="34" charset="0"/>
              </a:rPr>
              <a:t>Summary</a:t>
            </a:r>
            <a:endParaRPr lang="en-US"/>
          </a:p>
        </p:txBody>
      </p:sp>
      <p:sp>
        <p:nvSpPr>
          <p:cNvPr id="2" name="Rectangle 1"/>
          <p:cNvSpPr/>
          <p:nvPr/>
        </p:nvSpPr>
        <p:spPr>
          <a:xfrm>
            <a:off x="370839" y="1123950"/>
            <a:ext cx="7934961" cy="2246769"/>
          </a:xfrm>
          <a:prstGeom prst="rect">
            <a:avLst/>
          </a:prstGeom>
        </p:spPr>
        <p:txBody>
          <a:bodyPr wrap="square" lIns="91440" tIns="45720" rIns="91440" bIns="45720" anchor="t">
            <a:spAutoFit/>
          </a:bodyPr>
          <a:lstStyle/>
          <a:p>
            <a:pPr marL="342900" indent="-342900">
              <a:spcAft>
                <a:spcPts val="600"/>
              </a:spcAft>
              <a:buFont typeface="+mj-lt"/>
              <a:buAutoNum type="arabicPeriod"/>
            </a:pPr>
            <a:r>
              <a:rPr lang="en-US" sz="2400">
                <a:solidFill>
                  <a:schemeClr val="tx1">
                    <a:lumMod val="50000"/>
                    <a:lumOff val="50000"/>
                  </a:schemeClr>
                </a:solidFill>
                <a:latin typeface="Franklin Gothic Medium Cond"/>
              </a:rPr>
              <a:t>Review East Portland Enterprise Zone Program (2012-2023)</a:t>
            </a:r>
          </a:p>
          <a:p>
            <a:pPr marL="342900" indent="-342900">
              <a:spcAft>
                <a:spcPts val="600"/>
              </a:spcAft>
              <a:buFont typeface="+mj-lt"/>
              <a:buAutoNum type="arabicPeriod"/>
            </a:pPr>
            <a:r>
              <a:rPr lang="en-US" sz="2400">
                <a:solidFill>
                  <a:schemeClr val="tx1">
                    <a:lumMod val="50000"/>
                    <a:lumOff val="50000"/>
                  </a:schemeClr>
                </a:solidFill>
                <a:latin typeface="Franklin Gothic Medium Cond" panose="020B0606030402020204" pitchFamily="34" charset="0"/>
              </a:rPr>
              <a:t>Enterprise Zone State Statute overview </a:t>
            </a:r>
          </a:p>
          <a:p>
            <a:pPr marL="342900" indent="-342900">
              <a:spcAft>
                <a:spcPts val="600"/>
              </a:spcAft>
              <a:buFont typeface="+mj-lt"/>
              <a:buAutoNum type="arabicPeriod"/>
            </a:pPr>
            <a:r>
              <a:rPr lang="en-US" sz="2400">
                <a:solidFill>
                  <a:schemeClr val="tx1">
                    <a:lumMod val="50000"/>
                    <a:lumOff val="50000"/>
                  </a:schemeClr>
                </a:solidFill>
                <a:latin typeface="Franklin Gothic Medium Cond" panose="020B0606030402020204" pitchFamily="34" charset="0"/>
              </a:rPr>
              <a:t>Enterprise Zone Program Impact</a:t>
            </a:r>
          </a:p>
          <a:p>
            <a:pPr marL="342900" indent="-342900">
              <a:spcAft>
                <a:spcPts val="600"/>
              </a:spcAft>
              <a:buFont typeface="+mj-lt"/>
              <a:buAutoNum type="arabicPeriod"/>
            </a:pPr>
            <a:r>
              <a:rPr lang="en-US" sz="2400">
                <a:solidFill>
                  <a:schemeClr val="tx1">
                    <a:lumMod val="50000"/>
                    <a:lumOff val="50000"/>
                  </a:schemeClr>
                </a:solidFill>
                <a:latin typeface="Franklin Gothic Medium Cond" panose="020B0606030402020204" pitchFamily="34" charset="0"/>
              </a:rPr>
              <a:t>Proposed East Portland Enterprise Zone boundary map</a:t>
            </a:r>
          </a:p>
          <a:p>
            <a:pPr marL="342900" indent="-342900">
              <a:spcAft>
                <a:spcPts val="600"/>
              </a:spcAft>
              <a:buFont typeface="+mj-lt"/>
              <a:buAutoNum type="arabicPeriod"/>
            </a:pPr>
            <a:r>
              <a:rPr lang="en-US" sz="2400">
                <a:solidFill>
                  <a:schemeClr val="tx1">
                    <a:lumMod val="50000"/>
                    <a:lumOff val="50000"/>
                  </a:schemeClr>
                </a:solidFill>
                <a:latin typeface="Franklin Gothic Medium Cond" panose="020B0606030402020204" pitchFamily="34" charset="0"/>
              </a:rPr>
              <a:t>Discussion and feedback </a:t>
            </a:r>
            <a:endParaRPr lang="en-US" sz="2800">
              <a:solidFill>
                <a:schemeClr val="tx1">
                  <a:lumMod val="50000"/>
                  <a:lumOff val="50000"/>
                </a:schemeClr>
              </a:solidFill>
              <a:latin typeface="Franklin Gothic Medium Cond" panose="020B0606030402020204" pitchFamily="34" charset="0"/>
            </a:endParaRPr>
          </a:p>
        </p:txBody>
      </p:sp>
      <p:pic>
        <p:nvPicPr>
          <p:cNvPr id="14" name="Picture 13">
            <a:extLst>
              <a:ext uri="{FF2B5EF4-FFF2-40B4-BE49-F238E27FC236}">
                <a16:creationId xmlns:a16="http://schemas.microsoft.com/office/drawing/2014/main" id="{49A74DCA-D812-CF47-91B8-D2A09E532DF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5559"/>
          <a:stretch/>
        </p:blipFill>
        <p:spPr>
          <a:xfrm>
            <a:off x="7391400" y="3428691"/>
            <a:ext cx="1607363" cy="1351841"/>
          </a:xfrm>
          <a:prstGeom prst="rect">
            <a:avLst/>
          </a:prstGeom>
        </p:spPr>
      </p:pic>
    </p:spTree>
    <p:extLst>
      <p:ext uri="{BB962C8B-B14F-4D97-AF65-F5344CB8AC3E}">
        <p14:creationId xmlns:p14="http://schemas.microsoft.com/office/powerpoint/2010/main" val="556716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3922CA8-D3A5-4EB1-F783-3C2D77FCA5F1}"/>
              </a:ext>
            </a:extLst>
          </p:cNvPr>
          <p:cNvSpPr/>
          <p:nvPr/>
        </p:nvSpPr>
        <p:spPr>
          <a:xfrm flipV="1">
            <a:off x="0" y="0"/>
            <a:ext cx="9144000" cy="800100"/>
          </a:xfrm>
          <a:prstGeom prst="rect">
            <a:avLst/>
          </a:prstGeom>
          <a:solidFill>
            <a:srgbClr val="3CB4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662B808C-7F9E-E330-E56F-A0F2826AD950}"/>
              </a:ext>
            </a:extLst>
          </p:cNvPr>
          <p:cNvSpPr txBox="1"/>
          <p:nvPr/>
        </p:nvSpPr>
        <p:spPr>
          <a:xfrm>
            <a:off x="381000" y="178799"/>
            <a:ext cx="6705600" cy="584775"/>
          </a:xfrm>
          <a:prstGeom prst="rect">
            <a:avLst/>
          </a:prstGeom>
          <a:noFill/>
        </p:spPr>
        <p:txBody>
          <a:bodyPr wrap="square" rtlCol="0" anchor="t">
            <a:spAutoFit/>
          </a:bodyPr>
          <a:lstStyle/>
          <a:p>
            <a:r>
              <a:rPr lang="en-US" sz="3200">
                <a:solidFill>
                  <a:schemeClr val="bg1"/>
                </a:solidFill>
                <a:latin typeface="Franklin Gothic Demi Cond" panose="020B0706030402020204" pitchFamily="34" charset="0"/>
              </a:rPr>
              <a:t>Enterprise Zone Overview </a:t>
            </a:r>
            <a:endParaRPr lang="en-US"/>
          </a:p>
        </p:txBody>
      </p:sp>
      <p:sp>
        <p:nvSpPr>
          <p:cNvPr id="6" name="Rectangle 5">
            <a:extLst>
              <a:ext uri="{FF2B5EF4-FFF2-40B4-BE49-F238E27FC236}">
                <a16:creationId xmlns:a16="http://schemas.microsoft.com/office/drawing/2014/main" id="{E24C9C6A-9BA9-4C6B-C30B-A9B92202A6AD}"/>
              </a:ext>
            </a:extLst>
          </p:cNvPr>
          <p:cNvSpPr/>
          <p:nvPr/>
        </p:nvSpPr>
        <p:spPr>
          <a:xfrm>
            <a:off x="274432" y="955106"/>
            <a:ext cx="8595136" cy="4385816"/>
          </a:xfrm>
          <a:prstGeom prst="rect">
            <a:avLst/>
          </a:prstGeom>
        </p:spPr>
        <p:txBody>
          <a:bodyPr wrap="square" lIns="91440" tIns="45720" rIns="91440" bIns="45720" anchor="t">
            <a:spAutoFit/>
          </a:bodyPr>
          <a:lstStyle/>
          <a:p>
            <a:pPr marL="342900" indent="-342900">
              <a:spcAft>
                <a:spcPts val="600"/>
              </a:spcAft>
              <a:buFont typeface="Arial" panose="020B0604020202020204" pitchFamily="34" charset="0"/>
              <a:buChar char="•"/>
            </a:pPr>
            <a:r>
              <a:rPr lang="en-US" sz="2000">
                <a:solidFill>
                  <a:schemeClr val="tx1">
                    <a:lumMod val="50000"/>
                    <a:lumOff val="50000"/>
                  </a:schemeClr>
                </a:solidFill>
                <a:latin typeface="Franklin Gothic Medium Cond"/>
              </a:rPr>
              <a:t>E-Zone is a property tax abatement program of the State of Oregon</a:t>
            </a:r>
          </a:p>
          <a:p>
            <a:pPr marL="342900" indent="-342900">
              <a:spcAft>
                <a:spcPts val="600"/>
              </a:spcAft>
              <a:buFont typeface="Arial" panose="020B0604020202020204" pitchFamily="34" charset="0"/>
              <a:buChar char="•"/>
            </a:pPr>
            <a:r>
              <a:rPr lang="en-US" sz="2000">
                <a:solidFill>
                  <a:schemeClr val="tx1">
                    <a:lumMod val="50000"/>
                    <a:lumOff val="50000"/>
                  </a:schemeClr>
                </a:solidFill>
                <a:latin typeface="Franklin Gothic Medium Cond"/>
              </a:rPr>
              <a:t>Companies receive abatement on increased property taxes on new investment in construction or equipment to property for five years</a:t>
            </a:r>
          </a:p>
          <a:p>
            <a:pPr marL="342900" indent="-342900">
              <a:spcAft>
                <a:spcPts val="600"/>
              </a:spcAft>
              <a:buFont typeface="Arial" panose="020B0604020202020204" pitchFamily="34" charset="0"/>
              <a:buChar char="•"/>
            </a:pPr>
            <a:r>
              <a:rPr lang="en-US" sz="2000">
                <a:solidFill>
                  <a:schemeClr val="tx1">
                    <a:lumMod val="50000"/>
                    <a:lumOff val="50000"/>
                  </a:schemeClr>
                </a:solidFill>
                <a:latin typeface="Franklin Gothic Medium Cond"/>
                <a:cs typeface="Calibri"/>
              </a:rPr>
              <a:t>Average Tax Liability for new Capital Investments is around 1.5%/year</a:t>
            </a:r>
          </a:p>
          <a:p>
            <a:pPr marL="800100" lvl="1" indent="-342900">
              <a:spcAft>
                <a:spcPts val="600"/>
              </a:spcAft>
              <a:buFont typeface="Arial" panose="020B0604020202020204" pitchFamily="34" charset="0"/>
              <a:buChar char="•"/>
            </a:pPr>
            <a:r>
              <a:rPr lang="en-US" sz="2000">
                <a:solidFill>
                  <a:schemeClr val="tx1">
                    <a:lumMod val="50000"/>
                    <a:lumOff val="50000"/>
                  </a:schemeClr>
                </a:solidFill>
                <a:latin typeface="Franklin Gothic Medium Cond"/>
                <a:cs typeface="Calibri"/>
              </a:rPr>
              <a:t>Example: $20M investment would create new tax liability of 300k/year.  After 5 years, and $1.5M exempted, and the total asset re-enters the tax rolls. </a:t>
            </a:r>
          </a:p>
          <a:p>
            <a:pPr marL="342900" indent="-342900">
              <a:spcAft>
                <a:spcPts val="600"/>
              </a:spcAft>
              <a:buFont typeface="Arial" panose="020B0604020202020204" pitchFamily="34" charset="0"/>
              <a:buChar char="•"/>
            </a:pPr>
            <a:r>
              <a:rPr lang="en-US" sz="2000">
                <a:solidFill>
                  <a:schemeClr val="tx1">
                    <a:lumMod val="50000"/>
                    <a:lumOff val="50000"/>
                  </a:schemeClr>
                </a:solidFill>
                <a:latin typeface="Franklin Gothic Medium Cond"/>
              </a:rPr>
              <a:t>Must be creating new or additional living wage jobs, $15/hour minimum or $20/hour total compensation. </a:t>
            </a:r>
          </a:p>
          <a:p>
            <a:pPr marL="342900" indent="-342900">
              <a:spcAft>
                <a:spcPts val="600"/>
              </a:spcAft>
              <a:buFont typeface="Arial" panose="020B0604020202020204" pitchFamily="34" charset="0"/>
              <a:buChar char="•"/>
            </a:pPr>
            <a:r>
              <a:rPr lang="en-US" sz="2000">
                <a:solidFill>
                  <a:schemeClr val="tx1">
                    <a:lumMod val="50000"/>
                    <a:lumOff val="50000"/>
                  </a:schemeClr>
                </a:solidFill>
                <a:latin typeface="Franklin Gothic Medium Cond"/>
              </a:rPr>
              <a:t>Companies agree to public benefits when applying to the program. </a:t>
            </a:r>
          </a:p>
          <a:p>
            <a:pPr marL="342900" indent="-342900">
              <a:spcAft>
                <a:spcPts val="600"/>
              </a:spcAft>
              <a:buFont typeface="Arial" panose="020B0604020202020204" pitchFamily="34" charset="0"/>
              <a:buChar char="•"/>
            </a:pPr>
            <a:r>
              <a:rPr lang="en-US" sz="2000">
                <a:solidFill>
                  <a:schemeClr val="tx1">
                    <a:lumMod val="50000"/>
                    <a:lumOff val="50000"/>
                  </a:schemeClr>
                </a:solidFill>
                <a:latin typeface="Franklin Gothic Medium Cond"/>
              </a:rPr>
              <a:t>Additionally, 15% of their exempted taxes go towards public benefit agreement activities or other economic opportunity programming.</a:t>
            </a:r>
          </a:p>
          <a:p>
            <a:pPr marL="342900" indent="-342900">
              <a:spcAft>
                <a:spcPts val="600"/>
              </a:spcAft>
              <a:buFont typeface="Arial" panose="020B0604020202020204" pitchFamily="34" charset="0"/>
              <a:buChar char="•"/>
            </a:pPr>
            <a:endParaRPr lang="en-US" sz="2400">
              <a:solidFill>
                <a:schemeClr val="tx1">
                  <a:lumMod val="50000"/>
                  <a:lumOff val="50000"/>
                </a:schemeClr>
              </a:solidFill>
              <a:latin typeface="Franklin Gothic Medium Cond"/>
            </a:endParaRPr>
          </a:p>
        </p:txBody>
      </p:sp>
    </p:spTree>
    <p:extLst>
      <p:ext uri="{BB962C8B-B14F-4D97-AF65-F5344CB8AC3E}">
        <p14:creationId xmlns:p14="http://schemas.microsoft.com/office/powerpoint/2010/main" val="3454430322"/>
      </p:ext>
    </p:extLst>
  </p:cSld>
  <p:clrMapOvr>
    <a:masterClrMapping/>
  </p:clrMapOvr>
  <p:extLst>
    <p:ext uri="{6950BFC3-D8DA-4A85-94F7-54DA5524770B}">
      <p188:commentRel xmlns:p188="http://schemas.microsoft.com/office/powerpoint/2018/8/main" r:id="rId3"/>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flipV="1">
            <a:off x="0" y="0"/>
            <a:ext cx="9144000" cy="800100"/>
          </a:xfrm>
          <a:prstGeom prst="rect">
            <a:avLst/>
          </a:prstGeom>
          <a:solidFill>
            <a:srgbClr val="3CB4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92155" y="88597"/>
            <a:ext cx="8077199" cy="584775"/>
          </a:xfrm>
          <a:prstGeom prst="rect">
            <a:avLst/>
          </a:prstGeom>
          <a:noFill/>
        </p:spPr>
        <p:txBody>
          <a:bodyPr wrap="square" rtlCol="0">
            <a:spAutoFit/>
          </a:bodyPr>
          <a:lstStyle/>
          <a:p>
            <a:r>
              <a:rPr lang="en-US" sz="3200">
                <a:solidFill>
                  <a:schemeClr val="bg1"/>
                </a:solidFill>
                <a:latin typeface="Franklin Gothic Demi Cond" panose="020B0706030402020204" pitchFamily="34" charset="0"/>
              </a:rPr>
              <a:t>Oregon State Statute/Administrative Overview</a:t>
            </a:r>
          </a:p>
        </p:txBody>
      </p:sp>
      <p:sp>
        <p:nvSpPr>
          <p:cNvPr id="4" name="TextBox 3">
            <a:extLst>
              <a:ext uri="{FF2B5EF4-FFF2-40B4-BE49-F238E27FC236}">
                <a16:creationId xmlns:a16="http://schemas.microsoft.com/office/drawing/2014/main" id="{3E09C120-598F-BD41-823D-DB658F8623C9}"/>
              </a:ext>
            </a:extLst>
          </p:cNvPr>
          <p:cNvSpPr txBox="1"/>
          <p:nvPr/>
        </p:nvSpPr>
        <p:spPr>
          <a:xfrm>
            <a:off x="457200" y="1955218"/>
            <a:ext cx="2745828" cy="1451934"/>
          </a:xfrm>
          <a:prstGeom prst="rect">
            <a:avLst/>
          </a:prstGeom>
          <a:noFill/>
          <a:ln w="6350">
            <a:noFill/>
          </a:ln>
        </p:spPr>
        <p:txBody>
          <a:bodyPr wrap="square" rtlCol="0" anchor="t">
            <a:noAutofit/>
          </a:bodyPr>
          <a:lstStyle/>
          <a:p>
            <a:r>
              <a:rPr lang="en-US">
                <a:solidFill>
                  <a:schemeClr val="tx1">
                    <a:lumMod val="50000"/>
                    <a:lumOff val="50000"/>
                  </a:schemeClr>
                </a:solidFill>
                <a:latin typeface="Franklin Gothic Medium Cond"/>
              </a:rPr>
              <a:t>Enacted by legislature, continuously supported by nearly all legislators, both urban &amp; rural, for decades</a:t>
            </a:r>
            <a:endParaRPr lang="en-US">
              <a:solidFill>
                <a:schemeClr val="tx1">
                  <a:lumMod val="50000"/>
                  <a:lumOff val="50000"/>
                </a:schemeClr>
              </a:solidFill>
              <a:latin typeface="Franklin Gothic Medium Cond" panose="020B0606030402020204" pitchFamily="34" charset="0"/>
            </a:endParaRPr>
          </a:p>
        </p:txBody>
      </p:sp>
      <p:sp>
        <p:nvSpPr>
          <p:cNvPr id="11" name="TextBox 10">
            <a:extLst>
              <a:ext uri="{FF2B5EF4-FFF2-40B4-BE49-F238E27FC236}">
                <a16:creationId xmlns:a16="http://schemas.microsoft.com/office/drawing/2014/main" id="{027C56CD-97BF-8D4B-89CA-1BEE8B653627}"/>
              </a:ext>
            </a:extLst>
          </p:cNvPr>
          <p:cNvSpPr txBox="1"/>
          <p:nvPr/>
        </p:nvSpPr>
        <p:spPr>
          <a:xfrm>
            <a:off x="3323777" y="1952419"/>
            <a:ext cx="2617197" cy="1521877"/>
          </a:xfrm>
          <a:prstGeom prst="rect">
            <a:avLst/>
          </a:prstGeom>
          <a:noFill/>
          <a:ln w="6350">
            <a:noFill/>
          </a:ln>
        </p:spPr>
        <p:txBody>
          <a:bodyPr wrap="square" rtlCol="0">
            <a:noAutofit/>
          </a:bodyPr>
          <a:lstStyle/>
          <a:p>
            <a:pPr>
              <a:spcAft>
                <a:spcPts val="600"/>
              </a:spcAft>
            </a:pPr>
            <a:r>
              <a:rPr lang="en-US">
                <a:solidFill>
                  <a:schemeClr val="tx1">
                    <a:lumMod val="50000"/>
                    <a:lumOff val="50000"/>
                  </a:schemeClr>
                </a:solidFill>
                <a:latin typeface="Franklin Gothic Medium Cond" panose="020B0606030402020204" pitchFamily="34" charset="0"/>
              </a:rPr>
              <a:t>Enterprise Zones across the state; nearly every medium/ large city in Oregon has a zone </a:t>
            </a:r>
          </a:p>
        </p:txBody>
      </p:sp>
      <p:sp>
        <p:nvSpPr>
          <p:cNvPr id="12" name="TextBox 11">
            <a:extLst>
              <a:ext uri="{FF2B5EF4-FFF2-40B4-BE49-F238E27FC236}">
                <a16:creationId xmlns:a16="http://schemas.microsoft.com/office/drawing/2014/main" id="{CB4CBDCE-FA6C-9649-AEA3-E7F014EFA3AA}"/>
              </a:ext>
            </a:extLst>
          </p:cNvPr>
          <p:cNvSpPr txBox="1"/>
          <p:nvPr/>
        </p:nvSpPr>
        <p:spPr>
          <a:xfrm>
            <a:off x="6324600" y="1949622"/>
            <a:ext cx="2514600" cy="1457530"/>
          </a:xfrm>
          <a:prstGeom prst="rect">
            <a:avLst/>
          </a:prstGeom>
          <a:noFill/>
          <a:ln w="6350">
            <a:noFill/>
          </a:ln>
        </p:spPr>
        <p:txBody>
          <a:bodyPr wrap="square" rtlCol="0">
            <a:noAutofit/>
          </a:bodyPr>
          <a:lstStyle/>
          <a:p>
            <a:pPr>
              <a:spcAft>
                <a:spcPts val="600"/>
              </a:spcAft>
            </a:pPr>
            <a:r>
              <a:rPr lang="en-US">
                <a:solidFill>
                  <a:schemeClr val="tx1">
                    <a:lumMod val="50000"/>
                    <a:lumOff val="50000"/>
                  </a:schemeClr>
                </a:solidFill>
                <a:latin typeface="Franklin Gothic Medium Cond" panose="020B0606030402020204" pitchFamily="34" charset="0"/>
              </a:rPr>
              <a:t>10-year designations must be approved by local zone sponsor, port, and state </a:t>
            </a:r>
          </a:p>
        </p:txBody>
      </p:sp>
      <p:sp>
        <p:nvSpPr>
          <p:cNvPr id="13" name="TextBox 12">
            <a:extLst>
              <a:ext uri="{FF2B5EF4-FFF2-40B4-BE49-F238E27FC236}">
                <a16:creationId xmlns:a16="http://schemas.microsoft.com/office/drawing/2014/main" id="{764C2013-B09D-3549-B043-ECDDC410F5F0}"/>
              </a:ext>
            </a:extLst>
          </p:cNvPr>
          <p:cNvSpPr txBox="1"/>
          <p:nvPr/>
        </p:nvSpPr>
        <p:spPr>
          <a:xfrm>
            <a:off x="533400" y="3902208"/>
            <a:ext cx="7851228" cy="422142"/>
          </a:xfrm>
          <a:prstGeom prst="rect">
            <a:avLst/>
          </a:prstGeom>
          <a:noFill/>
          <a:ln w="6350">
            <a:noFill/>
          </a:ln>
        </p:spPr>
        <p:txBody>
          <a:bodyPr wrap="square" rtlCol="0">
            <a:noAutofit/>
          </a:bodyPr>
          <a:lstStyle/>
          <a:p>
            <a:pPr algn="ctr">
              <a:spcAft>
                <a:spcPts val="600"/>
              </a:spcAft>
            </a:pPr>
            <a:r>
              <a:rPr lang="en-US">
                <a:solidFill>
                  <a:schemeClr val="tx1">
                    <a:lumMod val="50000"/>
                    <a:lumOff val="50000"/>
                  </a:schemeClr>
                </a:solidFill>
                <a:latin typeface="Franklin Gothic Medium Cond" panose="020B0606030402020204" pitchFamily="34" charset="0"/>
              </a:rPr>
              <a:t>Allows for local conditions/community benefits, but not required for 3-year exemptions </a:t>
            </a:r>
            <a:endParaRPr lang="en-US" sz="2000">
              <a:solidFill>
                <a:schemeClr val="tx1">
                  <a:lumMod val="50000"/>
                  <a:lumOff val="50000"/>
                </a:schemeClr>
              </a:solidFill>
              <a:latin typeface="Franklin Gothic Medium Cond" panose="020B0606030402020204" pitchFamily="34" charset="0"/>
            </a:endParaRPr>
          </a:p>
        </p:txBody>
      </p:sp>
      <p:sp>
        <p:nvSpPr>
          <p:cNvPr id="6" name="Rectangle 5">
            <a:extLst>
              <a:ext uri="{FF2B5EF4-FFF2-40B4-BE49-F238E27FC236}">
                <a16:creationId xmlns:a16="http://schemas.microsoft.com/office/drawing/2014/main" id="{E4B84515-D6C6-9A4A-A4D0-364F1D4DE3DC}"/>
              </a:ext>
            </a:extLst>
          </p:cNvPr>
          <p:cNvSpPr/>
          <p:nvPr/>
        </p:nvSpPr>
        <p:spPr>
          <a:xfrm>
            <a:off x="457200" y="1323425"/>
            <a:ext cx="1390124" cy="707886"/>
          </a:xfrm>
          <a:prstGeom prst="rect">
            <a:avLst/>
          </a:prstGeom>
        </p:spPr>
        <p:txBody>
          <a:bodyPr wrap="none">
            <a:spAutoFit/>
          </a:bodyPr>
          <a:lstStyle/>
          <a:p>
            <a:r>
              <a:rPr lang="en-US" sz="4000" b="1">
                <a:solidFill>
                  <a:srgbClr val="EBA900"/>
                </a:solidFill>
                <a:latin typeface="Franklin Gothic Demi" panose="020B0603020102020204" pitchFamily="34" charset="0"/>
              </a:rPr>
              <a:t>1985</a:t>
            </a:r>
          </a:p>
        </p:txBody>
      </p:sp>
      <p:sp>
        <p:nvSpPr>
          <p:cNvPr id="15" name="Rectangle 14">
            <a:extLst>
              <a:ext uri="{FF2B5EF4-FFF2-40B4-BE49-F238E27FC236}">
                <a16:creationId xmlns:a16="http://schemas.microsoft.com/office/drawing/2014/main" id="{0AA7AE43-1B0E-5A42-B2F0-0A366A0ED633}"/>
              </a:ext>
            </a:extLst>
          </p:cNvPr>
          <p:cNvSpPr/>
          <p:nvPr/>
        </p:nvSpPr>
        <p:spPr>
          <a:xfrm>
            <a:off x="3247458" y="1327673"/>
            <a:ext cx="1088760" cy="707886"/>
          </a:xfrm>
          <a:prstGeom prst="rect">
            <a:avLst/>
          </a:prstGeom>
        </p:spPr>
        <p:txBody>
          <a:bodyPr wrap="none">
            <a:spAutoFit/>
          </a:bodyPr>
          <a:lstStyle/>
          <a:p>
            <a:r>
              <a:rPr lang="en-US" sz="4000" b="1">
                <a:solidFill>
                  <a:srgbClr val="EBA900"/>
                </a:solidFill>
                <a:latin typeface="Franklin Gothic Demi" panose="020B0603020102020204" pitchFamily="34" charset="0"/>
              </a:rPr>
              <a:t>70+</a:t>
            </a:r>
          </a:p>
        </p:txBody>
      </p:sp>
      <p:sp>
        <p:nvSpPr>
          <p:cNvPr id="16" name="Rectangle 15">
            <a:extLst>
              <a:ext uri="{FF2B5EF4-FFF2-40B4-BE49-F238E27FC236}">
                <a16:creationId xmlns:a16="http://schemas.microsoft.com/office/drawing/2014/main" id="{182523A5-A035-7D4F-B1EE-E46F83BB0CF1}"/>
              </a:ext>
            </a:extLst>
          </p:cNvPr>
          <p:cNvSpPr/>
          <p:nvPr/>
        </p:nvSpPr>
        <p:spPr>
          <a:xfrm>
            <a:off x="6277423" y="1319133"/>
            <a:ext cx="1752788" cy="707886"/>
          </a:xfrm>
          <a:prstGeom prst="rect">
            <a:avLst/>
          </a:prstGeom>
        </p:spPr>
        <p:txBody>
          <a:bodyPr wrap="none">
            <a:spAutoFit/>
          </a:bodyPr>
          <a:lstStyle/>
          <a:p>
            <a:r>
              <a:rPr lang="en-US" sz="4000" b="1">
                <a:solidFill>
                  <a:srgbClr val="EBA900"/>
                </a:solidFill>
                <a:latin typeface="Franklin Gothic Demi" panose="020B0603020102020204" pitchFamily="34" charset="0"/>
              </a:rPr>
              <a:t>10 </a:t>
            </a:r>
            <a:r>
              <a:rPr lang="en-US" sz="2800" b="1">
                <a:solidFill>
                  <a:srgbClr val="EBA900"/>
                </a:solidFill>
                <a:latin typeface="Franklin Gothic Demi" panose="020B0603020102020204" pitchFamily="34" charset="0"/>
              </a:rPr>
              <a:t>years</a:t>
            </a:r>
            <a:endParaRPr lang="en-US" sz="4000" b="1">
              <a:solidFill>
                <a:srgbClr val="EBA900"/>
              </a:solidFill>
              <a:latin typeface="Franklin Gothic Demi" panose="020B0603020102020204" pitchFamily="34" charset="0"/>
            </a:endParaRPr>
          </a:p>
        </p:txBody>
      </p:sp>
      <p:cxnSp>
        <p:nvCxnSpPr>
          <p:cNvPr id="18" name="Straight Connector 17">
            <a:extLst>
              <a:ext uri="{FF2B5EF4-FFF2-40B4-BE49-F238E27FC236}">
                <a16:creationId xmlns:a16="http://schemas.microsoft.com/office/drawing/2014/main" id="{87376A9B-6CA9-7C47-AA87-059B22319912}"/>
              </a:ext>
            </a:extLst>
          </p:cNvPr>
          <p:cNvCxnSpPr/>
          <p:nvPr/>
        </p:nvCxnSpPr>
        <p:spPr>
          <a:xfrm>
            <a:off x="533400" y="3562350"/>
            <a:ext cx="8077200"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4B4DE8C-1F29-8F42-8C9D-B617E30D2E06}"/>
              </a:ext>
            </a:extLst>
          </p:cNvPr>
          <p:cNvCxnSpPr/>
          <p:nvPr/>
        </p:nvCxnSpPr>
        <p:spPr>
          <a:xfrm>
            <a:off x="3048000" y="1319133"/>
            <a:ext cx="0" cy="2243217"/>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0CEB9EE-CDA1-9C40-B00C-43948A465D3C}"/>
              </a:ext>
            </a:extLst>
          </p:cNvPr>
          <p:cNvCxnSpPr/>
          <p:nvPr/>
        </p:nvCxnSpPr>
        <p:spPr>
          <a:xfrm>
            <a:off x="6019800" y="1327673"/>
            <a:ext cx="0" cy="2243217"/>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Footer Placeholder 3">
            <a:extLst>
              <a:ext uri="{FF2B5EF4-FFF2-40B4-BE49-F238E27FC236}">
                <a16:creationId xmlns:a16="http://schemas.microsoft.com/office/drawing/2014/main" id="{60419266-42BC-F7AA-595E-15C0FD0F943E}"/>
              </a:ext>
            </a:extLst>
          </p:cNvPr>
          <p:cNvSpPr>
            <a:spLocks noGrp="1"/>
          </p:cNvSpPr>
          <p:nvPr>
            <p:ph type="ftr" sz="quarter" idx="11"/>
          </p:nvPr>
        </p:nvSpPr>
        <p:spPr>
          <a:xfrm>
            <a:off x="120700" y="4655911"/>
            <a:ext cx="8878063" cy="365186"/>
          </a:xfrm>
        </p:spPr>
        <p:txBody>
          <a:bodyPr/>
          <a:lstStyle/>
          <a:p>
            <a:pPr algn="l"/>
            <a:r>
              <a:rPr lang="en-US">
                <a:latin typeface="Franklin Gothic Medium Cond" panose="020B0606030402020204" pitchFamily="34" charset="0"/>
              </a:rPr>
              <a:t>E. Portland E-Zone Extension – March 8, 2023</a:t>
            </a:r>
          </a:p>
        </p:txBody>
      </p:sp>
    </p:spTree>
    <p:extLst>
      <p:ext uri="{BB962C8B-B14F-4D97-AF65-F5344CB8AC3E}">
        <p14:creationId xmlns:p14="http://schemas.microsoft.com/office/powerpoint/2010/main" val="22509323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6D2E11DB-CD84-AD4E-AAC8-92427B985F51}"/>
              </a:ext>
            </a:extLst>
          </p:cNvPr>
          <p:cNvSpPr/>
          <p:nvPr/>
        </p:nvSpPr>
        <p:spPr>
          <a:xfrm>
            <a:off x="-10392" y="4476750"/>
            <a:ext cx="9154391" cy="666750"/>
          </a:xfrm>
          <a:prstGeom prst="rect">
            <a:avLst/>
          </a:prstGeom>
          <a:solidFill>
            <a:schemeClr val="bg1">
              <a:lumMod val="85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flipV="1">
            <a:off x="0" y="0"/>
            <a:ext cx="9144000" cy="800100"/>
          </a:xfrm>
          <a:prstGeom prst="rect">
            <a:avLst/>
          </a:prstGeom>
          <a:solidFill>
            <a:srgbClr val="3CB4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28599" y="114988"/>
            <a:ext cx="8458200" cy="584775"/>
          </a:xfrm>
          <a:prstGeom prst="rect">
            <a:avLst/>
          </a:prstGeom>
          <a:noFill/>
        </p:spPr>
        <p:txBody>
          <a:bodyPr wrap="square" rtlCol="0">
            <a:spAutoFit/>
          </a:bodyPr>
          <a:lstStyle/>
          <a:p>
            <a:r>
              <a:rPr lang="en-US" sz="3200">
                <a:solidFill>
                  <a:schemeClr val="bg1"/>
                </a:solidFill>
                <a:latin typeface="Franklin Gothic Demi Cond" panose="020B0706030402020204" pitchFamily="34" charset="0"/>
              </a:rPr>
              <a:t>Adaptation and Evolution </a:t>
            </a:r>
          </a:p>
        </p:txBody>
      </p:sp>
      <p:sp>
        <p:nvSpPr>
          <p:cNvPr id="2" name="Rectangle 1">
            <a:extLst>
              <a:ext uri="{FF2B5EF4-FFF2-40B4-BE49-F238E27FC236}">
                <a16:creationId xmlns:a16="http://schemas.microsoft.com/office/drawing/2014/main" id="{0BBB372B-EDF0-B348-975B-872FC3EE22E9}"/>
              </a:ext>
            </a:extLst>
          </p:cNvPr>
          <p:cNvSpPr/>
          <p:nvPr/>
        </p:nvSpPr>
        <p:spPr>
          <a:xfrm>
            <a:off x="326464" y="4614716"/>
            <a:ext cx="659155" cy="369332"/>
          </a:xfrm>
          <a:prstGeom prst="rect">
            <a:avLst/>
          </a:prstGeom>
        </p:spPr>
        <p:txBody>
          <a:bodyPr wrap="none">
            <a:spAutoFit/>
          </a:bodyPr>
          <a:lstStyle/>
          <a:p>
            <a:r>
              <a:rPr lang="en-US">
                <a:solidFill>
                  <a:schemeClr val="tx1">
                    <a:lumMod val="50000"/>
                    <a:lumOff val="50000"/>
                  </a:schemeClr>
                </a:solidFill>
                <a:latin typeface="Franklin Gothic Demi Cond" panose="020B0706030402020204" pitchFamily="34" charset="0"/>
              </a:rPr>
              <a:t>2008</a:t>
            </a:r>
            <a:endParaRPr lang="en-US">
              <a:solidFill>
                <a:schemeClr val="tx1">
                  <a:lumMod val="50000"/>
                  <a:lumOff val="50000"/>
                </a:schemeClr>
              </a:solidFill>
            </a:endParaRPr>
          </a:p>
        </p:txBody>
      </p:sp>
      <p:sp>
        <p:nvSpPr>
          <p:cNvPr id="5" name="Rectangle 4">
            <a:extLst>
              <a:ext uri="{FF2B5EF4-FFF2-40B4-BE49-F238E27FC236}">
                <a16:creationId xmlns:a16="http://schemas.microsoft.com/office/drawing/2014/main" id="{2912EE6B-1CB7-BB47-8368-C0C28DEACC91}"/>
              </a:ext>
            </a:extLst>
          </p:cNvPr>
          <p:cNvSpPr/>
          <p:nvPr/>
        </p:nvSpPr>
        <p:spPr>
          <a:xfrm>
            <a:off x="1135925" y="4610779"/>
            <a:ext cx="649024" cy="369332"/>
          </a:xfrm>
          <a:prstGeom prst="rect">
            <a:avLst/>
          </a:prstGeom>
        </p:spPr>
        <p:txBody>
          <a:bodyPr wrap="none">
            <a:spAutoFit/>
          </a:bodyPr>
          <a:lstStyle/>
          <a:p>
            <a:r>
              <a:rPr lang="en-US">
                <a:solidFill>
                  <a:schemeClr val="tx1">
                    <a:lumMod val="50000"/>
                    <a:lumOff val="50000"/>
                  </a:schemeClr>
                </a:solidFill>
                <a:latin typeface="Franklin Gothic Demi Cond" panose="020B0706030402020204" pitchFamily="34" charset="0"/>
              </a:rPr>
              <a:t>2010</a:t>
            </a:r>
            <a:endParaRPr lang="en-US">
              <a:solidFill>
                <a:schemeClr val="tx1">
                  <a:lumMod val="50000"/>
                  <a:lumOff val="50000"/>
                </a:schemeClr>
              </a:solidFill>
            </a:endParaRPr>
          </a:p>
        </p:txBody>
      </p:sp>
      <p:sp>
        <p:nvSpPr>
          <p:cNvPr id="6" name="Rectangle 5">
            <a:extLst>
              <a:ext uri="{FF2B5EF4-FFF2-40B4-BE49-F238E27FC236}">
                <a16:creationId xmlns:a16="http://schemas.microsoft.com/office/drawing/2014/main" id="{4F5602FE-126E-1845-A71B-201ED6BBE0A6}"/>
              </a:ext>
            </a:extLst>
          </p:cNvPr>
          <p:cNvSpPr/>
          <p:nvPr/>
        </p:nvSpPr>
        <p:spPr>
          <a:xfrm>
            <a:off x="2119463" y="4610779"/>
            <a:ext cx="653192" cy="369332"/>
          </a:xfrm>
          <a:prstGeom prst="rect">
            <a:avLst/>
          </a:prstGeom>
        </p:spPr>
        <p:txBody>
          <a:bodyPr wrap="none">
            <a:spAutoFit/>
          </a:bodyPr>
          <a:lstStyle/>
          <a:p>
            <a:r>
              <a:rPr lang="en-US">
                <a:solidFill>
                  <a:schemeClr val="tx1">
                    <a:lumMod val="50000"/>
                    <a:lumOff val="50000"/>
                  </a:schemeClr>
                </a:solidFill>
                <a:latin typeface="Franklin Gothic Demi Cond" panose="020B0706030402020204" pitchFamily="34" charset="0"/>
              </a:rPr>
              <a:t>2012</a:t>
            </a:r>
            <a:endParaRPr lang="en-US">
              <a:solidFill>
                <a:schemeClr val="tx1">
                  <a:lumMod val="50000"/>
                  <a:lumOff val="50000"/>
                </a:schemeClr>
              </a:solidFill>
            </a:endParaRPr>
          </a:p>
        </p:txBody>
      </p:sp>
      <p:sp>
        <p:nvSpPr>
          <p:cNvPr id="7" name="Rectangle 6">
            <a:extLst>
              <a:ext uri="{FF2B5EF4-FFF2-40B4-BE49-F238E27FC236}">
                <a16:creationId xmlns:a16="http://schemas.microsoft.com/office/drawing/2014/main" id="{B2740B38-21A2-F541-BB40-B701E8E8BF7A}"/>
              </a:ext>
            </a:extLst>
          </p:cNvPr>
          <p:cNvSpPr/>
          <p:nvPr/>
        </p:nvSpPr>
        <p:spPr>
          <a:xfrm>
            <a:off x="3421925" y="4597316"/>
            <a:ext cx="651140" cy="369332"/>
          </a:xfrm>
          <a:prstGeom prst="rect">
            <a:avLst/>
          </a:prstGeom>
        </p:spPr>
        <p:txBody>
          <a:bodyPr wrap="none">
            <a:spAutoFit/>
          </a:bodyPr>
          <a:lstStyle/>
          <a:p>
            <a:r>
              <a:rPr lang="en-US">
                <a:solidFill>
                  <a:schemeClr val="tx1">
                    <a:lumMod val="50000"/>
                    <a:lumOff val="50000"/>
                  </a:schemeClr>
                </a:solidFill>
                <a:latin typeface="Franklin Gothic Demi Cond" panose="020B0706030402020204" pitchFamily="34" charset="0"/>
              </a:rPr>
              <a:t>2015</a:t>
            </a:r>
            <a:endParaRPr lang="en-US">
              <a:solidFill>
                <a:schemeClr val="tx1">
                  <a:lumMod val="50000"/>
                  <a:lumOff val="50000"/>
                </a:schemeClr>
              </a:solidFill>
            </a:endParaRPr>
          </a:p>
        </p:txBody>
      </p:sp>
      <p:sp>
        <p:nvSpPr>
          <p:cNvPr id="8" name="Rectangle 7">
            <a:extLst>
              <a:ext uri="{FF2B5EF4-FFF2-40B4-BE49-F238E27FC236}">
                <a16:creationId xmlns:a16="http://schemas.microsoft.com/office/drawing/2014/main" id="{687DD1EC-6705-0742-B550-D4BF2A1B2636}"/>
              </a:ext>
            </a:extLst>
          </p:cNvPr>
          <p:cNvSpPr/>
          <p:nvPr/>
        </p:nvSpPr>
        <p:spPr>
          <a:xfrm>
            <a:off x="4385812" y="4597316"/>
            <a:ext cx="639983" cy="369332"/>
          </a:xfrm>
          <a:prstGeom prst="rect">
            <a:avLst/>
          </a:prstGeom>
        </p:spPr>
        <p:txBody>
          <a:bodyPr wrap="none">
            <a:spAutoFit/>
          </a:bodyPr>
          <a:lstStyle/>
          <a:p>
            <a:r>
              <a:rPr lang="en-US">
                <a:solidFill>
                  <a:schemeClr val="tx1">
                    <a:lumMod val="50000"/>
                    <a:lumOff val="50000"/>
                  </a:schemeClr>
                </a:solidFill>
                <a:latin typeface="Franklin Gothic Demi Cond" panose="020B0706030402020204" pitchFamily="34" charset="0"/>
              </a:rPr>
              <a:t>2017</a:t>
            </a:r>
            <a:endParaRPr lang="en-US">
              <a:solidFill>
                <a:schemeClr val="tx1">
                  <a:lumMod val="50000"/>
                  <a:lumOff val="50000"/>
                </a:schemeClr>
              </a:solidFill>
            </a:endParaRPr>
          </a:p>
        </p:txBody>
      </p:sp>
      <p:sp>
        <p:nvSpPr>
          <p:cNvPr id="11" name="Rectangle 10">
            <a:extLst>
              <a:ext uri="{FF2B5EF4-FFF2-40B4-BE49-F238E27FC236}">
                <a16:creationId xmlns:a16="http://schemas.microsoft.com/office/drawing/2014/main" id="{0ED965BD-71C1-3041-A3E0-DC87CE9E202A}"/>
              </a:ext>
            </a:extLst>
          </p:cNvPr>
          <p:cNvSpPr/>
          <p:nvPr/>
        </p:nvSpPr>
        <p:spPr>
          <a:xfrm>
            <a:off x="5708307" y="4610779"/>
            <a:ext cx="652486" cy="369332"/>
          </a:xfrm>
          <a:prstGeom prst="rect">
            <a:avLst/>
          </a:prstGeom>
        </p:spPr>
        <p:txBody>
          <a:bodyPr wrap="none">
            <a:spAutoFit/>
          </a:bodyPr>
          <a:lstStyle/>
          <a:p>
            <a:r>
              <a:rPr lang="en-US">
                <a:solidFill>
                  <a:schemeClr val="tx1">
                    <a:lumMod val="50000"/>
                    <a:lumOff val="50000"/>
                  </a:schemeClr>
                </a:solidFill>
                <a:latin typeface="Franklin Gothic Demi Cond" panose="020B0706030402020204" pitchFamily="34" charset="0"/>
              </a:rPr>
              <a:t>2018</a:t>
            </a:r>
            <a:endParaRPr lang="en-US">
              <a:solidFill>
                <a:schemeClr val="tx1">
                  <a:lumMod val="50000"/>
                  <a:lumOff val="50000"/>
                </a:schemeClr>
              </a:solidFill>
            </a:endParaRPr>
          </a:p>
        </p:txBody>
      </p:sp>
      <p:sp>
        <p:nvSpPr>
          <p:cNvPr id="12" name="Rectangle 11">
            <a:extLst>
              <a:ext uri="{FF2B5EF4-FFF2-40B4-BE49-F238E27FC236}">
                <a16:creationId xmlns:a16="http://schemas.microsoft.com/office/drawing/2014/main" id="{484D6C48-63AB-1142-9AD9-F4377BA49F01}"/>
              </a:ext>
            </a:extLst>
          </p:cNvPr>
          <p:cNvSpPr/>
          <p:nvPr/>
        </p:nvSpPr>
        <p:spPr>
          <a:xfrm>
            <a:off x="6547079" y="4610779"/>
            <a:ext cx="650434" cy="369332"/>
          </a:xfrm>
          <a:prstGeom prst="rect">
            <a:avLst/>
          </a:prstGeom>
        </p:spPr>
        <p:txBody>
          <a:bodyPr wrap="none">
            <a:spAutoFit/>
          </a:bodyPr>
          <a:lstStyle/>
          <a:p>
            <a:r>
              <a:rPr lang="en-US">
                <a:solidFill>
                  <a:schemeClr val="tx1">
                    <a:lumMod val="50000"/>
                    <a:lumOff val="50000"/>
                  </a:schemeClr>
                </a:solidFill>
                <a:latin typeface="Franklin Gothic Demi Cond" panose="020B0706030402020204" pitchFamily="34" charset="0"/>
              </a:rPr>
              <a:t>2019</a:t>
            </a:r>
          </a:p>
        </p:txBody>
      </p:sp>
      <p:sp>
        <p:nvSpPr>
          <p:cNvPr id="14" name="Rectangle 13">
            <a:extLst>
              <a:ext uri="{FF2B5EF4-FFF2-40B4-BE49-F238E27FC236}">
                <a16:creationId xmlns:a16="http://schemas.microsoft.com/office/drawing/2014/main" id="{A9072104-3F3B-A742-A960-03E71C9DB2EC}"/>
              </a:ext>
            </a:extLst>
          </p:cNvPr>
          <p:cNvSpPr/>
          <p:nvPr/>
        </p:nvSpPr>
        <p:spPr>
          <a:xfrm>
            <a:off x="707464" y="1057132"/>
            <a:ext cx="3026336" cy="523220"/>
          </a:xfrm>
          <a:prstGeom prst="rect">
            <a:avLst/>
          </a:prstGeom>
        </p:spPr>
        <p:txBody>
          <a:bodyPr wrap="square">
            <a:spAutoFit/>
          </a:bodyPr>
          <a:lstStyle/>
          <a:p>
            <a:r>
              <a:rPr lang="en-US" sz="1400">
                <a:solidFill>
                  <a:schemeClr val="tx1">
                    <a:lumMod val="50000"/>
                    <a:lumOff val="50000"/>
                  </a:schemeClr>
                </a:solidFill>
                <a:latin typeface="Franklin Gothic Medium Cond" panose="020B0606030402020204" pitchFamily="34" charset="0"/>
              </a:rPr>
              <a:t>Portland Enterprise Zone established,</a:t>
            </a:r>
            <a:br>
              <a:rPr lang="en-US" sz="1400">
                <a:solidFill>
                  <a:schemeClr val="tx1">
                    <a:lumMod val="50000"/>
                    <a:lumOff val="50000"/>
                  </a:schemeClr>
                </a:solidFill>
                <a:latin typeface="Franklin Gothic Medium Cond" panose="020B0606030402020204" pitchFamily="34" charset="0"/>
              </a:rPr>
            </a:br>
            <a:r>
              <a:rPr lang="en-US" sz="1400">
                <a:solidFill>
                  <a:schemeClr val="tx1">
                    <a:lumMod val="50000"/>
                    <a:lumOff val="50000"/>
                  </a:schemeClr>
                </a:solidFill>
                <a:latin typeface="Franklin Gothic Medium Cond" panose="020B0606030402020204" pitchFamily="34" charset="0"/>
              </a:rPr>
              <a:t>10-year designation</a:t>
            </a:r>
          </a:p>
        </p:txBody>
      </p:sp>
      <p:sp>
        <p:nvSpPr>
          <p:cNvPr id="15" name="Rectangle 14">
            <a:extLst>
              <a:ext uri="{FF2B5EF4-FFF2-40B4-BE49-F238E27FC236}">
                <a16:creationId xmlns:a16="http://schemas.microsoft.com/office/drawing/2014/main" id="{ADD71A74-3F60-2B45-AFF4-84127332F4A3}"/>
              </a:ext>
            </a:extLst>
          </p:cNvPr>
          <p:cNvSpPr/>
          <p:nvPr/>
        </p:nvSpPr>
        <p:spPr>
          <a:xfrm>
            <a:off x="1440051" y="1834575"/>
            <a:ext cx="1850078" cy="523220"/>
          </a:xfrm>
          <a:prstGeom prst="rect">
            <a:avLst/>
          </a:prstGeom>
        </p:spPr>
        <p:txBody>
          <a:bodyPr wrap="square">
            <a:spAutoFit/>
          </a:bodyPr>
          <a:lstStyle/>
          <a:p>
            <a:r>
              <a:rPr lang="en-US" sz="1400">
                <a:solidFill>
                  <a:schemeClr val="tx1">
                    <a:lumMod val="50000"/>
                    <a:lumOff val="50000"/>
                  </a:schemeClr>
                </a:solidFill>
                <a:latin typeface="Franklin Gothic Medium Cond" panose="020B0606030402020204" pitchFamily="34" charset="0"/>
              </a:rPr>
              <a:t>Policy Assessment &amp; Program Reorganization</a:t>
            </a:r>
          </a:p>
        </p:txBody>
      </p:sp>
      <p:sp>
        <p:nvSpPr>
          <p:cNvPr id="16" name="Rectangle 15">
            <a:extLst>
              <a:ext uri="{FF2B5EF4-FFF2-40B4-BE49-F238E27FC236}">
                <a16:creationId xmlns:a16="http://schemas.microsoft.com/office/drawing/2014/main" id="{D4B2020E-E51B-4449-96BA-CD0CDC27D9C2}"/>
              </a:ext>
            </a:extLst>
          </p:cNvPr>
          <p:cNvSpPr/>
          <p:nvPr/>
        </p:nvSpPr>
        <p:spPr>
          <a:xfrm>
            <a:off x="2445384" y="2533169"/>
            <a:ext cx="1545978" cy="738664"/>
          </a:xfrm>
          <a:prstGeom prst="rect">
            <a:avLst/>
          </a:prstGeom>
        </p:spPr>
        <p:txBody>
          <a:bodyPr wrap="square">
            <a:spAutoFit/>
          </a:bodyPr>
          <a:lstStyle/>
          <a:p>
            <a:r>
              <a:rPr lang="en-US" sz="1400">
                <a:solidFill>
                  <a:schemeClr val="tx1">
                    <a:lumMod val="50000"/>
                    <a:lumOff val="50000"/>
                  </a:schemeClr>
                </a:solidFill>
                <a:latin typeface="Franklin Gothic Medium Cond" panose="020B0606030402020204" pitchFamily="34" charset="0"/>
              </a:rPr>
              <a:t>East Portland </a:t>
            </a:r>
            <a:br>
              <a:rPr lang="en-US" sz="1400">
                <a:solidFill>
                  <a:schemeClr val="tx1">
                    <a:lumMod val="50000"/>
                    <a:lumOff val="50000"/>
                  </a:schemeClr>
                </a:solidFill>
                <a:latin typeface="Franklin Gothic Medium Cond" panose="020B0606030402020204" pitchFamily="34" charset="0"/>
              </a:rPr>
            </a:br>
            <a:r>
              <a:rPr lang="en-US" sz="1400">
                <a:solidFill>
                  <a:schemeClr val="tx1">
                    <a:lumMod val="50000"/>
                    <a:lumOff val="50000"/>
                  </a:schemeClr>
                </a:solidFill>
                <a:latin typeface="Franklin Gothic Medium Cond" panose="020B0606030402020204" pitchFamily="34" charset="0"/>
              </a:rPr>
              <a:t>Enterprise Zone established</a:t>
            </a:r>
          </a:p>
        </p:txBody>
      </p:sp>
      <p:sp>
        <p:nvSpPr>
          <p:cNvPr id="18" name="Rectangle 17">
            <a:extLst>
              <a:ext uri="{FF2B5EF4-FFF2-40B4-BE49-F238E27FC236}">
                <a16:creationId xmlns:a16="http://schemas.microsoft.com/office/drawing/2014/main" id="{A8A8AA5C-5D81-9445-9D59-CC6102A0B32D}"/>
              </a:ext>
            </a:extLst>
          </p:cNvPr>
          <p:cNvSpPr/>
          <p:nvPr/>
        </p:nvSpPr>
        <p:spPr>
          <a:xfrm>
            <a:off x="3825763" y="1336823"/>
            <a:ext cx="2533542" cy="738664"/>
          </a:xfrm>
          <a:prstGeom prst="rect">
            <a:avLst/>
          </a:prstGeom>
        </p:spPr>
        <p:txBody>
          <a:bodyPr wrap="square">
            <a:spAutoFit/>
          </a:bodyPr>
          <a:lstStyle/>
          <a:p>
            <a:r>
              <a:rPr lang="en-US" sz="1400">
                <a:solidFill>
                  <a:schemeClr val="tx1">
                    <a:lumMod val="50000"/>
                    <a:lumOff val="50000"/>
                  </a:schemeClr>
                </a:solidFill>
                <a:latin typeface="Franklin Gothic Medium Cond" panose="020B0606030402020204" pitchFamily="34" charset="0"/>
              </a:rPr>
              <a:t>New Enterprise Zone policy established for Portland and East Portland Enterprise Zones</a:t>
            </a:r>
          </a:p>
        </p:txBody>
      </p:sp>
      <p:sp>
        <p:nvSpPr>
          <p:cNvPr id="19" name="Rectangle 18">
            <a:extLst>
              <a:ext uri="{FF2B5EF4-FFF2-40B4-BE49-F238E27FC236}">
                <a16:creationId xmlns:a16="http://schemas.microsoft.com/office/drawing/2014/main" id="{FF55B8EB-85EF-D342-9941-CCDDA9B87F1C}"/>
              </a:ext>
            </a:extLst>
          </p:cNvPr>
          <p:cNvSpPr/>
          <p:nvPr/>
        </p:nvSpPr>
        <p:spPr>
          <a:xfrm>
            <a:off x="4726560" y="2331489"/>
            <a:ext cx="2268838" cy="523220"/>
          </a:xfrm>
          <a:prstGeom prst="rect">
            <a:avLst/>
          </a:prstGeom>
        </p:spPr>
        <p:txBody>
          <a:bodyPr wrap="square">
            <a:spAutoFit/>
          </a:bodyPr>
          <a:lstStyle/>
          <a:p>
            <a:r>
              <a:rPr lang="en-US" sz="1400">
                <a:solidFill>
                  <a:schemeClr val="tx1">
                    <a:lumMod val="50000"/>
                    <a:lumOff val="50000"/>
                  </a:schemeClr>
                </a:solidFill>
                <a:latin typeface="Franklin Gothic Medium Cond" panose="020B0606030402020204" pitchFamily="34" charset="0"/>
              </a:rPr>
              <a:t>Policy updates w/ Public Benefit Agreements</a:t>
            </a:r>
          </a:p>
        </p:txBody>
      </p:sp>
      <p:sp>
        <p:nvSpPr>
          <p:cNvPr id="20" name="Rectangle 19">
            <a:extLst>
              <a:ext uri="{FF2B5EF4-FFF2-40B4-BE49-F238E27FC236}">
                <a16:creationId xmlns:a16="http://schemas.microsoft.com/office/drawing/2014/main" id="{E394C1CF-67F1-994A-8253-7C764A4B2410}"/>
              </a:ext>
            </a:extLst>
          </p:cNvPr>
          <p:cNvSpPr/>
          <p:nvPr/>
        </p:nvSpPr>
        <p:spPr>
          <a:xfrm>
            <a:off x="4877732" y="3245110"/>
            <a:ext cx="1102062" cy="954107"/>
          </a:xfrm>
          <a:prstGeom prst="rect">
            <a:avLst/>
          </a:prstGeom>
        </p:spPr>
        <p:txBody>
          <a:bodyPr wrap="square">
            <a:spAutoFit/>
          </a:bodyPr>
          <a:lstStyle/>
          <a:p>
            <a:pPr algn="r"/>
            <a:r>
              <a:rPr lang="en-US" sz="1400">
                <a:solidFill>
                  <a:schemeClr val="tx1">
                    <a:lumMod val="50000"/>
                    <a:lumOff val="50000"/>
                  </a:schemeClr>
                </a:solidFill>
                <a:latin typeface="Franklin Gothic Medium Cond" panose="020B0606030402020204" pitchFamily="34" charset="0"/>
              </a:rPr>
              <a:t>10+ Public Benefit Agreements signed</a:t>
            </a:r>
          </a:p>
        </p:txBody>
      </p:sp>
      <p:sp>
        <p:nvSpPr>
          <p:cNvPr id="21" name="Rectangle 20">
            <a:extLst>
              <a:ext uri="{FF2B5EF4-FFF2-40B4-BE49-F238E27FC236}">
                <a16:creationId xmlns:a16="http://schemas.microsoft.com/office/drawing/2014/main" id="{9E3C3063-4BAA-8D44-A657-E4072B4C0789}"/>
              </a:ext>
            </a:extLst>
          </p:cNvPr>
          <p:cNvSpPr/>
          <p:nvPr/>
        </p:nvSpPr>
        <p:spPr>
          <a:xfrm>
            <a:off x="8130100" y="4615940"/>
            <a:ext cx="659155" cy="369332"/>
          </a:xfrm>
          <a:prstGeom prst="rect">
            <a:avLst/>
          </a:prstGeom>
        </p:spPr>
        <p:txBody>
          <a:bodyPr wrap="none">
            <a:spAutoFit/>
          </a:bodyPr>
          <a:lstStyle/>
          <a:p>
            <a:r>
              <a:rPr lang="en-US">
                <a:solidFill>
                  <a:schemeClr val="tx1">
                    <a:lumMod val="50000"/>
                    <a:lumOff val="50000"/>
                  </a:schemeClr>
                </a:solidFill>
                <a:latin typeface="Franklin Gothic Demi Cond" panose="020B0706030402020204" pitchFamily="34" charset="0"/>
              </a:rPr>
              <a:t>2023</a:t>
            </a:r>
          </a:p>
        </p:txBody>
      </p:sp>
      <p:cxnSp>
        <p:nvCxnSpPr>
          <p:cNvPr id="4" name="Straight Connector 3">
            <a:extLst>
              <a:ext uri="{FF2B5EF4-FFF2-40B4-BE49-F238E27FC236}">
                <a16:creationId xmlns:a16="http://schemas.microsoft.com/office/drawing/2014/main" id="{23233D1F-3974-834A-92D0-3A5EE7AE207F}"/>
              </a:ext>
            </a:extLst>
          </p:cNvPr>
          <p:cNvCxnSpPr>
            <a:cxnSpLocks/>
          </p:cNvCxnSpPr>
          <p:nvPr/>
        </p:nvCxnSpPr>
        <p:spPr>
          <a:xfrm>
            <a:off x="631264" y="1120140"/>
            <a:ext cx="0" cy="3356610"/>
          </a:xfrm>
          <a:prstGeom prst="line">
            <a:avLst/>
          </a:prstGeom>
          <a:ln w="12700">
            <a:solidFill>
              <a:srgbClr val="EBA900"/>
            </a:solidFill>
          </a:ln>
        </p:spPr>
        <p:style>
          <a:lnRef idx="1">
            <a:schemeClr val="accent6"/>
          </a:lnRef>
          <a:fillRef idx="0">
            <a:schemeClr val="accent6"/>
          </a:fillRef>
          <a:effectRef idx="0">
            <a:schemeClr val="accent6"/>
          </a:effectRef>
          <a:fontRef idx="minor">
            <a:schemeClr val="tx1"/>
          </a:fontRef>
        </p:style>
      </p:cxnSp>
      <p:cxnSp>
        <p:nvCxnSpPr>
          <p:cNvPr id="23" name="Straight Connector 22">
            <a:extLst>
              <a:ext uri="{FF2B5EF4-FFF2-40B4-BE49-F238E27FC236}">
                <a16:creationId xmlns:a16="http://schemas.microsoft.com/office/drawing/2014/main" id="{187EFE90-E21B-FD44-9477-80ABA82FD83E}"/>
              </a:ext>
            </a:extLst>
          </p:cNvPr>
          <p:cNvCxnSpPr>
            <a:cxnSpLocks/>
            <a:stCxn id="88" idx="2"/>
          </p:cNvCxnSpPr>
          <p:nvPr/>
        </p:nvCxnSpPr>
        <p:spPr>
          <a:xfrm flipH="1">
            <a:off x="1413727" y="2372185"/>
            <a:ext cx="15496" cy="2116165"/>
          </a:xfrm>
          <a:prstGeom prst="line">
            <a:avLst/>
          </a:prstGeom>
          <a:ln w="12700">
            <a:solidFill>
              <a:srgbClr val="EBA900"/>
            </a:solidFill>
          </a:ln>
        </p:spPr>
        <p:style>
          <a:lnRef idx="1">
            <a:schemeClr val="accent6"/>
          </a:lnRef>
          <a:fillRef idx="0">
            <a:schemeClr val="accent6"/>
          </a:fillRef>
          <a:effectRef idx="0">
            <a:schemeClr val="accent6"/>
          </a:effectRef>
          <a:fontRef idx="minor">
            <a:schemeClr val="tx1"/>
          </a:fontRef>
        </p:style>
      </p:cxnSp>
      <p:cxnSp>
        <p:nvCxnSpPr>
          <p:cNvPr id="31" name="Straight Connector 30">
            <a:extLst>
              <a:ext uri="{FF2B5EF4-FFF2-40B4-BE49-F238E27FC236}">
                <a16:creationId xmlns:a16="http://schemas.microsoft.com/office/drawing/2014/main" id="{18446696-2066-2044-876D-9F671B83E40D}"/>
              </a:ext>
            </a:extLst>
          </p:cNvPr>
          <p:cNvCxnSpPr>
            <a:cxnSpLocks/>
            <a:stCxn id="86" idx="0"/>
          </p:cNvCxnSpPr>
          <p:nvPr/>
        </p:nvCxnSpPr>
        <p:spPr>
          <a:xfrm>
            <a:off x="2462065" y="2627393"/>
            <a:ext cx="16826" cy="1869893"/>
          </a:xfrm>
          <a:prstGeom prst="line">
            <a:avLst/>
          </a:prstGeom>
          <a:ln w="12700">
            <a:solidFill>
              <a:srgbClr val="EBA900"/>
            </a:solidFill>
          </a:ln>
        </p:spPr>
        <p:style>
          <a:lnRef idx="1">
            <a:schemeClr val="accent6"/>
          </a:lnRef>
          <a:fillRef idx="0">
            <a:schemeClr val="accent6"/>
          </a:fillRef>
          <a:effectRef idx="0">
            <a:schemeClr val="accent6"/>
          </a:effectRef>
          <a:fontRef idx="minor">
            <a:schemeClr val="tx1"/>
          </a:fontRef>
        </p:style>
      </p:cxnSp>
      <p:cxnSp>
        <p:nvCxnSpPr>
          <p:cNvPr id="33" name="Straight Connector 32">
            <a:extLst>
              <a:ext uri="{FF2B5EF4-FFF2-40B4-BE49-F238E27FC236}">
                <a16:creationId xmlns:a16="http://schemas.microsoft.com/office/drawing/2014/main" id="{CEBAABB7-4D17-7F4C-B169-636169B506C3}"/>
              </a:ext>
            </a:extLst>
          </p:cNvPr>
          <p:cNvCxnSpPr>
            <a:cxnSpLocks/>
          </p:cNvCxnSpPr>
          <p:nvPr/>
        </p:nvCxnSpPr>
        <p:spPr>
          <a:xfrm flipH="1">
            <a:off x="3763871" y="1494500"/>
            <a:ext cx="10176" cy="2982250"/>
          </a:xfrm>
          <a:prstGeom prst="line">
            <a:avLst/>
          </a:prstGeom>
          <a:ln w="12700">
            <a:solidFill>
              <a:srgbClr val="3CB4E5"/>
            </a:solidFill>
          </a:ln>
        </p:spPr>
        <p:style>
          <a:lnRef idx="1">
            <a:schemeClr val="accent6"/>
          </a:lnRef>
          <a:fillRef idx="0">
            <a:schemeClr val="accent6"/>
          </a:fillRef>
          <a:effectRef idx="0">
            <a:schemeClr val="accent6"/>
          </a:effectRef>
          <a:fontRef idx="minor">
            <a:schemeClr val="tx1"/>
          </a:fontRef>
        </p:style>
      </p:cxnSp>
      <p:cxnSp>
        <p:nvCxnSpPr>
          <p:cNvPr id="35" name="Straight Connector 34">
            <a:extLst>
              <a:ext uri="{FF2B5EF4-FFF2-40B4-BE49-F238E27FC236}">
                <a16:creationId xmlns:a16="http://schemas.microsoft.com/office/drawing/2014/main" id="{E8A7C860-C16C-2A44-88AD-EFE42E05B18E}"/>
              </a:ext>
            </a:extLst>
          </p:cNvPr>
          <p:cNvCxnSpPr>
            <a:cxnSpLocks/>
          </p:cNvCxnSpPr>
          <p:nvPr/>
        </p:nvCxnSpPr>
        <p:spPr>
          <a:xfrm flipH="1">
            <a:off x="8431829" y="2234199"/>
            <a:ext cx="22657" cy="2242551"/>
          </a:xfrm>
          <a:prstGeom prst="line">
            <a:avLst/>
          </a:prstGeom>
          <a:ln w="12700">
            <a:solidFill>
              <a:srgbClr val="3CB4E5"/>
            </a:solidFill>
          </a:ln>
        </p:spPr>
        <p:style>
          <a:lnRef idx="1">
            <a:schemeClr val="accent6"/>
          </a:lnRef>
          <a:fillRef idx="0">
            <a:schemeClr val="accent6"/>
          </a:fillRef>
          <a:effectRef idx="0">
            <a:schemeClr val="accent6"/>
          </a:effectRef>
          <a:fontRef idx="minor">
            <a:schemeClr val="tx1"/>
          </a:fontRef>
        </p:style>
      </p:cxnSp>
      <p:cxnSp>
        <p:nvCxnSpPr>
          <p:cNvPr id="45" name="Straight Connector 44">
            <a:extLst>
              <a:ext uri="{FF2B5EF4-FFF2-40B4-BE49-F238E27FC236}">
                <a16:creationId xmlns:a16="http://schemas.microsoft.com/office/drawing/2014/main" id="{01C9FB4C-DD99-F74D-80DA-94CC7B7657EF}"/>
              </a:ext>
            </a:extLst>
          </p:cNvPr>
          <p:cNvCxnSpPr>
            <a:cxnSpLocks/>
            <a:stCxn id="98" idx="0"/>
          </p:cNvCxnSpPr>
          <p:nvPr/>
        </p:nvCxnSpPr>
        <p:spPr>
          <a:xfrm flipH="1">
            <a:off x="4669049" y="2382271"/>
            <a:ext cx="10176" cy="2094479"/>
          </a:xfrm>
          <a:prstGeom prst="line">
            <a:avLst/>
          </a:prstGeom>
          <a:ln w="12700">
            <a:solidFill>
              <a:srgbClr val="3CB4E5"/>
            </a:solidFill>
          </a:ln>
        </p:spPr>
        <p:style>
          <a:lnRef idx="1">
            <a:schemeClr val="accent6"/>
          </a:lnRef>
          <a:fillRef idx="0">
            <a:schemeClr val="accent6"/>
          </a:fillRef>
          <a:effectRef idx="0">
            <a:schemeClr val="accent6"/>
          </a:effectRef>
          <a:fontRef idx="minor">
            <a:schemeClr val="tx1"/>
          </a:fontRef>
        </p:style>
      </p:cxnSp>
      <p:cxnSp>
        <p:nvCxnSpPr>
          <p:cNvPr id="50" name="Straight Connector 49">
            <a:extLst>
              <a:ext uri="{FF2B5EF4-FFF2-40B4-BE49-F238E27FC236}">
                <a16:creationId xmlns:a16="http://schemas.microsoft.com/office/drawing/2014/main" id="{44A51754-37DE-F943-990F-DFA26EF9D603}"/>
              </a:ext>
            </a:extLst>
          </p:cNvPr>
          <p:cNvCxnSpPr>
            <a:cxnSpLocks/>
            <a:stCxn id="99" idx="0"/>
          </p:cNvCxnSpPr>
          <p:nvPr/>
        </p:nvCxnSpPr>
        <p:spPr>
          <a:xfrm flipH="1">
            <a:off x="6010183" y="3288363"/>
            <a:ext cx="1508" cy="1188387"/>
          </a:xfrm>
          <a:prstGeom prst="line">
            <a:avLst/>
          </a:prstGeom>
          <a:ln w="12700">
            <a:solidFill>
              <a:srgbClr val="3CB4E5"/>
            </a:solidFill>
          </a:ln>
        </p:spPr>
        <p:style>
          <a:lnRef idx="1">
            <a:schemeClr val="accent6"/>
          </a:lnRef>
          <a:fillRef idx="0">
            <a:schemeClr val="accent6"/>
          </a:fillRef>
          <a:effectRef idx="0">
            <a:schemeClr val="accent6"/>
          </a:effectRef>
          <a:fontRef idx="minor">
            <a:schemeClr val="tx1"/>
          </a:fontRef>
        </p:style>
      </p:cxnSp>
      <p:sp>
        <p:nvSpPr>
          <p:cNvPr id="60" name="Rectangle 59">
            <a:extLst>
              <a:ext uri="{FF2B5EF4-FFF2-40B4-BE49-F238E27FC236}">
                <a16:creationId xmlns:a16="http://schemas.microsoft.com/office/drawing/2014/main" id="{8FE3B342-FB51-1E47-90A9-413A9F0B66FE}"/>
              </a:ext>
            </a:extLst>
          </p:cNvPr>
          <p:cNvSpPr/>
          <p:nvPr/>
        </p:nvSpPr>
        <p:spPr>
          <a:xfrm>
            <a:off x="6883857" y="2407476"/>
            <a:ext cx="1434392" cy="738664"/>
          </a:xfrm>
          <a:prstGeom prst="rect">
            <a:avLst/>
          </a:prstGeom>
        </p:spPr>
        <p:txBody>
          <a:bodyPr wrap="square" lIns="91440" tIns="45720" rIns="91440" bIns="45720" anchor="t">
            <a:spAutoFit/>
          </a:bodyPr>
          <a:lstStyle/>
          <a:p>
            <a:r>
              <a:rPr lang="en-US" sz="1400">
                <a:solidFill>
                  <a:schemeClr val="tx1">
                    <a:lumMod val="50000"/>
                    <a:lumOff val="50000"/>
                  </a:schemeClr>
                </a:solidFill>
                <a:latin typeface="Franklin Gothic Medium Cond"/>
              </a:rPr>
              <a:t>Reauthorized Portland E-Zone for 10 years</a:t>
            </a:r>
            <a:endParaRPr lang="en-US" sz="1400">
              <a:solidFill>
                <a:schemeClr val="tx1">
                  <a:lumMod val="50000"/>
                  <a:lumOff val="50000"/>
                </a:schemeClr>
              </a:solidFill>
              <a:latin typeface="Franklin Gothic Medium Cond" panose="020B0606030402020204" pitchFamily="34" charset="0"/>
            </a:endParaRPr>
          </a:p>
        </p:txBody>
      </p:sp>
      <p:cxnSp>
        <p:nvCxnSpPr>
          <p:cNvPr id="61" name="Straight Connector 60">
            <a:extLst>
              <a:ext uri="{FF2B5EF4-FFF2-40B4-BE49-F238E27FC236}">
                <a16:creationId xmlns:a16="http://schemas.microsoft.com/office/drawing/2014/main" id="{30BE4E22-72DB-2E47-A604-BC5395DADD1A}"/>
              </a:ext>
            </a:extLst>
          </p:cNvPr>
          <p:cNvCxnSpPr>
            <a:cxnSpLocks/>
          </p:cNvCxnSpPr>
          <p:nvPr/>
        </p:nvCxnSpPr>
        <p:spPr>
          <a:xfrm flipH="1">
            <a:off x="6831531" y="2481465"/>
            <a:ext cx="19795" cy="2006885"/>
          </a:xfrm>
          <a:prstGeom prst="line">
            <a:avLst/>
          </a:prstGeom>
          <a:ln w="12700">
            <a:solidFill>
              <a:srgbClr val="3CB4E5"/>
            </a:solidFill>
          </a:ln>
        </p:spPr>
        <p:style>
          <a:lnRef idx="1">
            <a:schemeClr val="accent6"/>
          </a:lnRef>
          <a:fillRef idx="0">
            <a:schemeClr val="accent6"/>
          </a:fillRef>
          <a:effectRef idx="0">
            <a:schemeClr val="accent6"/>
          </a:effectRef>
          <a:fontRef idx="minor">
            <a:schemeClr val="tx1"/>
          </a:fontRef>
        </p:style>
      </p:cxnSp>
      <p:sp>
        <p:nvSpPr>
          <p:cNvPr id="85" name="Rectangle 84">
            <a:extLst>
              <a:ext uri="{FF2B5EF4-FFF2-40B4-BE49-F238E27FC236}">
                <a16:creationId xmlns:a16="http://schemas.microsoft.com/office/drawing/2014/main" id="{BD2B5D67-1553-9947-A1ED-ABE1500041B2}"/>
              </a:ext>
            </a:extLst>
          </p:cNvPr>
          <p:cNvSpPr/>
          <p:nvPr/>
        </p:nvSpPr>
        <p:spPr>
          <a:xfrm>
            <a:off x="610322" y="1108541"/>
            <a:ext cx="45719" cy="472610"/>
          </a:xfrm>
          <a:prstGeom prst="rect">
            <a:avLst/>
          </a:prstGeom>
          <a:solidFill>
            <a:srgbClr val="EB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C6B7E521-9D6B-794A-9B23-D204FB29E571}"/>
              </a:ext>
            </a:extLst>
          </p:cNvPr>
          <p:cNvSpPr/>
          <p:nvPr/>
        </p:nvSpPr>
        <p:spPr>
          <a:xfrm>
            <a:off x="2439205" y="2627393"/>
            <a:ext cx="45719" cy="666750"/>
          </a:xfrm>
          <a:prstGeom prst="rect">
            <a:avLst/>
          </a:prstGeom>
          <a:solidFill>
            <a:srgbClr val="EB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0EB4356C-7B70-434F-970C-598F10E9500D}"/>
              </a:ext>
            </a:extLst>
          </p:cNvPr>
          <p:cNvSpPr/>
          <p:nvPr/>
        </p:nvSpPr>
        <p:spPr>
          <a:xfrm>
            <a:off x="1406363" y="1879762"/>
            <a:ext cx="45719" cy="492423"/>
          </a:xfrm>
          <a:prstGeom prst="rect">
            <a:avLst/>
          </a:prstGeom>
          <a:solidFill>
            <a:srgbClr val="EB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a:extLst>
              <a:ext uri="{FF2B5EF4-FFF2-40B4-BE49-F238E27FC236}">
                <a16:creationId xmlns:a16="http://schemas.microsoft.com/office/drawing/2014/main" id="{1FC66C4B-D6B5-EA41-B766-D23D3FC6748D}"/>
              </a:ext>
            </a:extLst>
          </p:cNvPr>
          <p:cNvSpPr/>
          <p:nvPr/>
        </p:nvSpPr>
        <p:spPr>
          <a:xfrm>
            <a:off x="3751187" y="1396761"/>
            <a:ext cx="45719" cy="608255"/>
          </a:xfrm>
          <a:prstGeom prst="rect">
            <a:avLst/>
          </a:prstGeom>
          <a:solidFill>
            <a:srgbClr val="3CB4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a:extLst>
              <a:ext uri="{FF2B5EF4-FFF2-40B4-BE49-F238E27FC236}">
                <a16:creationId xmlns:a16="http://schemas.microsoft.com/office/drawing/2014/main" id="{D6BB6610-32DB-F744-964B-F9672709751A}"/>
              </a:ext>
            </a:extLst>
          </p:cNvPr>
          <p:cNvSpPr/>
          <p:nvPr/>
        </p:nvSpPr>
        <p:spPr>
          <a:xfrm>
            <a:off x="4656365" y="2382271"/>
            <a:ext cx="45719" cy="436448"/>
          </a:xfrm>
          <a:prstGeom prst="rect">
            <a:avLst/>
          </a:prstGeom>
          <a:solidFill>
            <a:srgbClr val="3CB4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02764036-60F4-C744-AC84-D11731C7B7D5}"/>
              </a:ext>
            </a:extLst>
          </p:cNvPr>
          <p:cNvSpPr/>
          <p:nvPr/>
        </p:nvSpPr>
        <p:spPr>
          <a:xfrm>
            <a:off x="5988831" y="3288363"/>
            <a:ext cx="45719" cy="694909"/>
          </a:xfrm>
          <a:prstGeom prst="rect">
            <a:avLst/>
          </a:prstGeom>
          <a:solidFill>
            <a:srgbClr val="3CB4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87473270-0367-AC4D-AE97-8BC49582241D}"/>
              </a:ext>
            </a:extLst>
          </p:cNvPr>
          <p:cNvSpPr/>
          <p:nvPr/>
        </p:nvSpPr>
        <p:spPr>
          <a:xfrm>
            <a:off x="6823045" y="2481465"/>
            <a:ext cx="45719" cy="492423"/>
          </a:xfrm>
          <a:prstGeom prst="rect">
            <a:avLst/>
          </a:prstGeom>
          <a:solidFill>
            <a:srgbClr val="3CB4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79297CC5-072B-801C-0FD5-3F755D60EFF7}"/>
              </a:ext>
            </a:extLst>
          </p:cNvPr>
          <p:cNvSpPr/>
          <p:nvPr/>
        </p:nvSpPr>
        <p:spPr>
          <a:xfrm>
            <a:off x="7798393" y="1422073"/>
            <a:ext cx="1423810" cy="738664"/>
          </a:xfrm>
          <a:prstGeom prst="rect">
            <a:avLst/>
          </a:prstGeom>
        </p:spPr>
        <p:txBody>
          <a:bodyPr wrap="square">
            <a:spAutoFit/>
          </a:bodyPr>
          <a:lstStyle/>
          <a:p>
            <a:r>
              <a:rPr lang="en-US" sz="1400">
                <a:solidFill>
                  <a:schemeClr val="tx1">
                    <a:lumMod val="50000"/>
                    <a:lumOff val="50000"/>
                  </a:schemeClr>
                </a:solidFill>
                <a:latin typeface="Franklin Gothic Medium Cond" panose="020B0606030402020204" pitchFamily="34" charset="0"/>
              </a:rPr>
              <a:t>Requesting East Portland E-Zone Reauthorization</a:t>
            </a:r>
          </a:p>
        </p:txBody>
      </p:sp>
      <p:sp>
        <p:nvSpPr>
          <p:cNvPr id="3" name="Rectangle 2">
            <a:extLst>
              <a:ext uri="{FF2B5EF4-FFF2-40B4-BE49-F238E27FC236}">
                <a16:creationId xmlns:a16="http://schemas.microsoft.com/office/drawing/2014/main" id="{2A143CE6-E14D-D330-80DB-EC3C4275C3EF}"/>
              </a:ext>
            </a:extLst>
          </p:cNvPr>
          <p:cNvSpPr/>
          <p:nvPr/>
        </p:nvSpPr>
        <p:spPr>
          <a:xfrm>
            <a:off x="8431626" y="2211919"/>
            <a:ext cx="45719" cy="492423"/>
          </a:xfrm>
          <a:prstGeom prst="rect">
            <a:avLst/>
          </a:prstGeom>
          <a:solidFill>
            <a:srgbClr val="3CB4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25812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33C90-4C10-BB69-BF4D-79D50F203A2F}"/>
              </a:ext>
            </a:extLst>
          </p:cNvPr>
          <p:cNvSpPr>
            <a:spLocks noGrp="1"/>
          </p:cNvSpPr>
          <p:nvPr>
            <p:ph type="title"/>
          </p:nvPr>
        </p:nvSpPr>
        <p:spPr>
          <a:xfrm>
            <a:off x="271002" y="292734"/>
            <a:ext cx="3653383" cy="515921"/>
          </a:xfrm>
        </p:spPr>
        <p:txBody>
          <a:bodyPr/>
          <a:lstStyle/>
          <a:p>
            <a:r>
              <a:rPr lang="en-US"/>
              <a:t>Four Objectives</a:t>
            </a:r>
          </a:p>
        </p:txBody>
      </p:sp>
      <p:sp>
        <p:nvSpPr>
          <p:cNvPr id="4" name="Oval 3">
            <a:extLst>
              <a:ext uri="{FF2B5EF4-FFF2-40B4-BE49-F238E27FC236}">
                <a16:creationId xmlns:a16="http://schemas.microsoft.com/office/drawing/2014/main" id="{5E4A4EF7-D369-0715-9937-8A2222684E9D}"/>
              </a:ext>
            </a:extLst>
          </p:cNvPr>
          <p:cNvSpPr/>
          <p:nvPr/>
        </p:nvSpPr>
        <p:spPr>
          <a:xfrm>
            <a:off x="3438321" y="1652571"/>
            <a:ext cx="2185147" cy="2185147"/>
          </a:xfrm>
          <a:prstGeom prst="ellipse">
            <a:avLst/>
          </a:prstGeom>
          <a:noFill/>
          <a:ln w="222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a:extLst>
              <a:ext uri="{FF2B5EF4-FFF2-40B4-BE49-F238E27FC236}">
                <a16:creationId xmlns:a16="http://schemas.microsoft.com/office/drawing/2014/main" id="{A291E66B-58CB-DF35-E6DB-CF9D559D6407}"/>
              </a:ext>
            </a:extLst>
          </p:cNvPr>
          <p:cNvSpPr txBox="1"/>
          <p:nvPr/>
        </p:nvSpPr>
        <p:spPr>
          <a:xfrm>
            <a:off x="3634824" y="2487172"/>
            <a:ext cx="1792138" cy="658385"/>
          </a:xfrm>
          <a:prstGeom prst="rect">
            <a:avLst/>
          </a:prstGeom>
          <a:noFill/>
        </p:spPr>
        <p:txBody>
          <a:bodyPr wrap="square">
            <a:spAutoFit/>
          </a:bodyPr>
          <a:lstStyle/>
          <a:p>
            <a:pPr lvl="0" algn="ctr">
              <a:buClrTx/>
              <a:buSzTx/>
              <a:buFontTx/>
              <a:buNone/>
            </a:pPr>
            <a:r>
              <a:rPr lang="en-US" sz="1500" b="1">
                <a:latin typeface="Franklin Gothic Medium" panose="020B0603020102020204" pitchFamily="34" charset="0"/>
              </a:rPr>
              <a:t>Goal:</a:t>
            </a:r>
          </a:p>
          <a:p>
            <a:pPr lvl="0" algn="ctr">
              <a:lnSpc>
                <a:spcPct val="80000"/>
              </a:lnSpc>
              <a:buClrTx/>
              <a:buSzTx/>
              <a:buFontTx/>
              <a:buNone/>
            </a:pPr>
            <a:r>
              <a:rPr lang="en-US" sz="1350">
                <a:latin typeface="Franklin Gothic Medium" panose="020B0603020102020204" pitchFamily="34" charset="0"/>
              </a:rPr>
              <a:t>Advance inclusive growth in Portland</a:t>
            </a:r>
          </a:p>
        </p:txBody>
      </p:sp>
      <p:pic>
        <p:nvPicPr>
          <p:cNvPr id="10" name="Graphic 9" descr="Sun outline">
            <a:extLst>
              <a:ext uri="{FF2B5EF4-FFF2-40B4-BE49-F238E27FC236}">
                <a16:creationId xmlns:a16="http://schemas.microsoft.com/office/drawing/2014/main" id="{13BC753D-3D75-C7D4-058B-D487F89F1BD6}"/>
              </a:ext>
            </a:extLst>
          </p:cNvPr>
          <p:cNvPicPr>
            <a:picLocks noChangeAspect="1"/>
          </p:cNvPicPr>
          <p:nvPr/>
        </p:nvPicPr>
        <p:blipFill>
          <a:blip r:embed="rId3">
            <a:extLst>
              <a:ext uri="{96DAC541-7B7A-43D3-8B79-37D633B846F1}">
                <asvg:svgBlip xmlns:asvg="http://schemas.microsoft.com/office/drawing/2016/SVG/main" r:embed="rId4"/>
              </a:ext>
            </a:extLst>
          </a:blip>
          <a:srcRect t="5768" b="5768"/>
          <a:stretch/>
        </p:blipFill>
        <p:spPr>
          <a:xfrm>
            <a:off x="4272519" y="1969295"/>
            <a:ext cx="514352" cy="455018"/>
          </a:xfrm>
          <a:prstGeom prst="rect">
            <a:avLst/>
          </a:prstGeom>
        </p:spPr>
      </p:pic>
      <p:sp>
        <p:nvSpPr>
          <p:cNvPr id="16" name="Rectangle 15">
            <a:extLst>
              <a:ext uri="{FF2B5EF4-FFF2-40B4-BE49-F238E27FC236}">
                <a16:creationId xmlns:a16="http://schemas.microsoft.com/office/drawing/2014/main" id="{B73F0B76-3731-508F-4AE2-5ACDB3155345}"/>
              </a:ext>
            </a:extLst>
          </p:cNvPr>
          <p:cNvSpPr/>
          <p:nvPr/>
        </p:nvSpPr>
        <p:spPr>
          <a:xfrm>
            <a:off x="5989248" y="2425218"/>
            <a:ext cx="1626621" cy="429948"/>
          </a:xfrm>
          <a:prstGeom prst="rect">
            <a:avLst/>
          </a:prstGeom>
        </p:spPr>
        <p:txBody>
          <a:bodyPr lIns="68580" tIns="34290" rIns="68580" bIns="34290" anchor="t"/>
          <a:lstStyle/>
          <a:p>
            <a:pPr>
              <a:lnSpc>
                <a:spcPct val="90000"/>
              </a:lnSpc>
            </a:pPr>
            <a:r>
              <a:rPr lang="en-US" sz="788">
                <a:solidFill>
                  <a:schemeClr val="accent2"/>
                </a:solidFill>
                <a:latin typeface="Franklin Gothic Medium" panose="020B0603020102020204" pitchFamily="34" charset="0"/>
              </a:rPr>
              <a:t>OBJECTIVE 3</a:t>
            </a:r>
          </a:p>
          <a:p>
            <a:pPr>
              <a:lnSpc>
                <a:spcPct val="90000"/>
              </a:lnSpc>
            </a:pPr>
            <a:r>
              <a:rPr lang="en-US" sz="1050">
                <a:latin typeface="Franklin Gothic Medium" panose="020B0603020102020204" pitchFamily="34" charset="0"/>
                <a:ea typeface="+mn-lt"/>
                <a:cs typeface="+mn-lt"/>
              </a:rPr>
              <a:t>Foster a Vibrant</a:t>
            </a:r>
            <a:br>
              <a:rPr lang="en-US" sz="1050">
                <a:latin typeface="Franklin Gothic Medium" panose="020B0603020102020204" pitchFamily="34" charset="0"/>
                <a:ea typeface="+mn-lt"/>
                <a:cs typeface="+mn-lt"/>
              </a:rPr>
            </a:br>
            <a:r>
              <a:rPr lang="en-US" sz="1050">
                <a:latin typeface="Franklin Gothic Medium" panose="020B0603020102020204" pitchFamily="34" charset="0"/>
                <a:ea typeface="+mn-lt"/>
                <a:cs typeface="+mn-lt"/>
              </a:rPr>
              <a:t>Central City</a:t>
            </a:r>
            <a:br>
              <a:rPr lang="en-US" sz="1050">
                <a:latin typeface="Franklin Gothic Medium" panose="020B0603020102020204" pitchFamily="34" charset="0"/>
                <a:ea typeface="+mn-lt"/>
                <a:cs typeface="+mn-lt"/>
              </a:rPr>
            </a:br>
            <a:r>
              <a:rPr lang="en-US" sz="1050">
                <a:latin typeface="Franklin Gothic Medium" panose="020B0603020102020204" pitchFamily="34" charset="0"/>
                <a:ea typeface="+mn-lt"/>
                <a:cs typeface="+mn-lt"/>
              </a:rPr>
              <a:t>&amp; Neighborhood Commercial Districts</a:t>
            </a:r>
          </a:p>
        </p:txBody>
      </p:sp>
      <p:sp>
        <p:nvSpPr>
          <p:cNvPr id="19" name="Rectangle 18">
            <a:extLst>
              <a:ext uri="{FF2B5EF4-FFF2-40B4-BE49-F238E27FC236}">
                <a16:creationId xmlns:a16="http://schemas.microsoft.com/office/drawing/2014/main" id="{03F561C7-AD67-FF7C-9B81-6CA9134C3F46}"/>
              </a:ext>
            </a:extLst>
          </p:cNvPr>
          <p:cNvSpPr/>
          <p:nvPr/>
        </p:nvSpPr>
        <p:spPr>
          <a:xfrm>
            <a:off x="3813703" y="4135609"/>
            <a:ext cx="1529528" cy="792128"/>
          </a:xfrm>
          <a:prstGeom prst="rect">
            <a:avLst/>
          </a:prstGeom>
        </p:spPr>
        <p:txBody>
          <a:bodyPr/>
          <a:lstStyle/>
          <a:p>
            <a:pPr>
              <a:lnSpc>
                <a:spcPct val="90000"/>
              </a:lnSpc>
            </a:pPr>
            <a:r>
              <a:rPr lang="en-US" sz="788">
                <a:solidFill>
                  <a:schemeClr val="accent2"/>
                </a:solidFill>
                <a:latin typeface="Franklin Gothic Medium" panose="020B0603020102020204" pitchFamily="34" charset="0"/>
              </a:rPr>
              <a:t>OBJECTIVE 4</a:t>
            </a:r>
          </a:p>
          <a:p>
            <a:pPr>
              <a:lnSpc>
                <a:spcPct val="90000"/>
              </a:lnSpc>
            </a:pPr>
            <a:r>
              <a:rPr lang="en-US" sz="1050">
                <a:latin typeface="Franklin Gothic Medium" panose="020B0603020102020204" pitchFamily="34" charset="0"/>
                <a:ea typeface="+mn-lt"/>
                <a:cs typeface="+mn-lt"/>
              </a:rPr>
              <a:t>Connect Portlanders to High-Quality Jobs in Future-Ready Sectors</a:t>
            </a:r>
          </a:p>
        </p:txBody>
      </p:sp>
      <p:sp>
        <p:nvSpPr>
          <p:cNvPr id="22" name="Rectangle 21">
            <a:extLst>
              <a:ext uri="{FF2B5EF4-FFF2-40B4-BE49-F238E27FC236}">
                <a16:creationId xmlns:a16="http://schemas.microsoft.com/office/drawing/2014/main" id="{0B2C95EA-AC89-A704-98F2-303508CAFF1D}"/>
              </a:ext>
            </a:extLst>
          </p:cNvPr>
          <p:cNvSpPr/>
          <p:nvPr/>
        </p:nvSpPr>
        <p:spPr>
          <a:xfrm>
            <a:off x="1910921" y="2358175"/>
            <a:ext cx="1330817" cy="828493"/>
          </a:xfrm>
          <a:prstGeom prst="rect">
            <a:avLst/>
          </a:prstGeom>
        </p:spPr>
        <p:txBody>
          <a:bodyPr/>
          <a:lstStyle/>
          <a:p>
            <a:pPr>
              <a:lnSpc>
                <a:spcPct val="90000"/>
              </a:lnSpc>
            </a:pPr>
            <a:r>
              <a:rPr lang="en-US" sz="788">
                <a:solidFill>
                  <a:schemeClr val="accent2"/>
                </a:solidFill>
                <a:latin typeface="Franklin Gothic Medium" panose="020B0603020102020204" pitchFamily="34" charset="0"/>
              </a:rPr>
              <a:t>OBJECTIVE 1</a:t>
            </a:r>
          </a:p>
          <a:p>
            <a:pPr>
              <a:lnSpc>
                <a:spcPct val="90000"/>
              </a:lnSpc>
            </a:pPr>
            <a:r>
              <a:rPr lang="en-US" sz="1050">
                <a:latin typeface="Franklin Gothic Medium" panose="020B0603020102020204" pitchFamily="34" charset="0"/>
                <a:ea typeface="+mn-lt"/>
                <a:cs typeface="+mn-lt"/>
              </a:rPr>
              <a:t>Propel Inclusive Economic Growth</a:t>
            </a:r>
            <a:br>
              <a:rPr lang="en-US" sz="1050">
                <a:latin typeface="Franklin Gothic Medium" panose="020B0603020102020204" pitchFamily="34" charset="0"/>
                <a:ea typeface="+mn-lt"/>
                <a:cs typeface="+mn-lt"/>
              </a:rPr>
            </a:br>
            <a:r>
              <a:rPr lang="en-US" sz="1050">
                <a:latin typeface="Franklin Gothic Medium" panose="020B0603020102020204" pitchFamily="34" charset="0"/>
                <a:ea typeface="+mn-lt"/>
                <a:cs typeface="+mn-lt"/>
              </a:rPr>
              <a:t>&amp; Innovation</a:t>
            </a:r>
          </a:p>
        </p:txBody>
      </p:sp>
      <p:sp>
        <p:nvSpPr>
          <p:cNvPr id="25" name="Rectangle 24">
            <a:extLst>
              <a:ext uri="{FF2B5EF4-FFF2-40B4-BE49-F238E27FC236}">
                <a16:creationId xmlns:a16="http://schemas.microsoft.com/office/drawing/2014/main" id="{D354A89C-4817-A6FE-FDFB-26C131EFDE26}"/>
              </a:ext>
            </a:extLst>
          </p:cNvPr>
          <p:cNvSpPr/>
          <p:nvPr/>
        </p:nvSpPr>
        <p:spPr>
          <a:xfrm>
            <a:off x="3977107" y="957917"/>
            <a:ext cx="1366124" cy="656269"/>
          </a:xfrm>
          <a:prstGeom prst="rect">
            <a:avLst/>
          </a:prstGeom>
        </p:spPr>
        <p:txBody>
          <a:bodyPr/>
          <a:lstStyle/>
          <a:p>
            <a:pPr>
              <a:lnSpc>
                <a:spcPct val="90000"/>
              </a:lnSpc>
            </a:pPr>
            <a:r>
              <a:rPr lang="en-US" sz="788">
                <a:solidFill>
                  <a:schemeClr val="accent2"/>
                </a:solidFill>
                <a:latin typeface="Franklin Gothic Medium" panose="020B0603020102020204" pitchFamily="34" charset="0"/>
              </a:rPr>
              <a:t>OBJECTIVE 2</a:t>
            </a:r>
          </a:p>
          <a:p>
            <a:pPr>
              <a:lnSpc>
                <a:spcPct val="90000"/>
              </a:lnSpc>
            </a:pPr>
            <a:r>
              <a:rPr lang="en-US" sz="1050">
                <a:latin typeface="Franklin Gothic Medium" panose="020B0603020102020204" pitchFamily="34" charset="0"/>
                <a:ea typeface="+mn-lt"/>
                <a:cs typeface="+mn-lt"/>
              </a:rPr>
              <a:t>Promote Equitable Wealth Creation</a:t>
            </a:r>
          </a:p>
        </p:txBody>
      </p:sp>
      <p:sp>
        <p:nvSpPr>
          <p:cNvPr id="27" name="Oval 26">
            <a:extLst>
              <a:ext uri="{FF2B5EF4-FFF2-40B4-BE49-F238E27FC236}">
                <a16:creationId xmlns:a16="http://schemas.microsoft.com/office/drawing/2014/main" id="{606A4F6C-D14A-6255-8A88-3D34FDFE07EC}"/>
              </a:ext>
            </a:extLst>
          </p:cNvPr>
          <p:cNvSpPr/>
          <p:nvPr/>
        </p:nvSpPr>
        <p:spPr>
          <a:xfrm>
            <a:off x="3304678" y="1515381"/>
            <a:ext cx="2450034" cy="2450033"/>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Rectangle 2">
            <a:extLst>
              <a:ext uri="{FF2B5EF4-FFF2-40B4-BE49-F238E27FC236}">
                <a16:creationId xmlns:a16="http://schemas.microsoft.com/office/drawing/2014/main" id="{0B7DB432-ED98-51AB-0C4E-32D8BEBBDA8D}"/>
              </a:ext>
            </a:extLst>
          </p:cNvPr>
          <p:cNvSpPr/>
          <p:nvPr/>
        </p:nvSpPr>
        <p:spPr>
          <a:xfrm flipV="1">
            <a:off x="0" y="0"/>
            <a:ext cx="9144000" cy="800100"/>
          </a:xfrm>
          <a:prstGeom prst="rect">
            <a:avLst/>
          </a:prstGeom>
          <a:solidFill>
            <a:srgbClr val="3CB4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B0406FA-6994-52C7-D1E9-8E24703C776C}"/>
              </a:ext>
            </a:extLst>
          </p:cNvPr>
          <p:cNvSpPr txBox="1"/>
          <p:nvPr/>
        </p:nvSpPr>
        <p:spPr>
          <a:xfrm>
            <a:off x="381000" y="178799"/>
            <a:ext cx="6705600" cy="584775"/>
          </a:xfrm>
          <a:prstGeom prst="rect">
            <a:avLst/>
          </a:prstGeom>
          <a:noFill/>
        </p:spPr>
        <p:txBody>
          <a:bodyPr wrap="square" rtlCol="0" anchor="t">
            <a:spAutoFit/>
          </a:bodyPr>
          <a:lstStyle/>
          <a:p>
            <a:r>
              <a:rPr lang="en-US" sz="3200">
                <a:solidFill>
                  <a:schemeClr val="bg1"/>
                </a:solidFill>
                <a:latin typeface="Franklin Gothic Demi Cond" panose="020B0706030402020204" pitchFamily="34" charset="0"/>
              </a:rPr>
              <a:t>Advance Portland</a:t>
            </a:r>
            <a:endParaRPr lang="en-US"/>
          </a:p>
        </p:txBody>
      </p:sp>
    </p:spTree>
    <p:extLst>
      <p:ext uri="{BB962C8B-B14F-4D97-AF65-F5344CB8AC3E}">
        <p14:creationId xmlns:p14="http://schemas.microsoft.com/office/powerpoint/2010/main" val="1664819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3000"/>
                            </p:stCondLst>
                            <p:childTnLst>
                              <p:par>
                                <p:cTn id="25" presetID="10" presetClass="entr" presetSubtype="0" fill="hold" grpId="0"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childTnLst>
                                </p:cTn>
                              </p:par>
                            </p:childTnLst>
                          </p:cTn>
                        </p:par>
                        <p:par>
                          <p:cTn id="28" fill="hold">
                            <p:stCondLst>
                              <p:cond delay="4000"/>
                            </p:stCondLst>
                            <p:childTnLst>
                              <p:par>
                                <p:cTn id="29" presetID="10"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childTnLst>
                                </p:cTn>
                              </p:par>
                            </p:childTnLst>
                          </p:cTn>
                        </p:par>
                        <p:par>
                          <p:cTn id="32" fill="hold">
                            <p:stCondLst>
                              <p:cond delay="5000"/>
                            </p:stCondLst>
                            <p:childTnLst>
                              <p:par>
                                <p:cTn id="33" presetID="10" presetClass="entr" presetSubtype="0" fill="hold" grpId="0"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p:bldP spid="16" grpId="0"/>
      <p:bldP spid="19" grpId="0"/>
      <p:bldP spid="22" grpId="0"/>
      <p:bldP spid="25" grpId="0"/>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2ED6283-A61C-4E43-AD21-47CA868030A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696" t="4136"/>
          <a:stretch/>
        </p:blipFill>
        <p:spPr>
          <a:xfrm>
            <a:off x="2912250" y="811700"/>
            <a:ext cx="6195556" cy="4290534"/>
          </a:xfrm>
          <a:prstGeom prst="rect">
            <a:avLst/>
          </a:prstGeom>
        </p:spPr>
      </p:pic>
      <p:sp>
        <p:nvSpPr>
          <p:cNvPr id="9" name="Rectangle 8"/>
          <p:cNvSpPr/>
          <p:nvPr/>
        </p:nvSpPr>
        <p:spPr>
          <a:xfrm flipV="1">
            <a:off x="0" y="0"/>
            <a:ext cx="9144000" cy="800100"/>
          </a:xfrm>
          <a:prstGeom prst="rect">
            <a:avLst/>
          </a:prstGeom>
          <a:solidFill>
            <a:srgbClr val="3CB4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1000" y="226925"/>
            <a:ext cx="7467600" cy="584775"/>
          </a:xfrm>
          <a:prstGeom prst="rect">
            <a:avLst/>
          </a:prstGeom>
          <a:noFill/>
        </p:spPr>
        <p:txBody>
          <a:bodyPr wrap="square" rtlCol="0">
            <a:spAutoFit/>
          </a:bodyPr>
          <a:lstStyle/>
          <a:p>
            <a:r>
              <a:rPr lang="en-US" sz="3200">
                <a:solidFill>
                  <a:schemeClr val="bg1"/>
                </a:solidFill>
                <a:latin typeface="Franklin Gothic Demi Cond" panose="020B0706030402020204" pitchFamily="34" charset="0"/>
              </a:rPr>
              <a:t>Current Enterprise Zones</a:t>
            </a:r>
          </a:p>
        </p:txBody>
      </p:sp>
      <p:sp>
        <p:nvSpPr>
          <p:cNvPr id="4" name="Rectangle 3">
            <a:extLst>
              <a:ext uri="{FF2B5EF4-FFF2-40B4-BE49-F238E27FC236}">
                <a16:creationId xmlns:a16="http://schemas.microsoft.com/office/drawing/2014/main" id="{FD409700-162D-6845-8674-9CC00DCDE59A}"/>
              </a:ext>
            </a:extLst>
          </p:cNvPr>
          <p:cNvSpPr/>
          <p:nvPr/>
        </p:nvSpPr>
        <p:spPr>
          <a:xfrm>
            <a:off x="152400" y="1368405"/>
            <a:ext cx="2759850" cy="2554545"/>
          </a:xfrm>
          <a:prstGeom prst="rect">
            <a:avLst/>
          </a:prstGeom>
          <a:solidFill>
            <a:schemeClr val="bg1"/>
          </a:solidFill>
        </p:spPr>
        <p:txBody>
          <a:bodyPr wrap="square" lIns="91440" tIns="45720" rIns="91440" bIns="45720" anchor="t">
            <a:spAutoFit/>
          </a:bodyPr>
          <a:lstStyle/>
          <a:p>
            <a:pPr marL="342900" indent="-342900">
              <a:spcAft>
                <a:spcPts val="600"/>
              </a:spcAft>
              <a:buFont typeface="Arial" panose="020B0604020202020204" pitchFamily="34" charset="0"/>
              <a:buChar char="•"/>
            </a:pPr>
            <a:r>
              <a:rPr lang="en-US" sz="2000">
                <a:solidFill>
                  <a:schemeClr val="tx1">
                    <a:lumMod val="50000"/>
                    <a:lumOff val="50000"/>
                  </a:schemeClr>
                </a:solidFill>
                <a:latin typeface="Franklin Gothic Medium Cond"/>
              </a:rPr>
              <a:t>Portland Enterprise Zone (2019)</a:t>
            </a:r>
          </a:p>
          <a:p>
            <a:pPr marL="342900" indent="-342900">
              <a:spcAft>
                <a:spcPts val="600"/>
              </a:spcAft>
              <a:buFont typeface="Arial" panose="020B0604020202020204" pitchFamily="34" charset="0"/>
              <a:buChar char="•"/>
            </a:pPr>
            <a:endParaRPr lang="en-US" sz="2000">
              <a:solidFill>
                <a:schemeClr val="tx1">
                  <a:lumMod val="50000"/>
                  <a:lumOff val="50000"/>
                </a:schemeClr>
              </a:solidFill>
              <a:latin typeface="Franklin Gothic Medium Cond" panose="020B0606030402020204" pitchFamily="34" charset="0"/>
            </a:endParaRPr>
          </a:p>
          <a:p>
            <a:pPr marL="342900" indent="-342900">
              <a:spcAft>
                <a:spcPts val="600"/>
              </a:spcAft>
              <a:buFont typeface="Arial" panose="020B0604020202020204" pitchFamily="34" charset="0"/>
              <a:buChar char="•"/>
            </a:pPr>
            <a:r>
              <a:rPr lang="en-US" sz="2000">
                <a:solidFill>
                  <a:schemeClr val="tx1">
                    <a:lumMod val="50000"/>
                    <a:lumOff val="50000"/>
                  </a:schemeClr>
                </a:solidFill>
                <a:latin typeface="Franklin Gothic Medium Cond"/>
              </a:rPr>
              <a:t>East Portland Enterprise Zone (2012)</a:t>
            </a:r>
          </a:p>
          <a:p>
            <a:pPr marL="342900" indent="-342900">
              <a:spcAft>
                <a:spcPts val="600"/>
              </a:spcAft>
              <a:buFont typeface="Arial" panose="020B0604020202020204" pitchFamily="34" charset="0"/>
              <a:buChar char="•"/>
            </a:pPr>
            <a:endParaRPr lang="en-US" sz="2000">
              <a:solidFill>
                <a:schemeClr val="tx1">
                  <a:lumMod val="50000"/>
                  <a:lumOff val="50000"/>
                </a:schemeClr>
              </a:solidFill>
              <a:latin typeface="Franklin Gothic Medium Cond" panose="020B0606030402020204" pitchFamily="34" charset="0"/>
            </a:endParaRPr>
          </a:p>
          <a:p>
            <a:pPr marL="342900" indent="-342900">
              <a:spcAft>
                <a:spcPts val="600"/>
              </a:spcAft>
              <a:buFont typeface="Arial" panose="020B0604020202020204" pitchFamily="34" charset="0"/>
              <a:buChar char="•"/>
            </a:pPr>
            <a:endParaRPr lang="en-US" sz="2000">
              <a:solidFill>
                <a:schemeClr val="tx1">
                  <a:lumMod val="50000"/>
                  <a:lumOff val="50000"/>
                </a:schemeClr>
              </a:solidFill>
              <a:latin typeface="Franklin Gothic Medium Cond" panose="020B0606030402020204" pitchFamily="34" charset="0"/>
            </a:endParaRPr>
          </a:p>
        </p:txBody>
      </p:sp>
      <p:sp>
        <p:nvSpPr>
          <p:cNvPr id="2" name="Oval 1">
            <a:extLst>
              <a:ext uri="{FF2B5EF4-FFF2-40B4-BE49-F238E27FC236}">
                <a16:creationId xmlns:a16="http://schemas.microsoft.com/office/drawing/2014/main" id="{C53C67ED-F462-4A7C-18A1-6C25ABD4CE0D}"/>
              </a:ext>
            </a:extLst>
          </p:cNvPr>
          <p:cNvSpPr/>
          <p:nvPr/>
        </p:nvSpPr>
        <p:spPr>
          <a:xfrm>
            <a:off x="152400" y="1461155"/>
            <a:ext cx="263950" cy="263950"/>
          </a:xfrm>
          <a:prstGeom prst="ellipse">
            <a:avLst/>
          </a:prstGeom>
          <a:solidFill>
            <a:srgbClr val="A87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E846ABCD-D144-0076-3279-7A92BF7BC44E}"/>
              </a:ext>
            </a:extLst>
          </p:cNvPr>
          <p:cNvSpPr/>
          <p:nvPr/>
        </p:nvSpPr>
        <p:spPr>
          <a:xfrm>
            <a:off x="152400" y="2522848"/>
            <a:ext cx="263950" cy="263950"/>
          </a:xfrm>
          <a:prstGeom prst="ellipse">
            <a:avLst/>
          </a:prstGeom>
          <a:solidFill>
            <a:srgbClr val="4465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3">
            <a:extLst>
              <a:ext uri="{FF2B5EF4-FFF2-40B4-BE49-F238E27FC236}">
                <a16:creationId xmlns:a16="http://schemas.microsoft.com/office/drawing/2014/main" id="{E870000C-78B3-FDEA-DAAB-5B27C77CAB78}"/>
              </a:ext>
            </a:extLst>
          </p:cNvPr>
          <p:cNvSpPr>
            <a:spLocks noGrp="1"/>
          </p:cNvSpPr>
          <p:nvPr>
            <p:ph type="ftr" sz="quarter" idx="11"/>
          </p:nvPr>
        </p:nvSpPr>
        <p:spPr>
          <a:xfrm>
            <a:off x="120700" y="4655911"/>
            <a:ext cx="8878063" cy="365186"/>
          </a:xfrm>
        </p:spPr>
        <p:txBody>
          <a:bodyPr/>
          <a:lstStyle/>
          <a:p>
            <a:pPr algn="l"/>
            <a:r>
              <a:rPr lang="en-US">
                <a:latin typeface="Franklin Gothic Medium Cond" panose="020B0606030402020204" pitchFamily="34" charset="0"/>
              </a:rPr>
              <a:t>E. Portland E-Zone Extension – March 8, 2023</a:t>
            </a:r>
          </a:p>
        </p:txBody>
      </p:sp>
    </p:spTree>
    <p:extLst>
      <p:ext uri="{BB962C8B-B14F-4D97-AF65-F5344CB8AC3E}">
        <p14:creationId xmlns:p14="http://schemas.microsoft.com/office/powerpoint/2010/main" val="36768173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flipV="1">
            <a:off x="0" y="0"/>
            <a:ext cx="9144000" cy="800100"/>
          </a:xfrm>
          <a:prstGeom prst="rect">
            <a:avLst/>
          </a:prstGeom>
          <a:solidFill>
            <a:srgbClr val="3CB4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1000" y="226925"/>
            <a:ext cx="6705600" cy="584775"/>
          </a:xfrm>
          <a:prstGeom prst="rect">
            <a:avLst/>
          </a:prstGeom>
          <a:noFill/>
        </p:spPr>
        <p:txBody>
          <a:bodyPr wrap="square" rtlCol="0">
            <a:spAutoFit/>
          </a:bodyPr>
          <a:lstStyle/>
          <a:p>
            <a:r>
              <a:rPr lang="en-US" sz="3200">
                <a:solidFill>
                  <a:schemeClr val="bg1"/>
                </a:solidFill>
                <a:latin typeface="Franklin Gothic Demi Cond" panose="020B0706030402020204" pitchFamily="34" charset="0"/>
              </a:rPr>
              <a:t>Portland Enterprise Zones Activity Map</a:t>
            </a:r>
          </a:p>
        </p:txBody>
      </p:sp>
      <p:pic>
        <p:nvPicPr>
          <p:cNvPr id="3" name="Picture 2">
            <a:extLst>
              <a:ext uri="{FF2B5EF4-FFF2-40B4-BE49-F238E27FC236}">
                <a16:creationId xmlns:a16="http://schemas.microsoft.com/office/drawing/2014/main" id="{53CEB388-CB1E-4A50-ADC0-034B6DFF9DC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691"/>
          <a:stretch/>
        </p:blipFill>
        <p:spPr>
          <a:xfrm>
            <a:off x="1581624" y="811700"/>
            <a:ext cx="5885976" cy="4331800"/>
          </a:xfrm>
          <a:prstGeom prst="rect">
            <a:avLst/>
          </a:prstGeom>
        </p:spPr>
      </p:pic>
    </p:spTree>
    <p:extLst>
      <p:ext uri="{BB962C8B-B14F-4D97-AF65-F5344CB8AC3E}">
        <p14:creationId xmlns:p14="http://schemas.microsoft.com/office/powerpoint/2010/main" val="10942734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flipV="1">
            <a:off x="0" y="0"/>
            <a:ext cx="9144000" cy="800100"/>
          </a:xfrm>
          <a:prstGeom prst="rect">
            <a:avLst/>
          </a:prstGeom>
          <a:solidFill>
            <a:srgbClr val="3CB4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1000" y="226925"/>
            <a:ext cx="6705600" cy="584775"/>
          </a:xfrm>
          <a:prstGeom prst="rect">
            <a:avLst/>
          </a:prstGeom>
          <a:noFill/>
        </p:spPr>
        <p:txBody>
          <a:bodyPr wrap="square" rtlCol="0">
            <a:spAutoFit/>
          </a:bodyPr>
          <a:lstStyle/>
          <a:p>
            <a:r>
              <a:rPr lang="en-US" sz="3200">
                <a:solidFill>
                  <a:schemeClr val="bg1"/>
                </a:solidFill>
                <a:latin typeface="Franklin Gothic Demi Cond" panose="020B0706030402020204" pitchFamily="34" charset="0"/>
              </a:rPr>
              <a:t>Enterprise Zones Program Activity </a:t>
            </a:r>
          </a:p>
        </p:txBody>
      </p:sp>
      <p:sp>
        <p:nvSpPr>
          <p:cNvPr id="4" name="TextBox 3">
            <a:extLst>
              <a:ext uri="{FF2B5EF4-FFF2-40B4-BE49-F238E27FC236}">
                <a16:creationId xmlns:a16="http://schemas.microsoft.com/office/drawing/2014/main" id="{81F26A39-3664-BE4A-AE10-C884C2DBC840}"/>
              </a:ext>
            </a:extLst>
          </p:cNvPr>
          <p:cNvSpPr txBox="1"/>
          <p:nvPr/>
        </p:nvSpPr>
        <p:spPr>
          <a:xfrm>
            <a:off x="1371600" y="2579356"/>
            <a:ext cx="1371600" cy="449594"/>
          </a:xfrm>
          <a:prstGeom prst="rect">
            <a:avLst/>
          </a:prstGeom>
          <a:noFill/>
          <a:ln w="6350">
            <a:noFill/>
          </a:ln>
        </p:spPr>
        <p:txBody>
          <a:bodyPr wrap="square" rtlCol="0">
            <a:noAutofit/>
          </a:bodyPr>
          <a:lstStyle/>
          <a:p>
            <a:pPr algn="ctr"/>
            <a:r>
              <a:rPr lang="en-US">
                <a:solidFill>
                  <a:schemeClr val="tx1">
                    <a:lumMod val="50000"/>
                    <a:lumOff val="50000"/>
                  </a:schemeClr>
                </a:solidFill>
                <a:latin typeface="Franklin Gothic Medium Cond" panose="020B0606030402020204" pitchFamily="34" charset="0"/>
              </a:rPr>
              <a:t>Total projects</a:t>
            </a:r>
          </a:p>
        </p:txBody>
      </p:sp>
      <p:sp>
        <p:nvSpPr>
          <p:cNvPr id="5" name="Rectangle 4">
            <a:extLst>
              <a:ext uri="{FF2B5EF4-FFF2-40B4-BE49-F238E27FC236}">
                <a16:creationId xmlns:a16="http://schemas.microsoft.com/office/drawing/2014/main" id="{1E91AEF4-C9D3-4C45-B635-DB2328818B9A}"/>
              </a:ext>
            </a:extLst>
          </p:cNvPr>
          <p:cNvSpPr/>
          <p:nvPr/>
        </p:nvSpPr>
        <p:spPr>
          <a:xfrm>
            <a:off x="1447801" y="1864431"/>
            <a:ext cx="1143000" cy="830997"/>
          </a:xfrm>
          <a:prstGeom prst="rect">
            <a:avLst/>
          </a:prstGeom>
        </p:spPr>
        <p:txBody>
          <a:bodyPr wrap="square" lIns="91440" tIns="45720" rIns="91440" bIns="45720" anchor="t">
            <a:spAutoFit/>
          </a:bodyPr>
          <a:lstStyle/>
          <a:p>
            <a:pPr algn="ctr"/>
            <a:r>
              <a:rPr lang="en-US" sz="4800" b="1">
                <a:solidFill>
                  <a:schemeClr val="bg1">
                    <a:lumMod val="50000"/>
                  </a:schemeClr>
                </a:solidFill>
                <a:latin typeface="Franklin Gothic Demi"/>
              </a:rPr>
              <a:t>97</a:t>
            </a:r>
            <a:endParaRPr lang="en-US" sz="4800" b="1">
              <a:solidFill>
                <a:schemeClr val="bg1">
                  <a:lumMod val="50000"/>
                </a:schemeClr>
              </a:solidFill>
              <a:latin typeface="Franklin Gothic Demi" panose="020B0603020102020204" pitchFamily="34" charset="0"/>
            </a:endParaRPr>
          </a:p>
        </p:txBody>
      </p:sp>
      <p:sp>
        <p:nvSpPr>
          <p:cNvPr id="6" name="TextBox 5">
            <a:extLst>
              <a:ext uri="{FF2B5EF4-FFF2-40B4-BE49-F238E27FC236}">
                <a16:creationId xmlns:a16="http://schemas.microsoft.com/office/drawing/2014/main" id="{FA8774B8-13EB-1E4D-B5D9-B0FF78AD458D}"/>
              </a:ext>
            </a:extLst>
          </p:cNvPr>
          <p:cNvSpPr txBox="1"/>
          <p:nvPr/>
        </p:nvSpPr>
        <p:spPr>
          <a:xfrm>
            <a:off x="3505200" y="2598605"/>
            <a:ext cx="1524000" cy="407644"/>
          </a:xfrm>
          <a:prstGeom prst="rect">
            <a:avLst/>
          </a:prstGeom>
          <a:noFill/>
          <a:ln w="6350">
            <a:noFill/>
          </a:ln>
        </p:spPr>
        <p:txBody>
          <a:bodyPr wrap="square" rtlCol="0">
            <a:noAutofit/>
          </a:bodyPr>
          <a:lstStyle/>
          <a:p>
            <a:pPr algn="ctr"/>
            <a:r>
              <a:rPr lang="en-US">
                <a:solidFill>
                  <a:schemeClr val="tx1">
                    <a:lumMod val="50000"/>
                    <a:lumOff val="50000"/>
                  </a:schemeClr>
                </a:solidFill>
                <a:latin typeface="Franklin Gothic Medium Cond" panose="020B0606030402020204" pitchFamily="34" charset="0"/>
              </a:rPr>
              <a:t>Active projects</a:t>
            </a:r>
          </a:p>
        </p:txBody>
      </p:sp>
      <p:sp>
        <p:nvSpPr>
          <p:cNvPr id="7" name="Rectangle 6">
            <a:extLst>
              <a:ext uri="{FF2B5EF4-FFF2-40B4-BE49-F238E27FC236}">
                <a16:creationId xmlns:a16="http://schemas.microsoft.com/office/drawing/2014/main" id="{548A017F-98FF-F246-8941-DAF056609685}"/>
              </a:ext>
            </a:extLst>
          </p:cNvPr>
          <p:cNvSpPr/>
          <p:nvPr/>
        </p:nvSpPr>
        <p:spPr>
          <a:xfrm>
            <a:off x="3733800" y="1885950"/>
            <a:ext cx="1371600" cy="830997"/>
          </a:xfrm>
          <a:prstGeom prst="rect">
            <a:avLst/>
          </a:prstGeom>
        </p:spPr>
        <p:txBody>
          <a:bodyPr wrap="square" lIns="91440" tIns="45720" rIns="91440" bIns="45720" anchor="t">
            <a:spAutoFit/>
          </a:bodyPr>
          <a:lstStyle/>
          <a:p>
            <a:r>
              <a:rPr lang="en-US" sz="4800" b="1">
                <a:solidFill>
                  <a:srgbClr val="6ABF4B"/>
                </a:solidFill>
                <a:latin typeface="Franklin Gothic Demi"/>
              </a:rPr>
              <a:t>45</a:t>
            </a:r>
            <a:endParaRPr lang="en-US" sz="4800" b="1">
              <a:solidFill>
                <a:srgbClr val="6ABF4B"/>
              </a:solidFill>
              <a:latin typeface="Franklin Gothic Demi" panose="020B0603020102020204" pitchFamily="34" charset="0"/>
            </a:endParaRPr>
          </a:p>
        </p:txBody>
      </p:sp>
      <p:sp>
        <p:nvSpPr>
          <p:cNvPr id="8" name="TextBox 7">
            <a:extLst>
              <a:ext uri="{FF2B5EF4-FFF2-40B4-BE49-F238E27FC236}">
                <a16:creationId xmlns:a16="http://schemas.microsoft.com/office/drawing/2014/main" id="{BA753E11-07A0-2B4F-96BA-5846E011C194}"/>
              </a:ext>
            </a:extLst>
          </p:cNvPr>
          <p:cNvSpPr txBox="1"/>
          <p:nvPr/>
        </p:nvSpPr>
        <p:spPr>
          <a:xfrm>
            <a:off x="4686300" y="3987129"/>
            <a:ext cx="1371600" cy="449594"/>
          </a:xfrm>
          <a:prstGeom prst="rect">
            <a:avLst/>
          </a:prstGeom>
          <a:noFill/>
          <a:ln w="6350">
            <a:noFill/>
          </a:ln>
        </p:spPr>
        <p:txBody>
          <a:bodyPr wrap="square" rtlCol="0">
            <a:noAutofit/>
          </a:bodyPr>
          <a:lstStyle/>
          <a:p>
            <a:r>
              <a:rPr lang="en-US">
                <a:solidFill>
                  <a:schemeClr val="tx1">
                    <a:lumMod val="50000"/>
                    <a:lumOff val="50000"/>
                  </a:schemeClr>
                </a:solidFill>
                <a:latin typeface="Franklin Gothic Medium Cond" panose="020B0606030402020204" pitchFamily="34" charset="0"/>
              </a:rPr>
              <a:t>YEARS</a:t>
            </a:r>
          </a:p>
        </p:txBody>
      </p:sp>
      <p:sp>
        <p:nvSpPr>
          <p:cNvPr id="11" name="Rectangle 10">
            <a:extLst>
              <a:ext uri="{FF2B5EF4-FFF2-40B4-BE49-F238E27FC236}">
                <a16:creationId xmlns:a16="http://schemas.microsoft.com/office/drawing/2014/main" id="{10F346FB-E649-664E-B1EE-5CBAA7D875E0}"/>
              </a:ext>
            </a:extLst>
          </p:cNvPr>
          <p:cNvSpPr/>
          <p:nvPr/>
        </p:nvSpPr>
        <p:spPr>
          <a:xfrm>
            <a:off x="3886200" y="3645753"/>
            <a:ext cx="914398" cy="830997"/>
          </a:xfrm>
          <a:prstGeom prst="rect">
            <a:avLst/>
          </a:prstGeom>
        </p:spPr>
        <p:txBody>
          <a:bodyPr wrap="square">
            <a:spAutoFit/>
          </a:bodyPr>
          <a:lstStyle/>
          <a:p>
            <a:r>
              <a:rPr lang="en-US" sz="4800">
                <a:solidFill>
                  <a:schemeClr val="bg1">
                    <a:lumMod val="50000"/>
                  </a:schemeClr>
                </a:solidFill>
                <a:latin typeface="Franklin Gothic Medium" panose="020B0603020102020204" pitchFamily="34" charset="0"/>
              </a:rPr>
              <a:t>10</a:t>
            </a:r>
          </a:p>
        </p:txBody>
      </p:sp>
      <p:cxnSp>
        <p:nvCxnSpPr>
          <p:cNvPr id="13" name="Straight Connector 12">
            <a:extLst>
              <a:ext uri="{FF2B5EF4-FFF2-40B4-BE49-F238E27FC236}">
                <a16:creationId xmlns:a16="http://schemas.microsoft.com/office/drawing/2014/main" id="{81ED2C72-B372-CF43-93EA-66F045A62AE5}"/>
              </a:ext>
            </a:extLst>
          </p:cNvPr>
          <p:cNvCxnSpPr>
            <a:cxnSpLocks/>
          </p:cNvCxnSpPr>
          <p:nvPr/>
        </p:nvCxnSpPr>
        <p:spPr>
          <a:xfrm flipH="1">
            <a:off x="609600" y="3486150"/>
            <a:ext cx="7772400" cy="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486AC9A-F24C-724A-A463-BC09006697BE}"/>
              </a:ext>
            </a:extLst>
          </p:cNvPr>
          <p:cNvCxnSpPr>
            <a:cxnSpLocks/>
          </p:cNvCxnSpPr>
          <p:nvPr/>
        </p:nvCxnSpPr>
        <p:spPr>
          <a:xfrm flipH="1">
            <a:off x="4829504" y="1864431"/>
            <a:ext cx="1799896" cy="437017"/>
          </a:xfrm>
          <a:prstGeom prst="line">
            <a:avLst/>
          </a:prstGeom>
          <a:ln w="12700">
            <a:solidFill>
              <a:srgbClr val="6ABF4B"/>
            </a:solidFill>
            <a:prstDash val="dash"/>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EB66801A-9F96-8749-8D1C-E6D247D1F316}"/>
              </a:ext>
            </a:extLst>
          </p:cNvPr>
          <p:cNvSpPr txBox="1"/>
          <p:nvPr/>
        </p:nvSpPr>
        <p:spPr>
          <a:xfrm>
            <a:off x="6177193" y="2460206"/>
            <a:ext cx="1981200" cy="907195"/>
          </a:xfrm>
          <a:prstGeom prst="rect">
            <a:avLst/>
          </a:prstGeom>
          <a:noFill/>
          <a:ln w="6350">
            <a:noFill/>
          </a:ln>
        </p:spPr>
        <p:txBody>
          <a:bodyPr wrap="square" rtlCol="0">
            <a:noAutofit/>
          </a:bodyPr>
          <a:lstStyle/>
          <a:p>
            <a:pPr algn="ctr"/>
            <a:r>
              <a:rPr lang="en-US">
                <a:solidFill>
                  <a:schemeClr val="tx1">
                    <a:lumMod val="50000"/>
                    <a:lumOff val="50000"/>
                  </a:schemeClr>
                </a:solidFill>
                <a:latin typeface="Franklin Gothic Medium Cond" panose="020B0606030402020204" pitchFamily="34" charset="0"/>
              </a:rPr>
              <a:t>of active projects are small businesses </a:t>
            </a:r>
            <a:endParaRPr lang="en-US" sz="1600">
              <a:solidFill>
                <a:schemeClr val="tx1">
                  <a:lumMod val="50000"/>
                  <a:lumOff val="50000"/>
                </a:schemeClr>
              </a:solidFill>
              <a:latin typeface="Franklin Gothic Book" panose="020B0503020102020204" pitchFamily="34" charset="0"/>
            </a:endParaRPr>
          </a:p>
        </p:txBody>
      </p:sp>
      <p:sp>
        <p:nvSpPr>
          <p:cNvPr id="19" name="Rectangle 18">
            <a:extLst>
              <a:ext uri="{FF2B5EF4-FFF2-40B4-BE49-F238E27FC236}">
                <a16:creationId xmlns:a16="http://schemas.microsoft.com/office/drawing/2014/main" id="{8B6D0E68-2F29-304F-AACD-25EB53BAFE46}"/>
              </a:ext>
            </a:extLst>
          </p:cNvPr>
          <p:cNvSpPr/>
          <p:nvPr/>
        </p:nvSpPr>
        <p:spPr>
          <a:xfrm>
            <a:off x="6086291" y="2031518"/>
            <a:ext cx="2133602" cy="523220"/>
          </a:xfrm>
          <a:prstGeom prst="rect">
            <a:avLst/>
          </a:prstGeom>
        </p:spPr>
        <p:txBody>
          <a:bodyPr wrap="square" lIns="91440" tIns="45720" rIns="91440" bIns="45720" anchor="t">
            <a:spAutoFit/>
          </a:bodyPr>
          <a:lstStyle/>
          <a:p>
            <a:pPr algn="ctr"/>
            <a:r>
              <a:rPr lang="en-US" sz="2800" b="1">
                <a:solidFill>
                  <a:srgbClr val="6ABF4B"/>
                </a:solidFill>
                <a:latin typeface="Franklin Gothic Demi"/>
              </a:rPr>
              <a:t>29%</a:t>
            </a:r>
            <a:endParaRPr lang="en-US"/>
          </a:p>
        </p:txBody>
      </p:sp>
      <p:graphicFrame>
        <p:nvGraphicFramePr>
          <p:cNvPr id="12" name="Chart 11">
            <a:extLst>
              <a:ext uri="{FF2B5EF4-FFF2-40B4-BE49-F238E27FC236}">
                <a16:creationId xmlns:a16="http://schemas.microsoft.com/office/drawing/2014/main" id="{4F64A8DF-B2AC-2B4C-A45F-B27C7D60E0C8}"/>
              </a:ext>
            </a:extLst>
          </p:cNvPr>
          <p:cNvGraphicFramePr/>
          <p:nvPr>
            <p:extLst>
              <p:ext uri="{D42A27DB-BD31-4B8C-83A1-F6EECF244321}">
                <p14:modId xmlns:p14="http://schemas.microsoft.com/office/powerpoint/2010/main" val="3404978291"/>
              </p:ext>
            </p:extLst>
          </p:nvPr>
        </p:nvGraphicFramePr>
        <p:xfrm>
          <a:off x="6707452" y="1306327"/>
          <a:ext cx="758296" cy="830997"/>
        </p:xfrm>
        <a:graphic>
          <a:graphicData uri="http://schemas.openxmlformats.org/drawingml/2006/chart">
            <c:chart xmlns:c="http://schemas.openxmlformats.org/drawingml/2006/chart" xmlns:r="http://schemas.openxmlformats.org/officeDocument/2006/relationships" r:id="rId3"/>
          </a:graphicData>
        </a:graphic>
      </p:graphicFrame>
      <p:sp>
        <p:nvSpPr>
          <p:cNvPr id="2" name="Footer Placeholder 3">
            <a:extLst>
              <a:ext uri="{FF2B5EF4-FFF2-40B4-BE49-F238E27FC236}">
                <a16:creationId xmlns:a16="http://schemas.microsoft.com/office/drawing/2014/main" id="{E9F02617-FD66-08C9-B328-29121956635C}"/>
              </a:ext>
            </a:extLst>
          </p:cNvPr>
          <p:cNvSpPr>
            <a:spLocks noGrp="1"/>
          </p:cNvSpPr>
          <p:nvPr>
            <p:ph type="ftr" sz="quarter" idx="11"/>
          </p:nvPr>
        </p:nvSpPr>
        <p:spPr>
          <a:xfrm>
            <a:off x="120700" y="4655911"/>
            <a:ext cx="8878063" cy="365186"/>
          </a:xfrm>
        </p:spPr>
        <p:txBody>
          <a:bodyPr/>
          <a:lstStyle/>
          <a:p>
            <a:pPr algn="l"/>
            <a:r>
              <a:rPr lang="en-US">
                <a:latin typeface="Franklin Gothic Medium Cond" panose="020B0606030402020204" pitchFamily="34" charset="0"/>
              </a:rPr>
              <a:t>E. Portland E-Zone Extension – March 8, 2023</a:t>
            </a:r>
          </a:p>
        </p:txBody>
      </p:sp>
    </p:spTree>
    <p:extLst>
      <p:ext uri="{BB962C8B-B14F-4D97-AF65-F5344CB8AC3E}">
        <p14:creationId xmlns:p14="http://schemas.microsoft.com/office/powerpoint/2010/main" val="37310073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9A87C1CB8BA5B40A36D8B4F95D59216" ma:contentTypeVersion="14" ma:contentTypeDescription="Create a new document." ma:contentTypeScope="" ma:versionID="753cec5f1ead40dd44f5a770b25681d3">
  <xsd:schema xmlns:xsd="http://www.w3.org/2001/XMLSchema" xmlns:xs="http://www.w3.org/2001/XMLSchema" xmlns:p="http://schemas.microsoft.com/office/2006/metadata/properties" xmlns:ns2="9a46bdf8-35c9-468f-8d5d-c542dc30f58f" xmlns:ns3="d76a44f8-9fba-41f1-885d-7fcbfa614de7" targetNamespace="http://schemas.microsoft.com/office/2006/metadata/properties" ma:root="true" ma:fieldsID="49ebc1ad1829675fed7c343fae47da24" ns2:_="" ns3:_="">
    <xsd:import namespace="9a46bdf8-35c9-468f-8d5d-c542dc30f58f"/>
    <xsd:import namespace="d76a44f8-9fba-41f1-885d-7fcbfa614de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46bdf8-35c9-468f-8d5d-c542dc30f58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5d6c44c0-d812-4933-a4c9-6a111b5d7fea"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76a44f8-9fba-41f1-885d-7fcbfa614de7"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3bb4a1a6-c697-4e0f-b87b-df1bd4266d1c}" ma:internalName="TaxCatchAll" ma:showField="CatchAllData" ma:web="d76a44f8-9fba-41f1-885d-7fcbfa614de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d76a44f8-9fba-41f1-885d-7fcbfa614de7" xsi:nil="true"/>
    <lcf76f155ced4ddcb4097134ff3c332f xmlns="9a46bdf8-35c9-468f-8d5d-c542dc30f58f">
      <Terms xmlns="http://schemas.microsoft.com/office/infopath/2007/PartnerControls"/>
    </lcf76f155ced4ddcb4097134ff3c332f>
    <SharedWithUsers xmlns="d76a44f8-9fba-41f1-885d-7fcbfa614de7">
      <UserInfo>
        <DisplayName>Norwood, Lisa</DisplayName>
        <AccountId>67</AccountId>
        <AccountType/>
      </UserInfo>
      <UserInfo>
        <DisplayName>Mangan, Anne</DisplayName>
        <AccountId>77</AccountId>
        <AccountType/>
      </UserInfo>
    </SharedWithUsers>
  </documentManagement>
</p:properties>
</file>

<file path=customXml/itemProps1.xml><?xml version="1.0" encoding="utf-8"?>
<ds:datastoreItem xmlns:ds="http://schemas.openxmlformats.org/officeDocument/2006/customXml" ds:itemID="{5FD7BAB0-AFF8-4EFD-A9F7-A55CCDFC321B}">
  <ds:schemaRefs>
    <ds:schemaRef ds:uri="http://schemas.microsoft.com/sharepoint/v3/contenttype/forms"/>
  </ds:schemaRefs>
</ds:datastoreItem>
</file>

<file path=customXml/itemProps2.xml><?xml version="1.0" encoding="utf-8"?>
<ds:datastoreItem xmlns:ds="http://schemas.openxmlformats.org/officeDocument/2006/customXml" ds:itemID="{53BE8F5C-58AB-441F-B4A5-F27DD0BB43CE}">
  <ds:schemaRefs>
    <ds:schemaRef ds:uri="9a46bdf8-35c9-468f-8d5d-c542dc30f58f"/>
    <ds:schemaRef ds:uri="d76a44f8-9fba-41f1-885d-7fcbfa614de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7E9600EE-3DA5-4269-9888-056D2551801F}">
  <ds:schemaRefs>
    <ds:schemaRef ds:uri="9a46bdf8-35c9-468f-8d5d-c542dc30f58f"/>
    <ds:schemaRef ds:uri="d76a44f8-9fba-41f1-885d-7fcbfa614de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(16:9)</PresentationFormat>
  <Slides>19</Slides>
  <Notes>19</Notes>
  <HiddenSlides>2</HiddenSlide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PowerPoint Presentation</vt:lpstr>
      <vt:lpstr>PowerPoint Presentation</vt:lpstr>
      <vt:lpstr>PowerPoint Presentation</vt:lpstr>
      <vt:lpstr>PowerPoint Presentation</vt:lpstr>
      <vt:lpstr>Four 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Portland Development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Norwood, Lisa</dc:creator>
  <cp:revision>1</cp:revision>
  <cp:lastPrinted>2019-02-19T20:35:08Z</cp:lastPrinted>
  <dcterms:created xsi:type="dcterms:W3CDTF">2016-12-01T00:16:25Z</dcterms:created>
  <dcterms:modified xsi:type="dcterms:W3CDTF">2023-05-09T19:14:00Z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0x010100A9A87C1CB8BA5B40A36D8B4F95D59216</vt:lpwstr>
  </property>
  <property fmtid="{D5CDD505-2E9C-101B-9397-08002B2CF9AE}" pid="3" name="MediaServiceImageTags">
    <vt:lpwstr/>
  </property>
</Properties>
</file>