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1" r:id="rId4"/>
    <p:sldMasterId id="2147483648" r:id="rId5"/>
  </p:sldMasterIdLst>
  <p:notesMasterIdLst>
    <p:notesMasterId r:id="rId17"/>
  </p:notesMasterIdLst>
  <p:handoutMasterIdLst>
    <p:handoutMasterId r:id="rId18"/>
  </p:handoutMasterIdLst>
  <p:sldIdLst>
    <p:sldId id="277" r:id="rId6"/>
    <p:sldId id="279" r:id="rId7"/>
    <p:sldId id="485" r:id="rId8"/>
    <p:sldId id="483" r:id="rId9"/>
    <p:sldId id="488" r:id="rId10"/>
    <p:sldId id="482" r:id="rId11"/>
    <p:sldId id="275" r:id="rId12"/>
    <p:sldId id="273" r:id="rId13"/>
    <p:sldId id="270" r:id="rId14"/>
    <p:sldId id="487" r:id="rId15"/>
    <p:sldId id="271" r:id="rId1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userDrawn="1">
          <p15:clr>
            <a:srgbClr val="A4A3A4"/>
          </p15:clr>
        </p15:guide>
        <p15:guide id="2" pos="288" userDrawn="1">
          <p15:clr>
            <a:srgbClr val="A4A3A4"/>
          </p15:clr>
        </p15:guide>
        <p15:guide id="3" orient="horz" pos="220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739A13-BF3B-D165-51E5-FFC9F0A2FC4C}" name="Chen, Jill" initials="CJ" userId="S::jill.chen@portlandoregon.gov::a566c973-9887-40bf-82db-95dd32a2ac82" providerId="AD"/>
  <p188:author id="{95E9812D-8E17-DDAF-185D-812AD0390126}" name="Rogers, Molly" initials="RM" userId="S::Molly.Rogers@portlandoregon.gov::6ab84397-3ef3-4077-a8f5-f8d1038ac686" providerId="AD"/>
  <p188:author id="{04F97A65-77CC-24D1-3648-8946AD3C6F7C}" name="Calhoon, Martha" initials="CM" userId="S::martha.calhoon@portlandoregon.gov::b57b3f12-1282-4b04-84c1-9e5ddfd7121f" providerId="AD"/>
  <p188:author id="{80AD066B-CD35-DC71-94B5-6AF3A688CDCF}" name="Mathews, Gabriel" initials="MG" userId="S::gabriel.mathews@portlandoregon.gov::54901f84-fe63-44b3-b3c5-ba5166606a2a" providerId="AD"/>
  <p188:author id="{EBCD5171-AC1B-6193-27F6-2AB3AC87FAD7}" name="Brown, Lindsay" initials="BL" userId="S::lindsay.brown@portlandoregon.gov::d0362d41-7c42-40f2-b2dd-039547334a01" providerId="AD"/>
  <p188:author id="{EAD16872-B340-52B1-27E5-F0E04DC4C21E}" name="Landron Gonzalez, Angel" initials="LA" userId="S::angel.landrongonzalez@portlandoregon.gov::5c6cfaf4-630a-466e-a7e1-474b3f643de9" providerId="AD"/>
  <p188:author id="{0BF050CE-98E5-EEE6-E209-A938C30EC334}" name="Rogers, Molly" initials="RM" userId="S::molly.rogers@portlandoregon.gov::6ab84397-3ef3-4077-a8f5-f8d1038ac68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4F69"/>
    <a:srgbClr val="CDD8DF"/>
    <a:srgbClr val="2782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F3B83D-3E0B-014C-42D8-C25F486C2CEE}" v="22" dt="2023-04-05T20:50:51.588"/>
    <p1510:client id="{192DF8BC-FB34-AE06-8456-56E613244DE2}" v="6" dt="2023-04-05T19:20:48.576"/>
    <p1510:client id="{379D027E-DB65-DA6C-6DC7-E69B952EA11A}" v="2" dt="2023-04-06T00:35:45.649"/>
    <p1510:client id="{39DDB5E1-A92C-F648-F534-1D344749DC9E}" v="8" dt="2023-04-05T20:21:00.073"/>
    <p1510:client id="{41132D24-17BB-EC31-5075-645EE4AB53C4}" v="22" dt="2023-04-05T18:07:05.703"/>
    <p1510:client id="{4543362C-0DF1-0429-56DF-F211CD750F94}" v="2" dt="2023-04-05T22:54:26.318"/>
    <p1510:client id="{7DEF65A5-F9CF-928E-15EE-B03FF371104E}" v="8" dt="2023-04-05T21:57:09.187"/>
    <p1510:client id="{890F2C3B-836E-5022-D5B0-C39F2A8B4D26}" v="7" dt="2023-04-05T19:08:15.121"/>
    <p1510:client id="{AE750AAF-524F-42A9-BE52-19DE51D8164E}" v="1003" dt="2023-04-06T05:55:09.936"/>
    <p1510:client id="{C2C431AB-F30D-41DB-9393-14B93E2B0577}" v="11" dt="2023-04-05T22:15:31.608"/>
    <p1510:client id="{C58F42DB-9FAD-077D-4820-FDEA0C7F07D5}" v="8" dt="2023-04-06T01:51:04.938"/>
    <p1510:client id="{DA094A5D-A6FD-BA10-0396-7413F804BF6C}" v="670" dt="2023-04-05T20:43:54.613"/>
    <p1510:client id="{DDB90958-3D34-88BA-7B0D-1C62847BBD8B}" v="11" dt="2023-04-05T20:24:07.832"/>
    <p1510:client id="{F4BE4479-5BB5-FDA3-4551-3225F359FF43}" v="1" dt="2023-04-05T22:34:12.01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594" autoAdjust="0"/>
  </p:normalViewPr>
  <p:slideViewPr>
    <p:cSldViewPr snapToGrid="0" showGuides="1">
      <p:cViewPr varScale="1">
        <p:scale>
          <a:sx n="30" d="100"/>
          <a:sy n="30" d="100"/>
        </p:scale>
        <p:origin x="1404" y="60"/>
      </p:cViewPr>
      <p:guideLst>
        <p:guide orient="horz" pos="2592"/>
        <p:guide pos="288"/>
        <p:guide orient="horz" pos="2208"/>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Total Project Funding</c:v>
                </c:pt>
              </c:strCache>
            </c:strRef>
          </c:tx>
          <c:spPr>
            <a:solidFill>
              <a:srgbClr val="27829D"/>
            </a:solidFill>
          </c:spPr>
          <c:dPt>
            <c:idx val="0"/>
            <c:bubble3D val="0"/>
            <c:explosion val="6"/>
            <c:spPr>
              <a:solidFill>
                <a:srgbClr val="8FD169"/>
              </a:solidFill>
              <a:ln w="19050">
                <a:solidFill>
                  <a:schemeClr val="lt1"/>
                </a:solidFill>
              </a:ln>
              <a:effectLst/>
            </c:spPr>
            <c:extLst>
              <c:ext xmlns:c16="http://schemas.microsoft.com/office/drawing/2014/chart" uri="{C3380CC4-5D6E-409C-BE32-E72D297353CC}">
                <c16:uniqueId val="{00000001-E8A4-479F-B6E5-11A5355B8F51}"/>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E8A4-479F-B6E5-11A5355B8F51}"/>
              </c:ext>
            </c:extLst>
          </c:dPt>
          <c:dPt>
            <c:idx val="2"/>
            <c:bubble3D val="0"/>
            <c:spPr>
              <a:solidFill>
                <a:srgbClr val="27829D"/>
              </a:solidFill>
              <a:ln w="19050">
                <a:solidFill>
                  <a:schemeClr val="lt1"/>
                </a:solidFill>
              </a:ln>
              <a:effectLst/>
            </c:spPr>
            <c:extLst>
              <c:ext xmlns:c16="http://schemas.microsoft.com/office/drawing/2014/chart" uri="{C3380CC4-5D6E-409C-BE32-E72D297353CC}">
                <c16:uniqueId val="{00000005-E8A4-479F-B6E5-11A5355B8F51}"/>
              </c:ext>
            </c:extLst>
          </c:dPt>
          <c:cat>
            <c:strRef>
              <c:f>Sheet1!$A$2:$A$4</c:f>
              <c:strCache>
                <c:ptCount val="3"/>
                <c:pt idx="0">
                  <c:v>PHB Funds</c:v>
                </c:pt>
                <c:pt idx="1">
                  <c:v>Other Sources</c:v>
                </c:pt>
                <c:pt idx="2">
                  <c:v>Other City Funds</c:v>
                </c:pt>
              </c:strCache>
            </c:strRef>
          </c:cat>
          <c:val>
            <c:numRef>
              <c:f>Sheet1!$B$2:$B$4</c:f>
              <c:numCache>
                <c:formatCode>0.00%</c:formatCode>
                <c:ptCount val="3"/>
                <c:pt idx="0" formatCode="0%">
                  <c:v>0.17</c:v>
                </c:pt>
                <c:pt idx="1">
                  <c:v>5.5E-2</c:v>
                </c:pt>
                <c:pt idx="2">
                  <c:v>0.77500000000000002</c:v>
                </c:pt>
              </c:numCache>
            </c:numRef>
          </c:val>
          <c:extLst>
            <c:ext xmlns:c16="http://schemas.microsoft.com/office/drawing/2014/chart" uri="{C3380CC4-5D6E-409C-BE32-E72D297353CC}">
              <c16:uniqueId val="{00000006-E8A4-479F-B6E5-11A5355B8F5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F9C5ED-4AEC-4DF4-B569-4D88A9072D6E}"/>
              </a:ext>
            </a:extLst>
          </p:cNvPr>
          <p:cNvSpPr>
            <a:spLocks noGrp="1"/>
          </p:cNvSpPr>
          <p:nvPr>
            <p:ph type="hdr" sz="quarter"/>
          </p:nvPr>
        </p:nvSpPr>
        <p:spPr>
          <a:xfrm>
            <a:off x="0" y="0"/>
            <a:ext cx="3169920" cy="48228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56CB0A0-58F7-44D9-B57D-3246D87E301E}"/>
              </a:ext>
            </a:extLst>
          </p:cNvPr>
          <p:cNvSpPr>
            <a:spLocks noGrp="1"/>
          </p:cNvSpPr>
          <p:nvPr>
            <p:ph type="dt" sz="quarter" idx="1"/>
          </p:nvPr>
        </p:nvSpPr>
        <p:spPr>
          <a:xfrm>
            <a:off x="4143375" y="0"/>
            <a:ext cx="3169920" cy="482283"/>
          </a:xfrm>
          <a:prstGeom prst="rect">
            <a:avLst/>
          </a:prstGeom>
        </p:spPr>
        <p:txBody>
          <a:bodyPr vert="horz" lIns="91440" tIns="45720" rIns="91440" bIns="45720" rtlCol="0"/>
          <a:lstStyle>
            <a:lvl1pPr algn="r">
              <a:defRPr sz="1200"/>
            </a:lvl1pPr>
          </a:lstStyle>
          <a:p>
            <a:fld id="{37ADA3BE-90F4-469C-AC0A-5D34B770610A}" type="datetimeFigureOut">
              <a:rPr lang="en-US" smtClean="0"/>
              <a:t>5/4/2023</a:t>
            </a:fld>
            <a:endParaRPr lang="en-US"/>
          </a:p>
        </p:txBody>
      </p:sp>
      <p:sp>
        <p:nvSpPr>
          <p:cNvPr id="4" name="Footer Placeholder 3">
            <a:extLst>
              <a:ext uri="{FF2B5EF4-FFF2-40B4-BE49-F238E27FC236}">
                <a16:creationId xmlns:a16="http://schemas.microsoft.com/office/drawing/2014/main" id="{C7D6E317-00B6-4BD1-AD5E-8E5745ACFE14}"/>
              </a:ext>
            </a:extLst>
          </p:cNvPr>
          <p:cNvSpPr>
            <a:spLocks noGrp="1"/>
          </p:cNvSpPr>
          <p:nvPr>
            <p:ph type="ftr" sz="quarter" idx="2"/>
          </p:nvPr>
        </p:nvSpPr>
        <p:spPr>
          <a:xfrm>
            <a:off x="0" y="9118921"/>
            <a:ext cx="3169920" cy="48228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84D19A5-A5AC-4FD6-B375-1E3EE3EF9C92}"/>
              </a:ext>
            </a:extLst>
          </p:cNvPr>
          <p:cNvSpPr>
            <a:spLocks noGrp="1"/>
          </p:cNvSpPr>
          <p:nvPr>
            <p:ph type="sldNum" sz="quarter" idx="3"/>
          </p:nvPr>
        </p:nvSpPr>
        <p:spPr>
          <a:xfrm>
            <a:off x="4143375" y="9118921"/>
            <a:ext cx="3169920" cy="482282"/>
          </a:xfrm>
          <a:prstGeom prst="rect">
            <a:avLst/>
          </a:prstGeom>
        </p:spPr>
        <p:txBody>
          <a:bodyPr vert="horz" lIns="91440" tIns="45720" rIns="91440" bIns="45720" rtlCol="0" anchor="b"/>
          <a:lstStyle>
            <a:lvl1pPr algn="r">
              <a:defRPr sz="1200"/>
            </a:lvl1pPr>
          </a:lstStyle>
          <a:p>
            <a:fld id="{7A5F5417-BDBD-451F-A1FC-0C4DB8FDCEEB}" type="slidenum">
              <a:rPr lang="en-US" smtClean="0"/>
              <a:t>‹#›</a:t>
            </a:fld>
            <a:endParaRPr lang="en-US"/>
          </a:p>
        </p:txBody>
      </p:sp>
    </p:spTree>
    <p:extLst>
      <p:ext uri="{BB962C8B-B14F-4D97-AF65-F5344CB8AC3E}">
        <p14:creationId xmlns:p14="http://schemas.microsoft.com/office/powerpoint/2010/main" val="29961379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228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69920" cy="482283"/>
          </a:xfrm>
          <a:prstGeom prst="rect">
            <a:avLst/>
          </a:prstGeom>
        </p:spPr>
        <p:txBody>
          <a:bodyPr vert="horz" lIns="91440" tIns="45720" rIns="91440" bIns="45720" rtlCol="0"/>
          <a:lstStyle>
            <a:lvl1pPr algn="r">
              <a:defRPr sz="1200"/>
            </a:lvl1pPr>
          </a:lstStyle>
          <a:p>
            <a:fld id="{7C024525-498D-4230-902B-6DD67EFD46F1}" type="datetimeFigureOut">
              <a:rPr lang="en-US" smtClean="0"/>
              <a:t>5/4/2023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520" y="4620581"/>
            <a:ext cx="5852160" cy="378047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8921"/>
            <a:ext cx="3169920" cy="48228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18921"/>
            <a:ext cx="3169920" cy="482282"/>
          </a:xfrm>
          <a:prstGeom prst="rect">
            <a:avLst/>
          </a:prstGeom>
        </p:spPr>
        <p:txBody>
          <a:bodyPr vert="horz" lIns="91440" tIns="45720" rIns="91440" bIns="45720" rtlCol="0" anchor="b"/>
          <a:lstStyle>
            <a:lvl1pPr algn="r">
              <a:defRPr sz="1200"/>
            </a:lvl1pPr>
          </a:lstStyle>
          <a:p>
            <a:fld id="{5271424B-F186-4AE6-A285-1D5E8172CD34}" type="slidenum">
              <a:rPr lang="en-US" smtClean="0"/>
              <a:t>‹#›</a:t>
            </a:fld>
            <a:endParaRPr lang="en-US"/>
          </a:p>
        </p:txBody>
      </p:sp>
    </p:spTree>
    <p:extLst>
      <p:ext uri="{BB962C8B-B14F-4D97-AF65-F5344CB8AC3E}">
        <p14:creationId xmlns:p14="http://schemas.microsoft.com/office/powerpoint/2010/main" val="3030702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dirty="0">
                <a:effectLst/>
                <a:latin typeface="Arial"/>
                <a:ea typeface="Calibri" panose="020F0502020204030204" pitchFamily="34" charset="0"/>
                <a:cs typeface="Arial"/>
              </a:rPr>
              <a:t>MOLLY TALKING POINTS:</a:t>
            </a:r>
            <a:r>
              <a:rPr lang="en-US" sz="1200" b="1" dirty="0">
                <a:latin typeface="Arial"/>
                <a:ea typeface="Calibri" panose="020F0502020204030204" pitchFamily="34" charset="0"/>
                <a:cs typeface="Arial"/>
              </a:rPr>
              <a:t> </a:t>
            </a:r>
          </a:p>
          <a:p>
            <a:pPr>
              <a:defRPr/>
            </a:pPr>
            <a:endParaRPr lang="en-US" sz="1200" b="1" dirty="0">
              <a:effectLst/>
              <a:latin typeface="Arial"/>
              <a:ea typeface="Calibri" panose="020F0502020204030204" pitchFamily="34" charset="0"/>
              <a:cs typeface="Arial"/>
            </a:endParaRPr>
          </a:p>
        </p:txBody>
      </p:sp>
      <p:sp>
        <p:nvSpPr>
          <p:cNvPr id="4" name="Slide Number Placeholder 3"/>
          <p:cNvSpPr>
            <a:spLocks noGrp="1"/>
          </p:cNvSpPr>
          <p:nvPr>
            <p:ph type="sldNum" sz="quarter" idx="5"/>
          </p:nvPr>
        </p:nvSpPr>
        <p:spPr/>
        <p:txBody>
          <a:bodyPr/>
          <a:lstStyle/>
          <a:p>
            <a:fld id="{5271424B-F186-4AE6-A285-1D5E8172CD34}" type="slidenum">
              <a:rPr lang="en-US" smtClean="0"/>
              <a:t>1</a:t>
            </a:fld>
            <a:endParaRPr lang="en-US"/>
          </a:p>
        </p:txBody>
      </p:sp>
    </p:spTree>
    <p:extLst>
      <p:ext uri="{BB962C8B-B14F-4D97-AF65-F5344CB8AC3E}">
        <p14:creationId xmlns:p14="http://schemas.microsoft.com/office/powerpoint/2010/main" val="3154925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dirty="0">
                <a:effectLst/>
                <a:latin typeface="Arial"/>
                <a:ea typeface="Calibri" panose="020F0502020204030204" pitchFamily="34" charset="0"/>
                <a:cs typeface="Arial"/>
              </a:rPr>
              <a:t>MOLLY TALKING POINTS:</a:t>
            </a:r>
            <a:r>
              <a:rPr lang="en-US" b="1" dirty="0">
                <a:latin typeface="Arial"/>
                <a:ea typeface="Calibri" panose="020F0502020204030204" pitchFamily="34" charset="0"/>
                <a:cs typeface="Arial"/>
              </a:rPr>
              <a:t>  </a:t>
            </a:r>
            <a:endParaRPr lang="en-US" sz="1200" b="1"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a:p>
            <a:pPr>
              <a:defRPr/>
            </a:pPr>
            <a:r>
              <a:rPr lang="en-US" sz="1800" dirty="0">
                <a:effectLst/>
                <a:latin typeface="Arial"/>
                <a:ea typeface="Calibri" panose="020F0502020204030204" pitchFamily="34" charset="0"/>
                <a:cs typeface="Arial"/>
              </a:rPr>
              <a:t>The proposed PHB funding is leveraged 5x raising over $47 million of other public and private financing</a:t>
            </a:r>
            <a:r>
              <a:rPr lang="en-US" sz="1800" dirty="0">
                <a:latin typeface="Arial"/>
                <a:ea typeface="Calibri" panose="020F0502020204030204" pitchFamily="34" charset="0"/>
                <a:cs typeface="Arial"/>
              </a:rPr>
              <a:t> for the renovation and expansion of the affordable housing complex</a:t>
            </a:r>
            <a:r>
              <a:rPr lang="en-US" sz="1800" dirty="0">
                <a:effectLst/>
                <a:latin typeface="Arial"/>
                <a:ea typeface="Calibri" panose="020F0502020204030204" pitchFamily="34" charset="0"/>
                <a:cs typeface="Arial"/>
              </a:rPr>
              <a:t>.</a:t>
            </a:r>
            <a:r>
              <a:rPr lang="en-US" sz="1800" dirty="0">
                <a:latin typeface="Arial"/>
                <a:ea typeface="Calibri" panose="020F0502020204030204" pitchFamily="34" charset="0"/>
                <a:cs typeface="Arial"/>
              </a:rPr>
              <a:t> </a:t>
            </a:r>
            <a:endParaRPr lang="en-US" sz="1800" dirty="0">
              <a:effectLst/>
              <a:latin typeface="Arial" panose="020B0604020202020204" pitchFamily="34" charset="0"/>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a:defRPr/>
            </a:pPr>
            <a:r>
              <a:rPr lang="en-US" sz="1800" dirty="0">
                <a:effectLst/>
                <a:latin typeface="Arial"/>
                <a:ea typeface="Calibri" panose="020F0502020204030204" pitchFamily="34" charset="0"/>
                <a:cs typeface="Arial"/>
              </a:rPr>
              <a:t>On April 6, 2023, the PHB Housing Investment Committee recommended approval of the use of Metro Housing Bonds and federal HOME Investments Partnership Program funds.</a:t>
            </a:r>
            <a:r>
              <a:rPr lang="en-US" sz="1800" dirty="0">
                <a:latin typeface="Arial"/>
                <a:ea typeface="Calibri" panose="020F0502020204030204" pitchFamily="34" charset="0"/>
                <a:cs typeface="Arial"/>
              </a:rPr>
              <a:t> </a:t>
            </a:r>
            <a:r>
              <a:rPr lang="en-US" sz="1800" dirty="0">
                <a:effectLst/>
                <a:latin typeface="Arial"/>
                <a:ea typeface="Calibri" panose="020F0502020204030204" pitchFamily="34" charset="0"/>
                <a:cs typeface="Arial"/>
              </a:rPr>
              <a:t> Total PHB direct funding support is proposed at </a:t>
            </a:r>
            <a:r>
              <a:rPr lang="en-US" sz="1800" dirty="0">
                <a:solidFill>
                  <a:srgbClr val="27829D"/>
                </a:solidFill>
                <a:latin typeface="Arial"/>
                <a:cs typeface="Arial"/>
              </a:rPr>
              <a:t>$9,649,712.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a:defRPr/>
            </a:pPr>
            <a:r>
              <a:rPr lang="en-US" sz="1800" dirty="0">
                <a:latin typeface="Arial"/>
                <a:ea typeface="Calibri" panose="020F0502020204030204" pitchFamily="34" charset="0"/>
                <a:cs typeface="Arial"/>
              </a:rPr>
              <a:t>Other City Funds consist of PCEF funding and SDC waivers.  </a:t>
            </a:r>
          </a:p>
          <a:p>
            <a:pPr>
              <a:defRPr/>
            </a:pPr>
            <a:endParaRPr lang="en-US" sz="1800" dirty="0">
              <a:latin typeface="Arial"/>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a:ea typeface="Calibri" panose="020F0502020204030204" pitchFamily="34" charset="0"/>
                <a:cs typeface="Arial"/>
              </a:rPr>
              <a:t>Private funding is contributed by investor Enterprise Housing Credit Investments and lender Umpqua bank, with public support from Metro and the Oregon Housing and Community Services Department.</a:t>
            </a:r>
          </a:p>
          <a:p>
            <a:endParaRPr lang="en-US" dirty="0"/>
          </a:p>
        </p:txBody>
      </p:sp>
      <p:sp>
        <p:nvSpPr>
          <p:cNvPr id="4" name="Slide Number Placeholder 3"/>
          <p:cNvSpPr>
            <a:spLocks noGrp="1"/>
          </p:cNvSpPr>
          <p:nvPr>
            <p:ph type="sldNum" sz="quarter" idx="5"/>
          </p:nvPr>
        </p:nvSpPr>
        <p:spPr/>
        <p:txBody>
          <a:bodyPr/>
          <a:lstStyle/>
          <a:p>
            <a:fld id="{5271424B-F186-4AE6-A285-1D5E8172CD34}" type="slidenum">
              <a:rPr lang="en-US" smtClean="0"/>
              <a:t>10</a:t>
            </a:fld>
            <a:endParaRPr lang="en-US"/>
          </a:p>
        </p:txBody>
      </p:sp>
    </p:spTree>
    <p:extLst>
      <p:ext uri="{BB962C8B-B14F-4D97-AF65-F5344CB8AC3E}">
        <p14:creationId xmlns:p14="http://schemas.microsoft.com/office/powerpoint/2010/main" val="2094423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a:effectLst/>
                <a:latin typeface="Arial"/>
                <a:ea typeface="Calibri" panose="020F0502020204030204" pitchFamily="34" charset="0"/>
                <a:cs typeface="Arial"/>
              </a:rPr>
              <a:t>MOLLY TALKING POINTS:</a:t>
            </a:r>
            <a:r>
              <a:rPr lang="en-US" b="1">
                <a:latin typeface="Arial"/>
                <a:ea typeface="Calibri" panose="020F0502020204030204" pitchFamily="34" charset="0"/>
                <a:cs typeface="Arial"/>
              </a:rPr>
              <a:t>  </a:t>
            </a:r>
            <a:endParaRPr lang="en-US" sz="1200" b="1">
              <a:effectLst/>
              <a:latin typeface="Arial" panose="020B0604020202020204" pitchFamily="34" charset="0"/>
              <a:ea typeface="Calibri" panose="020F0502020204030204" pitchFamily="34" charset="0"/>
              <a:cs typeface="Times New Roman" panose="02020603050405020304" pitchFamily="18" charset="0"/>
            </a:endParaRPr>
          </a:p>
          <a:p>
            <a:endParaRPr lang="en-US"/>
          </a:p>
          <a:p>
            <a:r>
              <a:rPr lang="en-US">
                <a:solidFill>
                  <a:srgbClr val="27829D"/>
                </a:solidFill>
                <a:latin typeface="Arial"/>
                <a:cs typeface="Arial"/>
              </a:rPr>
              <a:t>In conclusion, we are asking City Council to:</a:t>
            </a:r>
            <a:r>
              <a:rPr lang="en-US"/>
              <a:t> </a:t>
            </a:r>
            <a:endParaRPr lang="en-US">
              <a:cs typeface="Calibri"/>
            </a:endParaRPr>
          </a:p>
          <a:p>
            <a:endParaRPr lang="en-US"/>
          </a:p>
          <a:p>
            <a:pPr marL="342900" indent="-342900">
              <a:lnSpc>
                <a:spcPts val="3000"/>
              </a:lnSpc>
              <a:spcAft>
                <a:spcPts val="1800"/>
              </a:spcAft>
              <a:buFont typeface="Arial,Sans-Serif" panose="020B0604020202020204" pitchFamily="34" charset="0"/>
              <a:buChar char="•"/>
            </a:pPr>
            <a:r>
              <a:rPr lang="en-US" sz="1200">
                <a:solidFill>
                  <a:srgbClr val="27829D"/>
                </a:solidFill>
                <a:latin typeface="Arial"/>
                <a:cs typeface="Arial"/>
              </a:rPr>
              <a:t>Authorize funding of up to $9,649,712 to the project</a:t>
            </a:r>
            <a:r>
              <a:rPr lang="en-US">
                <a:solidFill>
                  <a:srgbClr val="27829D"/>
                </a:solidFill>
                <a:latin typeface="Arial"/>
                <a:cs typeface="Arial"/>
              </a:rPr>
              <a:t> </a:t>
            </a:r>
            <a:endParaRPr lang="en-US" sz="1200">
              <a:solidFill>
                <a:srgbClr val="27829D"/>
              </a:solidFill>
              <a:latin typeface="Arial"/>
              <a:cs typeface="Arial"/>
            </a:endParaRPr>
          </a:p>
          <a:p>
            <a:pPr marL="342900" indent="-342900">
              <a:lnSpc>
                <a:spcPts val="3000"/>
              </a:lnSpc>
              <a:spcAft>
                <a:spcPts val="1800"/>
              </a:spcAft>
              <a:buFont typeface="Arial,Sans-Serif" panose="020B0604020202020204" pitchFamily="34" charset="0"/>
              <a:buChar char="•"/>
            </a:pPr>
            <a:endParaRPr lang="en-US" sz="1200">
              <a:solidFill>
                <a:srgbClr val="27829D"/>
              </a:solidFill>
              <a:latin typeface="Arial"/>
              <a:cs typeface="Arial"/>
            </a:endParaRPr>
          </a:p>
          <a:p>
            <a:pPr marL="342900" indent="-342900">
              <a:lnSpc>
                <a:spcPts val="3000"/>
              </a:lnSpc>
              <a:spcAft>
                <a:spcPts val="1800"/>
              </a:spcAft>
              <a:buFont typeface="Arial,Sans-Serif" panose="020B0604020202020204" pitchFamily="34" charset="0"/>
              <a:buChar char="•"/>
            </a:pPr>
            <a:r>
              <a:rPr lang="en-US" sz="1200">
                <a:solidFill>
                  <a:srgbClr val="27829D"/>
                </a:solidFill>
                <a:latin typeface="Arial"/>
                <a:cs typeface="Arial"/>
              </a:rPr>
              <a:t>Authorize the Interim Director of PHB to approve amendments and execute any related documentation as needed to complete the project within the maximum approved amounts </a:t>
            </a:r>
            <a:endParaRPr lang="en-US" sz="1200">
              <a:solidFill>
                <a:srgbClr val="000000"/>
              </a:solidFill>
              <a:latin typeface="Calibri" panose="020F0502020204030204"/>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5271424B-F186-4AE6-A285-1D5E8172CD34}" type="slidenum">
              <a:rPr lang="en-US" smtClean="0"/>
              <a:t>11</a:t>
            </a:fld>
            <a:endParaRPr lang="en-US"/>
          </a:p>
        </p:txBody>
      </p:sp>
    </p:spTree>
    <p:extLst>
      <p:ext uri="{BB962C8B-B14F-4D97-AF65-F5344CB8AC3E}">
        <p14:creationId xmlns:p14="http://schemas.microsoft.com/office/powerpoint/2010/main" val="488091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b="1" dirty="0">
                <a:effectLst/>
                <a:latin typeface="Arial"/>
                <a:ea typeface="Calibri" panose="020F0502020204030204" pitchFamily="34" charset="0"/>
                <a:cs typeface="Arial"/>
              </a:rPr>
              <a:t>MOLLY TALKING POINTS:</a:t>
            </a:r>
            <a:r>
              <a:rPr lang="en-US" sz="1800" b="1" dirty="0">
                <a:latin typeface="Arial"/>
                <a:ea typeface="Calibri" panose="020F0502020204030204" pitchFamily="34" charset="0"/>
                <a:cs typeface="Arial"/>
              </a:rPr>
              <a:t> </a:t>
            </a:r>
            <a:endParaRPr lang="en-US" sz="1800" b="1"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buFont typeface="Arial"/>
              <a:buChar char="•"/>
              <a:defRPr/>
            </a:pPr>
            <a:r>
              <a:rPr lang="en-US" dirty="0"/>
              <a:t>The Metro Housing Bond (Metro Bond) Measure 26-199 was approved by voters in the Metro region in 2018 authorizing Metro to distribute the Bond funds to local jurisdictions to fund affordable housing. </a:t>
            </a:r>
          </a:p>
          <a:p>
            <a:pPr>
              <a:defRPr/>
            </a:pPr>
            <a:endParaRPr lang="en-US" dirty="0"/>
          </a:p>
          <a:p>
            <a:pPr marL="285750" indent="-285750">
              <a:buFont typeface="Arial"/>
              <a:buChar char="•"/>
              <a:defRPr/>
            </a:pPr>
            <a:r>
              <a:rPr lang="en-US" dirty="0"/>
              <a:t>Garden Park Estates includes Metro Bond funds.  PHB is well on its way to implementing the City’s goals for its eligible share of the Metro Bonds, with 570 affordable, Metro Bond funded units already open or under construction throughout the City (</a:t>
            </a:r>
            <a:r>
              <a:rPr lang="en-US" i="1" dirty="0"/>
              <a:t>not counting Garden Park’s 54 units)</a:t>
            </a:r>
            <a:r>
              <a:rPr lang="en-US" dirty="0"/>
              <a:t>, and nearly 1,000 more in pre-development.</a:t>
            </a:r>
            <a:endParaRPr lang="en-US" dirty="0">
              <a:cs typeface="Calibri"/>
            </a:endParaRPr>
          </a:p>
          <a:p>
            <a:pPr marL="0" marR="0" lvl="0" indent="0" algn="l" defTabSz="914400">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5271424B-F186-4AE6-A285-1D5E8172CD34}" type="slidenum">
              <a:rPr lang="en-US" smtClean="0"/>
              <a:t>2</a:t>
            </a:fld>
            <a:endParaRPr lang="en-US"/>
          </a:p>
        </p:txBody>
      </p:sp>
    </p:spTree>
    <p:extLst>
      <p:ext uri="{BB962C8B-B14F-4D97-AF65-F5344CB8AC3E}">
        <p14:creationId xmlns:p14="http://schemas.microsoft.com/office/powerpoint/2010/main" val="2862840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Arial" panose="020B0604020202020204" pitchFamily="34" charset="0"/>
                <a:ea typeface="Calibri" panose="020F0502020204030204" pitchFamily="34" charset="0"/>
                <a:cs typeface="Times New Roman" panose="02020603050405020304" pitchFamily="18" charset="0"/>
              </a:rPr>
              <a:t>MOLLY TALKING POINTS: </a:t>
            </a:r>
          </a:p>
          <a:p>
            <a:endParaRPr lang="en-US"/>
          </a:p>
          <a:p>
            <a:r>
              <a:rPr lang="en-US"/>
              <a:t>Here is a snapshot of Metro-Bond funded projects that are already open, will be completed, or are breaking ground this year. </a:t>
            </a:r>
          </a:p>
        </p:txBody>
      </p:sp>
      <p:sp>
        <p:nvSpPr>
          <p:cNvPr id="4" name="Slide Number Placeholder 3"/>
          <p:cNvSpPr>
            <a:spLocks noGrp="1"/>
          </p:cNvSpPr>
          <p:nvPr>
            <p:ph type="sldNum" sz="quarter" idx="5"/>
          </p:nvPr>
        </p:nvSpPr>
        <p:spPr/>
        <p:txBody>
          <a:bodyPr/>
          <a:lstStyle/>
          <a:p>
            <a:fld id="{5271424B-F186-4AE6-A285-1D5E8172CD34}" type="slidenum">
              <a:rPr lang="en-US" smtClean="0"/>
              <a:t>3</a:t>
            </a:fld>
            <a:endParaRPr lang="en-US"/>
          </a:p>
        </p:txBody>
      </p:sp>
    </p:spTree>
    <p:extLst>
      <p:ext uri="{BB962C8B-B14F-4D97-AF65-F5344CB8AC3E}">
        <p14:creationId xmlns:p14="http://schemas.microsoft.com/office/powerpoint/2010/main" val="3984820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b="1">
                <a:effectLst/>
                <a:latin typeface="Arial"/>
                <a:ea typeface="Calibri" panose="020F0502020204030204" pitchFamily="34" charset="0"/>
                <a:cs typeface="Arial"/>
              </a:rPr>
              <a:t>MOLLY TALKING POINTS:</a:t>
            </a:r>
            <a:r>
              <a:rPr lang="en-US" sz="1800" b="1">
                <a:latin typeface="Arial"/>
                <a:ea typeface="Calibri" panose="020F0502020204030204" pitchFamily="34" charset="0"/>
                <a:cs typeface="Arial"/>
              </a:rPr>
              <a:t>   </a:t>
            </a:r>
            <a:endParaRPr lang="en-US" sz="1800" b="1">
              <a:effectLst/>
              <a:latin typeface="Arial" panose="020B0604020202020204" pitchFamily="34" charset="0"/>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Arial"/>
                <a:ea typeface="Calibri" panose="020F0502020204030204" pitchFamily="34" charset="0"/>
                <a:cs typeface="Arial"/>
              </a:rPr>
              <a:t>Existing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a:effectLst/>
                <a:latin typeface="Arial"/>
                <a:ea typeface="Calibri" panose="020F0502020204030204" pitchFamily="34" charset="0"/>
                <a:cs typeface="Arial"/>
              </a:rPr>
              <a:t>Garden Park is located at SE 136</a:t>
            </a:r>
            <a:r>
              <a:rPr lang="en-US" sz="1800" b="0" i="1" baseline="30000">
                <a:effectLst/>
                <a:latin typeface="Arial"/>
                <a:ea typeface="Calibri" panose="020F0502020204030204" pitchFamily="34" charset="0"/>
                <a:cs typeface="Arial"/>
              </a:rPr>
              <a:t>th</a:t>
            </a:r>
            <a:r>
              <a:rPr lang="en-US" sz="1800" b="0" i="1">
                <a:effectLst/>
                <a:latin typeface="Arial"/>
                <a:ea typeface="Calibri" panose="020F0502020204030204" pitchFamily="34" charset="0"/>
                <a:cs typeface="Arial"/>
              </a:rPr>
              <a:t> Avenue and SE Powell Boulevard.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a:effectLst/>
              <a:latin typeface="Arial" panose="020B0604020202020204" pitchFamily="34" charset="0"/>
              <a:ea typeface="Calibri" panose="020F0502020204030204" pitchFamily="34" charset="0"/>
              <a:cs typeface="Times New Roman" panose="02020603050405020304" pitchFamily="18" charset="0"/>
            </a:endParaRPr>
          </a:p>
          <a:p>
            <a:pPr>
              <a:defRPr/>
            </a:pPr>
            <a:r>
              <a:rPr lang="en-US" sz="1800">
                <a:latin typeface="Calibri"/>
                <a:cs typeface="Calibri"/>
              </a:rPr>
              <a:t>Garden</a:t>
            </a:r>
            <a:r>
              <a:rPr lang="en-US" sz="1800"/>
              <a:t> Park Estates, located at SE 136th and Powell Boulevard, is a single 4.13 acre tax lot. The 63 walk-up, garden-style units, were built in 1978 and have reached their useful lives with major systems failures, even though all are regulated affordable at 60% AMI until 2033.  These will be either replaced or rehabbed completely; however, notably none of the residents will be displaced. </a:t>
            </a:r>
            <a:endParaRPr lang="en-US" sz="1800">
              <a:cs typeface="Calibri" panose="020F0502020204030204"/>
            </a:endParaRPr>
          </a:p>
          <a:p>
            <a:pPr>
              <a:defRPr/>
            </a:pPr>
            <a:endParaRPr lang="en-US" sz="1800"/>
          </a:p>
          <a:p>
            <a:pPr>
              <a:defRPr/>
            </a:pPr>
            <a:r>
              <a:rPr lang="en-US" sz="1800" b="0" i="1">
                <a:effectLst/>
                <a:latin typeface="Arial"/>
                <a:ea typeface="Calibri" panose="020F0502020204030204" pitchFamily="34" charset="0"/>
                <a:cs typeface="Arial"/>
              </a:rPr>
              <a:t>Site plan shows the project after when completed</a:t>
            </a:r>
            <a:r>
              <a:rPr lang="en-US" sz="1800" i="1">
                <a:latin typeface="Arial"/>
                <a:ea typeface="Calibri" panose="020F0502020204030204" pitchFamily="34" charset="0"/>
                <a:cs typeface="Arial"/>
              </a:rPr>
              <a:t>, looking northward from SE Powell Boulevard. </a:t>
            </a:r>
            <a:endParaRPr lang="en-US" sz="1800" b="0" i="1">
              <a:effectLst/>
              <a:latin typeface="Arial" panose="020B0604020202020204" pitchFamily="34" charset="0"/>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271424B-F186-4AE6-A285-1D5E8172CD34}" type="slidenum">
              <a:rPr lang="en-US" smtClean="0"/>
              <a:t>4</a:t>
            </a:fld>
            <a:endParaRPr lang="en-US"/>
          </a:p>
        </p:txBody>
      </p:sp>
    </p:spTree>
    <p:extLst>
      <p:ext uri="{BB962C8B-B14F-4D97-AF65-F5344CB8AC3E}">
        <p14:creationId xmlns:p14="http://schemas.microsoft.com/office/powerpoint/2010/main" val="4179888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b="1" dirty="0">
                <a:effectLst/>
                <a:latin typeface="Arial"/>
                <a:ea typeface="Calibri" panose="020F0502020204030204" pitchFamily="34" charset="0"/>
                <a:cs typeface="Arial"/>
              </a:rPr>
              <a:t>MOLLY TALKING POINTS:</a:t>
            </a:r>
            <a:r>
              <a:rPr lang="en-US" sz="1800" b="1" dirty="0">
                <a:latin typeface="Arial"/>
                <a:ea typeface="Calibri" panose="020F0502020204030204" pitchFamily="34" charset="0"/>
                <a:cs typeface="Arial"/>
              </a:rPr>
              <a:t>   </a:t>
            </a:r>
            <a:endParaRPr lang="en-US" sz="1800" b="1"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a:cs typeface="Arial"/>
              </a:rPr>
              <a:t>34 of the existing 63 garden-style units will be rehabilitated, and 29 will be demolished and rebuilt. The PHB award will support the construction of 54 new affordable units.</a:t>
            </a:r>
          </a:p>
          <a:p>
            <a:pPr>
              <a:defRPr/>
            </a:pPr>
            <a:endParaRPr lang="en-US" sz="1800" dirty="0">
              <a:latin typeface="Arial" panose="020B0604020202020204" pitchFamily="34" charset="0"/>
              <a:cs typeface="Times New Roman" panose="02020603050405020304" pitchFamily="18" charset="0"/>
            </a:endParaRPr>
          </a:p>
          <a:p>
            <a:pPr>
              <a:defRPr/>
            </a:pPr>
            <a:r>
              <a:rPr lang="en-US" sz="1800" dirty="0">
                <a:latin typeface="Arial"/>
                <a:cs typeface="Arial"/>
              </a:rPr>
              <a:t>The 54 units to be added to the site will enable the site to serve more households of different sizes, and at a deeper affordability level. The new units range in size from studios to three bedrooms, and twenty-five of these units will be permanent supportive housing, affordable to households earning up to 30% of the area median income (AMI). </a:t>
            </a:r>
            <a:endParaRPr lang="en-US" sz="1800" dirty="0">
              <a:latin typeface="Arial" panose="020B060402020202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Arial" panose="020B0604020202020204" pitchFamily="34" charset="0"/>
              <a:cs typeface="Times New Roman" panose="02020603050405020304" pitchFamily="18" charset="0"/>
            </a:endParaRPr>
          </a:p>
          <a:p>
            <a:pPr marL="0" marR="0" lvl="0" indent="0">
              <a:spcBef>
                <a:spcPts val="0"/>
              </a:spcBef>
              <a:spcAft>
                <a:spcPts val="300"/>
              </a:spcAft>
              <a:buFont typeface="+mj-lt"/>
              <a:buNone/>
            </a:pPr>
            <a:r>
              <a:rPr lang="en-US" sz="1800" dirty="0">
                <a:latin typeface="Arial"/>
                <a:cs typeface="Arial"/>
              </a:rPr>
              <a:t>The Borrower will enter into regulatory agreements with PHB in accordance with City policies to maintain the affordability of the Project for 99 years</a:t>
            </a:r>
            <a:r>
              <a:rPr lang="en-US" sz="1800" dirty="0">
                <a:effectLst/>
                <a:latin typeface="Arial"/>
                <a:ea typeface="Calibri" panose="020F0502020204030204" pitchFamily="34" charset="0"/>
                <a:cs typeface="Arial"/>
              </a:rPr>
              <a:t> and comply with federal HOME requirements for 20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271424B-F186-4AE6-A285-1D5E8172CD34}" type="slidenum">
              <a:rPr lang="en-US" smtClean="0"/>
              <a:t>5</a:t>
            </a:fld>
            <a:endParaRPr lang="en-US"/>
          </a:p>
        </p:txBody>
      </p:sp>
    </p:spTree>
    <p:extLst>
      <p:ext uri="{BB962C8B-B14F-4D97-AF65-F5344CB8AC3E}">
        <p14:creationId xmlns:p14="http://schemas.microsoft.com/office/powerpoint/2010/main" val="2153271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a:effectLst/>
                <a:latin typeface="Arial"/>
                <a:ea typeface="Calibri" panose="020F0502020204030204" pitchFamily="34" charset="0"/>
                <a:cs typeface="Arial"/>
              </a:rPr>
              <a:t>MOLLY TALKING POINTS:</a:t>
            </a:r>
            <a:r>
              <a:rPr lang="en-US" b="1">
                <a:latin typeface="Arial"/>
                <a:ea typeface="Calibri" panose="020F0502020204030204" pitchFamily="34" charset="0"/>
                <a:cs typeface="Arial"/>
              </a:rPr>
              <a:t>  </a:t>
            </a:r>
            <a:endParaRPr lang="en-US" sz="1200" b="1">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effectLst/>
              <a:latin typeface="Arial" panose="020B0604020202020204" pitchFamily="34" charset="0"/>
              <a:ea typeface="Calibri" panose="020F0502020204030204" pitchFamily="34" charset="0"/>
              <a:cs typeface="Times New Roman" panose="02020603050405020304" pitchFamily="18" charset="0"/>
            </a:endParaRPr>
          </a:p>
          <a:p>
            <a:pPr>
              <a:defRPr/>
            </a:pPr>
            <a:r>
              <a:rPr lang="en-US" sz="1200">
                <a:effectLst/>
                <a:latin typeface="Arial"/>
                <a:ea typeface="Calibri" panose="020F0502020204030204" pitchFamily="34" charset="0"/>
                <a:cs typeface="Arial"/>
              </a:rPr>
              <a:t>When completed, the Project will have 8 studios, 6</a:t>
            </a:r>
            <a:r>
              <a:rPr lang="en-US">
                <a:latin typeface="Arial"/>
                <a:ea typeface="Calibri" panose="020F0502020204030204" pitchFamily="34" charset="0"/>
                <a:cs typeface="Arial"/>
              </a:rPr>
              <a:t> </a:t>
            </a:r>
            <a:r>
              <a:rPr lang="en-US" sz="1200">
                <a:effectLst/>
                <a:latin typeface="Arial"/>
                <a:ea typeface="Calibri" panose="020F0502020204030204" pitchFamily="34" charset="0"/>
                <a:cs typeface="Arial"/>
              </a:rPr>
              <a:t> 1-bedrooms, 96</a:t>
            </a:r>
            <a:r>
              <a:rPr lang="en-US">
                <a:latin typeface="Arial"/>
                <a:ea typeface="Calibri" panose="020F0502020204030204" pitchFamily="34" charset="0"/>
                <a:cs typeface="Arial"/>
              </a:rPr>
              <a:t>  </a:t>
            </a:r>
            <a:r>
              <a:rPr lang="en-US" sz="1200">
                <a:effectLst/>
                <a:latin typeface="Arial"/>
                <a:ea typeface="Calibri" panose="020F0502020204030204" pitchFamily="34" charset="0"/>
                <a:cs typeface="Arial"/>
              </a:rPr>
              <a:t> 2-bedroom, and 7</a:t>
            </a:r>
            <a:r>
              <a:rPr lang="en-US">
                <a:latin typeface="Arial"/>
                <a:ea typeface="Calibri" panose="020F0502020204030204" pitchFamily="34" charset="0"/>
                <a:cs typeface="Arial"/>
              </a:rPr>
              <a:t>  </a:t>
            </a:r>
            <a:r>
              <a:rPr lang="en-US" sz="1200">
                <a:effectLst/>
                <a:latin typeface="Arial"/>
                <a:ea typeface="Calibri" panose="020F0502020204030204" pitchFamily="34" charset="0"/>
                <a:cs typeface="Arial"/>
              </a:rPr>
              <a:t> 3-bedroom units..</a:t>
            </a:r>
            <a:r>
              <a:rPr lang="en-US">
                <a:latin typeface="Arial"/>
                <a:ea typeface="Calibri" panose="020F0502020204030204" pitchFamily="34" charset="0"/>
                <a:cs typeface="Arial"/>
              </a:rPr>
              <a:t> </a:t>
            </a:r>
            <a:endParaRPr lang="en-US" sz="1200">
              <a:effectLst/>
              <a:latin typeface="Arial" panose="020B0604020202020204" pitchFamily="34" charset="0"/>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a:defRPr/>
            </a:pPr>
            <a:r>
              <a:rPr lang="en-US" sz="1200">
                <a:effectLst/>
                <a:latin typeface="Arial"/>
                <a:ea typeface="Calibri" panose="020F0502020204030204" pitchFamily="34" charset="0"/>
                <a:cs typeface="Arial"/>
              </a:rPr>
              <a:t>Twenty-five (25) units in the Project will be affordable to </a:t>
            </a:r>
            <a:r>
              <a:rPr lang="en-US">
                <a:latin typeface="Arial"/>
                <a:ea typeface="Calibri" panose="020F0502020204030204" pitchFamily="34" charset="0"/>
                <a:cs typeface="Arial"/>
              </a:rPr>
              <a:t>households</a:t>
            </a:r>
            <a:r>
              <a:rPr lang="en-US" sz="1200">
                <a:effectLst/>
                <a:latin typeface="Arial"/>
                <a:ea typeface="Calibri" panose="020F0502020204030204" pitchFamily="34" charset="0"/>
                <a:cs typeface="Arial"/>
              </a:rPr>
              <a:t> earning up to 30% of area median income (which is slightly less than $32,000 for a family of four)</a:t>
            </a:r>
            <a:r>
              <a:rPr lang="en-US">
                <a:latin typeface="Arial"/>
                <a:ea typeface="Calibri" panose="020F0502020204030204" pitchFamily="34" charset="0"/>
                <a:cs typeface="Arial"/>
              </a:rPr>
              <a:t> </a:t>
            </a:r>
            <a:endParaRPr lang="en-US" sz="1200">
              <a:effectLst/>
              <a:latin typeface="Arial" panose="020B0604020202020204" pitchFamily="34" charset="0"/>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a:defRPr/>
            </a:pPr>
            <a:r>
              <a:rPr lang="en-US" sz="1200">
                <a:effectLst/>
                <a:latin typeface="Arial"/>
                <a:ea typeface="Calibri" panose="020F0502020204030204" pitchFamily="34" charset="0"/>
                <a:cs typeface="Arial"/>
              </a:rPr>
              <a:t>Ninety-two units (92) units will be affordable to </a:t>
            </a:r>
            <a:r>
              <a:rPr lang="en-US">
                <a:latin typeface="Arial"/>
                <a:ea typeface="Calibri" panose="020F0502020204030204" pitchFamily="34" charset="0"/>
                <a:cs typeface="Arial"/>
              </a:rPr>
              <a:t>households </a:t>
            </a:r>
            <a:r>
              <a:rPr lang="en-US" sz="1200">
                <a:effectLst/>
                <a:latin typeface="Arial"/>
                <a:ea typeface="Calibri" panose="020F0502020204030204" pitchFamily="34" charset="0"/>
                <a:cs typeface="Arial"/>
              </a:rPr>
              <a:t>earning up to 60% of AMI.</a:t>
            </a:r>
            <a:r>
              <a:rPr lang="en-US">
                <a:latin typeface="Arial"/>
                <a:ea typeface="Calibri" panose="020F0502020204030204" pitchFamily="34" charset="0"/>
                <a:cs typeface="Arial"/>
              </a:rPr>
              <a:t>  </a:t>
            </a:r>
            <a:endParaRPr lang="en-US" sz="1200">
              <a:effectLst/>
              <a:latin typeface="Arial" panose="020B0604020202020204" pitchFamily="34" charset="0"/>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271424B-F186-4AE6-A285-1D5E8172CD34}" type="slidenum">
              <a:rPr lang="en-US" smtClean="0"/>
              <a:t>6</a:t>
            </a:fld>
            <a:endParaRPr lang="en-US"/>
          </a:p>
        </p:txBody>
      </p:sp>
    </p:spTree>
    <p:extLst>
      <p:ext uri="{BB962C8B-B14F-4D97-AF65-F5344CB8AC3E}">
        <p14:creationId xmlns:p14="http://schemas.microsoft.com/office/powerpoint/2010/main" val="3328205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Arial"/>
                <a:ea typeface="Calibri" panose="020F0502020204030204" pitchFamily="34" charset="0"/>
                <a:cs typeface="Arial"/>
              </a:rPr>
              <a:t>MOLLY TALKING POINTS:</a:t>
            </a:r>
            <a:r>
              <a:rPr lang="en-US" b="1" dirty="0">
                <a:latin typeface="Arial"/>
                <a:ea typeface="Calibri" panose="020F0502020204030204" pitchFamily="34" charset="0"/>
                <a:cs typeface="Arial"/>
              </a:rPr>
              <a:t> </a:t>
            </a:r>
            <a:endParaRPr lang="en-US" dirty="0"/>
          </a:p>
          <a:p>
            <a:pPr marL="0" marR="0" lvl="0" indent="0">
              <a:spcBef>
                <a:spcPts val="0"/>
              </a:spcBef>
              <a:spcAft>
                <a:spcPts val="300"/>
              </a:spcAft>
              <a:buFont typeface="+mj-lt"/>
              <a:buNone/>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300"/>
              </a:spcAft>
            </a:pPr>
            <a:r>
              <a:rPr lang="en-US" sz="1800" dirty="0">
                <a:latin typeface="Arial"/>
                <a:cs typeface="Arial"/>
              </a:rPr>
              <a:t>Livability on the site will be enhanced by the addition of two laundry facilities, an outdoor community space (amphitheater), new modern playground equipment, and the addition of several single-level units to accommodate residents with restricted mobility or disabilities. </a:t>
            </a:r>
            <a:endParaRPr lang="en-US" sz="1800" dirty="0">
              <a:latin typeface="Arial" panose="020B0604020202020204" pitchFamily="34" charset="0"/>
              <a:cs typeface="Arial"/>
            </a:endParaRPr>
          </a:p>
          <a:p>
            <a:pPr marL="0" marR="0" lvl="0" indent="0">
              <a:spcBef>
                <a:spcPts val="0"/>
              </a:spcBef>
              <a:spcAft>
                <a:spcPts val="300"/>
              </a:spcAft>
              <a:buFont typeface="+mj-lt"/>
              <a:buNone/>
            </a:pPr>
            <a:r>
              <a:rPr lang="en-US" sz="1800" dirty="0">
                <a:latin typeface="Arial"/>
                <a:cs typeface="Arial"/>
              </a:rPr>
              <a:t> </a:t>
            </a:r>
          </a:p>
          <a:p>
            <a:pPr>
              <a:spcAft>
                <a:spcPts val="300"/>
              </a:spcAft>
            </a:pPr>
            <a:r>
              <a:rPr lang="en-US" sz="1800" dirty="0">
                <a:latin typeface="Arial"/>
                <a:cs typeface="Arial"/>
              </a:rPr>
              <a:t>The </a:t>
            </a:r>
            <a:r>
              <a:rPr lang="en-US" sz="1800" dirty="0">
                <a:effectLst/>
                <a:latin typeface="Arial"/>
                <a:ea typeface="Calibri" panose="020F0502020204030204" pitchFamily="34" charset="0"/>
                <a:cs typeface="Arial"/>
              </a:rPr>
              <a:t>Project is on track to earn Earth Advantage Multifamily Gold certification. It has many environmentally friendly components including LED lighting, Energy Star appliances, heat pump hot water heaters, and mini-split heating and cooling systems in each unit. </a:t>
            </a:r>
            <a:endParaRPr lang="en-US" sz="1800" dirty="0">
              <a:effectLst/>
              <a:latin typeface="Arial" panose="020B0604020202020204" pitchFamily="34" charset="0"/>
              <a:ea typeface="Calibri" panose="020F0502020204030204" pitchFamily="34" charset="0"/>
              <a:cs typeface="Arial"/>
            </a:endParaRPr>
          </a:p>
          <a:p>
            <a:pPr marL="0" marR="0" lvl="0" indent="0">
              <a:spcBef>
                <a:spcPts val="0"/>
              </a:spcBef>
              <a:spcAft>
                <a:spcPts val="300"/>
              </a:spcAft>
              <a:buFont typeface="+mj-lt"/>
              <a:buNone/>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300"/>
              </a:spcAft>
              <a:defRPr/>
            </a:pPr>
            <a:r>
              <a:rPr lang="en-US" sz="1800" dirty="0">
                <a:effectLst/>
                <a:latin typeface="Arial"/>
                <a:ea typeface="Calibri" panose="020F0502020204030204" pitchFamily="34" charset="0"/>
                <a:cs typeface="Arial"/>
              </a:rPr>
              <a:t>The project team strives to meet PHB’s equity in contracting goals of 30% DMWESB (Disadvantaged, Minority, Women, Emerging Small Business firms) utilization for hard costs and 20% utilization for professional services </a:t>
            </a:r>
            <a:r>
              <a:rPr lang="en-US" sz="1800" i="1" dirty="0">
                <a:effectLst/>
                <a:latin typeface="Arial"/>
                <a:ea typeface="Calibri" panose="020F0502020204030204" pitchFamily="34" charset="0"/>
                <a:cs typeface="Arial"/>
              </a:rPr>
              <a:t>(The project is currently tracking 24% hard cost and 13% of professional services, though final participation rates will be determined at project completion. </a:t>
            </a:r>
            <a:r>
              <a:rPr lang="en-US" sz="1800" b="0" i="1" u="none" strike="noStrike" baseline="0" dirty="0">
                <a:solidFill>
                  <a:srgbClr val="000000"/>
                </a:solidFill>
                <a:latin typeface="Calibri" panose="020F0502020204030204" pitchFamily="34" charset="0"/>
              </a:rPr>
              <a:t>Highly competitive market conditions (all contractors are experiencing shortages and higher bids), and the relatively few firms that are certified, impact DMWESB participation rates of all projects approaching construction).</a:t>
            </a:r>
            <a:endParaRPr lang="en-US" sz="1800" i="1" dirty="0">
              <a:effectLst/>
              <a:latin typeface="Arial"/>
              <a:ea typeface="Calibri" panose="020F0502020204030204" pitchFamily="34" charset="0"/>
              <a:cs typeface="Arial"/>
            </a:endParaRPr>
          </a:p>
          <a:p>
            <a:pPr marL="0" marR="0" lvl="0" indent="0">
              <a:spcBef>
                <a:spcPts val="0"/>
              </a:spcBef>
              <a:spcAft>
                <a:spcPts val="300"/>
              </a:spcAft>
              <a:buFont typeface="+mj-lt"/>
              <a:buNone/>
            </a:pPr>
            <a:endParaRPr lang="en-US" sz="1800" dirty="0">
              <a:effectLst/>
              <a:latin typeface="Arial" panose="020B0604020202020204" pitchFamily="34" charset="0"/>
              <a:ea typeface="Calibri" panose="020F0502020204030204" pitchFamily="34" charset="0"/>
              <a:cs typeface="Arial"/>
            </a:endParaRPr>
          </a:p>
          <a:p>
            <a:pPr>
              <a:spcAft>
                <a:spcPts val="300"/>
              </a:spcAft>
            </a:pPr>
            <a:r>
              <a:rPr lang="en-US" sz="1800" dirty="0">
                <a:latin typeface="Arial"/>
                <a:cs typeface="Arial"/>
              </a:rPr>
              <a:t>Construction will start in early June and is expected to take 28 months. The work will be done in three phases to minimize impact to residents, and most residents will be able to remain on site while the work is completed.</a:t>
            </a:r>
          </a:p>
          <a:p>
            <a:pPr marL="228600">
              <a:spcAft>
                <a:spcPts val="300"/>
              </a:spcAft>
            </a:pPr>
            <a:endParaRPr lang="en-US" sz="1800" dirty="0">
              <a:latin typeface="Arial" panose="020B0604020202020204" pitchFamily="34" charset="0"/>
              <a:cs typeface="Arial"/>
            </a:endParaRPr>
          </a:p>
          <a:p>
            <a:endParaRPr lang="en-US" b="1" dirty="0">
              <a:cs typeface="Calibri" panose="020F0502020204030204"/>
            </a:endParaRPr>
          </a:p>
        </p:txBody>
      </p:sp>
      <p:sp>
        <p:nvSpPr>
          <p:cNvPr id="4" name="Slide Number Placeholder 3"/>
          <p:cNvSpPr>
            <a:spLocks noGrp="1"/>
          </p:cNvSpPr>
          <p:nvPr>
            <p:ph type="sldNum" sz="quarter" idx="5"/>
          </p:nvPr>
        </p:nvSpPr>
        <p:spPr/>
        <p:txBody>
          <a:bodyPr/>
          <a:lstStyle/>
          <a:p>
            <a:fld id="{5271424B-F186-4AE6-A285-1D5E8172CD34}" type="slidenum">
              <a:rPr lang="en-US" smtClean="0"/>
              <a:t>7</a:t>
            </a:fld>
            <a:endParaRPr lang="en-US"/>
          </a:p>
        </p:txBody>
      </p:sp>
    </p:spTree>
    <p:extLst>
      <p:ext uri="{BB962C8B-B14F-4D97-AF65-F5344CB8AC3E}">
        <p14:creationId xmlns:p14="http://schemas.microsoft.com/office/powerpoint/2010/main" val="2750203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dirty="0">
                <a:effectLst/>
                <a:latin typeface="Arial"/>
                <a:ea typeface="Calibri" panose="020F0502020204030204" pitchFamily="34" charset="0"/>
                <a:cs typeface="Arial"/>
              </a:rPr>
              <a:t>MOLLY TALKING POINTS:</a:t>
            </a:r>
            <a:r>
              <a:rPr lang="en-US" b="1" dirty="0">
                <a:latin typeface="Arial"/>
                <a:ea typeface="Calibri" panose="020F0502020204030204" pitchFamily="34" charset="0"/>
                <a:cs typeface="Arial"/>
              </a:rPr>
              <a:t>  </a:t>
            </a:r>
            <a:endParaRPr lang="en-US" sz="1200" b="1"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a:p>
            <a:pPr>
              <a:defRPr/>
            </a:pPr>
            <a:r>
              <a:rPr lang="en-US" sz="1800" dirty="0">
                <a:latin typeface="Arial"/>
                <a:cs typeface="Arial"/>
              </a:rPr>
              <a:t>All twenty-five (25) of the PSH units will have rental support awarded by OHCS.</a:t>
            </a:r>
          </a:p>
          <a:p>
            <a:pPr>
              <a:defRPr/>
            </a:pPr>
            <a:endParaRPr lang="en-US" sz="1800" dirty="0">
              <a:latin typeface="Arial"/>
              <a:cs typeface="Arial"/>
            </a:endParaRPr>
          </a:p>
          <a:p>
            <a:pPr>
              <a:defRPr/>
            </a:pPr>
            <a:r>
              <a:rPr lang="en-US" sz="1800" dirty="0">
                <a:latin typeface="Arial"/>
                <a:cs typeface="Arial"/>
              </a:rPr>
              <a:t>Innovative Housing, Inc will provide supportive services to PSH residents including mental health case management, peer support, and access to culturally specific and supportive programming. IHI will hire both a full-time Housing Support Specialist (HSS) and a Peer Support Specialist (PSS) to work with PSH households.</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Arial" panose="020B0604020202020204" pitchFamily="34" charset="0"/>
              <a:cs typeface="Times New Roman" panose="02020603050405020304" pitchFamily="18" charset="0"/>
            </a:endParaRPr>
          </a:p>
          <a:p>
            <a:pPr>
              <a:defRPr/>
            </a:pPr>
            <a:r>
              <a:rPr lang="en-US" sz="1800" dirty="0">
                <a:latin typeface="Arial"/>
                <a:cs typeface="Arial"/>
              </a:rPr>
              <a:t>The twenty-five (25) Permanent Supportive Housing (PSH) units in the Project will receive funding for wraparound service support provided by Oregon Housing and Community Services totaling up to $10,000 per unit, per year.</a:t>
            </a:r>
          </a:p>
          <a:p>
            <a:endParaRPr lang="en-US" sz="1800" dirty="0">
              <a:latin typeface="Arial"/>
              <a:cs typeface="Arial"/>
            </a:endParaRPr>
          </a:p>
          <a:p>
            <a:endParaRPr lang="en-US" sz="1800" dirty="0">
              <a:latin typeface="Arial"/>
              <a:cs typeface="Arial"/>
            </a:endParaRPr>
          </a:p>
          <a:p>
            <a:endParaRPr lang="en-US" dirty="0">
              <a:latin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271424B-F186-4AE6-A285-1D5E8172CD34}" type="slidenum">
              <a:rPr lang="en-US" smtClean="0"/>
              <a:t>8</a:t>
            </a:fld>
            <a:endParaRPr lang="en-US"/>
          </a:p>
        </p:txBody>
      </p:sp>
    </p:spTree>
    <p:extLst>
      <p:ext uri="{BB962C8B-B14F-4D97-AF65-F5344CB8AC3E}">
        <p14:creationId xmlns:p14="http://schemas.microsoft.com/office/powerpoint/2010/main" val="3851380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Arial" panose="020B0604020202020204" pitchFamily="34" charset="0"/>
                <a:ea typeface="Calibri" panose="020F0502020204030204" pitchFamily="34" charset="0"/>
                <a:cs typeface="Times New Roman" panose="02020603050405020304" pitchFamily="18" charset="0"/>
              </a:rPr>
              <a:t>MOLLY TALKING POINTS: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The project will have Resident services provided by Innovative Housing.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They will provide onsite services to all residents, such 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	* housing stability support, </a:t>
            </a:r>
          </a:p>
          <a:p>
            <a:r>
              <a:rPr lang="en-US" sz="1800" dirty="0">
                <a:effectLst/>
                <a:latin typeface="Arial" panose="020B0604020202020204" pitchFamily="34" charset="0"/>
                <a:cs typeface="Times New Roman" panose="02020603050405020304" pitchFamily="18" charset="0"/>
              </a:rPr>
              <a:t>	* after-school activities for youth,  inc. academic support</a:t>
            </a:r>
          </a:p>
          <a:p>
            <a:r>
              <a:rPr lang="en-US" sz="1800" dirty="0">
                <a:effectLst/>
                <a:latin typeface="Arial" panose="020B0604020202020204" pitchFamily="34" charset="0"/>
                <a:cs typeface="Times New Roman" panose="02020603050405020304" pitchFamily="18" charset="0"/>
              </a:rPr>
              <a:t>	* eviction prevention counseling</a:t>
            </a:r>
          </a:p>
          <a:p>
            <a:r>
              <a:rPr lang="en-US" sz="1800" dirty="0">
                <a:effectLst/>
                <a:latin typeface="Arial" panose="020B0604020202020204" pitchFamily="34" charset="0"/>
                <a:cs typeface="Times New Roman" panose="02020603050405020304" pitchFamily="18" charset="0"/>
              </a:rPr>
              <a:t>	* information and resource referrals,</a:t>
            </a:r>
          </a:p>
          <a:p>
            <a:r>
              <a:rPr lang="en-US" sz="1800" dirty="0">
                <a:effectLst/>
                <a:latin typeface="Arial" panose="020B0604020202020204" pitchFamily="34" charset="0"/>
                <a:cs typeface="Times New Roman" panose="02020603050405020304" pitchFamily="18" charset="0"/>
              </a:rPr>
              <a:t>	* workshops and educational opportunities</a:t>
            </a:r>
            <a:endParaRPr lang="en-US" dirty="0"/>
          </a:p>
        </p:txBody>
      </p:sp>
      <p:sp>
        <p:nvSpPr>
          <p:cNvPr id="4" name="Slide Number Placeholder 3"/>
          <p:cNvSpPr>
            <a:spLocks noGrp="1"/>
          </p:cNvSpPr>
          <p:nvPr>
            <p:ph type="sldNum" sz="quarter" idx="5"/>
          </p:nvPr>
        </p:nvSpPr>
        <p:spPr/>
        <p:txBody>
          <a:bodyPr/>
          <a:lstStyle/>
          <a:p>
            <a:fld id="{5271424B-F186-4AE6-A285-1D5E8172CD34}" type="slidenum">
              <a:rPr lang="en-US" smtClean="0"/>
              <a:t>9</a:t>
            </a:fld>
            <a:endParaRPr lang="en-US"/>
          </a:p>
        </p:txBody>
      </p:sp>
    </p:spTree>
    <p:extLst>
      <p:ext uri="{BB962C8B-B14F-4D97-AF65-F5344CB8AC3E}">
        <p14:creationId xmlns:p14="http://schemas.microsoft.com/office/powerpoint/2010/main" val="7422207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B Presentation Title">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D1253288-9E0A-4077-AF3D-92D753094914}"/>
              </a:ext>
            </a:extLst>
          </p:cNvPr>
          <p:cNvSpPr/>
          <p:nvPr userDrawn="1"/>
        </p:nvSpPr>
        <p:spPr>
          <a:xfrm>
            <a:off x="0" y="1806219"/>
            <a:ext cx="12192000" cy="4490085"/>
          </a:xfrm>
          <a:custGeom>
            <a:avLst/>
            <a:gdLst/>
            <a:ahLst/>
            <a:cxnLst/>
            <a:rect l="l" t="t" r="r" b="b"/>
            <a:pathLst>
              <a:path w="12192000" h="4490085">
                <a:moveTo>
                  <a:pt x="0" y="4489919"/>
                </a:moveTo>
                <a:lnTo>
                  <a:pt x="12192000" y="4489919"/>
                </a:lnTo>
                <a:lnTo>
                  <a:pt x="12192000" y="0"/>
                </a:lnTo>
                <a:lnTo>
                  <a:pt x="0" y="0"/>
                </a:lnTo>
                <a:lnTo>
                  <a:pt x="0" y="4489919"/>
                </a:lnTo>
                <a:close/>
              </a:path>
            </a:pathLst>
          </a:custGeom>
          <a:solidFill>
            <a:srgbClr val="27829D"/>
          </a:solidFill>
        </p:spPr>
        <p:txBody>
          <a:bodyPr wrap="square" lIns="0" tIns="0" rIns="0" bIns="0" rtlCol="0"/>
          <a:lstStyle/>
          <a:p>
            <a:endParaRPr/>
          </a:p>
        </p:txBody>
      </p:sp>
      <p:sp>
        <p:nvSpPr>
          <p:cNvPr id="7" name="object 3">
            <a:extLst>
              <a:ext uri="{FF2B5EF4-FFF2-40B4-BE49-F238E27FC236}">
                <a16:creationId xmlns:a16="http://schemas.microsoft.com/office/drawing/2014/main" id="{00B5EA75-3E83-4C05-A16D-AC3FCF566028}"/>
              </a:ext>
            </a:extLst>
          </p:cNvPr>
          <p:cNvSpPr/>
          <p:nvPr userDrawn="1"/>
        </p:nvSpPr>
        <p:spPr>
          <a:xfrm>
            <a:off x="0" y="6296139"/>
            <a:ext cx="12192000" cy="561975"/>
          </a:xfrm>
          <a:custGeom>
            <a:avLst/>
            <a:gdLst/>
            <a:ahLst/>
            <a:cxnLst/>
            <a:rect l="l" t="t" r="r" b="b"/>
            <a:pathLst>
              <a:path w="12192000" h="561975">
                <a:moveTo>
                  <a:pt x="12192000" y="561860"/>
                </a:moveTo>
                <a:lnTo>
                  <a:pt x="12192000" y="0"/>
                </a:lnTo>
                <a:lnTo>
                  <a:pt x="0" y="0"/>
                </a:lnTo>
                <a:lnTo>
                  <a:pt x="0" y="561860"/>
                </a:lnTo>
                <a:lnTo>
                  <a:pt x="12192000" y="561860"/>
                </a:lnTo>
                <a:close/>
              </a:path>
            </a:pathLst>
          </a:custGeom>
          <a:solidFill>
            <a:srgbClr val="8FD169"/>
          </a:solidFill>
        </p:spPr>
        <p:txBody>
          <a:bodyPr wrap="square" lIns="0" tIns="0" rIns="0" bIns="0" rtlCol="0"/>
          <a:lstStyle/>
          <a:p>
            <a:endParaRPr/>
          </a:p>
        </p:txBody>
      </p:sp>
      <p:pic>
        <p:nvPicPr>
          <p:cNvPr id="8" name="Picture 7">
            <a:extLst>
              <a:ext uri="{FF2B5EF4-FFF2-40B4-BE49-F238E27FC236}">
                <a16:creationId xmlns:a16="http://schemas.microsoft.com/office/drawing/2014/main" id="{CF4E79DF-9B35-4A02-B6A8-5CB59FD557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791" y="273427"/>
            <a:ext cx="4851010" cy="1289752"/>
          </a:xfrm>
          <a:prstGeom prst="rect">
            <a:avLst/>
          </a:prstGeom>
        </p:spPr>
      </p:pic>
      <p:sp>
        <p:nvSpPr>
          <p:cNvPr id="9" name="Title 8">
            <a:extLst>
              <a:ext uri="{FF2B5EF4-FFF2-40B4-BE49-F238E27FC236}">
                <a16:creationId xmlns:a16="http://schemas.microsoft.com/office/drawing/2014/main" id="{0CBBFF1F-CC5D-4D3C-9D57-04D441C1576D}"/>
              </a:ext>
            </a:extLst>
          </p:cNvPr>
          <p:cNvSpPr>
            <a:spLocks noGrp="1"/>
          </p:cNvSpPr>
          <p:nvPr>
            <p:ph type="title" hasCustomPrompt="1"/>
          </p:nvPr>
        </p:nvSpPr>
        <p:spPr>
          <a:xfrm>
            <a:off x="685800" y="2438400"/>
            <a:ext cx="6169660" cy="833562"/>
          </a:xfrm>
        </p:spPr>
        <p:txBody>
          <a:bodyPr/>
          <a:lstStyle>
            <a:lvl1pPr>
              <a:lnSpc>
                <a:spcPts val="6500"/>
              </a:lnSpc>
              <a:defRPr sz="6000">
                <a:solidFill>
                  <a:schemeClr val="bg1"/>
                </a:solidFill>
              </a:defRPr>
            </a:lvl1pPr>
          </a:lstStyle>
          <a:p>
            <a:r>
              <a:rPr lang="en-US"/>
              <a:t>Click to add title</a:t>
            </a:r>
          </a:p>
        </p:txBody>
      </p:sp>
    </p:spTree>
    <p:extLst>
      <p:ext uri="{BB962C8B-B14F-4D97-AF65-F5344CB8AC3E}">
        <p14:creationId xmlns:p14="http://schemas.microsoft.com/office/powerpoint/2010/main" val="1524492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tabLst>
                <a:tab pos="3284220" algn="l"/>
                <a:tab pos="3455035" algn="l"/>
                <a:tab pos="4090035" algn="l"/>
                <a:tab pos="4261485" algn="l"/>
              </a:tabLst>
            </a:pPr>
            <a:r>
              <a:rPr lang="en-US" spc="-10">
                <a:solidFill>
                  <a:srgbClr val="27829D"/>
                </a:solidFill>
              </a:rPr>
              <a:t>Portland Housing Bureau</a:t>
            </a:r>
            <a:endParaRPr spc="-5">
              <a:solidFill>
                <a:srgbClr val="27829D"/>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0D5A37C5-222B-4BFC-B858-C00855C1B456}" type="datetime1">
              <a:rPr lang="en-US" smtClean="0"/>
              <a:t>5/4/2023</a:t>
            </a:fld>
            <a:endParaRPr lang="en-US"/>
          </a:p>
        </p:txBody>
      </p:sp>
      <p:sp>
        <p:nvSpPr>
          <p:cNvPr id="4" name="Holder 4"/>
          <p:cNvSpPr>
            <a:spLocks noGrp="1"/>
          </p:cNvSpPr>
          <p:nvPr>
            <p:ph type="sldNum" sz="quarter" idx="7"/>
          </p:nvPr>
        </p:nvSpPr>
        <p:spPr>
          <a:xfrm>
            <a:off x="11335166" y="6478453"/>
            <a:ext cx="323434" cy="179536"/>
          </a:xfrm>
        </p:spPr>
        <p:txBody>
          <a:bodyPr lIns="0" tIns="0" rIns="0" bIns="0"/>
          <a:lstStyle>
            <a:lvl1pPr>
              <a:defRPr sz="1200" b="1" i="0">
                <a:solidFill>
                  <a:srgbClr val="27829D"/>
                </a:solidFill>
                <a:latin typeface="Calibri"/>
                <a:cs typeface="Calibri"/>
              </a:defRPr>
            </a:lvl1pPr>
          </a:lstStyle>
          <a:p>
            <a:pPr marL="25400">
              <a:lnSpc>
                <a:spcPct val="100000"/>
              </a:lnSpc>
              <a:spcBef>
                <a:spcPts val="40"/>
              </a:spcBef>
            </a:pPr>
            <a:fld id="{81D60167-4931-47E6-BA6A-407CBD079E47}" type="slidenum">
              <a:rPr dirty="0"/>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FEF7D-85F9-C51D-9900-D5F7253B43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3E3562-5D3F-B039-2559-F0AA406079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A375C5-5CE2-9E29-92E4-DABC6B0EE5F0}"/>
              </a:ext>
            </a:extLst>
          </p:cNvPr>
          <p:cNvSpPr>
            <a:spLocks noGrp="1"/>
          </p:cNvSpPr>
          <p:nvPr>
            <p:ph type="dt" sz="half" idx="10"/>
          </p:nvPr>
        </p:nvSpPr>
        <p:spPr/>
        <p:txBody>
          <a:bodyPr/>
          <a:lstStyle/>
          <a:p>
            <a:fld id="{FAED785C-5819-4B29-902C-7675AF03240B}" type="datetimeFigureOut">
              <a:rPr lang="en-US" smtClean="0"/>
              <a:t>5/4/2023</a:t>
            </a:fld>
            <a:endParaRPr lang="en-US"/>
          </a:p>
        </p:txBody>
      </p:sp>
      <p:sp>
        <p:nvSpPr>
          <p:cNvPr id="5" name="Footer Placeholder 4">
            <a:extLst>
              <a:ext uri="{FF2B5EF4-FFF2-40B4-BE49-F238E27FC236}">
                <a16:creationId xmlns:a16="http://schemas.microsoft.com/office/drawing/2014/main" id="{69EB5280-3E62-A6B0-8FF4-50BC80365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314754-EF8C-7ADA-7EF2-FE93C082AB0F}"/>
              </a:ext>
            </a:extLst>
          </p:cNvPr>
          <p:cNvSpPr>
            <a:spLocks noGrp="1"/>
          </p:cNvSpPr>
          <p:nvPr>
            <p:ph type="sldNum" sz="quarter" idx="12"/>
          </p:nvPr>
        </p:nvSpPr>
        <p:spPr/>
        <p:txBody>
          <a:bodyPr/>
          <a:lstStyle/>
          <a:p>
            <a:fld id="{75C7CB5E-B11B-4564-AE71-3DE40DD571F3}" type="slidenum">
              <a:rPr lang="en-US" smtClean="0"/>
              <a:t>‹#›</a:t>
            </a:fld>
            <a:endParaRPr lang="en-US"/>
          </a:p>
        </p:txBody>
      </p:sp>
    </p:spTree>
    <p:extLst>
      <p:ext uri="{BB962C8B-B14F-4D97-AF65-F5344CB8AC3E}">
        <p14:creationId xmlns:p14="http://schemas.microsoft.com/office/powerpoint/2010/main" val="509614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B339D-1C76-2440-529E-A1116A2A7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121962-E920-D9A3-98A0-B3904E669A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B3EEF5-B12E-6DB8-DEC4-9BF9AAC21818}"/>
              </a:ext>
            </a:extLst>
          </p:cNvPr>
          <p:cNvSpPr>
            <a:spLocks noGrp="1"/>
          </p:cNvSpPr>
          <p:nvPr>
            <p:ph type="dt" sz="half" idx="10"/>
          </p:nvPr>
        </p:nvSpPr>
        <p:spPr/>
        <p:txBody>
          <a:bodyPr/>
          <a:lstStyle/>
          <a:p>
            <a:fld id="{FAED785C-5819-4B29-902C-7675AF03240B}" type="datetimeFigureOut">
              <a:rPr lang="en-US" smtClean="0"/>
              <a:t>5/4/2023</a:t>
            </a:fld>
            <a:endParaRPr lang="en-US"/>
          </a:p>
        </p:txBody>
      </p:sp>
      <p:sp>
        <p:nvSpPr>
          <p:cNvPr id="5" name="Footer Placeholder 4">
            <a:extLst>
              <a:ext uri="{FF2B5EF4-FFF2-40B4-BE49-F238E27FC236}">
                <a16:creationId xmlns:a16="http://schemas.microsoft.com/office/drawing/2014/main" id="{A27F9EAC-F456-E738-CD8F-D25649FC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02AFA2-C54E-9B62-181E-1A7907F586BE}"/>
              </a:ext>
            </a:extLst>
          </p:cNvPr>
          <p:cNvSpPr>
            <a:spLocks noGrp="1"/>
          </p:cNvSpPr>
          <p:nvPr>
            <p:ph type="sldNum" sz="quarter" idx="12"/>
          </p:nvPr>
        </p:nvSpPr>
        <p:spPr/>
        <p:txBody>
          <a:bodyPr/>
          <a:lstStyle/>
          <a:p>
            <a:fld id="{75C7CB5E-B11B-4564-AE71-3DE40DD571F3}" type="slidenum">
              <a:rPr lang="en-US" smtClean="0"/>
              <a:t>‹#›</a:t>
            </a:fld>
            <a:endParaRPr lang="en-US"/>
          </a:p>
        </p:txBody>
      </p:sp>
    </p:spTree>
    <p:extLst>
      <p:ext uri="{BB962C8B-B14F-4D97-AF65-F5344CB8AC3E}">
        <p14:creationId xmlns:p14="http://schemas.microsoft.com/office/powerpoint/2010/main" val="319718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CA969-13BB-C01B-3F97-FD16E3A957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3BBD91-E546-A14F-C309-F91DE2A654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2B76CA-8F38-46F4-3328-A4FC897AF378}"/>
              </a:ext>
            </a:extLst>
          </p:cNvPr>
          <p:cNvSpPr>
            <a:spLocks noGrp="1"/>
          </p:cNvSpPr>
          <p:nvPr>
            <p:ph type="dt" sz="half" idx="10"/>
          </p:nvPr>
        </p:nvSpPr>
        <p:spPr/>
        <p:txBody>
          <a:bodyPr/>
          <a:lstStyle/>
          <a:p>
            <a:fld id="{FAED785C-5819-4B29-902C-7675AF03240B}" type="datetimeFigureOut">
              <a:rPr lang="en-US" smtClean="0"/>
              <a:t>5/4/2023</a:t>
            </a:fld>
            <a:endParaRPr lang="en-US"/>
          </a:p>
        </p:txBody>
      </p:sp>
      <p:sp>
        <p:nvSpPr>
          <p:cNvPr id="5" name="Footer Placeholder 4">
            <a:extLst>
              <a:ext uri="{FF2B5EF4-FFF2-40B4-BE49-F238E27FC236}">
                <a16:creationId xmlns:a16="http://schemas.microsoft.com/office/drawing/2014/main" id="{85CC8601-F8B6-7ADE-4B9D-C5B224C518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44844B-3CC4-34EC-53AF-D301D5CD3BF9}"/>
              </a:ext>
            </a:extLst>
          </p:cNvPr>
          <p:cNvSpPr>
            <a:spLocks noGrp="1"/>
          </p:cNvSpPr>
          <p:nvPr>
            <p:ph type="sldNum" sz="quarter" idx="12"/>
          </p:nvPr>
        </p:nvSpPr>
        <p:spPr/>
        <p:txBody>
          <a:bodyPr/>
          <a:lstStyle/>
          <a:p>
            <a:fld id="{75C7CB5E-B11B-4564-AE71-3DE40DD571F3}" type="slidenum">
              <a:rPr lang="en-US" smtClean="0"/>
              <a:t>‹#›</a:t>
            </a:fld>
            <a:endParaRPr lang="en-US"/>
          </a:p>
        </p:txBody>
      </p:sp>
    </p:spTree>
    <p:extLst>
      <p:ext uri="{BB962C8B-B14F-4D97-AF65-F5344CB8AC3E}">
        <p14:creationId xmlns:p14="http://schemas.microsoft.com/office/powerpoint/2010/main" val="533170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07AA0-2DEA-8F74-3779-82FF73F74A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584D1B-20D5-56C0-AB17-E911FFA08D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EDE823-4341-18E2-B47D-657A693E08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9BD64E-1F67-873F-BCEC-B7F95FFC02E5}"/>
              </a:ext>
            </a:extLst>
          </p:cNvPr>
          <p:cNvSpPr>
            <a:spLocks noGrp="1"/>
          </p:cNvSpPr>
          <p:nvPr>
            <p:ph type="dt" sz="half" idx="10"/>
          </p:nvPr>
        </p:nvSpPr>
        <p:spPr/>
        <p:txBody>
          <a:bodyPr/>
          <a:lstStyle/>
          <a:p>
            <a:fld id="{FAED785C-5819-4B29-902C-7675AF03240B}" type="datetimeFigureOut">
              <a:rPr lang="en-US" smtClean="0"/>
              <a:t>5/4/2023</a:t>
            </a:fld>
            <a:endParaRPr lang="en-US"/>
          </a:p>
        </p:txBody>
      </p:sp>
      <p:sp>
        <p:nvSpPr>
          <p:cNvPr id="6" name="Footer Placeholder 5">
            <a:extLst>
              <a:ext uri="{FF2B5EF4-FFF2-40B4-BE49-F238E27FC236}">
                <a16:creationId xmlns:a16="http://schemas.microsoft.com/office/drawing/2014/main" id="{3FA9C454-F454-F0BE-B470-7BE07681B7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1491BE-B950-A92A-1D7D-C14DCB0E2F2E}"/>
              </a:ext>
            </a:extLst>
          </p:cNvPr>
          <p:cNvSpPr>
            <a:spLocks noGrp="1"/>
          </p:cNvSpPr>
          <p:nvPr>
            <p:ph type="sldNum" sz="quarter" idx="12"/>
          </p:nvPr>
        </p:nvSpPr>
        <p:spPr/>
        <p:txBody>
          <a:bodyPr/>
          <a:lstStyle/>
          <a:p>
            <a:fld id="{75C7CB5E-B11B-4564-AE71-3DE40DD571F3}" type="slidenum">
              <a:rPr lang="en-US" smtClean="0"/>
              <a:t>‹#›</a:t>
            </a:fld>
            <a:endParaRPr lang="en-US"/>
          </a:p>
        </p:txBody>
      </p:sp>
    </p:spTree>
    <p:extLst>
      <p:ext uri="{BB962C8B-B14F-4D97-AF65-F5344CB8AC3E}">
        <p14:creationId xmlns:p14="http://schemas.microsoft.com/office/powerpoint/2010/main" val="4011875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2F0F9-980F-C328-8DAC-0994CB6355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44DF1D-E8A5-F5B8-76B4-A7420C1CEA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CFA90F-41ED-BB18-6637-197A7359B0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E07622-9264-ED25-192A-979C5EF54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D7C726-1F5E-A826-1F89-04D51AD2DC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9D36B2-7AB5-59E8-7BB9-20BFEC041B83}"/>
              </a:ext>
            </a:extLst>
          </p:cNvPr>
          <p:cNvSpPr>
            <a:spLocks noGrp="1"/>
          </p:cNvSpPr>
          <p:nvPr>
            <p:ph type="dt" sz="half" idx="10"/>
          </p:nvPr>
        </p:nvSpPr>
        <p:spPr/>
        <p:txBody>
          <a:bodyPr/>
          <a:lstStyle/>
          <a:p>
            <a:fld id="{FAED785C-5819-4B29-902C-7675AF03240B}" type="datetimeFigureOut">
              <a:rPr lang="en-US" smtClean="0"/>
              <a:t>5/4/2023</a:t>
            </a:fld>
            <a:endParaRPr lang="en-US"/>
          </a:p>
        </p:txBody>
      </p:sp>
      <p:sp>
        <p:nvSpPr>
          <p:cNvPr id="8" name="Footer Placeholder 7">
            <a:extLst>
              <a:ext uri="{FF2B5EF4-FFF2-40B4-BE49-F238E27FC236}">
                <a16:creationId xmlns:a16="http://schemas.microsoft.com/office/drawing/2014/main" id="{E8743F3D-FD07-EE30-61D5-E2B930413E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40A8A4-014D-C657-2430-529768CC6F74}"/>
              </a:ext>
            </a:extLst>
          </p:cNvPr>
          <p:cNvSpPr>
            <a:spLocks noGrp="1"/>
          </p:cNvSpPr>
          <p:nvPr>
            <p:ph type="sldNum" sz="quarter" idx="12"/>
          </p:nvPr>
        </p:nvSpPr>
        <p:spPr/>
        <p:txBody>
          <a:bodyPr/>
          <a:lstStyle/>
          <a:p>
            <a:fld id="{75C7CB5E-B11B-4564-AE71-3DE40DD571F3}" type="slidenum">
              <a:rPr lang="en-US" smtClean="0"/>
              <a:t>‹#›</a:t>
            </a:fld>
            <a:endParaRPr lang="en-US"/>
          </a:p>
        </p:txBody>
      </p:sp>
    </p:spTree>
    <p:extLst>
      <p:ext uri="{BB962C8B-B14F-4D97-AF65-F5344CB8AC3E}">
        <p14:creationId xmlns:p14="http://schemas.microsoft.com/office/powerpoint/2010/main" val="2619017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310DF-A85E-7B3D-C828-ACE8730C0A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B2B452-B70F-24F3-FE98-E4D00FAA3FD2}"/>
              </a:ext>
            </a:extLst>
          </p:cNvPr>
          <p:cNvSpPr>
            <a:spLocks noGrp="1"/>
          </p:cNvSpPr>
          <p:nvPr>
            <p:ph type="dt" sz="half" idx="10"/>
          </p:nvPr>
        </p:nvSpPr>
        <p:spPr/>
        <p:txBody>
          <a:bodyPr/>
          <a:lstStyle/>
          <a:p>
            <a:fld id="{FAED785C-5819-4B29-902C-7675AF03240B}" type="datetimeFigureOut">
              <a:rPr lang="en-US" smtClean="0"/>
              <a:t>5/4/2023</a:t>
            </a:fld>
            <a:endParaRPr lang="en-US"/>
          </a:p>
        </p:txBody>
      </p:sp>
      <p:sp>
        <p:nvSpPr>
          <p:cNvPr id="4" name="Footer Placeholder 3">
            <a:extLst>
              <a:ext uri="{FF2B5EF4-FFF2-40B4-BE49-F238E27FC236}">
                <a16:creationId xmlns:a16="http://schemas.microsoft.com/office/drawing/2014/main" id="{5FE4BDAD-093A-A993-CD88-187A4435BE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B25955-1424-A5BC-19DA-77366F765D86}"/>
              </a:ext>
            </a:extLst>
          </p:cNvPr>
          <p:cNvSpPr>
            <a:spLocks noGrp="1"/>
          </p:cNvSpPr>
          <p:nvPr>
            <p:ph type="sldNum" sz="quarter" idx="12"/>
          </p:nvPr>
        </p:nvSpPr>
        <p:spPr/>
        <p:txBody>
          <a:bodyPr/>
          <a:lstStyle/>
          <a:p>
            <a:fld id="{75C7CB5E-B11B-4564-AE71-3DE40DD571F3}" type="slidenum">
              <a:rPr lang="en-US" smtClean="0"/>
              <a:t>‹#›</a:t>
            </a:fld>
            <a:endParaRPr lang="en-US"/>
          </a:p>
        </p:txBody>
      </p:sp>
    </p:spTree>
    <p:extLst>
      <p:ext uri="{BB962C8B-B14F-4D97-AF65-F5344CB8AC3E}">
        <p14:creationId xmlns:p14="http://schemas.microsoft.com/office/powerpoint/2010/main" val="1913518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16F2AA-5A25-EBA9-0F10-5A653F7441EE}"/>
              </a:ext>
            </a:extLst>
          </p:cNvPr>
          <p:cNvSpPr>
            <a:spLocks noGrp="1"/>
          </p:cNvSpPr>
          <p:nvPr>
            <p:ph type="dt" sz="half" idx="10"/>
          </p:nvPr>
        </p:nvSpPr>
        <p:spPr/>
        <p:txBody>
          <a:bodyPr/>
          <a:lstStyle/>
          <a:p>
            <a:fld id="{FAED785C-5819-4B29-902C-7675AF03240B}" type="datetimeFigureOut">
              <a:rPr lang="en-US" smtClean="0"/>
              <a:t>5/4/2023</a:t>
            </a:fld>
            <a:endParaRPr lang="en-US"/>
          </a:p>
        </p:txBody>
      </p:sp>
      <p:sp>
        <p:nvSpPr>
          <p:cNvPr id="3" name="Footer Placeholder 2">
            <a:extLst>
              <a:ext uri="{FF2B5EF4-FFF2-40B4-BE49-F238E27FC236}">
                <a16:creationId xmlns:a16="http://schemas.microsoft.com/office/drawing/2014/main" id="{E3678E8E-92BF-4DA0-7435-C921C84416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F22FDA-0FF4-DB5C-9A82-700A92BBCADF}"/>
              </a:ext>
            </a:extLst>
          </p:cNvPr>
          <p:cNvSpPr>
            <a:spLocks noGrp="1"/>
          </p:cNvSpPr>
          <p:nvPr>
            <p:ph type="sldNum" sz="quarter" idx="12"/>
          </p:nvPr>
        </p:nvSpPr>
        <p:spPr/>
        <p:txBody>
          <a:bodyPr/>
          <a:lstStyle/>
          <a:p>
            <a:fld id="{75C7CB5E-B11B-4564-AE71-3DE40DD571F3}" type="slidenum">
              <a:rPr lang="en-US" smtClean="0"/>
              <a:t>‹#›</a:t>
            </a:fld>
            <a:endParaRPr lang="en-US"/>
          </a:p>
        </p:txBody>
      </p:sp>
    </p:spTree>
    <p:extLst>
      <p:ext uri="{BB962C8B-B14F-4D97-AF65-F5344CB8AC3E}">
        <p14:creationId xmlns:p14="http://schemas.microsoft.com/office/powerpoint/2010/main" val="1588186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F32F8-CA3E-347C-37A5-A9A1527E8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1ABE8D-0219-0F12-A988-C8EAF8BDF0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2973B7-7161-8D1F-B85B-825E59E769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9F702D-72AC-A409-1536-42105C145CEE}"/>
              </a:ext>
            </a:extLst>
          </p:cNvPr>
          <p:cNvSpPr>
            <a:spLocks noGrp="1"/>
          </p:cNvSpPr>
          <p:nvPr>
            <p:ph type="dt" sz="half" idx="10"/>
          </p:nvPr>
        </p:nvSpPr>
        <p:spPr/>
        <p:txBody>
          <a:bodyPr/>
          <a:lstStyle/>
          <a:p>
            <a:fld id="{FAED785C-5819-4B29-902C-7675AF03240B}" type="datetimeFigureOut">
              <a:rPr lang="en-US" smtClean="0"/>
              <a:t>5/4/2023</a:t>
            </a:fld>
            <a:endParaRPr lang="en-US"/>
          </a:p>
        </p:txBody>
      </p:sp>
      <p:sp>
        <p:nvSpPr>
          <p:cNvPr id="6" name="Footer Placeholder 5">
            <a:extLst>
              <a:ext uri="{FF2B5EF4-FFF2-40B4-BE49-F238E27FC236}">
                <a16:creationId xmlns:a16="http://schemas.microsoft.com/office/drawing/2014/main" id="{D55FDF4A-936C-95F8-B6C8-C8FB5B1620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3602F7-E2B2-AF52-C615-4DAE2D99CF54}"/>
              </a:ext>
            </a:extLst>
          </p:cNvPr>
          <p:cNvSpPr>
            <a:spLocks noGrp="1"/>
          </p:cNvSpPr>
          <p:nvPr>
            <p:ph type="sldNum" sz="quarter" idx="12"/>
          </p:nvPr>
        </p:nvSpPr>
        <p:spPr/>
        <p:txBody>
          <a:bodyPr/>
          <a:lstStyle/>
          <a:p>
            <a:fld id="{75C7CB5E-B11B-4564-AE71-3DE40DD571F3}" type="slidenum">
              <a:rPr lang="en-US" smtClean="0"/>
              <a:t>‹#›</a:t>
            </a:fld>
            <a:endParaRPr lang="en-US"/>
          </a:p>
        </p:txBody>
      </p:sp>
    </p:spTree>
    <p:extLst>
      <p:ext uri="{BB962C8B-B14F-4D97-AF65-F5344CB8AC3E}">
        <p14:creationId xmlns:p14="http://schemas.microsoft.com/office/powerpoint/2010/main" val="1645145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8F12B-CEBE-E199-B206-A3CD3736D9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8518E5-BF04-3C7A-144B-1581829758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A624A6-54D0-9CA9-E696-D86119DEAF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0CAA30-2940-30B3-ED9E-914C74D7C4B8}"/>
              </a:ext>
            </a:extLst>
          </p:cNvPr>
          <p:cNvSpPr>
            <a:spLocks noGrp="1"/>
          </p:cNvSpPr>
          <p:nvPr>
            <p:ph type="dt" sz="half" idx="10"/>
          </p:nvPr>
        </p:nvSpPr>
        <p:spPr/>
        <p:txBody>
          <a:bodyPr/>
          <a:lstStyle/>
          <a:p>
            <a:fld id="{FAED785C-5819-4B29-902C-7675AF03240B}" type="datetimeFigureOut">
              <a:rPr lang="en-US" smtClean="0"/>
              <a:t>5/4/2023</a:t>
            </a:fld>
            <a:endParaRPr lang="en-US"/>
          </a:p>
        </p:txBody>
      </p:sp>
      <p:sp>
        <p:nvSpPr>
          <p:cNvPr id="6" name="Footer Placeholder 5">
            <a:extLst>
              <a:ext uri="{FF2B5EF4-FFF2-40B4-BE49-F238E27FC236}">
                <a16:creationId xmlns:a16="http://schemas.microsoft.com/office/drawing/2014/main" id="{0332F06E-71E1-6255-6622-9B35D265E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2ADC72-23C7-6DEE-2F9F-21547EFD364B}"/>
              </a:ext>
            </a:extLst>
          </p:cNvPr>
          <p:cNvSpPr>
            <a:spLocks noGrp="1"/>
          </p:cNvSpPr>
          <p:nvPr>
            <p:ph type="sldNum" sz="quarter" idx="12"/>
          </p:nvPr>
        </p:nvSpPr>
        <p:spPr/>
        <p:txBody>
          <a:bodyPr/>
          <a:lstStyle/>
          <a:p>
            <a:fld id="{75C7CB5E-B11B-4564-AE71-3DE40DD571F3}" type="slidenum">
              <a:rPr lang="en-US" smtClean="0"/>
              <a:t>‹#›</a:t>
            </a:fld>
            <a:endParaRPr lang="en-US"/>
          </a:p>
        </p:txBody>
      </p:sp>
    </p:spTree>
    <p:extLst>
      <p:ext uri="{BB962C8B-B14F-4D97-AF65-F5344CB8AC3E}">
        <p14:creationId xmlns:p14="http://schemas.microsoft.com/office/powerpoint/2010/main" val="870272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8DEBC761-E92E-441C-898F-76F86D022B1B}"/>
              </a:ext>
            </a:extLst>
          </p:cNvPr>
          <p:cNvSpPr/>
          <p:nvPr userDrawn="1"/>
        </p:nvSpPr>
        <p:spPr>
          <a:xfrm>
            <a:off x="0" y="609600"/>
            <a:ext cx="5667375" cy="5140960"/>
          </a:xfrm>
          <a:custGeom>
            <a:avLst/>
            <a:gdLst/>
            <a:ahLst/>
            <a:cxnLst/>
            <a:rect l="l" t="t" r="r" b="b"/>
            <a:pathLst>
              <a:path w="5667375" h="5140960">
                <a:moveTo>
                  <a:pt x="0" y="5140680"/>
                </a:moveTo>
                <a:lnTo>
                  <a:pt x="5667019" y="5140680"/>
                </a:lnTo>
                <a:lnTo>
                  <a:pt x="5667019" y="0"/>
                </a:lnTo>
                <a:lnTo>
                  <a:pt x="0" y="0"/>
                </a:lnTo>
                <a:lnTo>
                  <a:pt x="0" y="5140680"/>
                </a:lnTo>
                <a:close/>
              </a:path>
            </a:pathLst>
          </a:custGeom>
          <a:solidFill>
            <a:srgbClr val="27829D"/>
          </a:solidFill>
        </p:spPr>
        <p:txBody>
          <a:bodyPr wrap="square" lIns="0" tIns="0" rIns="0" bIns="0" rtlCol="0"/>
          <a:lstStyle/>
          <a:p>
            <a:endParaRPr/>
          </a:p>
        </p:txBody>
      </p:sp>
      <p:sp>
        <p:nvSpPr>
          <p:cNvPr id="7" name="object 3">
            <a:extLst>
              <a:ext uri="{FF2B5EF4-FFF2-40B4-BE49-F238E27FC236}">
                <a16:creationId xmlns:a16="http://schemas.microsoft.com/office/drawing/2014/main" id="{C4A515E9-47F9-4242-9953-8A1EAB732A73}"/>
              </a:ext>
            </a:extLst>
          </p:cNvPr>
          <p:cNvSpPr/>
          <p:nvPr userDrawn="1"/>
        </p:nvSpPr>
        <p:spPr>
          <a:xfrm>
            <a:off x="0" y="5750280"/>
            <a:ext cx="5667375" cy="473075"/>
          </a:xfrm>
          <a:custGeom>
            <a:avLst/>
            <a:gdLst/>
            <a:ahLst/>
            <a:cxnLst/>
            <a:rect l="l" t="t" r="r" b="b"/>
            <a:pathLst>
              <a:path w="5667375" h="473075">
                <a:moveTo>
                  <a:pt x="0" y="472960"/>
                </a:moveTo>
                <a:lnTo>
                  <a:pt x="5667019" y="472960"/>
                </a:lnTo>
                <a:lnTo>
                  <a:pt x="5667019" y="0"/>
                </a:lnTo>
                <a:lnTo>
                  <a:pt x="0" y="0"/>
                </a:lnTo>
                <a:lnTo>
                  <a:pt x="0" y="472960"/>
                </a:lnTo>
                <a:close/>
              </a:path>
            </a:pathLst>
          </a:custGeom>
          <a:solidFill>
            <a:srgbClr val="8FD169"/>
          </a:solidFill>
        </p:spPr>
        <p:txBody>
          <a:bodyPr wrap="square" lIns="0" tIns="0" rIns="0" bIns="0" rtlCol="0"/>
          <a:lstStyle/>
          <a:p>
            <a:endParaRPr/>
          </a:p>
        </p:txBody>
      </p:sp>
      <p:sp>
        <p:nvSpPr>
          <p:cNvPr id="8" name="Holder 2">
            <a:extLst>
              <a:ext uri="{FF2B5EF4-FFF2-40B4-BE49-F238E27FC236}">
                <a16:creationId xmlns:a16="http://schemas.microsoft.com/office/drawing/2014/main" id="{4AB0B4F6-E3C6-44BA-8393-E42F8916253B}"/>
              </a:ext>
            </a:extLst>
          </p:cNvPr>
          <p:cNvSpPr>
            <a:spLocks noGrp="1"/>
          </p:cNvSpPr>
          <p:nvPr>
            <p:ph type="title"/>
          </p:nvPr>
        </p:nvSpPr>
        <p:spPr>
          <a:xfrm>
            <a:off x="457199" y="1098731"/>
            <a:ext cx="4572001" cy="677108"/>
          </a:xfrm>
        </p:spPr>
        <p:txBody>
          <a:bodyPr lIns="0" tIns="0" rIns="0" bIns="0"/>
          <a:lstStyle>
            <a:lvl1pPr>
              <a:defRPr sz="4400" b="1" i="0">
                <a:solidFill>
                  <a:schemeClr val="bg1"/>
                </a:solidFill>
                <a:latin typeface="Arial"/>
                <a:cs typeface="Arial"/>
              </a:defRPr>
            </a:lvl1pPr>
          </a:lstStyle>
          <a:p>
            <a:endParaRPr/>
          </a:p>
        </p:txBody>
      </p:sp>
    </p:spTree>
    <p:extLst>
      <p:ext uri="{BB962C8B-B14F-4D97-AF65-F5344CB8AC3E}">
        <p14:creationId xmlns:p14="http://schemas.microsoft.com/office/powerpoint/2010/main" val="2622976524"/>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8D1E1-33BC-F8A7-4618-7DBF147B60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89D407-3ECF-7141-C7ED-DE718233E7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BBBA6F-441D-1DE5-68FD-0D4677C4CD68}"/>
              </a:ext>
            </a:extLst>
          </p:cNvPr>
          <p:cNvSpPr>
            <a:spLocks noGrp="1"/>
          </p:cNvSpPr>
          <p:nvPr>
            <p:ph type="dt" sz="half" idx="10"/>
          </p:nvPr>
        </p:nvSpPr>
        <p:spPr/>
        <p:txBody>
          <a:bodyPr/>
          <a:lstStyle/>
          <a:p>
            <a:fld id="{FAED785C-5819-4B29-902C-7675AF03240B}" type="datetimeFigureOut">
              <a:rPr lang="en-US" smtClean="0"/>
              <a:t>5/4/2023</a:t>
            </a:fld>
            <a:endParaRPr lang="en-US"/>
          </a:p>
        </p:txBody>
      </p:sp>
      <p:sp>
        <p:nvSpPr>
          <p:cNvPr id="5" name="Footer Placeholder 4">
            <a:extLst>
              <a:ext uri="{FF2B5EF4-FFF2-40B4-BE49-F238E27FC236}">
                <a16:creationId xmlns:a16="http://schemas.microsoft.com/office/drawing/2014/main" id="{1330E1B2-2AF7-97C3-0C24-4648BADEFC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83A099-1475-B2E4-AF17-AFC1A570A32B}"/>
              </a:ext>
            </a:extLst>
          </p:cNvPr>
          <p:cNvSpPr>
            <a:spLocks noGrp="1"/>
          </p:cNvSpPr>
          <p:nvPr>
            <p:ph type="sldNum" sz="quarter" idx="12"/>
          </p:nvPr>
        </p:nvSpPr>
        <p:spPr/>
        <p:txBody>
          <a:bodyPr/>
          <a:lstStyle/>
          <a:p>
            <a:fld id="{75C7CB5E-B11B-4564-AE71-3DE40DD571F3}" type="slidenum">
              <a:rPr lang="en-US" smtClean="0"/>
              <a:t>‹#›</a:t>
            </a:fld>
            <a:endParaRPr lang="en-US"/>
          </a:p>
        </p:txBody>
      </p:sp>
    </p:spTree>
    <p:extLst>
      <p:ext uri="{BB962C8B-B14F-4D97-AF65-F5344CB8AC3E}">
        <p14:creationId xmlns:p14="http://schemas.microsoft.com/office/powerpoint/2010/main" val="1583927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18AA75-BD99-B118-3A47-F72C338DFD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5C05BE-BA98-5BB3-F6D2-3275F40917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C9C64-FEF8-6CC9-79F2-B25A9316FC56}"/>
              </a:ext>
            </a:extLst>
          </p:cNvPr>
          <p:cNvSpPr>
            <a:spLocks noGrp="1"/>
          </p:cNvSpPr>
          <p:nvPr>
            <p:ph type="dt" sz="half" idx="10"/>
          </p:nvPr>
        </p:nvSpPr>
        <p:spPr/>
        <p:txBody>
          <a:bodyPr/>
          <a:lstStyle/>
          <a:p>
            <a:fld id="{FAED785C-5819-4B29-902C-7675AF03240B}" type="datetimeFigureOut">
              <a:rPr lang="en-US" smtClean="0"/>
              <a:t>5/4/2023</a:t>
            </a:fld>
            <a:endParaRPr lang="en-US"/>
          </a:p>
        </p:txBody>
      </p:sp>
      <p:sp>
        <p:nvSpPr>
          <p:cNvPr id="5" name="Footer Placeholder 4">
            <a:extLst>
              <a:ext uri="{FF2B5EF4-FFF2-40B4-BE49-F238E27FC236}">
                <a16:creationId xmlns:a16="http://schemas.microsoft.com/office/drawing/2014/main" id="{0D7AA09F-7664-DC4F-540D-675CDBC93F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0A1A1-5411-23F5-FD4F-69C1FCDF8F28}"/>
              </a:ext>
            </a:extLst>
          </p:cNvPr>
          <p:cNvSpPr>
            <a:spLocks noGrp="1"/>
          </p:cNvSpPr>
          <p:nvPr>
            <p:ph type="sldNum" sz="quarter" idx="12"/>
          </p:nvPr>
        </p:nvSpPr>
        <p:spPr/>
        <p:txBody>
          <a:bodyPr/>
          <a:lstStyle/>
          <a:p>
            <a:fld id="{75C7CB5E-B11B-4564-AE71-3DE40DD571F3}" type="slidenum">
              <a:rPr lang="en-US" smtClean="0"/>
              <a:t>‹#›</a:t>
            </a:fld>
            <a:endParaRPr lang="en-US"/>
          </a:p>
        </p:txBody>
      </p:sp>
    </p:spTree>
    <p:extLst>
      <p:ext uri="{BB962C8B-B14F-4D97-AF65-F5344CB8AC3E}">
        <p14:creationId xmlns:p14="http://schemas.microsoft.com/office/powerpoint/2010/main" val="427268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Full Slide Conten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DCF37A12-DC80-4E26-A723-AE26478FB7E6}"/>
              </a:ext>
            </a:extLst>
          </p:cNvPr>
          <p:cNvSpPr/>
          <p:nvPr userDrawn="1"/>
        </p:nvSpPr>
        <p:spPr>
          <a:xfrm>
            <a:off x="0" y="6296133"/>
            <a:ext cx="12192000" cy="561975"/>
          </a:xfrm>
          <a:custGeom>
            <a:avLst/>
            <a:gdLst/>
            <a:ahLst/>
            <a:cxnLst/>
            <a:rect l="l" t="t" r="r" b="b"/>
            <a:pathLst>
              <a:path w="12192000" h="561975">
                <a:moveTo>
                  <a:pt x="12192000" y="0"/>
                </a:moveTo>
                <a:lnTo>
                  <a:pt x="5613" y="0"/>
                </a:lnTo>
                <a:lnTo>
                  <a:pt x="0" y="561873"/>
                </a:lnTo>
                <a:lnTo>
                  <a:pt x="12192000" y="561873"/>
                </a:lnTo>
                <a:lnTo>
                  <a:pt x="12192000" y="0"/>
                </a:lnTo>
                <a:close/>
              </a:path>
            </a:pathLst>
          </a:custGeom>
          <a:solidFill>
            <a:srgbClr val="27829D"/>
          </a:solidFill>
        </p:spPr>
        <p:txBody>
          <a:bodyPr wrap="square" lIns="0" tIns="0" rIns="0" bIns="0" rtlCol="0"/>
          <a:lstStyle/>
          <a:p>
            <a:endParaRPr>
              <a:solidFill>
                <a:schemeClr val="bg1"/>
              </a:solidFill>
            </a:endParaRPr>
          </a:p>
        </p:txBody>
      </p:sp>
      <p:sp>
        <p:nvSpPr>
          <p:cNvPr id="7" name="object 3">
            <a:extLst>
              <a:ext uri="{FF2B5EF4-FFF2-40B4-BE49-F238E27FC236}">
                <a16:creationId xmlns:a16="http://schemas.microsoft.com/office/drawing/2014/main" id="{F14540DF-FD2B-47F6-8FE6-0CC29AF62BD2}"/>
              </a:ext>
            </a:extLst>
          </p:cNvPr>
          <p:cNvSpPr/>
          <p:nvPr userDrawn="1"/>
        </p:nvSpPr>
        <p:spPr>
          <a:xfrm>
            <a:off x="0" y="6296139"/>
            <a:ext cx="3302000" cy="561975"/>
          </a:xfrm>
          <a:custGeom>
            <a:avLst/>
            <a:gdLst/>
            <a:ahLst/>
            <a:cxnLst/>
            <a:rect l="l" t="t" r="r" b="b"/>
            <a:pathLst>
              <a:path w="3302000" h="561975">
                <a:moveTo>
                  <a:pt x="0" y="561860"/>
                </a:moveTo>
                <a:lnTo>
                  <a:pt x="3302000" y="561860"/>
                </a:lnTo>
                <a:lnTo>
                  <a:pt x="3302000" y="0"/>
                </a:lnTo>
                <a:lnTo>
                  <a:pt x="0" y="0"/>
                </a:lnTo>
                <a:lnTo>
                  <a:pt x="0" y="561860"/>
                </a:lnTo>
                <a:close/>
              </a:path>
            </a:pathLst>
          </a:custGeom>
          <a:solidFill>
            <a:srgbClr val="8FD169"/>
          </a:solidFill>
        </p:spPr>
        <p:txBody>
          <a:bodyPr wrap="square" lIns="0" tIns="0" rIns="0" bIns="0" rtlCol="0"/>
          <a:lstStyle/>
          <a:p>
            <a:endParaRPr/>
          </a:p>
        </p:txBody>
      </p:sp>
      <p:sp>
        <p:nvSpPr>
          <p:cNvPr id="8" name="Holder 2">
            <a:extLst>
              <a:ext uri="{FF2B5EF4-FFF2-40B4-BE49-F238E27FC236}">
                <a16:creationId xmlns:a16="http://schemas.microsoft.com/office/drawing/2014/main" id="{D1482E41-1955-4B89-BB00-761D5D33FB74}"/>
              </a:ext>
            </a:extLst>
          </p:cNvPr>
          <p:cNvSpPr>
            <a:spLocks noGrp="1"/>
          </p:cNvSpPr>
          <p:nvPr>
            <p:ph type="ftr" sz="quarter" idx="5"/>
          </p:nvPr>
        </p:nvSpPr>
        <p:spPr>
          <a:xfrm>
            <a:off x="4758090" y="6489863"/>
            <a:ext cx="6101715" cy="179536"/>
          </a:xfrm>
        </p:spPr>
        <p:txBody>
          <a:bodyPr lIns="0" tIns="0" rIns="0" bIns="0"/>
          <a:lstStyle>
            <a:lvl1pPr>
              <a:defRPr sz="1200" b="1" i="0">
                <a:solidFill>
                  <a:schemeClr val="bg1"/>
                </a:solidFill>
                <a:latin typeface="Arial"/>
                <a:cs typeface="Arial"/>
              </a:defRPr>
            </a:lvl1pPr>
          </a:lstStyle>
          <a:p>
            <a:pPr marL="12700">
              <a:lnSpc>
                <a:spcPts val="1425"/>
              </a:lnSpc>
              <a:tabLst>
                <a:tab pos="3284220" algn="l"/>
                <a:tab pos="3455035" algn="l"/>
                <a:tab pos="4090035" algn="l"/>
                <a:tab pos="4261485" algn="l"/>
              </a:tabLst>
            </a:pPr>
            <a:r>
              <a:rPr lang="en-US" spc="-10"/>
              <a:t>Portland Housing Bureau</a:t>
            </a:r>
            <a:endParaRPr lang="en-US" spc="-5"/>
          </a:p>
        </p:txBody>
      </p:sp>
      <p:sp>
        <p:nvSpPr>
          <p:cNvPr id="9" name="Holder 4">
            <a:extLst>
              <a:ext uri="{FF2B5EF4-FFF2-40B4-BE49-F238E27FC236}">
                <a16:creationId xmlns:a16="http://schemas.microsoft.com/office/drawing/2014/main" id="{02883663-A05E-4A66-8C84-4E70790A2796}"/>
              </a:ext>
            </a:extLst>
          </p:cNvPr>
          <p:cNvSpPr>
            <a:spLocks noGrp="1"/>
          </p:cNvSpPr>
          <p:nvPr>
            <p:ph type="sldNum" sz="quarter" idx="7"/>
          </p:nvPr>
        </p:nvSpPr>
        <p:spPr>
          <a:xfrm>
            <a:off x="11335166" y="6478453"/>
            <a:ext cx="323434" cy="184666"/>
          </a:xfrm>
        </p:spPr>
        <p:txBody>
          <a:bodyPr lIns="0" tIns="0" rIns="0" bIns="0"/>
          <a:lstStyle>
            <a:lvl1pPr>
              <a:defRPr sz="1200" b="1" i="0">
                <a:solidFill>
                  <a:schemeClr val="bg1"/>
                </a:solidFill>
                <a:latin typeface="Calibri"/>
                <a:cs typeface="Calibri"/>
              </a:defRPr>
            </a:lvl1pPr>
          </a:lstStyle>
          <a:p>
            <a:pPr marL="25400">
              <a:spcBef>
                <a:spcPts val="40"/>
              </a:spcBef>
            </a:pPr>
            <a:fld id="{81D60167-4931-47E6-BA6A-407CBD079E47}" type="slidenum">
              <a:rPr lang="en-US" smtClean="0"/>
              <a:pPr marL="25400">
                <a:spcBef>
                  <a:spcPts val="40"/>
                </a:spcBef>
              </a:pPr>
              <a:t>‹#›</a:t>
            </a:fld>
            <a:endParaRPr lang="en-US"/>
          </a:p>
        </p:txBody>
      </p:sp>
      <p:sp>
        <p:nvSpPr>
          <p:cNvPr id="10" name="Holder 2">
            <a:extLst>
              <a:ext uri="{FF2B5EF4-FFF2-40B4-BE49-F238E27FC236}">
                <a16:creationId xmlns:a16="http://schemas.microsoft.com/office/drawing/2014/main" id="{4AE4BAA2-714F-45CB-A60F-9F3675A51431}"/>
              </a:ext>
            </a:extLst>
          </p:cNvPr>
          <p:cNvSpPr>
            <a:spLocks noGrp="1"/>
          </p:cNvSpPr>
          <p:nvPr>
            <p:ph type="title"/>
          </p:nvPr>
        </p:nvSpPr>
        <p:spPr>
          <a:xfrm>
            <a:off x="688340" y="582226"/>
            <a:ext cx="10815319" cy="635000"/>
          </a:xfrm>
        </p:spPr>
        <p:txBody>
          <a:bodyPr lIns="0" tIns="0" rIns="0" bIns="0"/>
          <a:lstStyle>
            <a:lvl1pPr>
              <a:defRPr sz="4000" b="1" i="0">
                <a:solidFill>
                  <a:srgbClr val="27829D"/>
                </a:solidFill>
                <a:latin typeface="Arial"/>
                <a:cs typeface="Arial"/>
              </a:defRPr>
            </a:lvl1pPr>
          </a:lstStyle>
          <a:p>
            <a:endParaRPr/>
          </a:p>
        </p:txBody>
      </p:sp>
    </p:spTree>
    <p:extLst>
      <p:ext uri="{BB962C8B-B14F-4D97-AF65-F5344CB8AC3E}">
        <p14:creationId xmlns:p14="http://schemas.microsoft.com/office/powerpoint/2010/main" val="274607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de Conten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6C6F9A56-47F3-4301-AD5D-ECC3ECA10D40}"/>
              </a:ext>
            </a:extLst>
          </p:cNvPr>
          <p:cNvSpPr/>
          <p:nvPr userDrawn="1"/>
        </p:nvSpPr>
        <p:spPr>
          <a:xfrm>
            <a:off x="0" y="0"/>
            <a:ext cx="4288155" cy="6296660"/>
          </a:xfrm>
          <a:custGeom>
            <a:avLst/>
            <a:gdLst/>
            <a:ahLst/>
            <a:cxnLst/>
            <a:rect l="l" t="t" r="r" b="b"/>
            <a:pathLst>
              <a:path w="4288155" h="6296660">
                <a:moveTo>
                  <a:pt x="0" y="6296139"/>
                </a:moveTo>
                <a:lnTo>
                  <a:pt x="4288155" y="6296139"/>
                </a:lnTo>
                <a:lnTo>
                  <a:pt x="4288155" y="0"/>
                </a:lnTo>
                <a:lnTo>
                  <a:pt x="0" y="0"/>
                </a:lnTo>
                <a:lnTo>
                  <a:pt x="0" y="6296139"/>
                </a:lnTo>
                <a:close/>
              </a:path>
            </a:pathLst>
          </a:custGeom>
          <a:solidFill>
            <a:srgbClr val="27829D"/>
          </a:solidFill>
        </p:spPr>
        <p:txBody>
          <a:bodyPr wrap="square" lIns="0" tIns="0" rIns="0" bIns="0" rtlCol="0"/>
          <a:lstStyle/>
          <a:p>
            <a:endParaRPr/>
          </a:p>
        </p:txBody>
      </p:sp>
      <p:sp>
        <p:nvSpPr>
          <p:cNvPr id="7" name="object 3">
            <a:extLst>
              <a:ext uri="{FF2B5EF4-FFF2-40B4-BE49-F238E27FC236}">
                <a16:creationId xmlns:a16="http://schemas.microsoft.com/office/drawing/2014/main" id="{E7900E62-5777-4FC6-94B3-A7E6118BE566}"/>
              </a:ext>
            </a:extLst>
          </p:cNvPr>
          <p:cNvSpPr/>
          <p:nvPr userDrawn="1"/>
        </p:nvSpPr>
        <p:spPr>
          <a:xfrm>
            <a:off x="0" y="6296139"/>
            <a:ext cx="4288155" cy="561975"/>
          </a:xfrm>
          <a:custGeom>
            <a:avLst/>
            <a:gdLst/>
            <a:ahLst/>
            <a:cxnLst/>
            <a:rect l="l" t="t" r="r" b="b"/>
            <a:pathLst>
              <a:path w="4288155" h="561975">
                <a:moveTo>
                  <a:pt x="0" y="561860"/>
                </a:moveTo>
                <a:lnTo>
                  <a:pt x="4288155" y="561860"/>
                </a:lnTo>
                <a:lnTo>
                  <a:pt x="4288155" y="0"/>
                </a:lnTo>
                <a:lnTo>
                  <a:pt x="0" y="0"/>
                </a:lnTo>
                <a:lnTo>
                  <a:pt x="0" y="561860"/>
                </a:lnTo>
                <a:close/>
              </a:path>
            </a:pathLst>
          </a:custGeom>
          <a:solidFill>
            <a:srgbClr val="8FD169"/>
          </a:solidFill>
        </p:spPr>
        <p:txBody>
          <a:bodyPr wrap="square" lIns="0" tIns="0" rIns="0" bIns="0" rtlCol="0"/>
          <a:lstStyle/>
          <a:p>
            <a:endParaRPr/>
          </a:p>
        </p:txBody>
      </p:sp>
      <p:sp>
        <p:nvSpPr>
          <p:cNvPr id="8" name="object 4">
            <a:extLst>
              <a:ext uri="{FF2B5EF4-FFF2-40B4-BE49-F238E27FC236}">
                <a16:creationId xmlns:a16="http://schemas.microsoft.com/office/drawing/2014/main" id="{C36A9461-5B34-41EB-BCED-C5B9F27B00BE}"/>
              </a:ext>
            </a:extLst>
          </p:cNvPr>
          <p:cNvSpPr/>
          <p:nvPr userDrawn="1"/>
        </p:nvSpPr>
        <p:spPr>
          <a:xfrm>
            <a:off x="482739" y="2306472"/>
            <a:ext cx="3089275" cy="0"/>
          </a:xfrm>
          <a:custGeom>
            <a:avLst/>
            <a:gdLst/>
            <a:ahLst/>
            <a:cxnLst/>
            <a:rect l="l" t="t" r="r" b="b"/>
            <a:pathLst>
              <a:path w="3089275">
                <a:moveTo>
                  <a:pt x="0" y="0"/>
                </a:moveTo>
                <a:lnTo>
                  <a:pt x="3089000" y="0"/>
                </a:lnTo>
              </a:path>
            </a:pathLst>
          </a:custGeom>
          <a:ln w="32751">
            <a:solidFill>
              <a:srgbClr val="FFFFFF"/>
            </a:solidFill>
          </a:ln>
        </p:spPr>
        <p:txBody>
          <a:bodyPr wrap="square" lIns="0" tIns="0" rIns="0" bIns="0" rtlCol="0"/>
          <a:lstStyle/>
          <a:p>
            <a:endParaRPr/>
          </a:p>
        </p:txBody>
      </p:sp>
      <p:sp>
        <p:nvSpPr>
          <p:cNvPr id="9" name="Holder 2">
            <a:extLst>
              <a:ext uri="{FF2B5EF4-FFF2-40B4-BE49-F238E27FC236}">
                <a16:creationId xmlns:a16="http://schemas.microsoft.com/office/drawing/2014/main" id="{88B5DD21-387C-4EFB-8078-7EE9C2AB364A}"/>
              </a:ext>
            </a:extLst>
          </p:cNvPr>
          <p:cNvSpPr>
            <a:spLocks noGrp="1"/>
          </p:cNvSpPr>
          <p:nvPr>
            <p:ph type="ftr" sz="quarter" idx="5"/>
          </p:nvPr>
        </p:nvSpPr>
        <p:spPr>
          <a:xfrm>
            <a:off x="4758090" y="6489863"/>
            <a:ext cx="6101715" cy="179536"/>
          </a:xfrm>
        </p:spPr>
        <p:txBody>
          <a:bodyPr lIns="0" tIns="0" rIns="0" bIns="0"/>
          <a:lstStyle>
            <a:lvl1pPr>
              <a:defRPr sz="1200" b="1" i="0">
                <a:solidFill>
                  <a:srgbClr val="27829D"/>
                </a:solidFill>
                <a:latin typeface="Arial"/>
                <a:cs typeface="Arial"/>
              </a:defRPr>
            </a:lvl1pPr>
          </a:lstStyle>
          <a:p>
            <a:pPr marL="12700">
              <a:lnSpc>
                <a:spcPts val="1425"/>
              </a:lnSpc>
              <a:tabLst>
                <a:tab pos="3284220" algn="l"/>
                <a:tab pos="3455035" algn="l"/>
                <a:tab pos="4090035" algn="l"/>
                <a:tab pos="4261485" algn="l"/>
              </a:tabLst>
            </a:pPr>
            <a:r>
              <a:rPr lang="en-US" spc="-10"/>
              <a:t>Portland Housing Bureau</a:t>
            </a:r>
            <a:endParaRPr lang="en-US" spc="-5"/>
          </a:p>
        </p:txBody>
      </p:sp>
      <p:sp>
        <p:nvSpPr>
          <p:cNvPr id="10" name="Holder 4">
            <a:extLst>
              <a:ext uri="{FF2B5EF4-FFF2-40B4-BE49-F238E27FC236}">
                <a16:creationId xmlns:a16="http://schemas.microsoft.com/office/drawing/2014/main" id="{9D43E9B8-F21C-4970-8326-25998A208D17}"/>
              </a:ext>
            </a:extLst>
          </p:cNvPr>
          <p:cNvSpPr>
            <a:spLocks noGrp="1"/>
          </p:cNvSpPr>
          <p:nvPr>
            <p:ph type="sldNum" sz="quarter" idx="7"/>
          </p:nvPr>
        </p:nvSpPr>
        <p:spPr>
          <a:xfrm>
            <a:off x="11335166" y="6478453"/>
            <a:ext cx="323434" cy="184666"/>
          </a:xfrm>
        </p:spPr>
        <p:txBody>
          <a:bodyPr lIns="0" tIns="0" rIns="0" bIns="0"/>
          <a:lstStyle>
            <a:lvl1pPr>
              <a:defRPr sz="1200" b="1" i="0">
                <a:solidFill>
                  <a:srgbClr val="27829D"/>
                </a:solidFill>
                <a:latin typeface="Calibri"/>
                <a:cs typeface="Calibri"/>
              </a:defRPr>
            </a:lvl1pPr>
          </a:lstStyle>
          <a:p>
            <a:pPr marL="25400">
              <a:spcBef>
                <a:spcPts val="40"/>
              </a:spcBef>
            </a:pPr>
            <a:fld id="{81D60167-4931-47E6-BA6A-407CBD079E47}" type="slidenum">
              <a:rPr lang="en-US" smtClean="0"/>
              <a:pPr marL="25400">
                <a:spcBef>
                  <a:spcPts val="40"/>
                </a:spcBef>
              </a:pPr>
              <a:t>‹#›</a:t>
            </a:fld>
            <a:endParaRPr lang="en-US"/>
          </a:p>
        </p:txBody>
      </p:sp>
      <p:sp>
        <p:nvSpPr>
          <p:cNvPr id="11" name="Holder 2">
            <a:extLst>
              <a:ext uri="{FF2B5EF4-FFF2-40B4-BE49-F238E27FC236}">
                <a16:creationId xmlns:a16="http://schemas.microsoft.com/office/drawing/2014/main" id="{77111571-985C-4387-82FE-2EE2FB531234}"/>
              </a:ext>
            </a:extLst>
          </p:cNvPr>
          <p:cNvSpPr>
            <a:spLocks noGrp="1"/>
          </p:cNvSpPr>
          <p:nvPr>
            <p:ph type="title"/>
          </p:nvPr>
        </p:nvSpPr>
        <p:spPr>
          <a:xfrm>
            <a:off x="482739" y="561340"/>
            <a:ext cx="3089276" cy="635000"/>
          </a:xfrm>
        </p:spPr>
        <p:txBody>
          <a:bodyPr lIns="0" tIns="0" rIns="0" bIns="0"/>
          <a:lstStyle>
            <a:lvl1pPr>
              <a:defRPr sz="4000" b="1" i="0">
                <a:solidFill>
                  <a:schemeClr val="bg1"/>
                </a:solidFill>
                <a:latin typeface="Arial"/>
                <a:cs typeface="Arial"/>
              </a:defRPr>
            </a:lvl1pPr>
          </a:lstStyle>
          <a:p>
            <a:endParaRPr/>
          </a:p>
        </p:txBody>
      </p:sp>
    </p:spTree>
    <p:extLst>
      <p:ext uri="{BB962C8B-B14F-4D97-AF65-F5344CB8AC3E}">
        <p14:creationId xmlns:p14="http://schemas.microsoft.com/office/powerpoint/2010/main" val="921021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de Content, no divider bar">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6C6F9A56-47F3-4301-AD5D-ECC3ECA10D40}"/>
              </a:ext>
            </a:extLst>
          </p:cNvPr>
          <p:cNvSpPr/>
          <p:nvPr userDrawn="1"/>
        </p:nvSpPr>
        <p:spPr>
          <a:xfrm>
            <a:off x="0" y="0"/>
            <a:ext cx="4288155" cy="6296660"/>
          </a:xfrm>
          <a:custGeom>
            <a:avLst/>
            <a:gdLst/>
            <a:ahLst/>
            <a:cxnLst/>
            <a:rect l="l" t="t" r="r" b="b"/>
            <a:pathLst>
              <a:path w="4288155" h="6296660">
                <a:moveTo>
                  <a:pt x="0" y="6296139"/>
                </a:moveTo>
                <a:lnTo>
                  <a:pt x="4288155" y="6296139"/>
                </a:lnTo>
                <a:lnTo>
                  <a:pt x="4288155" y="0"/>
                </a:lnTo>
                <a:lnTo>
                  <a:pt x="0" y="0"/>
                </a:lnTo>
                <a:lnTo>
                  <a:pt x="0" y="6296139"/>
                </a:lnTo>
                <a:close/>
              </a:path>
            </a:pathLst>
          </a:custGeom>
          <a:solidFill>
            <a:srgbClr val="27829D"/>
          </a:solidFill>
        </p:spPr>
        <p:txBody>
          <a:bodyPr wrap="square" lIns="0" tIns="0" rIns="0" bIns="0" rtlCol="0"/>
          <a:lstStyle/>
          <a:p>
            <a:endParaRPr/>
          </a:p>
        </p:txBody>
      </p:sp>
      <p:sp>
        <p:nvSpPr>
          <p:cNvPr id="7" name="object 3">
            <a:extLst>
              <a:ext uri="{FF2B5EF4-FFF2-40B4-BE49-F238E27FC236}">
                <a16:creationId xmlns:a16="http://schemas.microsoft.com/office/drawing/2014/main" id="{E7900E62-5777-4FC6-94B3-A7E6118BE566}"/>
              </a:ext>
            </a:extLst>
          </p:cNvPr>
          <p:cNvSpPr/>
          <p:nvPr userDrawn="1"/>
        </p:nvSpPr>
        <p:spPr>
          <a:xfrm>
            <a:off x="0" y="6296139"/>
            <a:ext cx="4288155" cy="561975"/>
          </a:xfrm>
          <a:custGeom>
            <a:avLst/>
            <a:gdLst/>
            <a:ahLst/>
            <a:cxnLst/>
            <a:rect l="l" t="t" r="r" b="b"/>
            <a:pathLst>
              <a:path w="4288155" h="561975">
                <a:moveTo>
                  <a:pt x="0" y="561860"/>
                </a:moveTo>
                <a:lnTo>
                  <a:pt x="4288155" y="561860"/>
                </a:lnTo>
                <a:lnTo>
                  <a:pt x="4288155" y="0"/>
                </a:lnTo>
                <a:lnTo>
                  <a:pt x="0" y="0"/>
                </a:lnTo>
                <a:lnTo>
                  <a:pt x="0" y="561860"/>
                </a:lnTo>
                <a:close/>
              </a:path>
            </a:pathLst>
          </a:custGeom>
          <a:solidFill>
            <a:srgbClr val="8FD169"/>
          </a:solidFill>
        </p:spPr>
        <p:txBody>
          <a:bodyPr wrap="square" lIns="0" tIns="0" rIns="0" bIns="0" rtlCol="0"/>
          <a:lstStyle/>
          <a:p>
            <a:endParaRPr/>
          </a:p>
        </p:txBody>
      </p:sp>
      <p:sp>
        <p:nvSpPr>
          <p:cNvPr id="9" name="Holder 2">
            <a:extLst>
              <a:ext uri="{FF2B5EF4-FFF2-40B4-BE49-F238E27FC236}">
                <a16:creationId xmlns:a16="http://schemas.microsoft.com/office/drawing/2014/main" id="{88B5DD21-387C-4EFB-8078-7EE9C2AB364A}"/>
              </a:ext>
            </a:extLst>
          </p:cNvPr>
          <p:cNvSpPr>
            <a:spLocks noGrp="1"/>
          </p:cNvSpPr>
          <p:nvPr>
            <p:ph type="ftr" sz="quarter" idx="5"/>
          </p:nvPr>
        </p:nvSpPr>
        <p:spPr>
          <a:xfrm>
            <a:off x="4758090" y="6489863"/>
            <a:ext cx="6101715" cy="179536"/>
          </a:xfrm>
        </p:spPr>
        <p:txBody>
          <a:bodyPr lIns="0" tIns="0" rIns="0" bIns="0"/>
          <a:lstStyle>
            <a:lvl1pPr>
              <a:defRPr sz="1200" b="1" i="0">
                <a:solidFill>
                  <a:srgbClr val="27829D"/>
                </a:solidFill>
                <a:latin typeface="Arial"/>
                <a:cs typeface="Arial"/>
              </a:defRPr>
            </a:lvl1pPr>
          </a:lstStyle>
          <a:p>
            <a:pPr marL="12700">
              <a:lnSpc>
                <a:spcPts val="1425"/>
              </a:lnSpc>
              <a:tabLst>
                <a:tab pos="3284220" algn="l"/>
                <a:tab pos="3455035" algn="l"/>
                <a:tab pos="4090035" algn="l"/>
                <a:tab pos="4261485" algn="l"/>
              </a:tabLst>
            </a:pPr>
            <a:r>
              <a:rPr lang="en-US" spc="-10"/>
              <a:t>Portland Housing Bureau</a:t>
            </a:r>
            <a:endParaRPr lang="en-US" spc="-5"/>
          </a:p>
        </p:txBody>
      </p:sp>
      <p:sp>
        <p:nvSpPr>
          <p:cNvPr id="10" name="Holder 4">
            <a:extLst>
              <a:ext uri="{FF2B5EF4-FFF2-40B4-BE49-F238E27FC236}">
                <a16:creationId xmlns:a16="http://schemas.microsoft.com/office/drawing/2014/main" id="{9D43E9B8-F21C-4970-8326-25998A208D17}"/>
              </a:ext>
            </a:extLst>
          </p:cNvPr>
          <p:cNvSpPr>
            <a:spLocks noGrp="1"/>
          </p:cNvSpPr>
          <p:nvPr>
            <p:ph type="sldNum" sz="quarter" idx="7"/>
          </p:nvPr>
        </p:nvSpPr>
        <p:spPr>
          <a:xfrm>
            <a:off x="11335166" y="6478453"/>
            <a:ext cx="323434" cy="184666"/>
          </a:xfrm>
        </p:spPr>
        <p:txBody>
          <a:bodyPr lIns="0" tIns="0" rIns="0" bIns="0"/>
          <a:lstStyle>
            <a:lvl1pPr>
              <a:defRPr sz="1200" b="1" i="0">
                <a:solidFill>
                  <a:srgbClr val="27829D"/>
                </a:solidFill>
                <a:latin typeface="Calibri"/>
                <a:cs typeface="Calibri"/>
              </a:defRPr>
            </a:lvl1pPr>
          </a:lstStyle>
          <a:p>
            <a:pPr marL="25400">
              <a:spcBef>
                <a:spcPts val="40"/>
              </a:spcBef>
            </a:pPr>
            <a:fld id="{81D60167-4931-47E6-BA6A-407CBD079E47}" type="slidenum">
              <a:rPr lang="en-US" smtClean="0"/>
              <a:pPr marL="25400">
                <a:spcBef>
                  <a:spcPts val="40"/>
                </a:spcBef>
              </a:pPr>
              <a:t>‹#›</a:t>
            </a:fld>
            <a:endParaRPr lang="en-US"/>
          </a:p>
        </p:txBody>
      </p:sp>
      <p:sp>
        <p:nvSpPr>
          <p:cNvPr id="11" name="Holder 2">
            <a:extLst>
              <a:ext uri="{FF2B5EF4-FFF2-40B4-BE49-F238E27FC236}">
                <a16:creationId xmlns:a16="http://schemas.microsoft.com/office/drawing/2014/main" id="{77111571-985C-4387-82FE-2EE2FB531234}"/>
              </a:ext>
            </a:extLst>
          </p:cNvPr>
          <p:cNvSpPr>
            <a:spLocks noGrp="1"/>
          </p:cNvSpPr>
          <p:nvPr>
            <p:ph type="title"/>
          </p:nvPr>
        </p:nvSpPr>
        <p:spPr>
          <a:xfrm>
            <a:off x="482739" y="561340"/>
            <a:ext cx="3089276" cy="635000"/>
          </a:xfrm>
        </p:spPr>
        <p:txBody>
          <a:bodyPr lIns="0" tIns="0" rIns="0" bIns="0"/>
          <a:lstStyle>
            <a:lvl1pPr>
              <a:defRPr sz="4000" b="1" i="0">
                <a:solidFill>
                  <a:schemeClr val="bg1"/>
                </a:solidFill>
                <a:latin typeface="Arial"/>
                <a:cs typeface="Arial"/>
              </a:defRPr>
            </a:lvl1pPr>
          </a:lstStyle>
          <a:p>
            <a:endParaRPr/>
          </a:p>
        </p:txBody>
      </p:sp>
    </p:spTree>
    <p:extLst>
      <p:ext uri="{BB962C8B-B14F-4D97-AF65-F5344CB8AC3E}">
        <p14:creationId xmlns:p14="http://schemas.microsoft.com/office/powerpoint/2010/main" val="11367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Slide Conten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DCF37A12-DC80-4E26-A723-AE26478FB7E6}"/>
              </a:ext>
            </a:extLst>
          </p:cNvPr>
          <p:cNvSpPr/>
          <p:nvPr userDrawn="1"/>
        </p:nvSpPr>
        <p:spPr>
          <a:xfrm>
            <a:off x="0" y="6296133"/>
            <a:ext cx="12192000" cy="561975"/>
          </a:xfrm>
          <a:custGeom>
            <a:avLst/>
            <a:gdLst/>
            <a:ahLst/>
            <a:cxnLst/>
            <a:rect l="l" t="t" r="r" b="b"/>
            <a:pathLst>
              <a:path w="12192000" h="561975">
                <a:moveTo>
                  <a:pt x="12192000" y="0"/>
                </a:moveTo>
                <a:lnTo>
                  <a:pt x="5613" y="0"/>
                </a:lnTo>
                <a:lnTo>
                  <a:pt x="0" y="561873"/>
                </a:lnTo>
                <a:lnTo>
                  <a:pt x="12192000" y="561873"/>
                </a:lnTo>
                <a:lnTo>
                  <a:pt x="12192000" y="0"/>
                </a:lnTo>
                <a:close/>
              </a:path>
            </a:pathLst>
          </a:custGeom>
          <a:solidFill>
            <a:srgbClr val="27829D"/>
          </a:solidFill>
        </p:spPr>
        <p:txBody>
          <a:bodyPr wrap="square" lIns="0" tIns="0" rIns="0" bIns="0" rtlCol="0"/>
          <a:lstStyle/>
          <a:p>
            <a:endParaRPr>
              <a:solidFill>
                <a:schemeClr val="bg1"/>
              </a:solidFill>
            </a:endParaRPr>
          </a:p>
        </p:txBody>
      </p:sp>
      <p:sp>
        <p:nvSpPr>
          <p:cNvPr id="7" name="object 3">
            <a:extLst>
              <a:ext uri="{FF2B5EF4-FFF2-40B4-BE49-F238E27FC236}">
                <a16:creationId xmlns:a16="http://schemas.microsoft.com/office/drawing/2014/main" id="{F14540DF-FD2B-47F6-8FE6-0CC29AF62BD2}"/>
              </a:ext>
            </a:extLst>
          </p:cNvPr>
          <p:cNvSpPr/>
          <p:nvPr userDrawn="1"/>
        </p:nvSpPr>
        <p:spPr>
          <a:xfrm>
            <a:off x="0" y="6296139"/>
            <a:ext cx="3302000" cy="561975"/>
          </a:xfrm>
          <a:custGeom>
            <a:avLst/>
            <a:gdLst/>
            <a:ahLst/>
            <a:cxnLst/>
            <a:rect l="l" t="t" r="r" b="b"/>
            <a:pathLst>
              <a:path w="3302000" h="561975">
                <a:moveTo>
                  <a:pt x="0" y="561860"/>
                </a:moveTo>
                <a:lnTo>
                  <a:pt x="3302000" y="561860"/>
                </a:lnTo>
                <a:lnTo>
                  <a:pt x="3302000" y="0"/>
                </a:lnTo>
                <a:lnTo>
                  <a:pt x="0" y="0"/>
                </a:lnTo>
                <a:lnTo>
                  <a:pt x="0" y="561860"/>
                </a:lnTo>
                <a:close/>
              </a:path>
            </a:pathLst>
          </a:custGeom>
          <a:solidFill>
            <a:srgbClr val="8FD169"/>
          </a:solidFill>
        </p:spPr>
        <p:txBody>
          <a:bodyPr wrap="square" lIns="0" tIns="0" rIns="0" bIns="0" rtlCol="0"/>
          <a:lstStyle/>
          <a:p>
            <a:endParaRPr/>
          </a:p>
        </p:txBody>
      </p:sp>
      <p:sp>
        <p:nvSpPr>
          <p:cNvPr id="8" name="Holder 2">
            <a:extLst>
              <a:ext uri="{FF2B5EF4-FFF2-40B4-BE49-F238E27FC236}">
                <a16:creationId xmlns:a16="http://schemas.microsoft.com/office/drawing/2014/main" id="{D1482E41-1955-4B89-BB00-761D5D33FB74}"/>
              </a:ext>
            </a:extLst>
          </p:cNvPr>
          <p:cNvSpPr>
            <a:spLocks noGrp="1"/>
          </p:cNvSpPr>
          <p:nvPr>
            <p:ph type="ftr" sz="quarter" idx="5"/>
          </p:nvPr>
        </p:nvSpPr>
        <p:spPr>
          <a:xfrm>
            <a:off x="4758090" y="6489863"/>
            <a:ext cx="6101715" cy="179536"/>
          </a:xfrm>
        </p:spPr>
        <p:txBody>
          <a:bodyPr lIns="0" tIns="0" rIns="0" bIns="0"/>
          <a:lstStyle>
            <a:lvl1pPr>
              <a:defRPr sz="1200" b="1" i="0">
                <a:solidFill>
                  <a:schemeClr val="bg1"/>
                </a:solidFill>
                <a:latin typeface="Arial"/>
                <a:cs typeface="Arial"/>
              </a:defRPr>
            </a:lvl1pPr>
          </a:lstStyle>
          <a:p>
            <a:pPr marL="12700">
              <a:lnSpc>
                <a:spcPts val="1425"/>
              </a:lnSpc>
              <a:tabLst>
                <a:tab pos="3284220" algn="l"/>
                <a:tab pos="3455035" algn="l"/>
                <a:tab pos="4090035" algn="l"/>
                <a:tab pos="4261485" algn="l"/>
              </a:tabLst>
            </a:pPr>
            <a:r>
              <a:rPr lang="en-US" spc="-10"/>
              <a:t>Portland Housing Bureau</a:t>
            </a:r>
            <a:endParaRPr lang="en-US" spc="-5"/>
          </a:p>
        </p:txBody>
      </p:sp>
      <p:sp>
        <p:nvSpPr>
          <p:cNvPr id="9" name="Holder 4">
            <a:extLst>
              <a:ext uri="{FF2B5EF4-FFF2-40B4-BE49-F238E27FC236}">
                <a16:creationId xmlns:a16="http://schemas.microsoft.com/office/drawing/2014/main" id="{02883663-A05E-4A66-8C84-4E70790A2796}"/>
              </a:ext>
            </a:extLst>
          </p:cNvPr>
          <p:cNvSpPr>
            <a:spLocks noGrp="1"/>
          </p:cNvSpPr>
          <p:nvPr>
            <p:ph type="sldNum" sz="quarter" idx="7"/>
          </p:nvPr>
        </p:nvSpPr>
        <p:spPr>
          <a:xfrm>
            <a:off x="11335166" y="6478453"/>
            <a:ext cx="323434" cy="184666"/>
          </a:xfrm>
        </p:spPr>
        <p:txBody>
          <a:bodyPr lIns="0" tIns="0" rIns="0" bIns="0"/>
          <a:lstStyle>
            <a:lvl1pPr>
              <a:defRPr sz="1200" b="1" i="0">
                <a:solidFill>
                  <a:schemeClr val="bg1"/>
                </a:solidFill>
                <a:latin typeface="Calibri"/>
                <a:cs typeface="Calibri"/>
              </a:defRPr>
            </a:lvl1pPr>
          </a:lstStyle>
          <a:p>
            <a:pPr marL="25400">
              <a:spcBef>
                <a:spcPts val="40"/>
              </a:spcBef>
            </a:pPr>
            <a:fld id="{81D60167-4931-47E6-BA6A-407CBD079E47}" type="slidenum">
              <a:rPr lang="en-US" smtClean="0"/>
              <a:pPr marL="25400">
                <a:spcBef>
                  <a:spcPts val="40"/>
                </a:spcBef>
              </a:pPr>
              <a:t>‹#›</a:t>
            </a:fld>
            <a:endParaRPr lang="en-US"/>
          </a:p>
        </p:txBody>
      </p:sp>
      <p:sp>
        <p:nvSpPr>
          <p:cNvPr id="10" name="Holder 2">
            <a:extLst>
              <a:ext uri="{FF2B5EF4-FFF2-40B4-BE49-F238E27FC236}">
                <a16:creationId xmlns:a16="http://schemas.microsoft.com/office/drawing/2014/main" id="{4AE4BAA2-714F-45CB-A60F-9F3675A51431}"/>
              </a:ext>
            </a:extLst>
          </p:cNvPr>
          <p:cNvSpPr>
            <a:spLocks noGrp="1"/>
          </p:cNvSpPr>
          <p:nvPr>
            <p:ph type="title"/>
          </p:nvPr>
        </p:nvSpPr>
        <p:spPr>
          <a:xfrm>
            <a:off x="688340" y="582226"/>
            <a:ext cx="10815319" cy="635000"/>
          </a:xfrm>
        </p:spPr>
        <p:txBody>
          <a:bodyPr lIns="0" tIns="0" rIns="0" bIns="0"/>
          <a:lstStyle>
            <a:lvl1pPr>
              <a:defRPr sz="4000" b="1" i="0">
                <a:solidFill>
                  <a:srgbClr val="27829D"/>
                </a:solidFill>
                <a:latin typeface="Arial"/>
                <a:cs typeface="Arial"/>
              </a:defRPr>
            </a:lvl1pPr>
          </a:lstStyle>
          <a:p>
            <a:endParaRPr/>
          </a:p>
        </p:txBody>
      </p:sp>
    </p:spTree>
    <p:extLst>
      <p:ext uri="{BB962C8B-B14F-4D97-AF65-F5344CB8AC3E}">
        <p14:creationId xmlns:p14="http://schemas.microsoft.com/office/powerpoint/2010/main" val="2776323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tabLst>
                <a:tab pos="3284220" algn="l"/>
                <a:tab pos="3455035" algn="l"/>
                <a:tab pos="4090035" algn="l"/>
                <a:tab pos="4261485" algn="l"/>
              </a:tabLst>
            </a:pPr>
            <a:r>
              <a:rPr lang="en-US" spc="-10">
                <a:solidFill>
                  <a:srgbClr val="27829D"/>
                </a:solidFill>
              </a:rPr>
              <a:t>Portland Housing Bureau</a:t>
            </a:r>
            <a:endParaRPr spc="-5">
              <a:solidFill>
                <a:srgbClr val="27829D"/>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8295F79-C641-4279-B777-E966B0D5081E}" type="datetime1">
              <a:rPr lang="en-US" smtClean="0"/>
              <a:t>5/4/2023</a:t>
            </a:fld>
            <a:endParaRPr lang="en-US"/>
          </a:p>
        </p:txBody>
      </p:sp>
      <p:sp>
        <p:nvSpPr>
          <p:cNvPr id="6" name="Holder 6"/>
          <p:cNvSpPr>
            <a:spLocks noGrp="1"/>
          </p:cNvSpPr>
          <p:nvPr>
            <p:ph type="sldNum" sz="quarter" idx="7"/>
          </p:nvPr>
        </p:nvSpPr>
        <p:spPr/>
        <p:txBody>
          <a:bodyPr lIns="0" tIns="0" rIns="0" bIns="0"/>
          <a:lstStyle>
            <a:lvl1pPr>
              <a:defRPr sz="1200" b="1" i="0">
                <a:solidFill>
                  <a:srgbClr val="27829D"/>
                </a:solidFill>
                <a:latin typeface="Calibri"/>
                <a:cs typeface="Calibri"/>
              </a:defRPr>
            </a:lvl1pPr>
          </a:lstStyle>
          <a:p>
            <a:pPr marL="25400">
              <a:lnSpc>
                <a:spcPct val="100000"/>
              </a:lnSpc>
              <a:spcBef>
                <a:spcPts val="40"/>
              </a:spcBef>
            </a:pPr>
            <a:fld id="{81D60167-4931-47E6-BA6A-407CBD079E47}" type="slidenum">
              <a:rPr dirty="0"/>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7829D"/>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tabLst>
                <a:tab pos="3284220" algn="l"/>
                <a:tab pos="3455035" algn="l"/>
                <a:tab pos="4090035" algn="l"/>
                <a:tab pos="4261485" algn="l"/>
              </a:tabLst>
            </a:pPr>
            <a:r>
              <a:rPr lang="en-US" spc="-10">
                <a:solidFill>
                  <a:srgbClr val="27829D"/>
                </a:solidFill>
              </a:rPr>
              <a:t>Portland Housing Bureau</a:t>
            </a:r>
            <a:endParaRPr spc="-5">
              <a:solidFill>
                <a:srgbClr val="27829D"/>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6A2EBE2-4111-4065-BED1-832E2651B25C}" type="datetime1">
              <a:rPr lang="en-US" smtClean="0"/>
              <a:t>5/4/2023</a:t>
            </a:fld>
            <a:endParaRPr lang="en-US"/>
          </a:p>
        </p:txBody>
      </p:sp>
      <p:sp>
        <p:nvSpPr>
          <p:cNvPr id="6" name="Holder 6"/>
          <p:cNvSpPr>
            <a:spLocks noGrp="1"/>
          </p:cNvSpPr>
          <p:nvPr>
            <p:ph type="sldNum" sz="quarter" idx="7"/>
          </p:nvPr>
        </p:nvSpPr>
        <p:spPr/>
        <p:txBody>
          <a:bodyPr lIns="0" tIns="0" rIns="0" bIns="0"/>
          <a:lstStyle>
            <a:lvl1pPr>
              <a:defRPr sz="1200" b="1" i="0">
                <a:solidFill>
                  <a:srgbClr val="27829D"/>
                </a:solidFill>
                <a:latin typeface="Calibri"/>
                <a:cs typeface="Calibri"/>
              </a:defRPr>
            </a:lvl1pPr>
          </a:lstStyle>
          <a:p>
            <a:pPr marL="25400">
              <a:lnSpc>
                <a:spcPct val="100000"/>
              </a:lnSpc>
              <a:spcBef>
                <a:spcPts val="40"/>
              </a:spcBef>
            </a:pPr>
            <a:fld id="{81D60167-4931-47E6-BA6A-407CBD079E47}" type="slidenum">
              <a:rPr dirty="0"/>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7829D"/>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tabLst>
                <a:tab pos="3284220" algn="l"/>
                <a:tab pos="3455035" algn="l"/>
                <a:tab pos="4090035" algn="l"/>
                <a:tab pos="4261485" algn="l"/>
              </a:tabLst>
            </a:pPr>
            <a:r>
              <a:rPr lang="en-US" spc="-10">
                <a:solidFill>
                  <a:srgbClr val="27829D"/>
                </a:solidFill>
              </a:rPr>
              <a:t>Portland Housing Bureau</a:t>
            </a:r>
            <a:endParaRPr spc="-5">
              <a:solidFill>
                <a:srgbClr val="27829D"/>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4B46C912-83BE-469F-8535-A34DEB8FBB1F}" type="datetime1">
              <a:rPr lang="en-US" smtClean="0"/>
              <a:t>5/4/2023</a:t>
            </a:fld>
            <a:endParaRPr lang="en-US"/>
          </a:p>
        </p:txBody>
      </p:sp>
      <p:sp>
        <p:nvSpPr>
          <p:cNvPr id="7" name="Holder 7"/>
          <p:cNvSpPr>
            <a:spLocks noGrp="1"/>
          </p:cNvSpPr>
          <p:nvPr>
            <p:ph type="sldNum" sz="quarter" idx="7"/>
          </p:nvPr>
        </p:nvSpPr>
        <p:spPr/>
        <p:txBody>
          <a:bodyPr lIns="0" tIns="0" rIns="0" bIns="0"/>
          <a:lstStyle>
            <a:lvl1pPr>
              <a:defRPr sz="1200" b="1" i="0">
                <a:solidFill>
                  <a:srgbClr val="27829D"/>
                </a:solidFill>
                <a:latin typeface="Calibri"/>
                <a:cs typeface="Calibri"/>
              </a:defRPr>
            </a:lvl1pPr>
          </a:lstStyle>
          <a:p>
            <a:pPr marL="25400">
              <a:lnSpc>
                <a:spcPct val="100000"/>
              </a:lnSpc>
              <a:spcBef>
                <a:spcPts val="40"/>
              </a:spcBef>
            </a:pPr>
            <a:fld id="{81D60167-4931-47E6-BA6A-407CBD079E47}" type="slidenum">
              <a:rPr dirty="0"/>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7829D"/>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tabLst>
                <a:tab pos="3284220" algn="l"/>
                <a:tab pos="3455035" algn="l"/>
                <a:tab pos="4090035" algn="l"/>
                <a:tab pos="4261485" algn="l"/>
              </a:tabLst>
            </a:pPr>
            <a:r>
              <a:rPr lang="en-US" spc="-10">
                <a:solidFill>
                  <a:srgbClr val="27829D"/>
                </a:solidFill>
              </a:rPr>
              <a:t>Portland Housing Bureau</a:t>
            </a:r>
            <a:endParaRPr spc="-5">
              <a:solidFill>
                <a:srgbClr val="27829D"/>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9978443A-BEF3-4DAA-89AC-65D51E84E787}" type="datetime1">
              <a:rPr lang="en-US" smtClean="0"/>
              <a:t>5/4/2023</a:t>
            </a:fld>
            <a:endParaRPr lang="en-US"/>
          </a:p>
        </p:txBody>
      </p:sp>
      <p:sp>
        <p:nvSpPr>
          <p:cNvPr id="5" name="Holder 5"/>
          <p:cNvSpPr>
            <a:spLocks noGrp="1"/>
          </p:cNvSpPr>
          <p:nvPr>
            <p:ph type="sldNum" sz="quarter" idx="7"/>
          </p:nvPr>
        </p:nvSpPr>
        <p:spPr/>
        <p:txBody>
          <a:bodyPr lIns="0" tIns="0" rIns="0" bIns="0"/>
          <a:lstStyle>
            <a:lvl1pPr>
              <a:defRPr sz="1200" b="1" i="0">
                <a:solidFill>
                  <a:srgbClr val="27829D"/>
                </a:solidFill>
                <a:latin typeface="Calibri"/>
                <a:cs typeface="Calibri"/>
              </a:defRPr>
            </a:lvl1pPr>
          </a:lstStyle>
          <a:p>
            <a:pPr marL="25400">
              <a:lnSpc>
                <a:spcPct val="100000"/>
              </a:lnSpc>
              <a:spcBef>
                <a:spcPts val="40"/>
              </a:spcBef>
            </a:pPr>
            <a:fld id="{81D60167-4931-47E6-BA6A-407CBD079E47}" type="slidenum">
              <a:rPr dirty="0"/>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88340" y="582226"/>
            <a:ext cx="10815319" cy="635000"/>
          </a:xfrm>
          <a:prstGeom prst="rect">
            <a:avLst/>
          </a:prstGeom>
        </p:spPr>
        <p:txBody>
          <a:bodyPr wrap="square" lIns="0" tIns="0" rIns="0" bIns="0">
            <a:spAutoFit/>
          </a:bodyPr>
          <a:lstStyle>
            <a:lvl1pPr>
              <a:defRPr sz="4000" b="1" i="0">
                <a:solidFill>
                  <a:srgbClr val="27829D"/>
                </a:solidFill>
                <a:latin typeface="Arial"/>
                <a:cs typeface="Arial"/>
              </a:defRPr>
            </a:lvl1pPr>
          </a:lstStyle>
          <a:p>
            <a:endParaRPr/>
          </a:p>
        </p:txBody>
      </p:sp>
      <p:sp>
        <p:nvSpPr>
          <p:cNvPr id="3" name="Holder 3"/>
          <p:cNvSpPr>
            <a:spLocks noGrp="1"/>
          </p:cNvSpPr>
          <p:nvPr>
            <p:ph type="body" idx="1"/>
          </p:nvPr>
        </p:nvSpPr>
        <p:spPr>
          <a:xfrm>
            <a:off x="688340" y="1367933"/>
            <a:ext cx="10815319" cy="26924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758090" y="6489863"/>
            <a:ext cx="6101715" cy="179536"/>
          </a:xfrm>
          <a:prstGeom prst="rect">
            <a:avLst/>
          </a:prstGeom>
        </p:spPr>
        <p:txBody>
          <a:bodyPr wrap="square" lIns="0" tIns="0" rIns="0" bIns="0">
            <a:spAutoFit/>
          </a:bodyPr>
          <a:lstStyle>
            <a:lvl1pPr algn="r">
              <a:defRPr sz="1200" b="1" i="0">
                <a:solidFill>
                  <a:schemeClr val="bg1"/>
                </a:solidFill>
                <a:latin typeface="Arial"/>
                <a:cs typeface="Arial"/>
              </a:defRPr>
            </a:lvl1pPr>
          </a:lstStyle>
          <a:p>
            <a:pPr marL="12700">
              <a:lnSpc>
                <a:spcPts val="1425"/>
              </a:lnSpc>
              <a:tabLst>
                <a:tab pos="3284220" algn="l"/>
                <a:tab pos="3455035" algn="l"/>
                <a:tab pos="4090035" algn="l"/>
                <a:tab pos="4261485" algn="l"/>
              </a:tabLst>
            </a:pPr>
            <a:r>
              <a:rPr lang="en-US" spc="-10"/>
              <a:t>Portland Housing Bureau</a:t>
            </a:r>
            <a:endParaRPr lang="en-US" spc="-5"/>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369CDD28-93A6-437F-94F2-B61D38AD3E0E}" type="datetime1">
              <a:rPr lang="en-US" smtClean="0"/>
              <a:t>5/4/2023</a:t>
            </a:fld>
            <a:endParaRPr lang="en-US"/>
          </a:p>
        </p:txBody>
      </p:sp>
      <p:sp>
        <p:nvSpPr>
          <p:cNvPr id="6" name="Holder 6"/>
          <p:cNvSpPr>
            <a:spLocks noGrp="1"/>
          </p:cNvSpPr>
          <p:nvPr>
            <p:ph type="sldNum" sz="quarter" idx="7"/>
          </p:nvPr>
        </p:nvSpPr>
        <p:spPr>
          <a:xfrm>
            <a:off x="11335166" y="6478453"/>
            <a:ext cx="128270" cy="211454"/>
          </a:xfrm>
          <a:prstGeom prst="rect">
            <a:avLst/>
          </a:prstGeom>
        </p:spPr>
        <p:txBody>
          <a:bodyPr wrap="square" lIns="0" tIns="0" rIns="0" bIns="0">
            <a:spAutoFit/>
          </a:bodyPr>
          <a:lstStyle>
            <a:lvl1pPr>
              <a:defRPr sz="1200" b="1" i="0">
                <a:solidFill>
                  <a:srgbClr val="27829D"/>
                </a:solidFill>
                <a:latin typeface="Calibri"/>
                <a:cs typeface="Calibri"/>
              </a:defRPr>
            </a:lvl1pPr>
          </a:lstStyle>
          <a:p>
            <a:pPr marL="25400">
              <a:lnSpc>
                <a:spcPct val="100000"/>
              </a:lnSpc>
              <a:spcBef>
                <a:spcPts val="40"/>
              </a:spcBef>
            </a:pPr>
            <a:fld id="{81D60167-4931-47E6-BA6A-407CBD079E47}" type="slidenum">
              <a:rPr dirty="0"/>
              <a:t>‹#›</a:t>
            </a:fld>
            <a:endParaRPr/>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70" r:id="rId4"/>
    <p:sldLayoutId id="2147483669" r:id="rId5"/>
    <p:sldLayoutId id="2147483661" r:id="rId6"/>
    <p:sldLayoutId id="2147483662" r:id="rId7"/>
    <p:sldLayoutId id="2147483663" r:id="rId8"/>
    <p:sldLayoutId id="2147483664" r:id="rId9"/>
    <p:sldLayoutId id="2147483665" r:id="rId10"/>
  </p:sldLayoutIdLst>
  <p:hf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DBF309-5DDC-C628-4856-442A259F08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2D34C6-80DB-0682-B1C8-4A4EDFA807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7C252C-3E17-0890-0A60-2F14260A2A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ED785C-5819-4B29-902C-7675AF03240B}" type="datetimeFigureOut">
              <a:rPr lang="en-US" smtClean="0"/>
              <a:t>5/4/2023</a:t>
            </a:fld>
            <a:endParaRPr lang="en-US"/>
          </a:p>
        </p:txBody>
      </p:sp>
      <p:sp>
        <p:nvSpPr>
          <p:cNvPr id="5" name="Footer Placeholder 4">
            <a:extLst>
              <a:ext uri="{FF2B5EF4-FFF2-40B4-BE49-F238E27FC236}">
                <a16:creationId xmlns:a16="http://schemas.microsoft.com/office/drawing/2014/main" id="{4F326871-6C7C-E11D-778E-E5882778FD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2A3D0E-BCC9-4AE2-5E8D-22C8B524AC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C7CB5E-B11B-4564-AE71-3DE40DD571F3}" type="slidenum">
              <a:rPr lang="en-US" smtClean="0"/>
              <a:t>‹#›</a:t>
            </a:fld>
            <a:endParaRPr lang="en-US"/>
          </a:p>
        </p:txBody>
      </p:sp>
    </p:spTree>
    <p:extLst>
      <p:ext uri="{BB962C8B-B14F-4D97-AF65-F5344CB8AC3E}">
        <p14:creationId xmlns:p14="http://schemas.microsoft.com/office/powerpoint/2010/main" val="2813553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chart" Target="../charts/char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5B0AD8-1C37-46C8-BEC1-CCA43E62D5C8}"/>
              </a:ext>
            </a:extLst>
          </p:cNvPr>
          <p:cNvSpPr>
            <a:spLocks noGrp="1"/>
          </p:cNvSpPr>
          <p:nvPr>
            <p:ph type="title"/>
          </p:nvPr>
        </p:nvSpPr>
        <p:spPr>
          <a:xfrm>
            <a:off x="561477" y="2514600"/>
            <a:ext cx="10792323" cy="1587166"/>
          </a:xfrm>
        </p:spPr>
        <p:txBody>
          <a:bodyPr wrap="square" lIns="0" tIns="0" rIns="0" bIns="0" anchor="t">
            <a:spAutoFit/>
          </a:bodyPr>
          <a:lstStyle/>
          <a:p>
            <a:r>
              <a:rPr lang="en-US" spc="-5">
                <a:solidFill>
                  <a:srgbClr val="FFFFFF"/>
                </a:solidFill>
              </a:rPr>
              <a:t>Garden Park Estates</a:t>
            </a:r>
            <a:br>
              <a:rPr lang="en-US" spc="-5">
                <a:solidFill>
                  <a:srgbClr val="FFFFFF"/>
                </a:solidFill>
              </a:rPr>
            </a:br>
            <a:r>
              <a:rPr lang="en-US" sz="4400" spc="-5">
                <a:solidFill>
                  <a:srgbClr val="FFFFFF"/>
                </a:solidFill>
              </a:rPr>
              <a:t>funded by the Metro Housing Bond</a:t>
            </a:r>
            <a:endParaRPr lang="en-US" sz="4400"/>
          </a:p>
        </p:txBody>
      </p:sp>
      <p:sp>
        <p:nvSpPr>
          <p:cNvPr id="9" name="object 8">
            <a:extLst>
              <a:ext uri="{FF2B5EF4-FFF2-40B4-BE49-F238E27FC236}">
                <a16:creationId xmlns:a16="http://schemas.microsoft.com/office/drawing/2014/main" id="{86784CD4-D8C7-4A35-8D9A-4BCADB3ACB0A}"/>
              </a:ext>
            </a:extLst>
          </p:cNvPr>
          <p:cNvSpPr txBox="1"/>
          <p:nvPr/>
        </p:nvSpPr>
        <p:spPr>
          <a:xfrm>
            <a:off x="566468" y="5078083"/>
            <a:ext cx="4696465" cy="854145"/>
          </a:xfrm>
          <a:prstGeom prst="rect">
            <a:avLst/>
          </a:prstGeom>
        </p:spPr>
        <p:txBody>
          <a:bodyPr vert="horz" wrap="square" lIns="0" tIns="12700" rIns="0" bIns="0" rtlCol="0" anchor="t">
            <a:spAutoFit/>
          </a:bodyPr>
          <a:lstStyle/>
          <a:p>
            <a:pPr marL="12700" marR="5080">
              <a:lnSpc>
                <a:spcPct val="128800"/>
              </a:lnSpc>
              <a:spcBef>
                <a:spcPts val="100"/>
              </a:spcBef>
            </a:pPr>
            <a:r>
              <a:rPr lang="en-US" sz="2200" b="1" spc="-5">
                <a:solidFill>
                  <a:srgbClr val="FFFFFF"/>
                </a:solidFill>
                <a:latin typeface="Arial"/>
                <a:cs typeface="Arial"/>
              </a:rPr>
              <a:t>Molly C. Rogers, Interim Director</a:t>
            </a:r>
          </a:p>
          <a:p>
            <a:pPr marL="12700" marR="5080">
              <a:lnSpc>
                <a:spcPct val="128800"/>
              </a:lnSpc>
              <a:spcBef>
                <a:spcPts val="100"/>
              </a:spcBef>
            </a:pPr>
            <a:r>
              <a:rPr lang="en-US" sz="2200" b="1">
                <a:solidFill>
                  <a:srgbClr val="FFFFFF"/>
                </a:solidFill>
                <a:latin typeface="Arial"/>
                <a:cs typeface="Arial"/>
              </a:rPr>
              <a:t>May 3, 2023</a:t>
            </a:r>
            <a:endParaRPr sz="2200">
              <a:latin typeface="Arial"/>
              <a:cs typeface="Arial"/>
            </a:endParaRPr>
          </a:p>
        </p:txBody>
      </p:sp>
      <p:pic>
        <p:nvPicPr>
          <p:cNvPr id="2" name="Picture 1">
            <a:extLst>
              <a:ext uri="{FF2B5EF4-FFF2-40B4-BE49-F238E27FC236}">
                <a16:creationId xmlns:a16="http://schemas.microsoft.com/office/drawing/2014/main" id="{3990A35D-E0FC-3600-5BD0-DB3578955C34}"/>
              </a:ext>
            </a:extLst>
          </p:cNvPr>
          <p:cNvPicPr>
            <a:picLocks noChangeAspect="1"/>
          </p:cNvPicPr>
          <p:nvPr/>
        </p:nvPicPr>
        <p:blipFill>
          <a:blip r:embed="rId3"/>
          <a:stretch>
            <a:fillRect/>
          </a:stretch>
        </p:blipFill>
        <p:spPr>
          <a:xfrm>
            <a:off x="8915400" y="228600"/>
            <a:ext cx="3005588" cy="1207113"/>
          </a:xfrm>
          <a:prstGeom prst="rect">
            <a:avLst/>
          </a:prstGeom>
        </p:spPr>
      </p:pic>
    </p:spTree>
    <p:extLst>
      <p:ext uri="{BB962C8B-B14F-4D97-AF65-F5344CB8AC3E}">
        <p14:creationId xmlns:p14="http://schemas.microsoft.com/office/powerpoint/2010/main" val="1633088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A59D1A7-2AAE-4E93-81BC-A69530880168}"/>
              </a:ext>
            </a:extLst>
          </p:cNvPr>
          <p:cNvSpPr>
            <a:spLocks noGrp="1"/>
          </p:cNvSpPr>
          <p:nvPr>
            <p:ph type="ftr" sz="quarter" idx="5"/>
          </p:nvPr>
        </p:nvSpPr>
        <p:spPr>
          <a:xfrm>
            <a:off x="4782538" y="6519906"/>
            <a:ext cx="6101715" cy="179536"/>
          </a:xfrm>
        </p:spPr>
        <p:txBody>
          <a:bodyPr/>
          <a:lstStyle/>
          <a:p>
            <a:pPr marL="12700" algn="r">
              <a:lnSpc>
                <a:spcPts val="1425"/>
              </a:lnSpc>
              <a:tabLst>
                <a:tab pos="3284220" algn="l"/>
                <a:tab pos="3455035" algn="l"/>
                <a:tab pos="4090035" algn="l"/>
                <a:tab pos="4261485" algn="l"/>
              </a:tabLst>
            </a:pPr>
            <a:r>
              <a:rPr lang="en-US" spc="-10"/>
              <a:t>Portland Housing Bureau</a:t>
            </a:r>
            <a:endParaRPr lang="en-US" spc="-5"/>
          </a:p>
        </p:txBody>
      </p:sp>
      <p:sp>
        <p:nvSpPr>
          <p:cNvPr id="5" name="Slide Number Placeholder 4">
            <a:extLst>
              <a:ext uri="{FF2B5EF4-FFF2-40B4-BE49-F238E27FC236}">
                <a16:creationId xmlns:a16="http://schemas.microsoft.com/office/drawing/2014/main" id="{524A0769-FE8A-4494-9C09-F89DF8D00F8E}"/>
              </a:ext>
            </a:extLst>
          </p:cNvPr>
          <p:cNvSpPr>
            <a:spLocks noGrp="1"/>
          </p:cNvSpPr>
          <p:nvPr>
            <p:ph type="sldNum" sz="quarter" idx="7"/>
          </p:nvPr>
        </p:nvSpPr>
        <p:spPr/>
        <p:txBody>
          <a:bodyPr/>
          <a:lstStyle/>
          <a:p>
            <a:pPr marL="25400">
              <a:lnSpc>
                <a:spcPct val="100000"/>
              </a:lnSpc>
              <a:spcBef>
                <a:spcPts val="40"/>
              </a:spcBef>
            </a:pPr>
            <a:fld id="{81D60167-4931-47E6-BA6A-407CBD079E47}" type="slidenum">
              <a:rPr lang="en-US" smtClean="0"/>
              <a:t>10</a:t>
            </a:fld>
            <a:endParaRPr lang="en-US"/>
          </a:p>
        </p:txBody>
      </p:sp>
      <p:sp>
        <p:nvSpPr>
          <p:cNvPr id="6" name="Title 5">
            <a:extLst>
              <a:ext uri="{FF2B5EF4-FFF2-40B4-BE49-F238E27FC236}">
                <a16:creationId xmlns:a16="http://schemas.microsoft.com/office/drawing/2014/main" id="{88A1B0D7-11AD-4384-8710-63EF9CBD58C7}"/>
              </a:ext>
            </a:extLst>
          </p:cNvPr>
          <p:cNvSpPr>
            <a:spLocks noGrp="1"/>
          </p:cNvSpPr>
          <p:nvPr>
            <p:ph type="title"/>
          </p:nvPr>
        </p:nvSpPr>
        <p:spPr>
          <a:xfrm>
            <a:off x="602986" y="336060"/>
            <a:ext cx="10815319" cy="635000"/>
          </a:xfrm>
        </p:spPr>
        <p:txBody>
          <a:bodyPr/>
          <a:lstStyle/>
          <a:p>
            <a:r>
              <a:rPr lang="en-US" spc="-5"/>
              <a:t>Funding Sources</a:t>
            </a:r>
            <a:endParaRPr lang="en-US"/>
          </a:p>
        </p:txBody>
      </p:sp>
      <p:pic>
        <p:nvPicPr>
          <p:cNvPr id="9" name="Picture 8">
            <a:extLst>
              <a:ext uri="{FF2B5EF4-FFF2-40B4-BE49-F238E27FC236}">
                <a16:creationId xmlns:a16="http://schemas.microsoft.com/office/drawing/2014/main" id="{75A01337-727C-474F-98C4-F071B3C8F7D5}"/>
              </a:ext>
            </a:extLst>
          </p:cNvPr>
          <p:cNvPicPr>
            <a:picLocks noChangeAspect="1"/>
          </p:cNvPicPr>
          <p:nvPr/>
        </p:nvPicPr>
        <p:blipFill>
          <a:blip r:embed="rId3"/>
          <a:stretch>
            <a:fillRect/>
          </a:stretch>
        </p:blipFill>
        <p:spPr>
          <a:xfrm>
            <a:off x="586074" y="1206219"/>
            <a:ext cx="1519568" cy="1446637"/>
          </a:xfrm>
          <a:prstGeom prst="rect">
            <a:avLst/>
          </a:prstGeom>
        </p:spPr>
      </p:pic>
      <p:pic>
        <p:nvPicPr>
          <p:cNvPr id="10" name="Picture 9" descr="Government of Portland, Oregon - Wikipedia">
            <a:extLst>
              <a:ext uri="{FF2B5EF4-FFF2-40B4-BE49-F238E27FC236}">
                <a16:creationId xmlns:a16="http://schemas.microsoft.com/office/drawing/2014/main" id="{CF689531-88D5-4D33-8C63-A951446BEE42}"/>
              </a:ext>
            </a:extLst>
          </p:cNvPr>
          <p:cNvPicPr>
            <a:picLocks noChangeAspect="1"/>
          </p:cNvPicPr>
          <p:nvPr/>
        </p:nvPicPr>
        <p:blipFill>
          <a:blip r:embed="rId4"/>
          <a:stretch>
            <a:fillRect/>
          </a:stretch>
        </p:blipFill>
        <p:spPr>
          <a:xfrm>
            <a:off x="620371" y="4420071"/>
            <a:ext cx="1494761" cy="1477572"/>
          </a:xfrm>
          <a:prstGeom prst="rect">
            <a:avLst/>
          </a:prstGeom>
        </p:spPr>
      </p:pic>
      <p:pic>
        <p:nvPicPr>
          <p:cNvPr id="17" name="Picture 2" descr="Metro (Oregon regional government) - Wikipedia">
            <a:extLst>
              <a:ext uri="{FF2B5EF4-FFF2-40B4-BE49-F238E27FC236}">
                <a16:creationId xmlns:a16="http://schemas.microsoft.com/office/drawing/2014/main" id="{83BD15E9-581C-4F27-875C-C108AA94D6D9}"/>
              </a:ext>
            </a:extLst>
          </p:cNvPr>
          <p:cNvPicPr>
            <a:picLocks noChangeAspect="1"/>
          </p:cNvPicPr>
          <p:nvPr/>
        </p:nvPicPr>
        <p:blipFill>
          <a:blip r:embed="rId5"/>
          <a:stretch>
            <a:fillRect/>
          </a:stretch>
        </p:blipFill>
        <p:spPr>
          <a:xfrm>
            <a:off x="2269970" y="2942299"/>
            <a:ext cx="2750722" cy="1107166"/>
          </a:xfrm>
          <a:prstGeom prst="rect">
            <a:avLst/>
          </a:prstGeom>
        </p:spPr>
      </p:pic>
      <p:sp>
        <p:nvSpPr>
          <p:cNvPr id="7" name="Title 5">
            <a:extLst>
              <a:ext uri="{FF2B5EF4-FFF2-40B4-BE49-F238E27FC236}">
                <a16:creationId xmlns:a16="http://schemas.microsoft.com/office/drawing/2014/main" id="{CF2B8192-4331-0253-4EA0-B93CBC330DAA}"/>
              </a:ext>
            </a:extLst>
          </p:cNvPr>
          <p:cNvSpPr txBox="1">
            <a:spLocks/>
          </p:cNvSpPr>
          <p:nvPr/>
        </p:nvSpPr>
        <p:spPr>
          <a:xfrm>
            <a:off x="6441661" y="5403844"/>
            <a:ext cx="5129968" cy="738664"/>
          </a:xfrm>
          <a:prstGeom prst="rect">
            <a:avLst/>
          </a:prstGeom>
        </p:spPr>
        <p:txBody>
          <a:bodyPr wrap="square" lIns="0" tIns="0" rIns="0" bIns="0" anchor="t">
            <a:spAutoFit/>
          </a:bodyPr>
          <a:lstStyle>
            <a:lvl1pPr>
              <a:defRPr sz="4000" b="1" i="0">
                <a:solidFill>
                  <a:srgbClr val="27829D"/>
                </a:solidFill>
                <a:latin typeface="Arial"/>
                <a:ea typeface="+mj-ea"/>
                <a:cs typeface="Arial"/>
              </a:defRPr>
            </a:lvl1pPr>
          </a:lstStyle>
          <a:p>
            <a:pPr algn="ctr"/>
            <a:r>
              <a:rPr lang="en-US" sz="2400" kern="0" spc="-5"/>
              <a:t>PHB resources leveraged 5x other </a:t>
            </a:r>
          </a:p>
          <a:p>
            <a:pPr algn="ctr"/>
            <a:r>
              <a:rPr lang="en-US" sz="2400" kern="0" spc="-5"/>
              <a:t>private &amp; public sources </a:t>
            </a:r>
            <a:endParaRPr lang="en-US" sz="2400" kern="0"/>
          </a:p>
        </p:txBody>
      </p:sp>
      <p:pic>
        <p:nvPicPr>
          <p:cNvPr id="2" name="Picture 1">
            <a:extLst>
              <a:ext uri="{FF2B5EF4-FFF2-40B4-BE49-F238E27FC236}">
                <a16:creationId xmlns:a16="http://schemas.microsoft.com/office/drawing/2014/main" id="{52754462-F5C8-431D-BCA2-68170D1BF01C}"/>
              </a:ext>
            </a:extLst>
          </p:cNvPr>
          <p:cNvPicPr>
            <a:picLocks noChangeAspect="1"/>
          </p:cNvPicPr>
          <p:nvPr/>
        </p:nvPicPr>
        <p:blipFill>
          <a:blip r:embed="rId6"/>
          <a:stretch>
            <a:fillRect/>
          </a:stretch>
        </p:blipFill>
        <p:spPr>
          <a:xfrm>
            <a:off x="620371" y="2764741"/>
            <a:ext cx="1450974" cy="1450974"/>
          </a:xfrm>
          <a:prstGeom prst="rect">
            <a:avLst/>
          </a:prstGeom>
        </p:spPr>
      </p:pic>
      <p:pic>
        <p:nvPicPr>
          <p:cNvPr id="3" name="Picture 2">
            <a:extLst>
              <a:ext uri="{FF2B5EF4-FFF2-40B4-BE49-F238E27FC236}">
                <a16:creationId xmlns:a16="http://schemas.microsoft.com/office/drawing/2014/main" id="{B581B6B3-15F9-67AB-6785-AD145A51E1EC}"/>
              </a:ext>
            </a:extLst>
          </p:cNvPr>
          <p:cNvPicPr>
            <a:picLocks noChangeAspect="1"/>
          </p:cNvPicPr>
          <p:nvPr/>
        </p:nvPicPr>
        <p:blipFill>
          <a:blip r:embed="rId7"/>
          <a:stretch>
            <a:fillRect/>
          </a:stretch>
        </p:blipFill>
        <p:spPr>
          <a:xfrm>
            <a:off x="2486626" y="4650034"/>
            <a:ext cx="2744520" cy="1023835"/>
          </a:xfrm>
          <a:prstGeom prst="rect">
            <a:avLst/>
          </a:prstGeom>
        </p:spPr>
      </p:pic>
      <p:pic>
        <p:nvPicPr>
          <p:cNvPr id="11" name="Picture 10">
            <a:extLst>
              <a:ext uri="{FF2B5EF4-FFF2-40B4-BE49-F238E27FC236}">
                <a16:creationId xmlns:a16="http://schemas.microsoft.com/office/drawing/2014/main" id="{71E50A6B-3E55-B095-F2C8-3637745B5027}"/>
              </a:ext>
            </a:extLst>
          </p:cNvPr>
          <p:cNvPicPr>
            <a:picLocks noChangeAspect="1"/>
          </p:cNvPicPr>
          <p:nvPr/>
        </p:nvPicPr>
        <p:blipFill>
          <a:blip r:embed="rId8"/>
          <a:stretch>
            <a:fillRect/>
          </a:stretch>
        </p:blipFill>
        <p:spPr>
          <a:xfrm>
            <a:off x="2406819" y="1642179"/>
            <a:ext cx="3228871" cy="878553"/>
          </a:xfrm>
          <a:prstGeom prst="rect">
            <a:avLst/>
          </a:prstGeom>
        </p:spPr>
      </p:pic>
      <p:graphicFrame>
        <p:nvGraphicFramePr>
          <p:cNvPr id="12" name="Content Placeholder 5">
            <a:extLst>
              <a:ext uri="{FF2B5EF4-FFF2-40B4-BE49-F238E27FC236}">
                <a16:creationId xmlns:a16="http://schemas.microsoft.com/office/drawing/2014/main" id="{B121EDEB-2AEF-04F0-AB9F-20ED2F620B65}"/>
              </a:ext>
            </a:extLst>
          </p:cNvPr>
          <p:cNvGraphicFramePr>
            <a:graphicFrameLocks/>
          </p:cNvGraphicFramePr>
          <p:nvPr>
            <p:extLst>
              <p:ext uri="{D42A27DB-BD31-4B8C-83A1-F6EECF244321}">
                <p14:modId xmlns:p14="http://schemas.microsoft.com/office/powerpoint/2010/main" val="2275683050"/>
              </p:ext>
            </p:extLst>
          </p:nvPr>
        </p:nvGraphicFramePr>
        <p:xfrm>
          <a:off x="6167984" y="632716"/>
          <a:ext cx="5551498" cy="4795626"/>
        </p:xfrm>
        <a:graphic>
          <a:graphicData uri="http://schemas.openxmlformats.org/drawingml/2006/chart">
            <c:chart xmlns:c="http://schemas.openxmlformats.org/drawingml/2006/chart" xmlns:r="http://schemas.openxmlformats.org/officeDocument/2006/relationships" r:id="rId9"/>
          </a:graphicData>
        </a:graphic>
      </p:graphicFrame>
      <p:sp>
        <p:nvSpPr>
          <p:cNvPr id="13" name="Flowchart: Terminator 12">
            <a:extLst>
              <a:ext uri="{FF2B5EF4-FFF2-40B4-BE49-F238E27FC236}">
                <a16:creationId xmlns:a16="http://schemas.microsoft.com/office/drawing/2014/main" id="{0B6DBAA0-40FF-ACA1-4D06-3BFD8E2D8023}"/>
              </a:ext>
            </a:extLst>
          </p:cNvPr>
          <p:cNvSpPr/>
          <p:nvPr/>
        </p:nvSpPr>
        <p:spPr>
          <a:xfrm>
            <a:off x="9237322" y="1434713"/>
            <a:ext cx="1287625" cy="369332"/>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PHB Funds</a:t>
            </a:r>
          </a:p>
        </p:txBody>
      </p:sp>
      <p:sp>
        <p:nvSpPr>
          <p:cNvPr id="14" name="Flowchart: Terminator 13">
            <a:extLst>
              <a:ext uri="{FF2B5EF4-FFF2-40B4-BE49-F238E27FC236}">
                <a16:creationId xmlns:a16="http://schemas.microsoft.com/office/drawing/2014/main" id="{2B9A0EF0-0C8A-8DF8-E1A7-AA591FB4BF55}"/>
              </a:ext>
            </a:extLst>
          </p:cNvPr>
          <p:cNvSpPr/>
          <p:nvPr/>
        </p:nvSpPr>
        <p:spPr>
          <a:xfrm>
            <a:off x="7646836" y="3402723"/>
            <a:ext cx="1287625" cy="369332"/>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Other Sources</a:t>
            </a:r>
          </a:p>
        </p:txBody>
      </p:sp>
      <p:sp>
        <p:nvSpPr>
          <p:cNvPr id="15" name="Flowchart: Terminator 14">
            <a:extLst>
              <a:ext uri="{FF2B5EF4-FFF2-40B4-BE49-F238E27FC236}">
                <a16:creationId xmlns:a16="http://schemas.microsoft.com/office/drawing/2014/main" id="{9F535D6F-594C-E52E-5C62-6F511A94E14A}"/>
              </a:ext>
            </a:extLst>
          </p:cNvPr>
          <p:cNvSpPr/>
          <p:nvPr/>
        </p:nvSpPr>
        <p:spPr>
          <a:xfrm>
            <a:off x="10725886" y="2190780"/>
            <a:ext cx="1287625" cy="369332"/>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Other City Funds</a:t>
            </a:r>
          </a:p>
        </p:txBody>
      </p:sp>
    </p:spTree>
    <p:extLst>
      <p:ext uri="{BB962C8B-B14F-4D97-AF65-F5344CB8AC3E}">
        <p14:creationId xmlns:p14="http://schemas.microsoft.com/office/powerpoint/2010/main" val="3676281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F1AF258-B596-4CF2-9A3F-22E9BF90CD96}"/>
              </a:ext>
            </a:extLst>
          </p:cNvPr>
          <p:cNvSpPr>
            <a:spLocks noGrp="1"/>
          </p:cNvSpPr>
          <p:nvPr>
            <p:ph type="ftr" sz="quarter" idx="5"/>
          </p:nvPr>
        </p:nvSpPr>
        <p:spPr/>
        <p:txBody>
          <a:bodyPr/>
          <a:lstStyle/>
          <a:p>
            <a:pPr marL="12700">
              <a:lnSpc>
                <a:spcPts val="1425"/>
              </a:lnSpc>
              <a:tabLst>
                <a:tab pos="3284220" algn="l"/>
                <a:tab pos="3455035" algn="l"/>
                <a:tab pos="4090035" algn="l"/>
                <a:tab pos="4261485" algn="l"/>
              </a:tabLst>
            </a:pPr>
            <a:r>
              <a:rPr lang="en-US" spc="-10"/>
              <a:t>Portland Housing Bureau</a:t>
            </a:r>
            <a:endParaRPr lang="en-US" spc="-5"/>
          </a:p>
        </p:txBody>
      </p:sp>
      <p:sp>
        <p:nvSpPr>
          <p:cNvPr id="5" name="Slide Number Placeholder 4">
            <a:extLst>
              <a:ext uri="{FF2B5EF4-FFF2-40B4-BE49-F238E27FC236}">
                <a16:creationId xmlns:a16="http://schemas.microsoft.com/office/drawing/2014/main" id="{7DEE93CA-2149-458C-BD1A-24702F7E6DCB}"/>
              </a:ext>
            </a:extLst>
          </p:cNvPr>
          <p:cNvSpPr>
            <a:spLocks noGrp="1"/>
          </p:cNvSpPr>
          <p:nvPr>
            <p:ph type="sldNum" sz="quarter" idx="7"/>
          </p:nvPr>
        </p:nvSpPr>
        <p:spPr/>
        <p:txBody>
          <a:bodyPr/>
          <a:lstStyle/>
          <a:p>
            <a:pPr marL="25400">
              <a:lnSpc>
                <a:spcPct val="100000"/>
              </a:lnSpc>
              <a:spcBef>
                <a:spcPts val="40"/>
              </a:spcBef>
            </a:pPr>
            <a:fld id="{81D60167-4931-47E6-BA6A-407CBD079E47}" type="slidenum">
              <a:rPr lang="en-US" smtClean="0"/>
              <a:t>11</a:t>
            </a:fld>
            <a:endParaRPr lang="en-US"/>
          </a:p>
        </p:txBody>
      </p:sp>
      <p:sp>
        <p:nvSpPr>
          <p:cNvPr id="7" name="object 4">
            <a:extLst>
              <a:ext uri="{FF2B5EF4-FFF2-40B4-BE49-F238E27FC236}">
                <a16:creationId xmlns:a16="http://schemas.microsoft.com/office/drawing/2014/main" id="{08F504CF-8E99-4D93-AED7-DE33BCC60583}"/>
              </a:ext>
            </a:extLst>
          </p:cNvPr>
          <p:cNvSpPr txBox="1"/>
          <p:nvPr/>
        </p:nvSpPr>
        <p:spPr>
          <a:xfrm>
            <a:off x="688340" y="1367933"/>
            <a:ext cx="10544175" cy="2167260"/>
          </a:xfrm>
          <a:prstGeom prst="rect">
            <a:avLst/>
          </a:prstGeom>
        </p:spPr>
        <p:txBody>
          <a:bodyPr vert="horz" wrap="square" lIns="0" tIns="12700" rIns="0" bIns="0" rtlCol="0" anchor="t">
            <a:spAutoFit/>
          </a:bodyPr>
          <a:lstStyle/>
          <a:p>
            <a:pPr marL="342900" indent="-342900">
              <a:lnSpc>
                <a:spcPts val="3000"/>
              </a:lnSpc>
              <a:spcAft>
                <a:spcPts val="1800"/>
              </a:spcAft>
              <a:buFont typeface="Arial,Sans-Serif" panose="020B0604020202020204" pitchFamily="34" charset="0"/>
              <a:buChar char="•"/>
            </a:pPr>
            <a:r>
              <a:rPr lang="en-US" sz="2800">
                <a:solidFill>
                  <a:srgbClr val="434F69"/>
                </a:solidFill>
                <a:latin typeface="Arial"/>
                <a:cs typeface="Arial"/>
              </a:rPr>
              <a:t>Authorize funding of up to $9,649,712 to Garden Park Limited Partnership or an affiliate of Innovative Housing, Inc  </a:t>
            </a:r>
          </a:p>
          <a:p>
            <a:pPr marL="342900" indent="-342900">
              <a:lnSpc>
                <a:spcPts val="3000"/>
              </a:lnSpc>
              <a:spcAft>
                <a:spcPts val="1800"/>
              </a:spcAft>
              <a:buFont typeface="Arial,Sans-Serif" panose="020B0604020202020204" pitchFamily="34" charset="0"/>
              <a:buChar char="•"/>
            </a:pPr>
            <a:r>
              <a:rPr lang="en-US" sz="2800">
                <a:solidFill>
                  <a:srgbClr val="434F69"/>
                </a:solidFill>
                <a:latin typeface="Arial"/>
                <a:cs typeface="Arial"/>
              </a:rPr>
              <a:t>Authorize the Interim Director of PHB to approve amendments and execute any related documents necessary to advance the project within the maximum approved amounts </a:t>
            </a:r>
            <a:endParaRPr lang="en-US" sz="2800">
              <a:solidFill>
                <a:srgbClr val="434F69"/>
              </a:solidFill>
              <a:latin typeface="Calibri" panose="020F0502020204030204"/>
              <a:cs typeface="Calibri" panose="020F0502020204030204"/>
            </a:endParaRPr>
          </a:p>
        </p:txBody>
      </p:sp>
      <p:sp>
        <p:nvSpPr>
          <p:cNvPr id="8" name="Title 5">
            <a:extLst>
              <a:ext uri="{FF2B5EF4-FFF2-40B4-BE49-F238E27FC236}">
                <a16:creationId xmlns:a16="http://schemas.microsoft.com/office/drawing/2014/main" id="{FA9C26E3-D02E-4F3B-A570-73E04E3BB289}"/>
              </a:ext>
            </a:extLst>
          </p:cNvPr>
          <p:cNvSpPr txBox="1">
            <a:spLocks/>
          </p:cNvSpPr>
          <p:nvPr/>
        </p:nvSpPr>
        <p:spPr>
          <a:xfrm>
            <a:off x="575772" y="322453"/>
            <a:ext cx="10815319" cy="635000"/>
          </a:xfrm>
          <a:prstGeom prst="rect">
            <a:avLst/>
          </a:prstGeom>
        </p:spPr>
        <p:txBody>
          <a:bodyPr wrap="square" lIns="0" tIns="0" rIns="0" bIns="0">
            <a:spAutoFit/>
          </a:bodyPr>
          <a:lstStyle>
            <a:lvl1pPr>
              <a:defRPr sz="4000" b="1" i="0">
                <a:solidFill>
                  <a:srgbClr val="27829D"/>
                </a:solidFill>
                <a:latin typeface="Arial"/>
                <a:ea typeface="+mj-ea"/>
                <a:cs typeface="Arial"/>
              </a:defRPr>
            </a:lvl1pPr>
          </a:lstStyle>
          <a:p>
            <a:r>
              <a:rPr lang="en-US" kern="0" spc="-5"/>
              <a:t>City Council Request</a:t>
            </a:r>
            <a:endParaRPr lang="en-US" kern="0"/>
          </a:p>
        </p:txBody>
      </p:sp>
    </p:spTree>
    <p:extLst>
      <p:ext uri="{BB962C8B-B14F-4D97-AF65-F5344CB8AC3E}">
        <p14:creationId xmlns:p14="http://schemas.microsoft.com/office/powerpoint/2010/main" val="3450112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63225F6-79AE-462F-9CDB-6BA86C046A99}"/>
              </a:ext>
            </a:extLst>
          </p:cNvPr>
          <p:cNvSpPr>
            <a:spLocks noGrp="1"/>
          </p:cNvSpPr>
          <p:nvPr>
            <p:ph type="ftr" sz="quarter" idx="5"/>
          </p:nvPr>
        </p:nvSpPr>
        <p:spPr/>
        <p:txBody>
          <a:bodyPr/>
          <a:lstStyle/>
          <a:p>
            <a:pPr marL="12700">
              <a:lnSpc>
                <a:spcPts val="1425"/>
              </a:lnSpc>
              <a:tabLst>
                <a:tab pos="3284220" algn="l"/>
                <a:tab pos="3455035" algn="l"/>
                <a:tab pos="4090035" algn="l"/>
                <a:tab pos="4261485" algn="l"/>
              </a:tabLst>
            </a:pPr>
            <a:r>
              <a:rPr lang="en-US" spc="-10"/>
              <a:t>Portland Housing Bureau</a:t>
            </a:r>
            <a:endParaRPr lang="en-US" spc="-5"/>
          </a:p>
        </p:txBody>
      </p:sp>
      <p:sp>
        <p:nvSpPr>
          <p:cNvPr id="3" name="Slide Number Placeholder 2">
            <a:extLst>
              <a:ext uri="{FF2B5EF4-FFF2-40B4-BE49-F238E27FC236}">
                <a16:creationId xmlns:a16="http://schemas.microsoft.com/office/drawing/2014/main" id="{6E90860C-2BF6-4C1F-969A-5F47B26DBB36}"/>
              </a:ext>
            </a:extLst>
          </p:cNvPr>
          <p:cNvSpPr>
            <a:spLocks noGrp="1"/>
          </p:cNvSpPr>
          <p:nvPr>
            <p:ph type="sldNum" sz="quarter" idx="7"/>
          </p:nvPr>
        </p:nvSpPr>
        <p:spPr/>
        <p:txBody>
          <a:bodyPr/>
          <a:lstStyle/>
          <a:p>
            <a:pPr marL="25400">
              <a:spcBef>
                <a:spcPts val="40"/>
              </a:spcBef>
            </a:pPr>
            <a:fld id="{81D60167-4931-47E6-BA6A-407CBD079E47}" type="slidenum">
              <a:rPr lang="en-US" smtClean="0"/>
              <a:pPr marL="25400">
                <a:spcBef>
                  <a:spcPts val="40"/>
                </a:spcBef>
              </a:pPr>
              <a:t>2</a:t>
            </a:fld>
            <a:endParaRPr lang="en-US"/>
          </a:p>
        </p:txBody>
      </p:sp>
      <p:sp>
        <p:nvSpPr>
          <p:cNvPr id="13" name="Oval 12">
            <a:extLst>
              <a:ext uri="{FF2B5EF4-FFF2-40B4-BE49-F238E27FC236}">
                <a16:creationId xmlns:a16="http://schemas.microsoft.com/office/drawing/2014/main" id="{5936C0C4-929E-2549-72F6-70937415EE8D}"/>
              </a:ext>
            </a:extLst>
          </p:cNvPr>
          <p:cNvSpPr/>
          <p:nvPr/>
        </p:nvSpPr>
        <p:spPr>
          <a:xfrm>
            <a:off x="10668000" y="2990717"/>
            <a:ext cx="612839" cy="4675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0191D86-D59F-2050-1E7B-3F6CF2B074E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34749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55D9D020-A88D-A2E2-A350-9C28EC912F9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50358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8CCD84D-D288-4FE9-8F93-BDECF09FB31A}"/>
              </a:ext>
            </a:extLst>
          </p:cNvPr>
          <p:cNvSpPr>
            <a:spLocks noGrp="1"/>
          </p:cNvSpPr>
          <p:nvPr>
            <p:ph type="ftr" sz="quarter" idx="5"/>
          </p:nvPr>
        </p:nvSpPr>
        <p:spPr/>
        <p:txBody>
          <a:bodyPr/>
          <a:lstStyle/>
          <a:p>
            <a:pPr marL="12700">
              <a:lnSpc>
                <a:spcPts val="1425"/>
              </a:lnSpc>
              <a:tabLst>
                <a:tab pos="3284220" algn="l"/>
                <a:tab pos="3455035" algn="l"/>
                <a:tab pos="4090035" algn="l"/>
                <a:tab pos="4261485" algn="l"/>
              </a:tabLst>
            </a:pPr>
            <a:r>
              <a:rPr lang="en-US" spc="-10">
                <a:solidFill>
                  <a:srgbClr val="27829D"/>
                </a:solidFill>
              </a:rPr>
              <a:t>Portland Housing Bureau</a:t>
            </a:r>
            <a:endParaRPr lang="en-US" spc="-5">
              <a:solidFill>
                <a:srgbClr val="27829D"/>
              </a:solidFill>
            </a:endParaRPr>
          </a:p>
        </p:txBody>
      </p:sp>
      <p:sp>
        <p:nvSpPr>
          <p:cNvPr id="5" name="Slide Number Placeholder 4">
            <a:extLst>
              <a:ext uri="{FF2B5EF4-FFF2-40B4-BE49-F238E27FC236}">
                <a16:creationId xmlns:a16="http://schemas.microsoft.com/office/drawing/2014/main" id="{0F309F5B-2763-445C-8D79-DADD635E3E8C}"/>
              </a:ext>
            </a:extLst>
          </p:cNvPr>
          <p:cNvSpPr>
            <a:spLocks noGrp="1"/>
          </p:cNvSpPr>
          <p:nvPr>
            <p:ph type="sldNum" sz="quarter" idx="7"/>
          </p:nvPr>
        </p:nvSpPr>
        <p:spPr/>
        <p:txBody>
          <a:bodyPr/>
          <a:lstStyle/>
          <a:p>
            <a:pPr marL="25400">
              <a:lnSpc>
                <a:spcPct val="100000"/>
              </a:lnSpc>
              <a:spcBef>
                <a:spcPts val="40"/>
              </a:spcBef>
            </a:pPr>
            <a:fld id="{81D60167-4931-47E6-BA6A-407CBD079E47}" type="slidenum">
              <a:rPr lang="en-US" smtClean="0"/>
              <a:t>4</a:t>
            </a:fld>
            <a:endParaRPr lang="en-US"/>
          </a:p>
        </p:txBody>
      </p:sp>
      <p:sp>
        <p:nvSpPr>
          <p:cNvPr id="6" name="Title 5">
            <a:extLst>
              <a:ext uri="{FF2B5EF4-FFF2-40B4-BE49-F238E27FC236}">
                <a16:creationId xmlns:a16="http://schemas.microsoft.com/office/drawing/2014/main" id="{0FDAF8F4-4148-4F97-8601-72D2FCB44CD6}"/>
              </a:ext>
            </a:extLst>
          </p:cNvPr>
          <p:cNvSpPr>
            <a:spLocks noGrp="1"/>
          </p:cNvSpPr>
          <p:nvPr>
            <p:ph type="title"/>
          </p:nvPr>
        </p:nvSpPr>
        <p:spPr>
          <a:xfrm>
            <a:off x="379047" y="580072"/>
            <a:ext cx="3657600" cy="1477328"/>
          </a:xfrm>
        </p:spPr>
        <p:txBody>
          <a:bodyPr/>
          <a:lstStyle/>
          <a:p>
            <a:r>
              <a:rPr lang="en-US" sz="3200" spc="-5">
                <a:solidFill>
                  <a:srgbClr val="FFFFFF"/>
                </a:solidFill>
              </a:rPr>
              <a:t>Rehabilitation &amp; New Construction</a:t>
            </a:r>
            <a:endParaRPr lang="en-US" sz="3200"/>
          </a:p>
        </p:txBody>
      </p:sp>
      <p:sp>
        <p:nvSpPr>
          <p:cNvPr id="7" name="object 5">
            <a:extLst>
              <a:ext uri="{FF2B5EF4-FFF2-40B4-BE49-F238E27FC236}">
                <a16:creationId xmlns:a16="http://schemas.microsoft.com/office/drawing/2014/main" id="{F53E4946-DDC2-4159-A4E0-44E7422DEFBC}"/>
              </a:ext>
            </a:extLst>
          </p:cNvPr>
          <p:cNvSpPr txBox="1"/>
          <p:nvPr/>
        </p:nvSpPr>
        <p:spPr>
          <a:xfrm>
            <a:off x="228601" y="2057400"/>
            <a:ext cx="3999521" cy="3497110"/>
          </a:xfrm>
          <a:prstGeom prst="rect">
            <a:avLst/>
          </a:prstGeom>
        </p:spPr>
        <p:txBody>
          <a:bodyPr vert="horz" wrap="square" lIns="0" tIns="110489" rIns="0" bIns="0" rtlCol="0" anchor="t">
            <a:spAutoFit/>
          </a:bodyPr>
          <a:lstStyle/>
          <a:p>
            <a:pPr marL="285750" indent="-285750">
              <a:buFont typeface="Arial" panose="020B0604020202020204" pitchFamily="34" charset="0"/>
              <a:buChar char="•"/>
            </a:pPr>
            <a:r>
              <a:rPr lang="en-US" sz="2000">
                <a:solidFill>
                  <a:schemeClr val="bg1"/>
                </a:solidFill>
                <a:latin typeface="Arial"/>
                <a:cs typeface="Calibri"/>
              </a:rPr>
              <a:t>4.13-acre site with 2 access points</a:t>
            </a:r>
            <a:br>
              <a:rPr lang="en-US" sz="2000">
                <a:latin typeface="Arial"/>
                <a:cs typeface="Calibri"/>
              </a:rPr>
            </a:br>
            <a:endParaRPr lang="en-US" sz="2000">
              <a:solidFill>
                <a:schemeClr val="bg1"/>
              </a:solidFill>
              <a:effectLst/>
              <a:latin typeface="Arial"/>
              <a:cs typeface="Calibri"/>
            </a:endParaRPr>
          </a:p>
          <a:p>
            <a:pPr marL="285750" indent="-285750">
              <a:buFont typeface="Arial" panose="020B0604020202020204" pitchFamily="34" charset="0"/>
              <a:buChar char="•"/>
            </a:pPr>
            <a:r>
              <a:rPr lang="en-US" sz="2000">
                <a:solidFill>
                  <a:schemeClr val="bg1"/>
                </a:solidFill>
                <a:latin typeface="Arial"/>
                <a:cs typeface="Calibri"/>
              </a:rPr>
              <a:t>Delayed maintenance, major systems replacement needed</a:t>
            </a:r>
            <a:br>
              <a:rPr lang="en-US" sz="2000">
                <a:latin typeface="Arial"/>
                <a:cs typeface="Calibri"/>
              </a:rPr>
            </a:br>
            <a:endParaRPr lang="en-US" sz="2000">
              <a:solidFill>
                <a:schemeClr val="bg1"/>
              </a:solidFill>
              <a:latin typeface="Arial"/>
              <a:cs typeface="Calibri"/>
            </a:endParaRPr>
          </a:p>
          <a:p>
            <a:pPr marL="285750" indent="-285750">
              <a:buFont typeface="Arial" panose="020B0604020202020204" pitchFamily="34" charset="0"/>
              <a:buChar char="•"/>
            </a:pPr>
            <a:r>
              <a:rPr lang="en-US" sz="2000">
                <a:solidFill>
                  <a:schemeClr val="bg1"/>
                </a:solidFill>
                <a:latin typeface="Arial"/>
                <a:cs typeface="Calibri"/>
              </a:rPr>
              <a:t>Many 2-bedroom units, 2-story townhomes with small backyards</a:t>
            </a:r>
            <a:br>
              <a:rPr lang="en-US" sz="2000">
                <a:latin typeface="Arial"/>
                <a:cs typeface="Calibri"/>
              </a:rPr>
            </a:br>
            <a:endParaRPr lang="en-US" sz="2000">
              <a:solidFill>
                <a:schemeClr val="bg1"/>
              </a:solidFill>
              <a:effectLst/>
              <a:latin typeface="Arial"/>
              <a:cs typeface="Calibri"/>
            </a:endParaRPr>
          </a:p>
          <a:p>
            <a:pPr marL="285750" marR="0" indent="-285750">
              <a:spcBef>
                <a:spcPts val="0"/>
              </a:spcBef>
              <a:spcAft>
                <a:spcPts val="0"/>
              </a:spcAft>
              <a:buFont typeface="Arial" panose="020B0604020202020204" pitchFamily="34" charset="0"/>
              <a:buChar char="•"/>
            </a:pPr>
            <a:r>
              <a:rPr lang="en-US" sz="2000">
                <a:solidFill>
                  <a:schemeClr val="bg1"/>
                </a:solidFill>
                <a:effectLst/>
                <a:latin typeface="Arial"/>
                <a:cs typeface="Calibri"/>
              </a:rPr>
              <a:t>Regulated affordable by OHCS until 2033</a:t>
            </a:r>
          </a:p>
        </p:txBody>
      </p:sp>
      <p:cxnSp>
        <p:nvCxnSpPr>
          <p:cNvPr id="16" name="Straight Connector 15">
            <a:extLst>
              <a:ext uri="{FF2B5EF4-FFF2-40B4-BE49-F238E27FC236}">
                <a16:creationId xmlns:a16="http://schemas.microsoft.com/office/drawing/2014/main" id="{EFAD39D1-4200-4926-896F-21474135E907}"/>
              </a:ext>
            </a:extLst>
          </p:cNvPr>
          <p:cNvCxnSpPr/>
          <p:nvPr/>
        </p:nvCxnSpPr>
        <p:spPr>
          <a:xfrm>
            <a:off x="533400" y="1905000"/>
            <a:ext cx="2517913" cy="0"/>
          </a:xfrm>
          <a:prstGeom prst="line">
            <a:avLst/>
          </a:prstGeom>
          <a:ln cap="sq" cmpd="sng">
            <a:solidFill>
              <a:schemeClr val="bg1"/>
            </a:solidFill>
            <a:bevel/>
          </a:ln>
          <a:effectLst/>
        </p:spPr>
        <p:style>
          <a:lnRef idx="3">
            <a:schemeClr val="dk1"/>
          </a:lnRef>
          <a:fillRef idx="0">
            <a:schemeClr val="dk1"/>
          </a:fillRef>
          <a:effectRef idx="2">
            <a:schemeClr val="dk1"/>
          </a:effectRef>
          <a:fontRef idx="minor">
            <a:schemeClr val="tx1"/>
          </a:fontRef>
        </p:style>
      </p:cxnSp>
      <p:pic>
        <p:nvPicPr>
          <p:cNvPr id="2" name="Picture 1">
            <a:extLst>
              <a:ext uri="{FF2B5EF4-FFF2-40B4-BE49-F238E27FC236}">
                <a16:creationId xmlns:a16="http://schemas.microsoft.com/office/drawing/2014/main" id="{67964AE9-EDBB-3523-DB59-5D14735652D2}"/>
              </a:ext>
            </a:extLst>
          </p:cNvPr>
          <p:cNvPicPr>
            <a:picLocks noChangeAspect="1"/>
          </p:cNvPicPr>
          <p:nvPr/>
        </p:nvPicPr>
        <p:blipFill rotWithShape="1">
          <a:blip r:embed="rId3"/>
          <a:srcRect r="5900"/>
          <a:stretch/>
        </p:blipFill>
        <p:spPr>
          <a:xfrm>
            <a:off x="4288096" y="572885"/>
            <a:ext cx="7719050" cy="5251751"/>
          </a:xfrm>
          <a:prstGeom prst="rect">
            <a:avLst/>
          </a:prstGeom>
        </p:spPr>
      </p:pic>
    </p:spTree>
    <p:extLst>
      <p:ext uri="{BB962C8B-B14F-4D97-AF65-F5344CB8AC3E}">
        <p14:creationId xmlns:p14="http://schemas.microsoft.com/office/powerpoint/2010/main" val="3186485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8CCD84D-D288-4FE9-8F93-BDECF09FB31A}"/>
              </a:ext>
            </a:extLst>
          </p:cNvPr>
          <p:cNvSpPr>
            <a:spLocks noGrp="1"/>
          </p:cNvSpPr>
          <p:nvPr>
            <p:ph type="ftr" sz="quarter" idx="5"/>
          </p:nvPr>
        </p:nvSpPr>
        <p:spPr/>
        <p:txBody>
          <a:bodyPr/>
          <a:lstStyle/>
          <a:p>
            <a:pPr marL="12700">
              <a:lnSpc>
                <a:spcPts val="1425"/>
              </a:lnSpc>
              <a:tabLst>
                <a:tab pos="3284220" algn="l"/>
                <a:tab pos="3455035" algn="l"/>
                <a:tab pos="4090035" algn="l"/>
                <a:tab pos="4261485" algn="l"/>
              </a:tabLst>
            </a:pPr>
            <a:r>
              <a:rPr lang="en-US" spc="-10">
                <a:solidFill>
                  <a:srgbClr val="27829D"/>
                </a:solidFill>
              </a:rPr>
              <a:t>Portland Housing Bureau</a:t>
            </a:r>
            <a:endParaRPr lang="en-US" spc="-5">
              <a:solidFill>
                <a:srgbClr val="27829D"/>
              </a:solidFill>
            </a:endParaRPr>
          </a:p>
        </p:txBody>
      </p:sp>
      <p:sp>
        <p:nvSpPr>
          <p:cNvPr id="5" name="Slide Number Placeholder 4">
            <a:extLst>
              <a:ext uri="{FF2B5EF4-FFF2-40B4-BE49-F238E27FC236}">
                <a16:creationId xmlns:a16="http://schemas.microsoft.com/office/drawing/2014/main" id="{0F309F5B-2763-445C-8D79-DADD635E3E8C}"/>
              </a:ext>
            </a:extLst>
          </p:cNvPr>
          <p:cNvSpPr>
            <a:spLocks noGrp="1"/>
          </p:cNvSpPr>
          <p:nvPr>
            <p:ph type="sldNum" sz="quarter" idx="7"/>
          </p:nvPr>
        </p:nvSpPr>
        <p:spPr/>
        <p:txBody>
          <a:bodyPr/>
          <a:lstStyle/>
          <a:p>
            <a:pPr marL="25400">
              <a:lnSpc>
                <a:spcPct val="100000"/>
              </a:lnSpc>
              <a:spcBef>
                <a:spcPts val="40"/>
              </a:spcBef>
            </a:pPr>
            <a:fld id="{81D60167-4931-47E6-BA6A-407CBD079E47}" type="slidenum">
              <a:rPr lang="en-US" smtClean="0"/>
              <a:t>5</a:t>
            </a:fld>
            <a:endParaRPr lang="en-US"/>
          </a:p>
        </p:txBody>
      </p:sp>
      <p:sp>
        <p:nvSpPr>
          <p:cNvPr id="6" name="Title 5">
            <a:extLst>
              <a:ext uri="{FF2B5EF4-FFF2-40B4-BE49-F238E27FC236}">
                <a16:creationId xmlns:a16="http://schemas.microsoft.com/office/drawing/2014/main" id="{0FDAF8F4-4148-4F97-8601-72D2FCB44CD6}"/>
              </a:ext>
            </a:extLst>
          </p:cNvPr>
          <p:cNvSpPr>
            <a:spLocks noGrp="1"/>
          </p:cNvSpPr>
          <p:nvPr>
            <p:ph type="title"/>
          </p:nvPr>
        </p:nvSpPr>
        <p:spPr>
          <a:xfrm>
            <a:off x="533400" y="678213"/>
            <a:ext cx="3089276" cy="635000"/>
          </a:xfrm>
        </p:spPr>
        <p:txBody>
          <a:bodyPr/>
          <a:lstStyle/>
          <a:p>
            <a:r>
              <a:rPr lang="en-US" sz="3200" spc="-5">
                <a:solidFill>
                  <a:srgbClr val="FFFFFF"/>
                </a:solidFill>
              </a:rPr>
              <a:t>Project Highlights</a:t>
            </a:r>
            <a:endParaRPr lang="en-US" sz="3200"/>
          </a:p>
        </p:txBody>
      </p:sp>
      <p:sp>
        <p:nvSpPr>
          <p:cNvPr id="7" name="object 5">
            <a:extLst>
              <a:ext uri="{FF2B5EF4-FFF2-40B4-BE49-F238E27FC236}">
                <a16:creationId xmlns:a16="http://schemas.microsoft.com/office/drawing/2014/main" id="{F53E4946-DDC2-4159-A4E0-44E7422DEFBC}"/>
              </a:ext>
            </a:extLst>
          </p:cNvPr>
          <p:cNvSpPr txBox="1"/>
          <p:nvPr/>
        </p:nvSpPr>
        <p:spPr>
          <a:xfrm>
            <a:off x="228601" y="2057400"/>
            <a:ext cx="4334932" cy="3620221"/>
          </a:xfrm>
          <a:prstGeom prst="rect">
            <a:avLst/>
          </a:prstGeom>
        </p:spPr>
        <p:txBody>
          <a:bodyPr vert="horz" wrap="square" lIns="0" tIns="110489" rIns="0" bIns="0" rtlCol="0" anchor="t">
            <a:spAutoFit/>
          </a:bodyPr>
          <a:lstStyle/>
          <a:p>
            <a:pPr marL="285750" indent="-285750">
              <a:buFont typeface="Arial" panose="020B0604020202020204" pitchFamily="34" charset="0"/>
              <a:buChar char="•"/>
            </a:pPr>
            <a:r>
              <a:rPr lang="en-US" sz="1900" b="1">
                <a:solidFill>
                  <a:schemeClr val="bg1"/>
                </a:solidFill>
                <a:latin typeface="Arial"/>
                <a:cs typeface="Calibri"/>
              </a:rPr>
              <a:t>117 Total Units:</a:t>
            </a:r>
            <a:endParaRPr lang="en-US" sz="1900">
              <a:solidFill>
                <a:schemeClr val="bg1"/>
              </a:solidFill>
              <a:latin typeface="Arial"/>
              <a:cs typeface="Calibri"/>
            </a:endParaRPr>
          </a:p>
          <a:p>
            <a:pPr marL="742950" lvl="1" indent="-285750">
              <a:buFont typeface="Arial" panose="020B0604020202020204" pitchFamily="34" charset="0"/>
              <a:buChar char="•"/>
            </a:pPr>
            <a:r>
              <a:rPr lang="en-US" sz="1900">
                <a:solidFill>
                  <a:schemeClr val="bg1"/>
                </a:solidFill>
                <a:effectLst/>
                <a:latin typeface="Arial"/>
                <a:cs typeface="Calibri"/>
              </a:rPr>
              <a:t>63 </a:t>
            </a:r>
            <a:r>
              <a:rPr lang="en-US" sz="1900">
                <a:solidFill>
                  <a:schemeClr val="bg1"/>
                </a:solidFill>
                <a:latin typeface="Arial"/>
                <a:cs typeface="Calibri"/>
              </a:rPr>
              <a:t>rehab/replacement</a:t>
            </a:r>
          </a:p>
          <a:p>
            <a:pPr marL="742950" lvl="1" indent="-285750">
              <a:buFont typeface="Arial" panose="020B0604020202020204" pitchFamily="34" charset="0"/>
              <a:buChar char="•"/>
            </a:pPr>
            <a:r>
              <a:rPr lang="en-US" sz="1900">
                <a:solidFill>
                  <a:schemeClr val="bg1"/>
                </a:solidFill>
                <a:latin typeface="Arial"/>
                <a:cs typeface="Calibri"/>
              </a:rPr>
              <a:t>54 new  </a:t>
            </a:r>
            <a:br>
              <a:rPr lang="en-US" sz="1900">
                <a:latin typeface="Arial"/>
                <a:cs typeface="Calibri"/>
              </a:rPr>
            </a:br>
            <a:endParaRPr lang="en-US" sz="1900">
              <a:solidFill>
                <a:schemeClr val="bg1"/>
              </a:solidFill>
              <a:latin typeface="Arial"/>
              <a:cs typeface="Calibri"/>
            </a:endParaRPr>
          </a:p>
          <a:p>
            <a:pPr marL="342900" indent="-342900">
              <a:buFont typeface="Arial" panose="020B0604020202020204" pitchFamily="34" charset="0"/>
              <a:buChar char="•"/>
            </a:pPr>
            <a:r>
              <a:rPr lang="en-US" sz="1900">
                <a:solidFill>
                  <a:schemeClr val="bg1"/>
                </a:solidFill>
                <a:latin typeface="Arial"/>
                <a:cs typeface="Arial"/>
              </a:rPr>
              <a:t>Powellhurst-Gilbert neighborhood</a:t>
            </a:r>
            <a:br>
              <a:rPr lang="en-US" sz="1900">
                <a:latin typeface="Arial"/>
                <a:cs typeface="Arial"/>
              </a:rPr>
            </a:br>
            <a:endParaRPr lang="en-US" sz="1900">
              <a:solidFill>
                <a:schemeClr val="bg1"/>
              </a:solidFill>
              <a:latin typeface="Arial"/>
              <a:ea typeface="+mn-lt"/>
              <a:cs typeface="Arial"/>
            </a:endParaRPr>
          </a:p>
          <a:p>
            <a:pPr marL="285750" indent="-285750">
              <a:buFont typeface="Arial" panose="020B0604020202020204" pitchFamily="34" charset="0"/>
              <a:buChar char="•"/>
            </a:pPr>
            <a:r>
              <a:rPr lang="en-US" sz="1900">
                <a:solidFill>
                  <a:schemeClr val="bg1"/>
                </a:solidFill>
                <a:effectLst/>
                <a:latin typeface="Arial"/>
                <a:cs typeface="Calibri"/>
              </a:rPr>
              <a:t>103</a:t>
            </a:r>
            <a:r>
              <a:rPr lang="en-US" sz="1900">
                <a:solidFill>
                  <a:schemeClr val="bg1"/>
                </a:solidFill>
                <a:latin typeface="Arial"/>
                <a:cs typeface="Calibri"/>
              </a:rPr>
              <a:t> family-sized units</a:t>
            </a:r>
            <a:br>
              <a:rPr lang="en-US" sz="1900">
                <a:latin typeface="Arial"/>
                <a:cs typeface="Calibri"/>
              </a:rPr>
            </a:br>
            <a:endParaRPr lang="en-US" sz="1900">
              <a:solidFill>
                <a:schemeClr val="bg1"/>
              </a:solidFill>
              <a:latin typeface="Arial"/>
              <a:cs typeface="Calibri"/>
            </a:endParaRPr>
          </a:p>
          <a:p>
            <a:pPr marL="285750" indent="-285750">
              <a:buFont typeface="Arial" panose="020B0604020202020204" pitchFamily="34" charset="0"/>
              <a:buChar char="•"/>
            </a:pPr>
            <a:r>
              <a:rPr lang="en-US" sz="1900">
                <a:solidFill>
                  <a:schemeClr val="bg1"/>
                </a:solidFill>
                <a:effectLst/>
                <a:latin typeface="Arial"/>
                <a:cs typeface="Calibri"/>
              </a:rPr>
              <a:t>25 </a:t>
            </a:r>
            <a:r>
              <a:rPr lang="en-US" sz="1900">
                <a:solidFill>
                  <a:schemeClr val="bg1"/>
                </a:solidFill>
                <a:latin typeface="Arial"/>
                <a:cs typeface="Calibri"/>
              </a:rPr>
              <a:t>Permanent Supportive</a:t>
            </a:r>
            <a:r>
              <a:rPr lang="en-US" sz="1900">
                <a:solidFill>
                  <a:schemeClr val="bg1"/>
                </a:solidFill>
                <a:effectLst/>
                <a:latin typeface="Arial"/>
                <a:cs typeface="Calibri"/>
              </a:rPr>
              <a:t> </a:t>
            </a:r>
            <a:r>
              <a:rPr lang="en-US" sz="1900">
                <a:solidFill>
                  <a:schemeClr val="bg1"/>
                </a:solidFill>
                <a:latin typeface="Arial"/>
                <a:cs typeface="Calibri"/>
              </a:rPr>
              <a:t>Housing units</a:t>
            </a:r>
            <a:br>
              <a:rPr lang="en-US" sz="1900">
                <a:latin typeface="Arial"/>
                <a:cs typeface="Calibri"/>
              </a:rPr>
            </a:br>
            <a:endParaRPr lang="en-US" sz="1900">
              <a:solidFill>
                <a:schemeClr val="bg1"/>
              </a:solidFill>
              <a:effectLst/>
              <a:latin typeface="Arial"/>
              <a:cs typeface="Calibri"/>
            </a:endParaRPr>
          </a:p>
          <a:p>
            <a:pPr marL="285750" indent="-285750">
              <a:buFont typeface="Arial" panose="020B0604020202020204" pitchFamily="34" charset="0"/>
              <a:buChar char="•"/>
            </a:pPr>
            <a:r>
              <a:rPr lang="en-US" sz="1900">
                <a:solidFill>
                  <a:schemeClr val="bg1"/>
                </a:solidFill>
                <a:latin typeface="Arial"/>
                <a:cs typeface="Calibri"/>
              </a:rPr>
              <a:t>99-year affordability period</a:t>
            </a:r>
            <a:endParaRPr lang="en-US" sz="1900">
              <a:solidFill>
                <a:schemeClr val="bg1"/>
              </a:solidFill>
              <a:effectLst/>
              <a:latin typeface="Arial"/>
              <a:cs typeface="Calibri"/>
            </a:endParaRPr>
          </a:p>
        </p:txBody>
      </p:sp>
      <p:cxnSp>
        <p:nvCxnSpPr>
          <p:cNvPr id="16" name="Straight Connector 15">
            <a:extLst>
              <a:ext uri="{FF2B5EF4-FFF2-40B4-BE49-F238E27FC236}">
                <a16:creationId xmlns:a16="http://schemas.microsoft.com/office/drawing/2014/main" id="{EFAD39D1-4200-4926-896F-21474135E907}"/>
              </a:ext>
            </a:extLst>
          </p:cNvPr>
          <p:cNvCxnSpPr/>
          <p:nvPr/>
        </p:nvCxnSpPr>
        <p:spPr>
          <a:xfrm>
            <a:off x="533400" y="1905000"/>
            <a:ext cx="2517913" cy="0"/>
          </a:xfrm>
          <a:prstGeom prst="line">
            <a:avLst/>
          </a:prstGeom>
          <a:ln cap="sq" cmpd="sng">
            <a:solidFill>
              <a:schemeClr val="bg1"/>
            </a:solidFill>
            <a:bevel/>
          </a:ln>
          <a:effectLst/>
        </p:spPr>
        <p:style>
          <a:lnRef idx="3">
            <a:schemeClr val="dk1"/>
          </a:lnRef>
          <a:fillRef idx="0">
            <a:schemeClr val="dk1"/>
          </a:fillRef>
          <a:effectRef idx="2">
            <a:schemeClr val="dk1"/>
          </a:effectRef>
          <a:fontRef idx="minor">
            <a:schemeClr val="tx1"/>
          </a:fontRef>
        </p:style>
      </p:cxnSp>
      <p:pic>
        <p:nvPicPr>
          <p:cNvPr id="3" name="Picture 2">
            <a:extLst>
              <a:ext uri="{FF2B5EF4-FFF2-40B4-BE49-F238E27FC236}">
                <a16:creationId xmlns:a16="http://schemas.microsoft.com/office/drawing/2014/main" id="{F83D5AEF-3A96-648E-9CF9-4AA5B89202F5}"/>
              </a:ext>
            </a:extLst>
          </p:cNvPr>
          <p:cNvPicPr>
            <a:picLocks noChangeAspect="1"/>
          </p:cNvPicPr>
          <p:nvPr/>
        </p:nvPicPr>
        <p:blipFill rotWithShape="1">
          <a:blip r:embed="rId3">
            <a:lum bright="20000"/>
          </a:blip>
          <a:srcRect l="7182" r="16887" b="8939"/>
          <a:stretch/>
        </p:blipFill>
        <p:spPr>
          <a:xfrm>
            <a:off x="4783490" y="381000"/>
            <a:ext cx="7052910" cy="5867398"/>
          </a:xfrm>
          <a:prstGeom prst="rect">
            <a:avLst/>
          </a:prstGeom>
        </p:spPr>
      </p:pic>
    </p:spTree>
    <p:extLst>
      <p:ext uri="{BB962C8B-B14F-4D97-AF65-F5344CB8AC3E}">
        <p14:creationId xmlns:p14="http://schemas.microsoft.com/office/powerpoint/2010/main" val="3620518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8CCD84D-D288-4FE9-8F93-BDECF09FB31A}"/>
              </a:ext>
            </a:extLst>
          </p:cNvPr>
          <p:cNvSpPr>
            <a:spLocks noGrp="1"/>
          </p:cNvSpPr>
          <p:nvPr>
            <p:ph type="ftr" sz="quarter" idx="5"/>
          </p:nvPr>
        </p:nvSpPr>
        <p:spPr/>
        <p:txBody>
          <a:bodyPr/>
          <a:lstStyle/>
          <a:p>
            <a:pPr marL="12700">
              <a:lnSpc>
                <a:spcPts val="1425"/>
              </a:lnSpc>
              <a:tabLst>
                <a:tab pos="3284220" algn="l"/>
                <a:tab pos="3455035" algn="l"/>
                <a:tab pos="4090035" algn="l"/>
                <a:tab pos="4261485" algn="l"/>
              </a:tabLst>
            </a:pPr>
            <a:r>
              <a:rPr lang="en-US" spc="-10">
                <a:solidFill>
                  <a:srgbClr val="27829D"/>
                </a:solidFill>
              </a:rPr>
              <a:t>Portland Housing Bureau</a:t>
            </a:r>
            <a:endParaRPr lang="en-US" spc="-5">
              <a:solidFill>
                <a:srgbClr val="27829D"/>
              </a:solidFill>
            </a:endParaRPr>
          </a:p>
        </p:txBody>
      </p:sp>
      <p:sp>
        <p:nvSpPr>
          <p:cNvPr id="5" name="Slide Number Placeholder 4">
            <a:extLst>
              <a:ext uri="{FF2B5EF4-FFF2-40B4-BE49-F238E27FC236}">
                <a16:creationId xmlns:a16="http://schemas.microsoft.com/office/drawing/2014/main" id="{0F309F5B-2763-445C-8D79-DADD635E3E8C}"/>
              </a:ext>
            </a:extLst>
          </p:cNvPr>
          <p:cNvSpPr>
            <a:spLocks noGrp="1"/>
          </p:cNvSpPr>
          <p:nvPr>
            <p:ph type="sldNum" sz="quarter" idx="7"/>
          </p:nvPr>
        </p:nvSpPr>
        <p:spPr/>
        <p:txBody>
          <a:bodyPr/>
          <a:lstStyle/>
          <a:p>
            <a:pPr marL="25400">
              <a:lnSpc>
                <a:spcPct val="100000"/>
              </a:lnSpc>
              <a:spcBef>
                <a:spcPts val="40"/>
              </a:spcBef>
            </a:pPr>
            <a:fld id="{81D60167-4931-47E6-BA6A-407CBD079E47}" type="slidenum">
              <a:rPr lang="en-US" smtClean="0"/>
              <a:t>6</a:t>
            </a:fld>
            <a:endParaRPr lang="en-US"/>
          </a:p>
        </p:txBody>
      </p:sp>
      <p:sp>
        <p:nvSpPr>
          <p:cNvPr id="6" name="Title 5">
            <a:extLst>
              <a:ext uri="{FF2B5EF4-FFF2-40B4-BE49-F238E27FC236}">
                <a16:creationId xmlns:a16="http://schemas.microsoft.com/office/drawing/2014/main" id="{0FDAF8F4-4148-4F97-8601-72D2FCB44CD6}"/>
              </a:ext>
            </a:extLst>
          </p:cNvPr>
          <p:cNvSpPr>
            <a:spLocks noGrp="1"/>
          </p:cNvSpPr>
          <p:nvPr>
            <p:ph type="title"/>
          </p:nvPr>
        </p:nvSpPr>
        <p:spPr>
          <a:xfrm>
            <a:off x="487205" y="1066800"/>
            <a:ext cx="3089276" cy="635000"/>
          </a:xfrm>
        </p:spPr>
        <p:txBody>
          <a:bodyPr wrap="square" lIns="0" tIns="0" rIns="0" bIns="0" anchor="t">
            <a:spAutoFit/>
          </a:bodyPr>
          <a:lstStyle/>
          <a:p>
            <a:r>
              <a:rPr lang="en-US" sz="3200" spc="-5">
                <a:solidFill>
                  <a:srgbClr val="FFFFFF"/>
                </a:solidFill>
              </a:rPr>
              <a:t>Unit Mix</a:t>
            </a:r>
            <a:endParaRPr lang="en-US" sz="3200"/>
          </a:p>
        </p:txBody>
      </p:sp>
      <p:cxnSp>
        <p:nvCxnSpPr>
          <p:cNvPr id="7" name="Straight Connector 6">
            <a:extLst>
              <a:ext uri="{FF2B5EF4-FFF2-40B4-BE49-F238E27FC236}">
                <a16:creationId xmlns:a16="http://schemas.microsoft.com/office/drawing/2014/main" id="{FF137FB3-028D-4340-BA5B-497F068B8DA7}"/>
              </a:ext>
            </a:extLst>
          </p:cNvPr>
          <p:cNvCxnSpPr/>
          <p:nvPr/>
        </p:nvCxnSpPr>
        <p:spPr>
          <a:xfrm>
            <a:off x="487205" y="1905000"/>
            <a:ext cx="2517913" cy="0"/>
          </a:xfrm>
          <a:prstGeom prst="line">
            <a:avLst/>
          </a:prstGeom>
          <a:ln cap="sq" cmpd="sng">
            <a:solidFill>
              <a:schemeClr val="bg1"/>
            </a:solidFill>
            <a:bevel/>
          </a:ln>
          <a:effectLst/>
        </p:spPr>
        <p:style>
          <a:lnRef idx="3">
            <a:schemeClr val="dk1"/>
          </a:lnRef>
          <a:fillRef idx="0">
            <a:schemeClr val="dk1"/>
          </a:fillRef>
          <a:effectRef idx="2">
            <a:schemeClr val="dk1"/>
          </a:effectRef>
          <a:fontRef idx="minor">
            <a:schemeClr val="tx1"/>
          </a:fontRef>
        </p:style>
      </p:cxnSp>
      <p:sp>
        <p:nvSpPr>
          <p:cNvPr id="9" name="object 5">
            <a:extLst>
              <a:ext uri="{FF2B5EF4-FFF2-40B4-BE49-F238E27FC236}">
                <a16:creationId xmlns:a16="http://schemas.microsoft.com/office/drawing/2014/main" id="{2E269B75-854C-43E4-9336-83F9B66119AC}"/>
              </a:ext>
            </a:extLst>
          </p:cNvPr>
          <p:cNvSpPr txBox="1"/>
          <p:nvPr/>
        </p:nvSpPr>
        <p:spPr>
          <a:xfrm>
            <a:off x="372232" y="2034388"/>
            <a:ext cx="3908931" cy="3804887"/>
          </a:xfrm>
          <a:prstGeom prst="rect">
            <a:avLst/>
          </a:prstGeom>
        </p:spPr>
        <p:txBody>
          <a:bodyPr vert="horz" wrap="square" lIns="0" tIns="110489" rIns="0" bIns="0" rtlCol="0" anchor="t">
            <a:spAutoFit/>
          </a:bodyPr>
          <a:lstStyle/>
          <a:p>
            <a:pPr marL="285750" marR="0" indent="-285750">
              <a:spcBef>
                <a:spcPts val="0"/>
              </a:spcBef>
              <a:spcAft>
                <a:spcPts val="0"/>
              </a:spcAft>
              <a:buFont typeface="Arial" panose="020B0604020202020204" pitchFamily="34" charset="0"/>
              <a:buChar char="•"/>
            </a:pPr>
            <a:r>
              <a:rPr lang="en-US" sz="2000" b="1">
                <a:solidFill>
                  <a:schemeClr val="bg1"/>
                </a:solidFill>
                <a:effectLst/>
                <a:latin typeface="Arial"/>
                <a:cs typeface="Arial"/>
              </a:rPr>
              <a:t>117 </a:t>
            </a:r>
            <a:r>
              <a:rPr lang="en-US" sz="2000" b="1">
                <a:solidFill>
                  <a:schemeClr val="bg1"/>
                </a:solidFill>
                <a:latin typeface="Arial"/>
                <a:cs typeface="Arial"/>
              </a:rPr>
              <a:t>Units</a:t>
            </a:r>
            <a:endParaRPr lang="en-US" sz="2000" b="1">
              <a:solidFill>
                <a:schemeClr val="bg1"/>
              </a:solidFill>
              <a:effectLst/>
              <a:latin typeface="Arial"/>
              <a:cs typeface="Arial"/>
            </a:endParaRPr>
          </a:p>
          <a:p>
            <a:pPr marL="742950" lvl="1" indent="-285750">
              <a:buFont typeface="Arial" panose="020B0604020202020204" pitchFamily="34" charset="0"/>
              <a:buChar char="•"/>
            </a:pPr>
            <a:r>
              <a:rPr lang="en-US" sz="2000">
                <a:solidFill>
                  <a:schemeClr val="bg1"/>
                </a:solidFill>
                <a:effectLst/>
                <a:latin typeface="Arial"/>
                <a:cs typeface="Arial"/>
              </a:rPr>
              <a:t>8</a:t>
            </a:r>
            <a:r>
              <a:rPr lang="en-US" sz="2000">
                <a:solidFill>
                  <a:schemeClr val="bg1"/>
                </a:solidFill>
                <a:latin typeface="Arial"/>
                <a:cs typeface="Arial"/>
              </a:rPr>
              <a:t> </a:t>
            </a:r>
            <a:r>
              <a:rPr lang="en-US" sz="2000">
                <a:solidFill>
                  <a:schemeClr val="bg1"/>
                </a:solidFill>
                <a:effectLst/>
                <a:latin typeface="Arial"/>
                <a:cs typeface="Arial"/>
              </a:rPr>
              <a:t>studios</a:t>
            </a:r>
          </a:p>
          <a:p>
            <a:pPr marL="742950" lvl="1" indent="-285750">
              <a:buFont typeface="Arial" panose="020B0604020202020204" pitchFamily="34" charset="0"/>
              <a:buChar char="•"/>
            </a:pPr>
            <a:r>
              <a:rPr lang="en-US" sz="2000">
                <a:solidFill>
                  <a:schemeClr val="bg1"/>
                </a:solidFill>
                <a:latin typeface="Arial"/>
                <a:cs typeface="Calibri"/>
              </a:rPr>
              <a:t>6  1-BRs</a:t>
            </a:r>
            <a:endParaRPr lang="en-US" sz="2000">
              <a:solidFill>
                <a:schemeClr val="bg1"/>
              </a:solidFill>
              <a:effectLst/>
              <a:latin typeface="Arial"/>
              <a:cs typeface="Calibri"/>
            </a:endParaRPr>
          </a:p>
          <a:p>
            <a:pPr marL="742950" lvl="1" indent="-285750">
              <a:buFont typeface="Arial" panose="020B0604020202020204" pitchFamily="34" charset="0"/>
              <a:buChar char="•"/>
            </a:pPr>
            <a:r>
              <a:rPr lang="en-US" sz="2000">
                <a:solidFill>
                  <a:schemeClr val="bg1"/>
                </a:solidFill>
                <a:latin typeface="Arial"/>
                <a:cs typeface="Arial"/>
              </a:rPr>
              <a:t>96 2-BRs</a:t>
            </a:r>
            <a:endParaRPr lang="en-US" sz="2000">
              <a:solidFill>
                <a:schemeClr val="bg1"/>
              </a:solidFill>
              <a:effectLst/>
              <a:latin typeface="Arial"/>
              <a:cs typeface="Arial"/>
            </a:endParaRPr>
          </a:p>
          <a:p>
            <a:pPr marL="742950" lvl="1" indent="-285750">
              <a:buFont typeface="Arial" panose="020B0604020202020204" pitchFamily="34" charset="0"/>
              <a:buChar char="•"/>
            </a:pPr>
            <a:r>
              <a:rPr lang="en-US" sz="2000" spc="-5">
                <a:solidFill>
                  <a:schemeClr val="bg1"/>
                </a:solidFill>
                <a:latin typeface="Arial"/>
                <a:cs typeface="Arial"/>
              </a:rPr>
              <a:t>7 3-BRs</a:t>
            </a:r>
            <a:br>
              <a:rPr lang="en-US" sz="2000" spc="-5">
                <a:latin typeface="Arial"/>
                <a:cs typeface="Arial"/>
              </a:rPr>
            </a:br>
            <a:endParaRPr lang="en-US" sz="2000" spc="-5">
              <a:solidFill>
                <a:schemeClr val="bg1"/>
              </a:solidFill>
              <a:latin typeface="Arial"/>
              <a:cs typeface="Arial"/>
            </a:endParaRPr>
          </a:p>
          <a:p>
            <a:pPr marL="298450" indent="-285750">
              <a:spcBef>
                <a:spcPts val="770"/>
              </a:spcBef>
              <a:buFontTx/>
              <a:buChar char="•"/>
              <a:tabLst>
                <a:tab pos="297815" algn="l"/>
                <a:tab pos="298450" algn="l"/>
              </a:tabLst>
            </a:pPr>
            <a:r>
              <a:rPr lang="en-US" sz="2000" spc="-5">
                <a:solidFill>
                  <a:srgbClr val="FFFFFF"/>
                </a:solidFill>
                <a:latin typeface="Arial"/>
                <a:cs typeface="Arial"/>
              </a:rPr>
              <a:t>25 units at 30% AMI or below</a:t>
            </a:r>
            <a:br>
              <a:rPr lang="en-US" sz="2000" spc="-5">
                <a:latin typeface="Arial"/>
                <a:cs typeface="Arial"/>
              </a:rPr>
            </a:br>
            <a:endParaRPr lang="en-US" sz="2000" spc="-5">
              <a:solidFill>
                <a:srgbClr val="FFFFFF"/>
              </a:solidFill>
              <a:latin typeface="Arial"/>
              <a:cs typeface="Arial"/>
            </a:endParaRPr>
          </a:p>
          <a:p>
            <a:pPr marL="298450" indent="-285750">
              <a:spcBef>
                <a:spcPts val="770"/>
              </a:spcBef>
              <a:buFontTx/>
              <a:buChar char="•"/>
              <a:tabLst>
                <a:tab pos="297815" algn="l"/>
                <a:tab pos="298450" algn="l"/>
              </a:tabLst>
            </a:pPr>
            <a:r>
              <a:rPr lang="en-US" sz="2000" spc="-5">
                <a:solidFill>
                  <a:srgbClr val="FFFFFF"/>
                </a:solidFill>
                <a:latin typeface="Arial"/>
                <a:cs typeface="Arial"/>
              </a:rPr>
              <a:t>92 units at 60% AMI or below</a:t>
            </a:r>
            <a:br>
              <a:rPr lang="en-US" sz="2000" spc="-5">
                <a:latin typeface="Arial"/>
                <a:cs typeface="Arial"/>
              </a:rPr>
            </a:br>
            <a:endParaRPr lang="en-US" sz="2000" spc="-5">
              <a:solidFill>
                <a:srgbClr val="FFFFFF"/>
              </a:solidFill>
              <a:latin typeface="Arial"/>
              <a:cs typeface="Arial"/>
            </a:endParaRPr>
          </a:p>
          <a:p>
            <a:pPr marL="298450" indent="-285750">
              <a:spcBef>
                <a:spcPts val="770"/>
              </a:spcBef>
              <a:buFontTx/>
              <a:buChar char="•"/>
              <a:tabLst>
                <a:tab pos="297815" algn="l"/>
                <a:tab pos="298450" algn="l"/>
              </a:tabLst>
            </a:pPr>
            <a:r>
              <a:rPr lang="en-US" sz="2000" spc="-5">
                <a:solidFill>
                  <a:srgbClr val="FFFFFF"/>
                </a:solidFill>
                <a:latin typeface="Arial"/>
                <a:cs typeface="Arial"/>
              </a:rPr>
              <a:t>25 supportive housing units</a:t>
            </a:r>
          </a:p>
        </p:txBody>
      </p:sp>
      <p:pic>
        <p:nvPicPr>
          <p:cNvPr id="3" name="Picture 2" descr="A group of people posing for a photo&#10;&#10;Description automatically generated with medium confidence">
            <a:extLst>
              <a:ext uri="{FF2B5EF4-FFF2-40B4-BE49-F238E27FC236}">
                <a16:creationId xmlns:a16="http://schemas.microsoft.com/office/drawing/2014/main" id="{AC1A5D5E-F65F-9399-256F-86A9B6BB9F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537"/>
          <a:stretch/>
        </p:blipFill>
        <p:spPr>
          <a:xfrm>
            <a:off x="4648200" y="411175"/>
            <a:ext cx="7171568" cy="5791199"/>
          </a:xfrm>
          <a:prstGeom prst="rect">
            <a:avLst/>
          </a:prstGeom>
        </p:spPr>
      </p:pic>
    </p:spTree>
    <p:extLst>
      <p:ext uri="{BB962C8B-B14F-4D97-AF65-F5344CB8AC3E}">
        <p14:creationId xmlns:p14="http://schemas.microsoft.com/office/powerpoint/2010/main" val="773432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8CCD84D-D288-4FE9-8F93-BDECF09FB31A}"/>
              </a:ext>
            </a:extLst>
          </p:cNvPr>
          <p:cNvSpPr>
            <a:spLocks noGrp="1"/>
          </p:cNvSpPr>
          <p:nvPr>
            <p:ph type="ftr" sz="quarter" idx="5"/>
          </p:nvPr>
        </p:nvSpPr>
        <p:spPr/>
        <p:txBody>
          <a:bodyPr/>
          <a:lstStyle/>
          <a:p>
            <a:pPr marL="12700">
              <a:lnSpc>
                <a:spcPts val="1425"/>
              </a:lnSpc>
              <a:tabLst>
                <a:tab pos="3284220" algn="l"/>
                <a:tab pos="3455035" algn="l"/>
                <a:tab pos="4090035" algn="l"/>
                <a:tab pos="4261485" algn="l"/>
              </a:tabLst>
            </a:pPr>
            <a:r>
              <a:rPr lang="en-US" spc="-10">
                <a:solidFill>
                  <a:srgbClr val="27829D"/>
                </a:solidFill>
              </a:rPr>
              <a:t>Portland Housing Bureau</a:t>
            </a:r>
            <a:endParaRPr lang="en-US" spc="-5">
              <a:solidFill>
                <a:srgbClr val="27829D"/>
              </a:solidFill>
            </a:endParaRPr>
          </a:p>
        </p:txBody>
      </p:sp>
      <p:sp>
        <p:nvSpPr>
          <p:cNvPr id="5" name="Slide Number Placeholder 4">
            <a:extLst>
              <a:ext uri="{FF2B5EF4-FFF2-40B4-BE49-F238E27FC236}">
                <a16:creationId xmlns:a16="http://schemas.microsoft.com/office/drawing/2014/main" id="{0F309F5B-2763-445C-8D79-DADD635E3E8C}"/>
              </a:ext>
            </a:extLst>
          </p:cNvPr>
          <p:cNvSpPr>
            <a:spLocks noGrp="1"/>
          </p:cNvSpPr>
          <p:nvPr>
            <p:ph type="sldNum" sz="quarter" idx="7"/>
          </p:nvPr>
        </p:nvSpPr>
        <p:spPr/>
        <p:txBody>
          <a:bodyPr/>
          <a:lstStyle/>
          <a:p>
            <a:pPr marL="25400">
              <a:lnSpc>
                <a:spcPct val="100000"/>
              </a:lnSpc>
              <a:spcBef>
                <a:spcPts val="40"/>
              </a:spcBef>
            </a:pPr>
            <a:fld id="{81D60167-4931-47E6-BA6A-407CBD079E47}" type="slidenum">
              <a:rPr lang="en-US" smtClean="0"/>
              <a:t>7</a:t>
            </a:fld>
            <a:endParaRPr lang="en-US"/>
          </a:p>
        </p:txBody>
      </p:sp>
      <p:sp>
        <p:nvSpPr>
          <p:cNvPr id="6" name="Title 5">
            <a:extLst>
              <a:ext uri="{FF2B5EF4-FFF2-40B4-BE49-F238E27FC236}">
                <a16:creationId xmlns:a16="http://schemas.microsoft.com/office/drawing/2014/main" id="{0FDAF8F4-4148-4F97-8601-72D2FCB44CD6}"/>
              </a:ext>
            </a:extLst>
          </p:cNvPr>
          <p:cNvSpPr>
            <a:spLocks noGrp="1"/>
          </p:cNvSpPr>
          <p:nvPr>
            <p:ph type="title"/>
          </p:nvPr>
        </p:nvSpPr>
        <p:spPr>
          <a:xfrm>
            <a:off x="457200" y="685800"/>
            <a:ext cx="3089276" cy="984885"/>
          </a:xfrm>
        </p:spPr>
        <p:txBody>
          <a:bodyPr wrap="square" lIns="0" tIns="0" rIns="0" bIns="0" anchor="t">
            <a:spAutoFit/>
          </a:bodyPr>
          <a:lstStyle/>
          <a:p>
            <a:r>
              <a:rPr lang="en-US" sz="3200" spc="-5">
                <a:solidFill>
                  <a:srgbClr val="FFFFFF"/>
                </a:solidFill>
              </a:rPr>
              <a:t>Amenities &amp; Contracting </a:t>
            </a:r>
            <a:endParaRPr lang="en-US" sz="3200"/>
          </a:p>
        </p:txBody>
      </p:sp>
      <p:sp>
        <p:nvSpPr>
          <p:cNvPr id="72" name="object 5">
            <a:extLst>
              <a:ext uri="{FF2B5EF4-FFF2-40B4-BE49-F238E27FC236}">
                <a16:creationId xmlns:a16="http://schemas.microsoft.com/office/drawing/2014/main" id="{69CD7800-0A28-449F-B648-948277A98BA3}"/>
              </a:ext>
            </a:extLst>
          </p:cNvPr>
          <p:cNvSpPr txBox="1"/>
          <p:nvPr/>
        </p:nvSpPr>
        <p:spPr>
          <a:xfrm>
            <a:off x="228600" y="2057400"/>
            <a:ext cx="4011208" cy="4748735"/>
          </a:xfrm>
          <a:prstGeom prst="rect">
            <a:avLst/>
          </a:prstGeom>
        </p:spPr>
        <p:txBody>
          <a:bodyPr vert="horz" wrap="square" lIns="0" tIns="110489" rIns="0" bIns="0" rtlCol="0" anchor="t">
            <a:spAutoFit/>
          </a:bodyPr>
          <a:lstStyle/>
          <a:p>
            <a:pPr marL="285750" indent="-285750">
              <a:buFont typeface="Arial" panose="020B0604020202020204" pitchFamily="34" charset="0"/>
              <a:buChar char="•"/>
            </a:pPr>
            <a:r>
              <a:rPr lang="en-US">
                <a:solidFill>
                  <a:schemeClr val="bg1"/>
                </a:solidFill>
                <a:effectLst/>
                <a:latin typeface="Arial"/>
                <a:cs typeface="Arial"/>
              </a:rPr>
              <a:t>Two additional laundry facilities</a:t>
            </a:r>
            <a:br>
              <a:rPr lang="en-US">
                <a:solidFill>
                  <a:schemeClr val="bg1"/>
                </a:solidFill>
                <a:latin typeface="Arial"/>
                <a:cs typeface="Arial"/>
              </a:rPr>
            </a:br>
            <a:endParaRPr lang="en-US">
              <a:solidFill>
                <a:schemeClr val="bg1"/>
              </a:solidFill>
              <a:effectLst/>
              <a:latin typeface="Arial"/>
              <a:cs typeface="Arial"/>
            </a:endParaRPr>
          </a:p>
          <a:p>
            <a:pPr marL="285750" indent="-285750">
              <a:buFont typeface="Arial" panose="020B0604020202020204" pitchFamily="34" charset="0"/>
              <a:buChar char="•"/>
            </a:pPr>
            <a:r>
              <a:rPr lang="en-US">
                <a:solidFill>
                  <a:schemeClr val="bg1"/>
                </a:solidFill>
                <a:latin typeface="Arial"/>
                <a:cs typeface="Calibri"/>
              </a:rPr>
              <a:t>New playground equipment</a:t>
            </a:r>
            <a:br>
              <a:rPr lang="en-US">
                <a:solidFill>
                  <a:schemeClr val="bg1"/>
                </a:solidFill>
                <a:latin typeface="Arial"/>
                <a:cs typeface="Calibri"/>
              </a:rPr>
            </a:br>
            <a:endParaRPr lang="en-US">
              <a:solidFill>
                <a:schemeClr val="bg1"/>
              </a:solidFill>
              <a:latin typeface="Arial"/>
              <a:cs typeface="Calibri"/>
            </a:endParaRPr>
          </a:p>
          <a:p>
            <a:pPr marL="285750" indent="-285750">
              <a:buFont typeface="Arial" panose="020B0604020202020204" pitchFamily="34" charset="0"/>
              <a:buChar char="•"/>
            </a:pPr>
            <a:r>
              <a:rPr lang="en-US">
                <a:solidFill>
                  <a:schemeClr val="bg1"/>
                </a:solidFill>
                <a:effectLst/>
                <a:latin typeface="Arial"/>
                <a:cs typeface="Calibri"/>
              </a:rPr>
              <a:t>Outdoor amphitheater</a:t>
            </a:r>
            <a:br>
              <a:rPr lang="en-US">
                <a:solidFill>
                  <a:schemeClr val="bg1"/>
                </a:solidFill>
                <a:latin typeface="Arial"/>
                <a:cs typeface="Calibri"/>
              </a:rPr>
            </a:br>
            <a:endParaRPr lang="en-US">
              <a:solidFill>
                <a:schemeClr val="bg1"/>
              </a:solidFill>
              <a:effectLst/>
              <a:latin typeface="Arial"/>
              <a:cs typeface="Calibri"/>
            </a:endParaRPr>
          </a:p>
          <a:p>
            <a:pPr marL="285750" indent="-285750">
              <a:buFont typeface="Arial" panose="020B0604020202020204" pitchFamily="34" charset="0"/>
              <a:buChar char="•"/>
            </a:pPr>
            <a:r>
              <a:rPr lang="en-US">
                <a:solidFill>
                  <a:schemeClr val="bg1"/>
                </a:solidFill>
                <a:effectLst/>
                <a:latin typeface="Arial"/>
                <a:cs typeface="Calibri"/>
              </a:rPr>
              <a:t>New community room and office </a:t>
            </a:r>
            <a:r>
              <a:rPr lang="en-US">
                <a:solidFill>
                  <a:schemeClr val="bg1"/>
                </a:solidFill>
                <a:latin typeface="Arial"/>
                <a:cs typeface="Calibri"/>
              </a:rPr>
              <a:t>space</a:t>
            </a:r>
            <a:br>
              <a:rPr lang="en-US">
                <a:solidFill>
                  <a:schemeClr val="bg1"/>
                </a:solidFill>
                <a:latin typeface="Arial"/>
                <a:cs typeface="Calibri"/>
              </a:rPr>
            </a:br>
            <a:endParaRPr lang="en-US">
              <a:solidFill>
                <a:schemeClr val="bg1"/>
              </a:solidFill>
              <a:effectLst/>
              <a:latin typeface="Arial"/>
              <a:cs typeface="Calibri"/>
            </a:endParaRPr>
          </a:p>
          <a:p>
            <a:pPr marL="285750" indent="-285750">
              <a:buFont typeface="Arial" panose="020B0604020202020204" pitchFamily="34" charset="0"/>
              <a:buChar char="•"/>
            </a:pPr>
            <a:r>
              <a:rPr lang="en-US" spc="-5">
                <a:solidFill>
                  <a:srgbClr val="FFFFFF"/>
                </a:solidFill>
                <a:latin typeface="Arial"/>
                <a:cs typeface="Arial"/>
              </a:rPr>
              <a:t>Earth Advantage Gold </a:t>
            </a:r>
            <a:br>
              <a:rPr lang="en-US" spc="-5">
                <a:solidFill>
                  <a:srgbClr val="FFFFFF"/>
                </a:solidFill>
                <a:latin typeface="Arial"/>
                <a:cs typeface="Arial"/>
              </a:rPr>
            </a:br>
            <a:endParaRPr lang="en-US" spc="-5">
              <a:solidFill>
                <a:srgbClr val="FFFFFF"/>
              </a:solidFill>
              <a:latin typeface="Arial"/>
              <a:cs typeface="Arial"/>
            </a:endParaRPr>
          </a:p>
          <a:p>
            <a:pPr marL="285750" indent="-285750">
              <a:buFont typeface="Arial" panose="020B0604020202020204" pitchFamily="34" charset="0"/>
              <a:buChar char="•"/>
            </a:pPr>
            <a:r>
              <a:rPr lang="en-US" spc="-5">
                <a:solidFill>
                  <a:srgbClr val="FFFFFF"/>
                </a:solidFill>
                <a:latin typeface="Arial"/>
                <a:cs typeface="Arial"/>
              </a:rPr>
              <a:t>30% DMWESB contracting goal</a:t>
            </a:r>
            <a:br>
              <a:rPr lang="en-US" spc="-5">
                <a:solidFill>
                  <a:srgbClr val="FFFFFF"/>
                </a:solidFill>
                <a:latin typeface="Arial"/>
                <a:cs typeface="Arial"/>
              </a:rPr>
            </a:br>
            <a:endParaRPr lang="en-US" spc="-5">
              <a:solidFill>
                <a:srgbClr val="FFFFFF"/>
              </a:solidFill>
              <a:latin typeface="Arial"/>
              <a:cs typeface="Arial"/>
            </a:endParaRPr>
          </a:p>
          <a:p>
            <a:pPr marL="285750" indent="-285750">
              <a:buFont typeface="Arial,Sans-Serif"/>
              <a:buChar char="•"/>
              <a:tabLst>
                <a:tab pos="297815" algn="l"/>
                <a:tab pos="298450" algn="l"/>
              </a:tabLst>
            </a:pPr>
            <a:r>
              <a:rPr lang="en-US">
                <a:solidFill>
                  <a:schemeClr val="bg1"/>
                </a:solidFill>
                <a:latin typeface="Arial"/>
                <a:cs typeface="Calibri"/>
              </a:rPr>
              <a:t>Construction: June 2023 - Oct 2025</a:t>
            </a:r>
            <a:endParaRPr lang="en-US">
              <a:solidFill>
                <a:schemeClr val="bg1"/>
              </a:solidFill>
              <a:latin typeface="Arial"/>
              <a:ea typeface="+mn-lt"/>
              <a:cs typeface="+mn-lt"/>
            </a:endParaRPr>
          </a:p>
          <a:p>
            <a:pPr marL="298450" indent="-285750">
              <a:spcBef>
                <a:spcPts val="770"/>
              </a:spcBef>
              <a:buFontTx/>
              <a:buChar char="•"/>
              <a:tabLst>
                <a:tab pos="297815" algn="l"/>
                <a:tab pos="298450" algn="l"/>
              </a:tabLst>
            </a:pPr>
            <a:endParaRPr lang="en-US">
              <a:solidFill>
                <a:srgbClr val="000000"/>
              </a:solidFill>
              <a:latin typeface="Arial"/>
              <a:cs typeface="Calibri"/>
            </a:endParaRPr>
          </a:p>
          <a:p>
            <a:pPr marL="298450" indent="-285750">
              <a:spcBef>
                <a:spcPts val="770"/>
              </a:spcBef>
              <a:buFontTx/>
              <a:buChar char="•"/>
              <a:tabLst>
                <a:tab pos="297815" algn="l"/>
                <a:tab pos="298450" algn="l"/>
              </a:tabLst>
            </a:pPr>
            <a:endParaRPr lang="en-US" spc="-5">
              <a:solidFill>
                <a:srgbClr val="FFFFFF"/>
              </a:solidFill>
              <a:latin typeface="+mj-lt"/>
              <a:cs typeface="Arial"/>
            </a:endParaRPr>
          </a:p>
        </p:txBody>
      </p:sp>
      <p:cxnSp>
        <p:nvCxnSpPr>
          <p:cNvPr id="7" name="Straight Connector 6">
            <a:extLst>
              <a:ext uri="{FF2B5EF4-FFF2-40B4-BE49-F238E27FC236}">
                <a16:creationId xmlns:a16="http://schemas.microsoft.com/office/drawing/2014/main" id="{4395D5C1-1053-4B4A-895B-CEEC9E4CF822}"/>
              </a:ext>
            </a:extLst>
          </p:cNvPr>
          <p:cNvCxnSpPr/>
          <p:nvPr/>
        </p:nvCxnSpPr>
        <p:spPr>
          <a:xfrm>
            <a:off x="533400" y="1905000"/>
            <a:ext cx="2517913" cy="0"/>
          </a:xfrm>
          <a:prstGeom prst="line">
            <a:avLst/>
          </a:prstGeom>
          <a:ln cap="sq" cmpd="sng">
            <a:solidFill>
              <a:schemeClr val="bg1"/>
            </a:solidFill>
            <a:bevel/>
          </a:ln>
          <a:effectLst/>
        </p:spPr>
        <p:style>
          <a:lnRef idx="3">
            <a:schemeClr val="dk1"/>
          </a:lnRef>
          <a:fillRef idx="0">
            <a:schemeClr val="dk1"/>
          </a:fillRef>
          <a:effectRef idx="2">
            <a:schemeClr val="dk1"/>
          </a:effectRef>
          <a:fontRef idx="minor">
            <a:schemeClr val="tx1"/>
          </a:fontRef>
        </p:style>
      </p:cxnSp>
      <p:pic>
        <p:nvPicPr>
          <p:cNvPr id="8" name="Picture 7">
            <a:extLst>
              <a:ext uri="{FF2B5EF4-FFF2-40B4-BE49-F238E27FC236}">
                <a16:creationId xmlns:a16="http://schemas.microsoft.com/office/drawing/2014/main" id="{5C90880B-06DD-7DBB-DDE3-676B6DBE72F7}"/>
              </a:ext>
            </a:extLst>
          </p:cNvPr>
          <p:cNvPicPr>
            <a:picLocks noChangeAspect="1"/>
          </p:cNvPicPr>
          <p:nvPr/>
        </p:nvPicPr>
        <p:blipFill rotWithShape="1">
          <a:blip r:embed="rId3">
            <a:lum bright="20000" contrast="-20000"/>
          </a:blip>
          <a:srcRect t="9742" r="6081"/>
          <a:stretch/>
        </p:blipFill>
        <p:spPr>
          <a:xfrm>
            <a:off x="4953000" y="0"/>
            <a:ext cx="7061007" cy="3886197"/>
          </a:xfrm>
          <a:prstGeom prst="rect">
            <a:avLst/>
          </a:prstGeom>
        </p:spPr>
      </p:pic>
      <p:pic>
        <p:nvPicPr>
          <p:cNvPr id="10" name="Picture 9" descr="A picture containing wall, person, indoor, young&#10;&#10;Description automatically generated">
            <a:extLst>
              <a:ext uri="{FF2B5EF4-FFF2-40B4-BE49-F238E27FC236}">
                <a16:creationId xmlns:a16="http://schemas.microsoft.com/office/drawing/2014/main" id="{605A12F1-90AD-F85F-7908-35E2AE2567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3669616"/>
            <a:ext cx="3733800" cy="2667261"/>
          </a:xfrm>
          <a:prstGeom prst="rect">
            <a:avLst/>
          </a:prstGeom>
        </p:spPr>
      </p:pic>
      <p:pic>
        <p:nvPicPr>
          <p:cNvPr id="12" name="Picture 11" descr="A group of people sitting outside&#10;&#10;Description automatically generated with medium confidence">
            <a:extLst>
              <a:ext uri="{FF2B5EF4-FFF2-40B4-BE49-F238E27FC236}">
                <a16:creationId xmlns:a16="http://schemas.microsoft.com/office/drawing/2014/main" id="{7AEB85B2-B334-276A-2151-8B60B2B9858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389467" y="3669616"/>
            <a:ext cx="3556348" cy="2667261"/>
          </a:xfrm>
          <a:prstGeom prst="rect">
            <a:avLst/>
          </a:prstGeom>
        </p:spPr>
      </p:pic>
    </p:spTree>
    <p:extLst>
      <p:ext uri="{BB962C8B-B14F-4D97-AF65-F5344CB8AC3E}">
        <p14:creationId xmlns:p14="http://schemas.microsoft.com/office/powerpoint/2010/main" val="256118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0630F3-5182-D4BD-E38B-0651FDF5488F}"/>
              </a:ext>
            </a:extLst>
          </p:cNvPr>
          <p:cNvPicPr>
            <a:picLocks noChangeAspect="1"/>
          </p:cNvPicPr>
          <p:nvPr/>
        </p:nvPicPr>
        <p:blipFill>
          <a:blip r:embed="rId3"/>
          <a:stretch>
            <a:fillRect/>
          </a:stretch>
        </p:blipFill>
        <p:spPr>
          <a:xfrm>
            <a:off x="5135986" y="1502784"/>
            <a:ext cx="2143125" cy="2143125"/>
          </a:xfrm>
          <a:prstGeom prst="rect">
            <a:avLst/>
          </a:prstGeom>
        </p:spPr>
      </p:pic>
      <p:sp>
        <p:nvSpPr>
          <p:cNvPr id="4" name="Footer Placeholder 3">
            <a:extLst>
              <a:ext uri="{FF2B5EF4-FFF2-40B4-BE49-F238E27FC236}">
                <a16:creationId xmlns:a16="http://schemas.microsoft.com/office/drawing/2014/main" id="{7A59D1A7-2AAE-4E93-81BC-A69530880168}"/>
              </a:ext>
            </a:extLst>
          </p:cNvPr>
          <p:cNvSpPr>
            <a:spLocks noGrp="1"/>
          </p:cNvSpPr>
          <p:nvPr>
            <p:ph type="ftr" sz="quarter" idx="5"/>
          </p:nvPr>
        </p:nvSpPr>
        <p:spPr/>
        <p:txBody>
          <a:bodyPr/>
          <a:lstStyle/>
          <a:p>
            <a:pPr marL="12700">
              <a:lnSpc>
                <a:spcPts val="1425"/>
              </a:lnSpc>
              <a:tabLst>
                <a:tab pos="3284220" algn="l"/>
                <a:tab pos="3455035" algn="l"/>
                <a:tab pos="4090035" algn="l"/>
                <a:tab pos="4261485" algn="l"/>
              </a:tabLst>
            </a:pPr>
            <a:r>
              <a:rPr lang="en-US" spc="-10"/>
              <a:t>Portland Housing Bureau</a:t>
            </a:r>
            <a:endParaRPr lang="en-US" spc="-5"/>
          </a:p>
        </p:txBody>
      </p:sp>
      <p:sp>
        <p:nvSpPr>
          <p:cNvPr id="5" name="Slide Number Placeholder 4">
            <a:extLst>
              <a:ext uri="{FF2B5EF4-FFF2-40B4-BE49-F238E27FC236}">
                <a16:creationId xmlns:a16="http://schemas.microsoft.com/office/drawing/2014/main" id="{524A0769-FE8A-4494-9C09-F89DF8D00F8E}"/>
              </a:ext>
            </a:extLst>
          </p:cNvPr>
          <p:cNvSpPr>
            <a:spLocks noGrp="1"/>
          </p:cNvSpPr>
          <p:nvPr>
            <p:ph type="sldNum" sz="quarter" idx="7"/>
          </p:nvPr>
        </p:nvSpPr>
        <p:spPr/>
        <p:txBody>
          <a:bodyPr/>
          <a:lstStyle/>
          <a:p>
            <a:pPr marL="25400">
              <a:lnSpc>
                <a:spcPct val="100000"/>
              </a:lnSpc>
              <a:spcBef>
                <a:spcPts val="40"/>
              </a:spcBef>
            </a:pPr>
            <a:fld id="{81D60167-4931-47E6-BA6A-407CBD079E47}" type="slidenum">
              <a:rPr lang="en-US" smtClean="0"/>
              <a:t>8</a:t>
            </a:fld>
            <a:endParaRPr lang="en-US"/>
          </a:p>
        </p:txBody>
      </p:sp>
      <p:sp>
        <p:nvSpPr>
          <p:cNvPr id="9" name="object 4">
            <a:extLst>
              <a:ext uri="{FF2B5EF4-FFF2-40B4-BE49-F238E27FC236}">
                <a16:creationId xmlns:a16="http://schemas.microsoft.com/office/drawing/2014/main" id="{3CAF0D8A-68DB-44EE-A08F-0CDA6EECE61F}"/>
              </a:ext>
            </a:extLst>
          </p:cNvPr>
          <p:cNvSpPr txBox="1"/>
          <p:nvPr/>
        </p:nvSpPr>
        <p:spPr>
          <a:xfrm>
            <a:off x="457200" y="3517156"/>
            <a:ext cx="3242310" cy="1392176"/>
          </a:xfrm>
          <a:prstGeom prst="rect">
            <a:avLst/>
          </a:prstGeom>
        </p:spPr>
        <p:txBody>
          <a:bodyPr vert="horz" wrap="square" lIns="0" tIns="12700" rIns="0" bIns="0" rtlCol="0" anchor="t">
            <a:spAutoFit/>
          </a:bodyPr>
          <a:lstStyle/>
          <a:p>
            <a:pPr marL="12700" algn="ctr">
              <a:lnSpc>
                <a:spcPct val="100000"/>
              </a:lnSpc>
              <a:spcBef>
                <a:spcPts val="100"/>
              </a:spcBef>
            </a:pPr>
            <a:r>
              <a:rPr lang="en-US" sz="2500" b="1" spc="-10">
                <a:solidFill>
                  <a:srgbClr val="8FD169"/>
                </a:solidFill>
                <a:latin typeface="Arial"/>
                <a:cs typeface="Arial"/>
              </a:rPr>
              <a:t>Rental Subsidy</a:t>
            </a:r>
            <a:endParaRPr sz="2500">
              <a:latin typeface="Arial"/>
              <a:cs typeface="Arial"/>
            </a:endParaRPr>
          </a:p>
          <a:p>
            <a:pPr marL="12700" marR="5080" algn="ctr">
              <a:lnSpc>
                <a:spcPct val="94900"/>
              </a:lnSpc>
              <a:spcBef>
                <a:spcPts val="1575"/>
              </a:spcBef>
            </a:pPr>
            <a:r>
              <a:rPr lang="en-US" spc="-5">
                <a:solidFill>
                  <a:srgbClr val="434F69"/>
                </a:solidFill>
                <a:latin typeface="Arial"/>
                <a:cs typeface="Arial"/>
              </a:rPr>
              <a:t>PSH units supported by project-based rental assistance from OHCS</a:t>
            </a:r>
            <a:endParaRPr lang="en-US">
              <a:latin typeface="Arial"/>
              <a:cs typeface="Arial"/>
            </a:endParaRPr>
          </a:p>
        </p:txBody>
      </p:sp>
      <p:sp>
        <p:nvSpPr>
          <p:cNvPr id="10" name="object 5">
            <a:extLst>
              <a:ext uri="{FF2B5EF4-FFF2-40B4-BE49-F238E27FC236}">
                <a16:creationId xmlns:a16="http://schemas.microsoft.com/office/drawing/2014/main" id="{EBC9E1BC-2DDA-43A3-8063-90F0F604EA79}"/>
              </a:ext>
            </a:extLst>
          </p:cNvPr>
          <p:cNvSpPr txBox="1"/>
          <p:nvPr/>
        </p:nvSpPr>
        <p:spPr>
          <a:xfrm>
            <a:off x="4343401" y="3518338"/>
            <a:ext cx="3652542" cy="2008242"/>
          </a:xfrm>
          <a:prstGeom prst="rect">
            <a:avLst/>
          </a:prstGeom>
        </p:spPr>
        <p:txBody>
          <a:bodyPr vert="horz" wrap="square" lIns="0" tIns="12700" rIns="0" bIns="0" rtlCol="0" anchor="t">
            <a:spAutoFit/>
          </a:bodyPr>
          <a:lstStyle/>
          <a:p>
            <a:pPr marL="12700" algn="ctr">
              <a:lnSpc>
                <a:spcPct val="100000"/>
              </a:lnSpc>
              <a:spcBef>
                <a:spcPts val="100"/>
              </a:spcBef>
            </a:pPr>
            <a:r>
              <a:rPr lang="en-US" sz="2500" b="1" spc="-10">
                <a:solidFill>
                  <a:srgbClr val="8FD169"/>
                </a:solidFill>
                <a:latin typeface="Arial"/>
                <a:cs typeface="Arial"/>
              </a:rPr>
              <a:t>Service Provider</a:t>
            </a:r>
            <a:endParaRPr lang="en-US" sz="2500" b="1">
              <a:latin typeface="Arial"/>
              <a:cs typeface="Arial"/>
            </a:endParaRPr>
          </a:p>
          <a:p>
            <a:pPr marL="12700" algn="ctr">
              <a:lnSpc>
                <a:spcPct val="100000"/>
              </a:lnSpc>
              <a:spcBef>
                <a:spcPts val="100"/>
              </a:spcBef>
              <a:spcAft>
                <a:spcPts val="600"/>
              </a:spcAft>
            </a:pPr>
            <a:endParaRPr lang="en-US" sz="800" spc="-5">
              <a:solidFill>
                <a:srgbClr val="434F69"/>
              </a:solidFill>
              <a:latin typeface="Arial"/>
              <a:cs typeface="Arial"/>
            </a:endParaRPr>
          </a:p>
          <a:p>
            <a:pPr marL="12700" algn="ctr">
              <a:lnSpc>
                <a:spcPct val="100000"/>
              </a:lnSpc>
              <a:spcBef>
                <a:spcPts val="100"/>
              </a:spcBef>
              <a:spcAft>
                <a:spcPts val="600"/>
              </a:spcAft>
            </a:pPr>
            <a:r>
              <a:rPr lang="en-US" spc="-5">
                <a:solidFill>
                  <a:srgbClr val="434F69"/>
                </a:solidFill>
                <a:latin typeface="Arial"/>
                <a:cs typeface="Arial"/>
              </a:rPr>
              <a:t>A program manager, housing specialists, and a wellness specialist provide case management and other supports for PSH households</a:t>
            </a:r>
            <a:endParaRPr lang="en-US">
              <a:latin typeface="Arial"/>
              <a:cs typeface="Arial"/>
            </a:endParaRPr>
          </a:p>
        </p:txBody>
      </p:sp>
      <p:sp>
        <p:nvSpPr>
          <p:cNvPr id="12" name="Title 5">
            <a:extLst>
              <a:ext uri="{FF2B5EF4-FFF2-40B4-BE49-F238E27FC236}">
                <a16:creationId xmlns:a16="http://schemas.microsoft.com/office/drawing/2014/main" id="{602D3E6F-0F6B-4028-9A79-9E0953C727BA}"/>
              </a:ext>
            </a:extLst>
          </p:cNvPr>
          <p:cNvSpPr txBox="1">
            <a:spLocks/>
          </p:cNvSpPr>
          <p:nvPr/>
        </p:nvSpPr>
        <p:spPr>
          <a:xfrm>
            <a:off x="575772" y="322453"/>
            <a:ext cx="10815319" cy="635000"/>
          </a:xfrm>
          <a:prstGeom prst="rect">
            <a:avLst/>
          </a:prstGeom>
        </p:spPr>
        <p:txBody>
          <a:bodyPr wrap="square" lIns="0" tIns="0" rIns="0" bIns="0">
            <a:spAutoFit/>
          </a:bodyPr>
          <a:lstStyle>
            <a:lvl1pPr>
              <a:defRPr sz="4000" b="1" i="0">
                <a:solidFill>
                  <a:srgbClr val="27829D"/>
                </a:solidFill>
                <a:latin typeface="Arial"/>
                <a:ea typeface="+mj-ea"/>
                <a:cs typeface="Arial"/>
              </a:defRPr>
            </a:lvl1pPr>
          </a:lstStyle>
          <a:p>
            <a:r>
              <a:rPr lang="en-US" kern="0" spc="-5"/>
              <a:t>Permanent Supportive Housing</a:t>
            </a:r>
            <a:endParaRPr lang="en-US" kern="0"/>
          </a:p>
        </p:txBody>
      </p:sp>
      <p:pic>
        <p:nvPicPr>
          <p:cNvPr id="3" name="Picture 2">
            <a:extLst>
              <a:ext uri="{FF2B5EF4-FFF2-40B4-BE49-F238E27FC236}">
                <a16:creationId xmlns:a16="http://schemas.microsoft.com/office/drawing/2014/main" id="{F1081658-31EE-621F-2DAE-E9007BDE4063}"/>
              </a:ext>
            </a:extLst>
          </p:cNvPr>
          <p:cNvPicPr>
            <a:picLocks noChangeAspect="1"/>
          </p:cNvPicPr>
          <p:nvPr/>
        </p:nvPicPr>
        <p:blipFill>
          <a:blip r:embed="rId4"/>
          <a:stretch>
            <a:fillRect/>
          </a:stretch>
        </p:blipFill>
        <p:spPr>
          <a:xfrm>
            <a:off x="1203482" y="1741781"/>
            <a:ext cx="1752600" cy="1668485"/>
          </a:xfrm>
          <a:prstGeom prst="rect">
            <a:avLst/>
          </a:prstGeom>
        </p:spPr>
      </p:pic>
      <p:sp>
        <p:nvSpPr>
          <p:cNvPr id="14" name="object 6">
            <a:extLst>
              <a:ext uri="{FF2B5EF4-FFF2-40B4-BE49-F238E27FC236}">
                <a16:creationId xmlns:a16="http://schemas.microsoft.com/office/drawing/2014/main" id="{103C8D48-9273-F962-D8F0-8E44DEF3FFF2}"/>
              </a:ext>
            </a:extLst>
          </p:cNvPr>
          <p:cNvSpPr txBox="1"/>
          <p:nvPr/>
        </p:nvSpPr>
        <p:spPr>
          <a:xfrm>
            <a:off x="8685943" y="3510712"/>
            <a:ext cx="3242310" cy="1776897"/>
          </a:xfrm>
          <a:prstGeom prst="rect">
            <a:avLst/>
          </a:prstGeom>
        </p:spPr>
        <p:txBody>
          <a:bodyPr vert="horz" wrap="square" lIns="0" tIns="12700" rIns="0" bIns="0" rtlCol="0" anchor="t">
            <a:spAutoFit/>
          </a:bodyPr>
          <a:lstStyle/>
          <a:p>
            <a:pPr marL="12700" algn="ctr">
              <a:spcBef>
                <a:spcPts val="100"/>
              </a:spcBef>
            </a:pPr>
            <a:r>
              <a:rPr lang="en-US" sz="2500" b="1" spc="-10">
                <a:solidFill>
                  <a:srgbClr val="8FD169"/>
                </a:solidFill>
                <a:latin typeface="Arial"/>
                <a:cs typeface="Arial"/>
              </a:rPr>
              <a:t>Services Operating Support</a:t>
            </a:r>
            <a:endParaRPr lang="en-US" sz="2500">
              <a:latin typeface="Arial"/>
              <a:cs typeface="Arial"/>
            </a:endParaRPr>
          </a:p>
          <a:p>
            <a:pPr marL="12700" marR="5080" algn="ctr">
              <a:lnSpc>
                <a:spcPct val="94900"/>
              </a:lnSpc>
              <a:spcBef>
                <a:spcPts val="1580"/>
              </a:spcBef>
            </a:pPr>
            <a:r>
              <a:rPr lang="en-US" spc="-5">
                <a:solidFill>
                  <a:srgbClr val="434F69"/>
                </a:solidFill>
                <a:latin typeface="Arial"/>
                <a:cs typeface="Arial"/>
              </a:rPr>
              <a:t>Wrap-around service support for homeless households is $10,000 per PSH unit, per year</a:t>
            </a:r>
            <a:endParaRPr lang="en-US">
              <a:latin typeface="Arial"/>
              <a:cs typeface="Arial"/>
            </a:endParaRPr>
          </a:p>
        </p:txBody>
      </p:sp>
      <p:sp>
        <p:nvSpPr>
          <p:cNvPr id="16" name="AutoShape 2">
            <a:extLst>
              <a:ext uri="{FF2B5EF4-FFF2-40B4-BE49-F238E27FC236}">
                <a16:creationId xmlns:a16="http://schemas.microsoft.com/office/drawing/2014/main" id="{307FB9A1-BCE2-EC39-BABE-AB225E09D16A}"/>
              </a:ext>
            </a:extLst>
          </p:cNvPr>
          <p:cNvSpPr>
            <a:spLocks noChangeAspect="1" noChangeArrowheads="1"/>
          </p:cNvSpPr>
          <p:nvPr/>
        </p:nvSpPr>
        <p:spPr bwMode="auto">
          <a:xfrm>
            <a:off x="7733054" y="335007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a:extLst>
              <a:ext uri="{FF2B5EF4-FFF2-40B4-BE49-F238E27FC236}">
                <a16:creationId xmlns:a16="http://schemas.microsoft.com/office/drawing/2014/main" id="{7D322CDD-CDA5-E0DB-855A-51BD25052663}"/>
              </a:ext>
            </a:extLst>
          </p:cNvPr>
          <p:cNvPicPr>
            <a:picLocks noChangeAspect="1"/>
          </p:cNvPicPr>
          <p:nvPr/>
        </p:nvPicPr>
        <p:blipFill>
          <a:blip r:embed="rId5"/>
          <a:stretch>
            <a:fillRect/>
          </a:stretch>
        </p:blipFill>
        <p:spPr>
          <a:xfrm>
            <a:off x="9435353" y="1731780"/>
            <a:ext cx="1755800" cy="1670449"/>
          </a:xfrm>
          <a:prstGeom prst="rect">
            <a:avLst/>
          </a:prstGeom>
        </p:spPr>
      </p:pic>
    </p:spTree>
    <p:extLst>
      <p:ext uri="{BB962C8B-B14F-4D97-AF65-F5344CB8AC3E}">
        <p14:creationId xmlns:p14="http://schemas.microsoft.com/office/powerpoint/2010/main" val="2401797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92DEE46-C0C8-4171-B6A3-C8BF4F9F3907}"/>
              </a:ext>
            </a:extLst>
          </p:cNvPr>
          <p:cNvSpPr>
            <a:spLocks noGrp="1"/>
          </p:cNvSpPr>
          <p:nvPr>
            <p:ph type="ftr" sz="quarter" idx="5"/>
          </p:nvPr>
        </p:nvSpPr>
        <p:spPr/>
        <p:txBody>
          <a:bodyPr/>
          <a:lstStyle/>
          <a:p>
            <a:pPr marL="12700">
              <a:lnSpc>
                <a:spcPts val="1425"/>
              </a:lnSpc>
              <a:tabLst>
                <a:tab pos="3284220" algn="l"/>
                <a:tab pos="3455035" algn="l"/>
                <a:tab pos="4090035" algn="l"/>
                <a:tab pos="4261485" algn="l"/>
              </a:tabLst>
            </a:pPr>
            <a:r>
              <a:rPr lang="en-US" spc="-10"/>
              <a:t>Portland Housing Bureau</a:t>
            </a:r>
            <a:endParaRPr lang="en-US" spc="-5"/>
          </a:p>
        </p:txBody>
      </p:sp>
      <p:sp>
        <p:nvSpPr>
          <p:cNvPr id="5" name="Slide Number Placeholder 4">
            <a:extLst>
              <a:ext uri="{FF2B5EF4-FFF2-40B4-BE49-F238E27FC236}">
                <a16:creationId xmlns:a16="http://schemas.microsoft.com/office/drawing/2014/main" id="{F6F3A77E-C6C3-46B3-A70C-3880BE0E144D}"/>
              </a:ext>
            </a:extLst>
          </p:cNvPr>
          <p:cNvSpPr>
            <a:spLocks noGrp="1"/>
          </p:cNvSpPr>
          <p:nvPr>
            <p:ph type="sldNum" sz="quarter" idx="7"/>
          </p:nvPr>
        </p:nvSpPr>
        <p:spPr/>
        <p:txBody>
          <a:bodyPr/>
          <a:lstStyle/>
          <a:p>
            <a:pPr marL="25400">
              <a:lnSpc>
                <a:spcPct val="100000"/>
              </a:lnSpc>
              <a:spcBef>
                <a:spcPts val="40"/>
              </a:spcBef>
            </a:pPr>
            <a:fld id="{81D60167-4931-47E6-BA6A-407CBD079E47}" type="slidenum">
              <a:rPr lang="en-US" smtClean="0"/>
              <a:t>9</a:t>
            </a:fld>
            <a:endParaRPr lang="en-US"/>
          </a:p>
        </p:txBody>
      </p:sp>
      <p:sp>
        <p:nvSpPr>
          <p:cNvPr id="11" name="object 5">
            <a:extLst>
              <a:ext uri="{FF2B5EF4-FFF2-40B4-BE49-F238E27FC236}">
                <a16:creationId xmlns:a16="http://schemas.microsoft.com/office/drawing/2014/main" id="{167DFAAD-078B-4B6D-AE79-365076F3846E}"/>
              </a:ext>
            </a:extLst>
          </p:cNvPr>
          <p:cNvSpPr txBox="1"/>
          <p:nvPr/>
        </p:nvSpPr>
        <p:spPr>
          <a:xfrm>
            <a:off x="518490" y="1225249"/>
            <a:ext cx="4839970" cy="2571473"/>
          </a:xfrm>
          <a:prstGeom prst="rect">
            <a:avLst/>
          </a:prstGeom>
        </p:spPr>
        <p:txBody>
          <a:bodyPr vert="horz" wrap="square" lIns="0" tIns="12700" rIns="0" bIns="0" rtlCol="0" anchor="t">
            <a:spAutoFit/>
          </a:bodyPr>
          <a:lstStyle/>
          <a:p>
            <a:pPr marL="12700">
              <a:lnSpc>
                <a:spcPct val="100000"/>
              </a:lnSpc>
              <a:spcBef>
                <a:spcPts val="100"/>
              </a:spcBef>
            </a:pPr>
            <a:r>
              <a:rPr lang="en-US" sz="2400" b="1" spc="-5">
                <a:solidFill>
                  <a:srgbClr val="8FD169"/>
                </a:solidFill>
                <a:latin typeface="Arial"/>
                <a:cs typeface="Arial"/>
              </a:rPr>
              <a:t>Innovative Housing, Inc.</a:t>
            </a:r>
            <a:endParaRPr lang="en-US" sz="2400">
              <a:latin typeface="Arial"/>
              <a:cs typeface="Arial"/>
            </a:endParaRPr>
          </a:p>
          <a:p>
            <a:pPr>
              <a:spcBef>
                <a:spcPts val="10"/>
              </a:spcBef>
            </a:pPr>
            <a:endParaRPr lang="en-US" sz="2500">
              <a:latin typeface="Arial"/>
              <a:cs typeface="Times New Roman"/>
            </a:endParaRPr>
          </a:p>
          <a:p>
            <a:pPr marL="12700" marR="5080" indent="-635">
              <a:lnSpc>
                <a:spcPct val="109900"/>
              </a:lnSpc>
              <a:spcBef>
                <a:spcPts val="5"/>
              </a:spcBef>
            </a:pPr>
            <a:r>
              <a:rPr lang="en-US" spc="-5">
                <a:solidFill>
                  <a:srgbClr val="434F69"/>
                </a:solidFill>
                <a:latin typeface="Arial"/>
                <a:cs typeface="Arial"/>
              </a:rPr>
              <a:t>Resident Services includes a youth/family program with after-school activities and academic support, along with core services such as eviction prevention, information and resource referrals, access to an emergency fund, and workshops and education.</a:t>
            </a:r>
          </a:p>
        </p:txBody>
      </p:sp>
      <p:sp>
        <p:nvSpPr>
          <p:cNvPr id="7" name="TextBox 6">
            <a:extLst>
              <a:ext uri="{FF2B5EF4-FFF2-40B4-BE49-F238E27FC236}">
                <a16:creationId xmlns:a16="http://schemas.microsoft.com/office/drawing/2014/main" id="{8ACD5FC1-8462-4CB6-A538-42BE3954FD48}"/>
              </a:ext>
            </a:extLst>
          </p:cNvPr>
          <p:cNvSpPr txBox="1"/>
          <p:nvPr/>
        </p:nvSpPr>
        <p:spPr>
          <a:xfrm rot="1781179">
            <a:off x="6477000" y="2590800"/>
            <a:ext cx="5715000" cy="830997"/>
          </a:xfrm>
          <a:prstGeom prst="rect">
            <a:avLst/>
          </a:prstGeom>
          <a:noFill/>
        </p:spPr>
        <p:txBody>
          <a:bodyPr wrap="square" rtlCol="0">
            <a:spAutoFit/>
          </a:bodyPr>
          <a:lstStyle/>
          <a:p>
            <a:r>
              <a:rPr lang="en-US" sz="4800" b="1">
                <a:solidFill>
                  <a:schemeClr val="bg1"/>
                </a:solidFill>
              </a:rPr>
              <a:t>Replace this photo</a:t>
            </a:r>
          </a:p>
        </p:txBody>
      </p:sp>
      <p:sp>
        <p:nvSpPr>
          <p:cNvPr id="10" name="Title 5">
            <a:extLst>
              <a:ext uri="{FF2B5EF4-FFF2-40B4-BE49-F238E27FC236}">
                <a16:creationId xmlns:a16="http://schemas.microsoft.com/office/drawing/2014/main" id="{0554E4FD-3ACA-4B6F-A097-59B100113E4B}"/>
              </a:ext>
            </a:extLst>
          </p:cNvPr>
          <p:cNvSpPr txBox="1">
            <a:spLocks/>
          </p:cNvSpPr>
          <p:nvPr/>
        </p:nvSpPr>
        <p:spPr>
          <a:xfrm>
            <a:off x="519328" y="477676"/>
            <a:ext cx="4846319" cy="635000"/>
          </a:xfrm>
          <a:prstGeom prst="rect">
            <a:avLst/>
          </a:prstGeom>
        </p:spPr>
        <p:txBody>
          <a:bodyPr wrap="square" lIns="0" tIns="0" rIns="0" bIns="0">
            <a:spAutoFit/>
          </a:bodyPr>
          <a:lstStyle>
            <a:lvl1pPr>
              <a:defRPr sz="4000" b="1" i="0">
                <a:solidFill>
                  <a:srgbClr val="27829D"/>
                </a:solidFill>
                <a:latin typeface="Arial"/>
                <a:ea typeface="+mj-ea"/>
                <a:cs typeface="Arial"/>
              </a:defRPr>
            </a:lvl1pPr>
          </a:lstStyle>
          <a:p>
            <a:r>
              <a:rPr lang="en-US" kern="0" spc="-5"/>
              <a:t>Resident Services</a:t>
            </a:r>
            <a:endParaRPr lang="en-US" kern="0"/>
          </a:p>
        </p:txBody>
      </p:sp>
      <p:pic>
        <p:nvPicPr>
          <p:cNvPr id="8" name="Picture 7" descr="A group of people posing for the camera&#10;&#10;Description automatically generated">
            <a:extLst>
              <a:ext uri="{FF2B5EF4-FFF2-40B4-BE49-F238E27FC236}">
                <a16:creationId xmlns:a16="http://schemas.microsoft.com/office/drawing/2014/main" id="{9C4F0FC6-8000-5B73-FE0B-DAB8A3C82E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7263" y="1112675"/>
            <a:ext cx="6141501" cy="4387215"/>
          </a:xfrm>
          <a:prstGeom prst="rect">
            <a:avLst/>
          </a:prstGeom>
        </p:spPr>
      </p:pic>
      <p:pic>
        <p:nvPicPr>
          <p:cNvPr id="2" name="Picture 1">
            <a:extLst>
              <a:ext uri="{FF2B5EF4-FFF2-40B4-BE49-F238E27FC236}">
                <a16:creationId xmlns:a16="http://schemas.microsoft.com/office/drawing/2014/main" id="{24DE1DC7-540A-D8E9-7EE7-A4A5B16B3C49}"/>
              </a:ext>
            </a:extLst>
          </p:cNvPr>
          <p:cNvPicPr>
            <a:picLocks noChangeAspect="1"/>
          </p:cNvPicPr>
          <p:nvPr/>
        </p:nvPicPr>
        <p:blipFill>
          <a:blip r:embed="rId4"/>
          <a:stretch>
            <a:fillRect/>
          </a:stretch>
        </p:blipFill>
        <p:spPr>
          <a:xfrm>
            <a:off x="5534450" y="1112674"/>
            <a:ext cx="6141501" cy="4387215"/>
          </a:xfrm>
          <a:prstGeom prst="rect">
            <a:avLst/>
          </a:prstGeom>
        </p:spPr>
      </p:pic>
    </p:spTree>
    <p:extLst>
      <p:ext uri="{BB962C8B-B14F-4D97-AF65-F5344CB8AC3E}">
        <p14:creationId xmlns:p14="http://schemas.microsoft.com/office/powerpoint/2010/main" val="35365139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60a82f8-d967-4b12-b40e-d98873453ce7" xsi:nil="true"/>
    <lcf76f155ced4ddcb4097134ff3c332f xmlns="346db972-0b35-4356-939b-7cf22708d79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25ED171E556C14F82E9EE7D6AD6ADC0" ma:contentTypeVersion="13" ma:contentTypeDescription="Create a new document." ma:contentTypeScope="" ma:versionID="46aa9e8335daa9564d489de455ab5136">
  <xsd:schema xmlns:xsd="http://www.w3.org/2001/XMLSchema" xmlns:xs="http://www.w3.org/2001/XMLSchema" xmlns:p="http://schemas.microsoft.com/office/2006/metadata/properties" xmlns:ns2="060a82f8-d967-4b12-b40e-d98873453ce7" xmlns:ns3="346db972-0b35-4356-939b-7cf22708d79a" targetNamespace="http://schemas.microsoft.com/office/2006/metadata/properties" ma:root="true" ma:fieldsID="cc11df09a67ea4326dfb596bdf892d69" ns2:_="" ns3:_="">
    <xsd:import namespace="060a82f8-d967-4b12-b40e-d98873453ce7"/>
    <xsd:import namespace="346db972-0b35-4356-939b-7cf22708d79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0a82f8-d967-4b12-b40e-d98873453ce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6f0b4fa-0ad8-4fb3-932d-fe94e2c9bd47}" ma:internalName="TaxCatchAll" ma:showField="CatchAllData" ma:web="060a82f8-d967-4b12-b40e-d98873453ce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46db972-0b35-4356-939b-7cf22708d79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5effce1-26ce-465d-98f3-ca32301bc2ed"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2A59B0-8C1A-4BD3-9DF2-50ADBB73DE35}">
  <ds:schemaRefs>
    <ds:schemaRef ds:uri="http://schemas.microsoft.com/sharepoint/v3/contenttype/forms"/>
  </ds:schemaRefs>
</ds:datastoreItem>
</file>

<file path=customXml/itemProps2.xml><?xml version="1.0" encoding="utf-8"?>
<ds:datastoreItem xmlns:ds="http://schemas.openxmlformats.org/officeDocument/2006/customXml" ds:itemID="{516224F3-237B-4652-A492-53DA2FBFB51E}">
  <ds:schemaRef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346db972-0b35-4356-939b-7cf22708d79a"/>
    <ds:schemaRef ds:uri="http://schemas.microsoft.com/office/2006/documentManagement/types"/>
    <ds:schemaRef ds:uri="http://purl.org/dc/terms/"/>
    <ds:schemaRef ds:uri="http://purl.org/dc/dcmitype/"/>
    <ds:schemaRef ds:uri="060a82f8-d967-4b12-b40e-d98873453ce7"/>
    <ds:schemaRef ds:uri="http://www.w3.org/XML/1998/namespace"/>
  </ds:schemaRefs>
</ds:datastoreItem>
</file>

<file path=customXml/itemProps3.xml><?xml version="1.0" encoding="utf-8"?>
<ds:datastoreItem xmlns:ds="http://schemas.openxmlformats.org/officeDocument/2006/customXml" ds:itemID="{A526F77E-CD4A-4CAF-A720-80A1A31E6224}">
  <ds:schemaRefs>
    <ds:schemaRef ds:uri="060a82f8-d967-4b12-b40e-d98873453ce7"/>
    <ds:schemaRef ds:uri="346db972-0b35-4356-939b-7cf22708d79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526</TotalTime>
  <Words>1405</Words>
  <Application>Microsoft Office PowerPoint</Application>
  <PresentationFormat>Widescreen</PresentationFormat>
  <Paragraphs>160</Paragraphs>
  <Slides>11</Slides>
  <Notes>11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Arial,Sans-Serif</vt:lpstr>
      <vt:lpstr>Calibri</vt:lpstr>
      <vt:lpstr>Calibri Light</vt:lpstr>
      <vt:lpstr>Times New Roman</vt:lpstr>
      <vt:lpstr>Office Theme</vt:lpstr>
      <vt:lpstr>Office Theme</vt:lpstr>
      <vt:lpstr>Garden Park Estates funded by the Metro Housing Bond</vt:lpstr>
      <vt:lpstr>PowerPoint Presentation</vt:lpstr>
      <vt:lpstr>PowerPoint Presentation</vt:lpstr>
      <vt:lpstr>Rehabilitation &amp; New Construction</vt:lpstr>
      <vt:lpstr>Project Highlights</vt:lpstr>
      <vt:lpstr>Unit Mix</vt:lpstr>
      <vt:lpstr>Amenities &amp; Contracting </vt:lpstr>
      <vt:lpstr>PowerPoint Presentation</vt:lpstr>
      <vt:lpstr>PowerPoint Presentation</vt:lpstr>
      <vt:lpstr>Funding 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PHB PPT Twmplate</dc:title>
  <dc:creator>Benoit, Emily</dc:creator>
  <cp:lastModifiedBy>Thomas, Christina</cp:lastModifiedBy>
  <cp:revision>5</cp:revision>
  <cp:lastPrinted>2023-04-27T20:20:47Z</cp:lastPrinted>
  <dcterms:created xsi:type="dcterms:W3CDTF">2017-10-04T08:00:34Z</dcterms:created>
  <dcterms:modified xsi:type="dcterms:W3CDTF">2023-05-04T21:41:35Z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2017-10-03T00:00:00Z</vt:filetime>
  </property>
  <property fmtid="{D5CDD505-2E9C-101B-9397-08002B2CF9AE}" pid="3" name="Creator">
    <vt:lpwstr>PowerPoint</vt:lpwstr>
  </property>
  <property fmtid="{D5CDD505-2E9C-101B-9397-08002B2CF9AE}" pid="4" name="LastSaved">
    <vt:filetime>2017-10-04T00:00:00Z</vt:filetime>
  </property>
  <property fmtid="{D5CDD505-2E9C-101B-9397-08002B2CF9AE}" pid="5" name="ContentTypeId">
    <vt:lpwstr>0x010100725ED171E556C14F82E9EE7D6AD6ADC0</vt:lpwstr>
  </property>
  <property fmtid="{D5CDD505-2E9C-101B-9397-08002B2CF9AE}" pid="6" name="MediaServiceImageTags">
    <vt:lpwstr/>
  </property>
</Properties>
</file>