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72" r:id="rId5"/>
  </p:sldMasterIdLst>
  <p:notesMasterIdLst>
    <p:notesMasterId r:id="rId19"/>
  </p:notesMasterIdLst>
  <p:handoutMasterIdLst>
    <p:handoutMasterId r:id="rId20"/>
  </p:handoutMasterIdLst>
  <p:sldIdLst>
    <p:sldId id="540" r:id="rId6"/>
    <p:sldId id="260" r:id="rId7"/>
    <p:sldId id="541" r:id="rId8"/>
    <p:sldId id="415" r:id="rId9"/>
    <p:sldId id="507" r:id="rId10"/>
    <p:sldId id="279" r:id="rId11"/>
    <p:sldId id="543" r:id="rId12"/>
    <p:sldId id="542" r:id="rId13"/>
    <p:sldId id="547" r:id="rId14"/>
    <p:sldId id="545" r:id="rId15"/>
    <p:sldId id="546" r:id="rId16"/>
    <p:sldId id="548" r:id="rId17"/>
    <p:sldId id="549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4739A13-BF3B-D165-51E5-FFC9F0A2FC4C}" name="Chen, Jill" initials="CJ" userId="S::jill.chen@portlandoregon.gov::a566c973-9887-40bf-82db-95dd32a2ac82" providerId="AD"/>
  <p188:author id="{7221AE2A-330B-BE7A-ED87-154911E5A167}" name="Grillo, Megan" initials="GM" userId="S::megan.grillo@portlandoregon.gov::a1f88040-ba27-447f-b702-584408ace74f" providerId="AD"/>
  <p188:author id="{95E9812D-8E17-DDAF-185D-812AD0390126}" name="Rogers, Molly" initials="RM" userId="S::Molly.Rogers@portlandoregon.gov::6ab84397-3ef3-4077-a8f5-f8d1038ac686" providerId="AD"/>
  <p188:author id="{80AD066B-CD35-DC71-94B5-6AF3A688CDCF}" name="Mathews, Gabriel" initials="MG" userId="S::gabriel.mathews@portlandoregon.gov::54901f84-fe63-44b3-b3c5-ba5166606a2a" providerId="AD"/>
  <p188:author id="{E6141C92-5140-C063-A5ED-B2C67EF401CC}" name="Wolfersperger, Tanya" initials="WT" userId="S::tanya.wolfersperger@portlandoregon.gov::a13e6274-7b95-457d-8fa1-efcc1562756c" providerId="AD"/>
  <p188:author id="{A59CE1AA-0BCF-4E57-4594-D4E3CDA0D495}" name="Gustafson, Chris" initials="GC" userId="S::chris.gustafson@portlandoregon.gov::7f5720c7-9dc5-4bfd-9602-b0ada8db5ea8" providerId="AD"/>
  <p188:author id="{0BF050CE-98E5-EEE6-E209-A938C30EC334}" name="Rogers, Molly" initials="RM" userId="S::molly.rogers@portlandoregon.gov::6ab84397-3ef3-4077-a8f5-f8d1038ac68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nkelspiel, Karl" initials="DK" lastIdx="4" clrIdx="0">
    <p:extLst>
      <p:ext uri="{19B8F6BF-5375-455C-9EA6-DF929625EA0E}">
        <p15:presenceInfo xmlns:p15="http://schemas.microsoft.com/office/powerpoint/2012/main" userId="S-1-5-21-1562068243-3890762121-1459926415-56678" providerId="AD"/>
      </p:ext>
    </p:extLst>
  </p:cmAuthor>
  <p:cmAuthor id="2" name="Rogers, Molly" initials="RM" lastIdx="13" clrIdx="1">
    <p:extLst>
      <p:ext uri="{19B8F6BF-5375-455C-9EA6-DF929625EA0E}">
        <p15:presenceInfo xmlns:p15="http://schemas.microsoft.com/office/powerpoint/2012/main" userId="S::molly.rogers@portlandoregon.gov::6ab84397-3ef3-4077-a8f5-f8d1038ac686" providerId="AD"/>
      </p:ext>
    </p:extLst>
  </p:cmAuthor>
  <p:cmAuthor id="3" name="Wolfersperger, Tanya" initials="WT" lastIdx="6" clrIdx="2">
    <p:extLst>
      <p:ext uri="{19B8F6BF-5375-455C-9EA6-DF929625EA0E}">
        <p15:presenceInfo xmlns:p15="http://schemas.microsoft.com/office/powerpoint/2012/main" userId="S::Tanya.Wolfersperger@portlandoregon.gov::a13e6274-7b95-457d-8fa1-efcc1562756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4F69"/>
    <a:srgbClr val="27829D"/>
    <a:srgbClr val="F8A45E"/>
    <a:srgbClr val="8FD169"/>
    <a:srgbClr val="FFFFFF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7803" autoAdjust="0"/>
  </p:normalViewPr>
  <p:slideViewPr>
    <p:cSldViewPr snapToGrid="0">
      <p:cViewPr varScale="1">
        <p:scale>
          <a:sx n="77" d="100"/>
          <a:sy n="77" d="100"/>
        </p:scale>
        <p:origin x="1878" y="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E7D7626-C534-4429-B4DC-8168E7B3521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69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288CB7-45F1-4D30-A4AB-133B2234A59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734" y="2"/>
            <a:ext cx="3037840" cy="4669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D64A6-44B2-4192-9CC6-62657E7AF7F6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A5B98A-2AF8-466D-9116-914896A079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432"/>
            <a:ext cx="3037840" cy="4669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435252-A880-4A41-87CC-A465EA88927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734" y="8829432"/>
            <a:ext cx="3037840" cy="4669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FCC51-223C-4676-9632-ED86A097C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599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69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2"/>
            <a:ext cx="3037840" cy="4669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0CF72-0278-44F6-A775-CCFA81C2629F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6"/>
            <a:ext cx="5608320" cy="366045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432"/>
            <a:ext cx="3037840" cy="4669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829432"/>
            <a:ext cx="3037840" cy="4669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7E897-22BC-4DAE-B353-C1F2B6CA1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69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 </a:t>
            </a:r>
            <a:endParaRPr lang="en-US" dirty="0">
              <a:cs typeface="Calibri"/>
            </a:endParaRPr>
          </a:p>
          <a:p>
            <a:pPr>
              <a:defRPr/>
            </a:pPr>
            <a:endParaRPr lang="en-US" sz="1200" b="1" kern="1200" baseline="0" dirty="0">
              <a:solidFill>
                <a:srgbClr val="000000"/>
              </a:solidFill>
              <a:effectLst/>
              <a:latin typeface="Calibri"/>
              <a:cs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endParaRPr lang="en-US" dirty="0"/>
          </a:p>
          <a:p>
            <a:pPr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FD9AE-9870-45BA-B44E-36BF6FAFCB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56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87E897-22BC-4DAE-B353-C1F2B6CA1CD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87E897-22BC-4DAE-B353-C1F2B6CA1CD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2181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  <a:p>
            <a:endParaRPr lang="en-US" b="1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87E897-22BC-4DAE-B353-C1F2B6CA1CD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131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FD9AE-9870-45BA-B44E-36BF6FAFCB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557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endParaRPr lang="en-US" dirty="0"/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i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7E897-22BC-4DAE-B353-C1F2B6CA1C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569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none" kern="1200" dirty="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FD9AE-9870-45BA-B44E-36BF6FAFCB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36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88DE7-E27E-4696-824C-3E04662FF7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72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  <a:p>
            <a:endParaRPr lang="en-US" dirty="0"/>
          </a:p>
          <a:p>
            <a:endParaRPr lang="en-US" b="1" dirty="0">
              <a:cs typeface="Calibri"/>
            </a:endParaRPr>
          </a:p>
          <a:p>
            <a:endParaRPr lang="en-US" dirty="0"/>
          </a:p>
          <a:p>
            <a:endParaRPr lang="en-US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87E897-22BC-4DAE-B353-C1F2B6CA1C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646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87E897-22BC-4DAE-B353-C1F2B6CA1C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174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r>
              <a:rPr lang="en-US" dirty="0"/>
              <a:t> 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 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87E897-22BC-4DAE-B353-C1F2B6CA1C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255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87E897-22BC-4DAE-B353-C1F2B6CA1C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574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cs typeface="Calibri"/>
            </a:endParaRPr>
          </a:p>
          <a:p>
            <a:endParaRPr lang="en-US" i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87E897-22BC-4DAE-B353-C1F2B6CA1CD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328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BOC Progress Report | 04/06/22 | Portland's Housing Bond</a:t>
            </a:r>
            <a:endParaRPr spc="-5">
              <a:solidFill>
                <a:srgbClr val="27829D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11271-B6EF-485D-8E2B-211D899D30E3}" type="datetime1">
              <a:rPr lang="en-US" smtClean="0"/>
              <a:t>4/17/2023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7829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BOC Progress Report | 04/06/22 | Portland's Housing Bond</a:t>
            </a:r>
            <a:endParaRPr spc="-5">
              <a:solidFill>
                <a:srgbClr val="27829D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FAF0E-4F31-41F1-B085-DFB8727CD368}" type="datetime1">
              <a:rPr lang="en-US" smtClean="0"/>
              <a:t>4/17/2023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7829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BOC Progress Report | 04/06/22 | Portland's Housing Bond</a:t>
            </a:r>
            <a:endParaRPr spc="-5">
              <a:solidFill>
                <a:srgbClr val="27829D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D0002-4C7E-4CD3-91A3-C9FC153C2A03}" type="datetime1">
              <a:rPr lang="en-US" smtClean="0"/>
              <a:t>4/17/2023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7829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BOC Progress Report | 04/06/22 | Portland's Housing Bond</a:t>
            </a:r>
            <a:endParaRPr spc="-5">
              <a:solidFill>
                <a:srgbClr val="27829D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7F22A-FEE9-48B5-959C-6CFFC8CA5C52}" type="datetime1">
              <a:rPr lang="en-US" smtClean="0"/>
              <a:t>4/17/2023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BOC Progress Report | 04/06/22 | Portland's Housing Bond</a:t>
            </a:r>
            <a:endParaRPr spc="-5">
              <a:solidFill>
                <a:srgbClr val="27829D"/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46E71-F708-43CF-9AE8-7B5087E18F1B}" type="datetime1">
              <a:rPr lang="en-US" smtClean="0"/>
              <a:t>4/17/2023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00047" y="1110818"/>
            <a:ext cx="4320540" cy="2465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805901"/>
            <a:ext cx="12192000" cy="4490085"/>
          </a:xfrm>
          <a:custGeom>
            <a:avLst/>
            <a:gdLst/>
            <a:ahLst/>
            <a:cxnLst/>
            <a:rect l="l" t="t" r="r" b="b"/>
            <a:pathLst>
              <a:path w="12192000" h="4490085">
                <a:moveTo>
                  <a:pt x="12192000" y="0"/>
                </a:moveTo>
                <a:lnTo>
                  <a:pt x="0" y="0"/>
                </a:lnTo>
                <a:lnTo>
                  <a:pt x="0" y="4489577"/>
                </a:lnTo>
                <a:lnTo>
                  <a:pt x="12192000" y="4489577"/>
                </a:lnTo>
                <a:lnTo>
                  <a:pt x="12192000" y="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295644"/>
            <a:ext cx="12192000" cy="562610"/>
          </a:xfrm>
          <a:custGeom>
            <a:avLst/>
            <a:gdLst/>
            <a:ahLst/>
            <a:cxnLst/>
            <a:rect l="l" t="t" r="r" b="b"/>
            <a:pathLst>
              <a:path w="12192000" h="562609">
                <a:moveTo>
                  <a:pt x="12192000" y="0"/>
                </a:moveTo>
                <a:lnTo>
                  <a:pt x="0" y="0"/>
                </a:lnTo>
                <a:lnTo>
                  <a:pt x="0" y="562241"/>
                </a:lnTo>
                <a:lnTo>
                  <a:pt x="12192000" y="562241"/>
                </a:lnTo>
                <a:lnTo>
                  <a:pt x="12192000" y="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8340" y="582226"/>
            <a:ext cx="10815319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27829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8340" y="1367933"/>
            <a:ext cx="10815319" cy="269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758090" y="6489863"/>
            <a:ext cx="610171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BOC Progress Report | 04/06/22 | Portland's Housing Bond</a:t>
            </a:r>
            <a:endParaRPr spc="-5">
              <a:solidFill>
                <a:srgbClr val="27829D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65769-474D-48A8-AD95-2CFE9F7EEA8E}" type="datetime1">
              <a:rPr lang="en-US" smtClean="0"/>
              <a:t>4/17/2023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335166" y="6478453"/>
            <a:ext cx="128270" cy="211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3260" y="244221"/>
            <a:ext cx="9323705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0350" y="1423797"/>
            <a:ext cx="6413500" cy="37611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jpe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-10400" y="6294935"/>
            <a:ext cx="12248120" cy="563066"/>
          </a:xfrm>
          <a:custGeom>
            <a:avLst/>
            <a:gdLst/>
            <a:ahLst/>
            <a:cxnLst/>
            <a:rect l="l" t="t" r="r" b="b"/>
            <a:pathLst>
              <a:path w="4288155" h="561975">
                <a:moveTo>
                  <a:pt x="0" y="561860"/>
                </a:moveTo>
                <a:lnTo>
                  <a:pt x="4288155" y="561860"/>
                </a:lnTo>
                <a:lnTo>
                  <a:pt x="4288155" y="0"/>
                </a:lnTo>
                <a:lnTo>
                  <a:pt x="0" y="0"/>
                </a:lnTo>
                <a:lnTo>
                  <a:pt x="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5">
            <a:extLst>
              <a:ext uri="{FF2B5EF4-FFF2-40B4-BE49-F238E27FC236}">
                <a16:creationId xmlns:a16="http://schemas.microsoft.com/office/drawing/2014/main" id="{27521516-F628-4043-A17C-501DE213786F}"/>
              </a:ext>
            </a:extLst>
          </p:cNvPr>
          <p:cNvSpPr txBox="1"/>
          <p:nvPr/>
        </p:nvSpPr>
        <p:spPr>
          <a:xfrm>
            <a:off x="552324" y="1996072"/>
            <a:ext cx="3181476" cy="3343222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800100" lvl="1" indent="-342900">
              <a:buFont typeface="+mj-lt"/>
              <a:buAutoNum type="arabicPeriod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Ellington</a:t>
            </a:r>
          </a:p>
          <a:p>
            <a:pPr marL="800100" lvl="1" indent="-342900">
              <a:buFont typeface="+mj-lt"/>
              <a:buAutoNum type="arabicPeriod"/>
            </a:pPr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3000 SE Powell</a:t>
            </a:r>
          </a:p>
          <a:p>
            <a:pPr marL="800100" lvl="1" indent="-342900">
              <a:buFont typeface="+mj-lt"/>
              <a:buAutoNum type="arabicPeriod"/>
            </a:pPr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10506 E Burnside St</a:t>
            </a:r>
          </a:p>
          <a:p>
            <a:pPr marL="800100" lvl="1" indent="-342900">
              <a:buFont typeface="+mj-lt"/>
              <a:buAutoNum type="arabicPeriod"/>
            </a:pPr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5827 NE Prescott</a:t>
            </a:r>
          </a:p>
          <a:p>
            <a:pPr marL="800100" lvl="1" indent="-342900">
              <a:buFont typeface="+mj-lt"/>
              <a:buAutoNum type="arabicPeriod"/>
            </a:pPr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NW 6</a:t>
            </a:r>
            <a:r>
              <a:rPr lang="en-US" sz="1400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Ave (Westwind)</a:t>
            </a:r>
          </a:p>
          <a:p>
            <a:pPr marL="800100" lvl="1" indent="-342900">
              <a:buFont typeface="+mj-lt"/>
              <a:buAutoNum type="arabicPeriod"/>
            </a:pPr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 11</a:t>
            </a:r>
            <a:r>
              <a:rPr lang="en-US" sz="1400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Ave. (Joyce Hotel)</a:t>
            </a:r>
          </a:p>
          <a:p>
            <a:pPr marL="800100" lvl="1" indent="-342900">
              <a:buFont typeface="+mj-lt"/>
              <a:buAutoNum type="arabicPeriod"/>
            </a:pPr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3938E25-C8A4-4DFD-9727-2D99C80384AE}"/>
              </a:ext>
            </a:extLst>
          </p:cNvPr>
          <p:cNvSpPr txBox="1"/>
          <p:nvPr/>
        </p:nvSpPr>
        <p:spPr>
          <a:xfrm>
            <a:off x="7188105" y="4339246"/>
            <a:ext cx="258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7DDBB0-E7DA-40EA-9877-4813F3B15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29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423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8912" y="243840"/>
            <a:ext cx="11314176" cy="643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13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7680" y="268224"/>
            <a:ext cx="9899904" cy="626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630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roject Progress Slide - 2425 - 012023.png">
            <a:extLst>
              <a:ext uri="{FF2B5EF4-FFF2-40B4-BE49-F238E27FC236}">
                <a16:creationId xmlns:a16="http://schemas.microsoft.com/office/drawing/2014/main" id="{27376322-18F3-EB80-C9CB-9850C3405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7" y="-2335"/>
            <a:ext cx="12203501" cy="687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820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-10400" y="6294935"/>
            <a:ext cx="12248120" cy="563066"/>
          </a:xfrm>
          <a:custGeom>
            <a:avLst/>
            <a:gdLst/>
            <a:ahLst/>
            <a:cxnLst/>
            <a:rect l="l" t="t" r="r" b="b"/>
            <a:pathLst>
              <a:path w="4288155" h="561975">
                <a:moveTo>
                  <a:pt x="0" y="561860"/>
                </a:moveTo>
                <a:lnTo>
                  <a:pt x="4288155" y="561860"/>
                </a:lnTo>
                <a:lnTo>
                  <a:pt x="4288155" y="0"/>
                </a:lnTo>
                <a:lnTo>
                  <a:pt x="0" y="0"/>
                </a:lnTo>
                <a:lnTo>
                  <a:pt x="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5">
            <a:extLst>
              <a:ext uri="{FF2B5EF4-FFF2-40B4-BE49-F238E27FC236}">
                <a16:creationId xmlns:a16="http://schemas.microsoft.com/office/drawing/2014/main" id="{27521516-F628-4043-A17C-501DE213786F}"/>
              </a:ext>
            </a:extLst>
          </p:cNvPr>
          <p:cNvSpPr txBox="1"/>
          <p:nvPr/>
        </p:nvSpPr>
        <p:spPr>
          <a:xfrm>
            <a:off x="552324" y="1996072"/>
            <a:ext cx="3181476" cy="3343222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800100" lvl="1" indent="-342900">
              <a:buFont typeface="+mj-lt"/>
              <a:buAutoNum type="arabicPeriod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Ellington</a:t>
            </a:r>
          </a:p>
          <a:p>
            <a:pPr marL="800100" lvl="1" indent="-342900">
              <a:buFont typeface="+mj-lt"/>
              <a:buAutoNum type="arabicPeriod"/>
            </a:pPr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3000 SE Powell</a:t>
            </a:r>
          </a:p>
          <a:p>
            <a:pPr marL="800100" lvl="1" indent="-342900">
              <a:buFont typeface="+mj-lt"/>
              <a:buAutoNum type="arabicPeriod"/>
            </a:pPr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10506 E Burnside St</a:t>
            </a:r>
          </a:p>
          <a:p>
            <a:pPr marL="800100" lvl="1" indent="-342900">
              <a:buFont typeface="+mj-lt"/>
              <a:buAutoNum type="arabicPeriod"/>
            </a:pPr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5827 NE Prescott</a:t>
            </a:r>
          </a:p>
          <a:p>
            <a:pPr marL="800100" lvl="1" indent="-342900">
              <a:buFont typeface="+mj-lt"/>
              <a:buAutoNum type="arabicPeriod"/>
            </a:pPr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NW 6</a:t>
            </a:r>
            <a:r>
              <a:rPr lang="en-US" sz="1400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Ave (Westwind)</a:t>
            </a:r>
          </a:p>
          <a:p>
            <a:pPr marL="800100" lvl="1" indent="-342900">
              <a:buFont typeface="+mj-lt"/>
              <a:buAutoNum type="arabicPeriod"/>
            </a:pPr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 11</a:t>
            </a:r>
            <a:r>
              <a:rPr lang="en-US" sz="1400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Ave. (Joyce Hotel)</a:t>
            </a:r>
          </a:p>
          <a:p>
            <a:pPr marL="800100" lvl="1" indent="-342900">
              <a:buFont typeface="+mj-lt"/>
              <a:buAutoNum type="arabicPeriod"/>
            </a:pPr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3938E25-C8A4-4DFD-9727-2D99C80384AE}"/>
              </a:ext>
            </a:extLst>
          </p:cNvPr>
          <p:cNvSpPr txBox="1"/>
          <p:nvPr/>
        </p:nvSpPr>
        <p:spPr>
          <a:xfrm>
            <a:off x="7188105" y="4339246"/>
            <a:ext cx="258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7DDBB0-E7DA-40EA-9877-4813F3B15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29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249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">
            <a:extLst>
              <a:ext uri="{FF2B5EF4-FFF2-40B4-BE49-F238E27FC236}">
                <a16:creationId xmlns:a16="http://schemas.microsoft.com/office/drawing/2014/main" id="{59D96C15-4C4B-462B-A9AF-194E4D20E124}"/>
              </a:ext>
            </a:extLst>
          </p:cNvPr>
          <p:cNvSpPr/>
          <p:nvPr/>
        </p:nvSpPr>
        <p:spPr>
          <a:xfrm>
            <a:off x="0" y="6296025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0"/>
                </a:moveTo>
                <a:lnTo>
                  <a:pt x="5613" y="0"/>
                </a:lnTo>
                <a:lnTo>
                  <a:pt x="0" y="561873"/>
                </a:lnTo>
                <a:lnTo>
                  <a:pt x="12192000" y="561873"/>
                </a:lnTo>
                <a:lnTo>
                  <a:pt x="12192000" y="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2E5D75-900A-4BE5-ABC9-4F2B20AABE0F}"/>
              </a:ext>
            </a:extLst>
          </p:cNvPr>
          <p:cNvSpPr txBox="1"/>
          <p:nvPr/>
        </p:nvSpPr>
        <p:spPr>
          <a:xfrm>
            <a:off x="471714" y="633505"/>
            <a:ext cx="892628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rgbClr val="8FD169"/>
                </a:solidFill>
                <a:latin typeface="Arial"/>
                <a:cs typeface="Arial"/>
              </a:rPr>
              <a:t>2022 Production Goals and Progress</a:t>
            </a:r>
          </a:p>
        </p:txBody>
      </p:sp>
      <p:sp>
        <p:nvSpPr>
          <p:cNvPr id="21" name="object 3">
            <a:extLst>
              <a:ext uri="{FF2B5EF4-FFF2-40B4-BE49-F238E27FC236}">
                <a16:creationId xmlns:a16="http://schemas.microsoft.com/office/drawing/2014/main" id="{DA2F8990-6D51-4589-B0FD-6AE3E32510A4}"/>
              </a:ext>
            </a:extLst>
          </p:cNvPr>
          <p:cNvSpPr/>
          <p:nvPr/>
        </p:nvSpPr>
        <p:spPr>
          <a:xfrm>
            <a:off x="0" y="6296025"/>
            <a:ext cx="3302000" cy="561975"/>
          </a:xfrm>
          <a:custGeom>
            <a:avLst/>
            <a:gdLst/>
            <a:ahLst/>
            <a:cxnLst/>
            <a:rect l="l" t="t" r="r" b="b"/>
            <a:pathLst>
              <a:path w="3302000" h="561975">
                <a:moveTo>
                  <a:pt x="0" y="561860"/>
                </a:moveTo>
                <a:lnTo>
                  <a:pt x="3302000" y="561860"/>
                </a:lnTo>
                <a:lnTo>
                  <a:pt x="3302000" y="0"/>
                </a:lnTo>
                <a:lnTo>
                  <a:pt x="0" y="0"/>
                </a:lnTo>
                <a:lnTo>
                  <a:pt x="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0C119C6-2A80-4998-ADAB-D9CA0120D178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753651" y="6487244"/>
            <a:ext cx="6101715" cy="179536"/>
          </a:xfrm>
        </p:spPr>
        <p:txBody>
          <a:bodyPr wrap="square" lIns="0" tIns="0" rIns="0" bIns="0" anchor="t">
            <a:spAutoFit/>
          </a:bodyPr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/>
              <a:t>BOC Progress Report | 04/19/2023 | Portland's Housing Bond</a:t>
            </a:r>
            <a:endParaRPr lang="en-US" spc="-5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B642D0-B207-477D-A6F6-428AD10467C9}"/>
              </a:ext>
            </a:extLst>
          </p:cNvPr>
          <p:cNvSpPr txBox="1"/>
          <p:nvPr/>
        </p:nvSpPr>
        <p:spPr>
          <a:xfrm>
            <a:off x="471714" y="45309"/>
            <a:ext cx="10383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2782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Adherence to the Bond Policy Framework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672F465-303C-E5EF-C3B6-AD75977DC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185" y="1251250"/>
            <a:ext cx="9029699" cy="504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318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5">
            <a:extLst>
              <a:ext uri="{FF2B5EF4-FFF2-40B4-BE49-F238E27FC236}">
                <a16:creationId xmlns:a16="http://schemas.microsoft.com/office/drawing/2014/main" id="{27521516-F628-4043-A17C-501DE213786F}"/>
              </a:ext>
            </a:extLst>
          </p:cNvPr>
          <p:cNvSpPr txBox="1"/>
          <p:nvPr/>
        </p:nvSpPr>
        <p:spPr>
          <a:xfrm>
            <a:off x="552324" y="1996072"/>
            <a:ext cx="3181476" cy="3343222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800100" lvl="1" indent="-342900">
              <a:buFont typeface="+mj-lt"/>
              <a:buAutoNum type="arabicPeriod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Ellington</a:t>
            </a:r>
          </a:p>
          <a:p>
            <a:pPr marL="800100" lvl="1" indent="-342900">
              <a:buFont typeface="+mj-lt"/>
              <a:buAutoNum type="arabicPeriod"/>
            </a:pPr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3000 SE Powell</a:t>
            </a:r>
          </a:p>
          <a:p>
            <a:pPr marL="800100" lvl="1" indent="-342900">
              <a:buFont typeface="+mj-lt"/>
              <a:buAutoNum type="arabicPeriod"/>
            </a:pPr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10506 E Burnside St</a:t>
            </a:r>
          </a:p>
          <a:p>
            <a:pPr marL="800100" lvl="1" indent="-342900">
              <a:buFont typeface="+mj-lt"/>
              <a:buAutoNum type="arabicPeriod"/>
            </a:pPr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5827 NE Prescott</a:t>
            </a:r>
          </a:p>
          <a:p>
            <a:pPr marL="800100" lvl="1" indent="-342900">
              <a:buFont typeface="+mj-lt"/>
              <a:buAutoNum type="arabicPeriod"/>
            </a:pPr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NW 6</a:t>
            </a:r>
            <a:r>
              <a:rPr lang="en-US" sz="1400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Ave (Westwind)</a:t>
            </a:r>
          </a:p>
          <a:p>
            <a:pPr marL="800100" lvl="1" indent="-342900">
              <a:buFont typeface="+mj-lt"/>
              <a:buAutoNum type="arabicPeriod"/>
            </a:pPr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 11</a:t>
            </a:r>
            <a:r>
              <a:rPr lang="en-US" sz="1400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Ave. (Joyce Hotel)</a:t>
            </a:r>
          </a:p>
          <a:p>
            <a:pPr marL="800100" lvl="1" indent="-342900">
              <a:buFont typeface="+mj-lt"/>
              <a:buAutoNum type="arabicPeriod"/>
            </a:pPr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3938E25-C8A4-4DFD-9727-2D99C80384AE}"/>
              </a:ext>
            </a:extLst>
          </p:cNvPr>
          <p:cNvSpPr txBox="1"/>
          <p:nvPr/>
        </p:nvSpPr>
        <p:spPr>
          <a:xfrm>
            <a:off x="7188105" y="4339246"/>
            <a:ext cx="258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8</a:t>
            </a:r>
          </a:p>
        </p:txBody>
      </p:sp>
      <p:pic>
        <p:nvPicPr>
          <p:cNvPr id="5" name="Picture 5" descr="End of 2022 Portland bond map.png">
            <a:extLst>
              <a:ext uri="{FF2B5EF4-FFF2-40B4-BE49-F238E27FC236}">
                <a16:creationId xmlns:a16="http://schemas.microsoft.com/office/drawing/2014/main" id="{F424CBCE-060F-A8A2-373E-135D67469C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8" b="3756"/>
          <a:stretch/>
        </p:blipFill>
        <p:spPr>
          <a:xfrm>
            <a:off x="669471" y="162832"/>
            <a:ext cx="10889350" cy="5915789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995C04CC-E89A-086A-0F03-99673C35FE5E}"/>
              </a:ext>
            </a:extLst>
          </p:cNvPr>
          <p:cNvSpPr/>
          <p:nvPr/>
        </p:nvSpPr>
        <p:spPr>
          <a:xfrm>
            <a:off x="0" y="6296025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0"/>
                </a:moveTo>
                <a:lnTo>
                  <a:pt x="5613" y="0"/>
                </a:lnTo>
                <a:lnTo>
                  <a:pt x="0" y="561873"/>
                </a:lnTo>
                <a:lnTo>
                  <a:pt x="12192000" y="561873"/>
                </a:lnTo>
                <a:lnTo>
                  <a:pt x="12192000" y="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3843600A-C0C3-09BB-4288-573EBFD4F412}"/>
              </a:ext>
            </a:extLst>
          </p:cNvPr>
          <p:cNvSpPr/>
          <p:nvPr/>
        </p:nvSpPr>
        <p:spPr>
          <a:xfrm>
            <a:off x="0" y="6296025"/>
            <a:ext cx="3302000" cy="561975"/>
          </a:xfrm>
          <a:custGeom>
            <a:avLst/>
            <a:gdLst/>
            <a:ahLst/>
            <a:cxnLst/>
            <a:rect l="l" t="t" r="r" b="b"/>
            <a:pathLst>
              <a:path w="3302000" h="561975">
                <a:moveTo>
                  <a:pt x="0" y="561860"/>
                </a:moveTo>
                <a:lnTo>
                  <a:pt x="3302000" y="561860"/>
                </a:lnTo>
                <a:lnTo>
                  <a:pt x="3302000" y="0"/>
                </a:lnTo>
                <a:lnTo>
                  <a:pt x="0" y="0"/>
                </a:lnTo>
                <a:lnTo>
                  <a:pt x="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9340EB01-0DDB-F981-0389-44BD2596C8DC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753651" y="6487244"/>
            <a:ext cx="6101715" cy="179536"/>
          </a:xfrm>
        </p:spPr>
        <p:txBody>
          <a:bodyPr wrap="square" lIns="0" tIns="0" rIns="0" bIns="0" anchor="t">
            <a:spAutoFit/>
          </a:bodyPr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/>
              <a:t>BOC Progress Report | 04/19/2023 | Portland's Housing Bond</a:t>
            </a:r>
            <a:endParaRPr lang="en-US" spc="-5"/>
          </a:p>
        </p:txBody>
      </p:sp>
    </p:spTree>
    <p:extLst>
      <p:ext uri="{BB962C8B-B14F-4D97-AF65-F5344CB8AC3E}">
        <p14:creationId xmlns:p14="http://schemas.microsoft.com/office/powerpoint/2010/main" val="3689757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96133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0"/>
                </a:moveTo>
                <a:lnTo>
                  <a:pt x="5613" y="0"/>
                </a:lnTo>
                <a:lnTo>
                  <a:pt x="0" y="561873"/>
                </a:lnTo>
                <a:lnTo>
                  <a:pt x="12192000" y="561873"/>
                </a:lnTo>
                <a:lnTo>
                  <a:pt x="12192000" y="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296139"/>
            <a:ext cx="3302000" cy="561975"/>
          </a:xfrm>
          <a:custGeom>
            <a:avLst/>
            <a:gdLst/>
            <a:ahLst/>
            <a:cxnLst/>
            <a:rect l="l" t="t" r="r" b="b"/>
            <a:pathLst>
              <a:path w="3302000" h="561975">
                <a:moveTo>
                  <a:pt x="0" y="561860"/>
                </a:moveTo>
                <a:lnTo>
                  <a:pt x="3302000" y="561860"/>
                </a:lnTo>
                <a:lnTo>
                  <a:pt x="3302000" y="0"/>
                </a:lnTo>
                <a:lnTo>
                  <a:pt x="0" y="0"/>
                </a:lnTo>
                <a:lnTo>
                  <a:pt x="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">
            <a:extLst>
              <a:ext uri="{FF2B5EF4-FFF2-40B4-BE49-F238E27FC236}">
                <a16:creationId xmlns:a16="http://schemas.microsoft.com/office/drawing/2014/main" id="{0A404E27-8BC0-4792-A2E0-457B2E527B28}"/>
              </a:ext>
            </a:extLst>
          </p:cNvPr>
          <p:cNvSpPr txBox="1"/>
          <p:nvPr/>
        </p:nvSpPr>
        <p:spPr>
          <a:xfrm>
            <a:off x="688340" y="1410956"/>
            <a:ext cx="5844124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br>
              <a:rPr lang="en-US" sz="2400" b="1">
                <a:solidFill>
                  <a:srgbClr val="8FD16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>
                <a:solidFill>
                  <a:srgbClr val="8FD16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>
              <a:solidFill>
                <a:srgbClr val="434F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spc="-5">
              <a:solidFill>
                <a:srgbClr val="434F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9A6DCA5-C052-48CE-B315-72ABF18711CB}"/>
              </a:ext>
            </a:extLst>
          </p:cNvPr>
          <p:cNvSpPr/>
          <p:nvPr/>
        </p:nvSpPr>
        <p:spPr>
          <a:xfrm>
            <a:off x="688340" y="3704476"/>
            <a:ext cx="58441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434F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BA882AED-0403-4CEB-96DD-986D73ED202D}"/>
              </a:ext>
            </a:extLst>
          </p:cNvPr>
          <p:cNvSpPr txBox="1"/>
          <p:nvPr/>
        </p:nvSpPr>
        <p:spPr>
          <a:xfrm>
            <a:off x="455844" y="632796"/>
            <a:ext cx="11046460" cy="50526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lvl="1">
              <a:spcAft>
                <a:spcPts val="2400"/>
              </a:spcAft>
            </a:pPr>
            <a:r>
              <a:rPr lang="en-US" sz="3200" b="1" spc="-5">
                <a:solidFill>
                  <a:srgbClr val="27829D"/>
                </a:solidFill>
                <a:latin typeface="Arial"/>
                <a:cs typeface="Arial"/>
              </a:rPr>
              <a:t>Equity in Contracting Goals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B555C5B1-9AF8-4291-B3BD-E5CC7E70BA4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758090" y="6489863"/>
            <a:ext cx="6101715" cy="179536"/>
          </a:xfrm>
        </p:spPr>
        <p:txBody>
          <a:bodyPr wrap="square" lIns="0" tIns="0" rIns="0" bIns="0" anchor="t">
            <a:spAutoFit/>
          </a:bodyPr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/>
              <a:t>BOC Progress Report | 04/19/2023 | Portland's Housing Bond</a:t>
            </a:r>
            <a:endParaRPr lang="en-US" spc="-5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CF2E0AF-16B5-40CC-98ED-07E5F616104E}"/>
              </a:ext>
            </a:extLst>
          </p:cNvPr>
          <p:cNvGrpSpPr/>
          <p:nvPr/>
        </p:nvGrpSpPr>
        <p:grpSpPr>
          <a:xfrm>
            <a:off x="953933" y="1345059"/>
            <a:ext cx="2923158" cy="4405290"/>
            <a:chOff x="652221" y="1690688"/>
            <a:chExt cx="2923161" cy="4258776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2130B68-5B93-4A3C-809C-DE5E04AE6EA2}"/>
                </a:ext>
              </a:extLst>
            </p:cNvPr>
            <p:cNvSpPr/>
            <p:nvPr/>
          </p:nvSpPr>
          <p:spPr>
            <a:xfrm>
              <a:off x="652221" y="1690688"/>
              <a:ext cx="2913548" cy="4258776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lIns="0" tIns="0" rIns="0" bIns="0" rtlCol="0" anchor="t"/>
            <a:lstStyle/>
            <a:p>
              <a:pPr algn="ctr"/>
              <a:endParaRPr lang="en-US" sz="4000" b="1">
                <a:solidFill>
                  <a:srgbClr val="434F69"/>
                </a:solidFill>
              </a:endParaRPr>
            </a:p>
            <a:p>
              <a:pPr algn="ctr"/>
              <a:r>
                <a:rPr lang="en-US" sz="4000" b="1">
                  <a:solidFill>
                    <a:srgbClr val="434F69"/>
                  </a:solidFill>
                </a:rPr>
                <a:t>Hard Costs</a:t>
              </a:r>
              <a:endParaRPr lang="en-US" sz="4000" b="1">
                <a:solidFill>
                  <a:srgbClr val="434F69"/>
                </a:solidFill>
                <a:cs typeface="Calibri"/>
              </a:endParaRPr>
            </a:p>
            <a:p>
              <a:pPr algn="ctr"/>
              <a:r>
                <a:rPr lang="en-US" sz="4000" b="1">
                  <a:solidFill>
                    <a:srgbClr val="434F69"/>
                  </a:solidFill>
                </a:rPr>
                <a:t>30% </a:t>
              </a:r>
              <a:endParaRPr lang="en-US" sz="2400" b="1">
                <a:solidFill>
                  <a:srgbClr val="434F69"/>
                </a:solidFill>
                <a:cs typeface="Calibri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1C3EC89-E374-4734-B731-24B75FE593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33" t="13091" r="38529" b="11214"/>
            <a:stretch/>
          </p:blipFill>
          <p:spPr>
            <a:xfrm>
              <a:off x="661835" y="4270111"/>
              <a:ext cx="2913547" cy="145779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716DCEE-318E-4AF3-B9F3-59BD961AA9A8}"/>
              </a:ext>
            </a:extLst>
          </p:cNvPr>
          <p:cNvGrpSpPr/>
          <p:nvPr/>
        </p:nvGrpSpPr>
        <p:grpSpPr>
          <a:xfrm>
            <a:off x="4516677" y="1361448"/>
            <a:ext cx="2924793" cy="4354542"/>
            <a:chOff x="4164105" y="1280328"/>
            <a:chExt cx="2924797" cy="4722439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77C41AA5-7FD4-41D2-AF92-08EF4D79A648}"/>
                </a:ext>
              </a:extLst>
            </p:cNvPr>
            <p:cNvSpPr/>
            <p:nvPr/>
          </p:nvSpPr>
          <p:spPr>
            <a:xfrm>
              <a:off x="4164105" y="1280328"/>
              <a:ext cx="2924797" cy="472243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lIns="0" tIns="0" rIns="0" bIns="0" rtlCol="0" anchor="t"/>
            <a:lstStyle/>
            <a:p>
              <a:pPr algn="ctr"/>
              <a:endParaRPr lang="en-US" sz="4000" b="1">
                <a:solidFill>
                  <a:srgbClr val="434F69"/>
                </a:solidFill>
              </a:endParaRPr>
            </a:p>
            <a:p>
              <a:pPr algn="ctr"/>
              <a:r>
                <a:rPr lang="en-US" sz="4000" b="1">
                  <a:solidFill>
                    <a:srgbClr val="434F69"/>
                  </a:solidFill>
                </a:rPr>
                <a:t>Soft Costs</a:t>
              </a:r>
              <a:endParaRPr lang="en-US" sz="4000" b="1">
                <a:solidFill>
                  <a:srgbClr val="434F69"/>
                </a:solidFill>
                <a:cs typeface="Calibri"/>
              </a:endParaRPr>
            </a:p>
            <a:p>
              <a:pPr algn="ctr"/>
              <a:r>
                <a:rPr lang="en-US" sz="4000" b="1">
                  <a:solidFill>
                    <a:srgbClr val="434F69"/>
                  </a:solidFill>
                </a:rPr>
                <a:t>20%</a:t>
              </a:r>
              <a:r>
                <a:rPr lang="en-US" sz="3200">
                  <a:solidFill>
                    <a:srgbClr val="434F69"/>
                  </a:solidFill>
                </a:rPr>
                <a:t> </a:t>
              </a:r>
              <a:endParaRPr lang="en-US" sz="2400">
                <a:solidFill>
                  <a:srgbClr val="434F69"/>
                </a:solidFill>
                <a:cs typeface="Calibri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5B6B369-763E-462F-A91F-763C81F06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64105" y="4162762"/>
              <a:ext cx="2901986" cy="164837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F0A1C8-8E07-4EFF-BEA9-C88FF1E83696}"/>
              </a:ext>
            </a:extLst>
          </p:cNvPr>
          <p:cNvGrpSpPr/>
          <p:nvPr/>
        </p:nvGrpSpPr>
        <p:grpSpPr>
          <a:xfrm>
            <a:off x="8090669" y="1327090"/>
            <a:ext cx="2934982" cy="4423258"/>
            <a:chOff x="7687236" y="1252393"/>
            <a:chExt cx="2934988" cy="4750373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6A86F1E5-5CCD-492E-A1D6-5B32BAB34207}"/>
                </a:ext>
              </a:extLst>
            </p:cNvPr>
            <p:cNvSpPr/>
            <p:nvPr/>
          </p:nvSpPr>
          <p:spPr>
            <a:xfrm>
              <a:off x="7687236" y="1252393"/>
              <a:ext cx="2934988" cy="475037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lIns="0" tIns="0" rIns="0" bIns="0" rtlCol="0" anchor="t"/>
            <a:lstStyle/>
            <a:p>
              <a:pPr algn="ctr"/>
              <a:r>
                <a:rPr lang="en-US" sz="3600" b="1">
                  <a:solidFill>
                    <a:srgbClr val="434F69"/>
                  </a:solidFill>
                  <a:ea typeface="+mn-lt"/>
                  <a:cs typeface="+mn-lt"/>
                </a:rPr>
                <a:t>Apprentice &amp;</a:t>
              </a:r>
              <a:r>
                <a:rPr lang="en-US" sz="3600">
                  <a:solidFill>
                    <a:srgbClr val="434F69"/>
                  </a:solidFill>
                  <a:ea typeface="+mn-lt"/>
                  <a:cs typeface="+mn-lt"/>
                </a:rPr>
                <a:t> </a:t>
              </a:r>
              <a:r>
                <a:rPr lang="en-US" sz="3600" b="1">
                  <a:solidFill>
                    <a:srgbClr val="434F69"/>
                  </a:solidFill>
                </a:rPr>
                <a:t>Workforce Diversity</a:t>
              </a:r>
              <a:endParaRPr lang="en-US" sz="3600" b="1">
                <a:solidFill>
                  <a:srgbClr val="434F69"/>
                </a:solidFill>
                <a:cs typeface="Calibri"/>
              </a:endParaRPr>
            </a:p>
            <a:p>
              <a:pPr algn="ctr"/>
              <a:r>
                <a:rPr lang="en-US" sz="4000" b="1">
                  <a:solidFill>
                    <a:srgbClr val="434F69"/>
                  </a:solidFill>
                </a:rPr>
                <a:t>20%</a:t>
              </a:r>
              <a:r>
                <a:rPr lang="en-US" sz="4000">
                  <a:solidFill>
                    <a:srgbClr val="434F69"/>
                  </a:solidFill>
                </a:rPr>
                <a:t> </a:t>
              </a:r>
              <a:endParaRPr lang="en-US" sz="2400">
                <a:solidFill>
                  <a:srgbClr val="434F69"/>
                </a:solidFill>
                <a:cs typeface="Calibri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67DBBA1-8841-4092-96F2-E6F1B625DE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16653" y="4107514"/>
              <a:ext cx="2886346" cy="162356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864356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3C3E8-8B1D-4C5B-B008-94901272E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183" y="217559"/>
            <a:ext cx="11039477" cy="615553"/>
          </a:xfrm>
        </p:spPr>
        <p:txBody>
          <a:bodyPr/>
          <a:lstStyle/>
          <a:p>
            <a:r>
              <a:rPr lang="en-US"/>
              <a:t>Culturally Specific and Service Partnerships</a:t>
            </a:r>
          </a:p>
        </p:txBody>
      </p:sp>
      <p:pic>
        <p:nvPicPr>
          <p:cNvPr id="6" name="Content Placeholder 5" descr="Logo&#10;&#10;Description automatically generated">
            <a:extLst>
              <a:ext uri="{FF2B5EF4-FFF2-40B4-BE49-F238E27FC236}">
                <a16:creationId xmlns:a16="http://schemas.microsoft.com/office/drawing/2014/main" id="{EC2810FF-225A-4D6C-92C9-C659BB566A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154" y="4585959"/>
            <a:ext cx="2552673" cy="799453"/>
          </a:xfrm>
          <a:prstGeom prst="rect">
            <a:avLst/>
          </a:prstGeom>
        </p:spPr>
      </p:pic>
      <p:pic>
        <p:nvPicPr>
          <p:cNvPr id="7" name="Picture 2" descr="Native American Rehabilitation Association of the Northwest, Inc. (NARA) |  LinkedIn">
            <a:extLst>
              <a:ext uri="{FF2B5EF4-FFF2-40B4-BE49-F238E27FC236}">
                <a16:creationId xmlns:a16="http://schemas.microsoft.com/office/drawing/2014/main" id="{A0995C44-87D8-4ECE-BA78-FBD6B7E04C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8" t="5094" r="11572"/>
          <a:stretch/>
        </p:blipFill>
        <p:spPr bwMode="auto">
          <a:xfrm>
            <a:off x="243466" y="1000683"/>
            <a:ext cx="1026188" cy="128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2168D5-234F-441F-BAE4-FEE42CE61C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6511" y="4679819"/>
            <a:ext cx="2277000" cy="6470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79E7E6-881F-434C-AA30-D62F7C82FC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0066" y="2604648"/>
            <a:ext cx="2371725" cy="495300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0C1A9561-6CF6-47B3-837D-E6A55F668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995" y="5598145"/>
            <a:ext cx="2819400" cy="39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D0100E6B-73D4-4B31-A328-67A095FA15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81394" y="2285572"/>
            <a:ext cx="1665809" cy="12014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DFE70AD-2A56-4548-A04D-4A46A3ABD7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06480" y="1184510"/>
            <a:ext cx="2036049" cy="850620"/>
          </a:xfrm>
          <a:prstGeom prst="rect">
            <a:avLst/>
          </a:prstGeom>
        </p:spPr>
      </p:pic>
      <p:pic>
        <p:nvPicPr>
          <p:cNvPr id="1026" name="Picture 2" descr="Image result for irco">
            <a:extLst>
              <a:ext uri="{FF2B5EF4-FFF2-40B4-BE49-F238E27FC236}">
                <a16:creationId xmlns:a16="http://schemas.microsoft.com/office/drawing/2014/main" id="{3AE230BB-876E-41F3-8A5F-A167C6AE0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544" y="2316665"/>
            <a:ext cx="1066800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ew Narrative">
            <a:extLst>
              <a:ext uri="{FF2B5EF4-FFF2-40B4-BE49-F238E27FC236}">
                <a16:creationId xmlns:a16="http://schemas.microsoft.com/office/drawing/2014/main" id="{F620011F-B8DE-4A17-A712-E67146EAD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0" y="2460372"/>
            <a:ext cx="1928364" cy="74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F7432CB8-016C-A177-51DA-1C7E3820BCD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800" y="5327641"/>
            <a:ext cx="2743200" cy="738554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2352451B-F452-D175-B4A9-F24674409F1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73253" y="3549949"/>
            <a:ext cx="1845484" cy="710451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3173A7A7-8535-2265-A35A-DDFF7365135A}"/>
              </a:ext>
            </a:extLst>
          </p:cNvPr>
          <p:cNvSpPr/>
          <p:nvPr/>
        </p:nvSpPr>
        <p:spPr>
          <a:xfrm>
            <a:off x="0" y="6296025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0"/>
                </a:moveTo>
                <a:lnTo>
                  <a:pt x="5613" y="0"/>
                </a:lnTo>
                <a:lnTo>
                  <a:pt x="0" y="561873"/>
                </a:lnTo>
                <a:lnTo>
                  <a:pt x="12192000" y="561873"/>
                </a:lnTo>
                <a:lnTo>
                  <a:pt x="12192000" y="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A6DB892D-422C-5440-06D5-BB67591CE315}"/>
              </a:ext>
            </a:extLst>
          </p:cNvPr>
          <p:cNvSpPr/>
          <p:nvPr/>
        </p:nvSpPr>
        <p:spPr>
          <a:xfrm>
            <a:off x="0" y="6296025"/>
            <a:ext cx="3302000" cy="561975"/>
          </a:xfrm>
          <a:custGeom>
            <a:avLst/>
            <a:gdLst/>
            <a:ahLst/>
            <a:cxnLst/>
            <a:rect l="l" t="t" r="r" b="b"/>
            <a:pathLst>
              <a:path w="3302000" h="561975">
                <a:moveTo>
                  <a:pt x="0" y="561860"/>
                </a:moveTo>
                <a:lnTo>
                  <a:pt x="3302000" y="561860"/>
                </a:lnTo>
                <a:lnTo>
                  <a:pt x="3302000" y="0"/>
                </a:lnTo>
                <a:lnTo>
                  <a:pt x="0" y="0"/>
                </a:lnTo>
                <a:lnTo>
                  <a:pt x="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Footer Placeholder 1">
            <a:extLst>
              <a:ext uri="{FF2B5EF4-FFF2-40B4-BE49-F238E27FC236}">
                <a16:creationId xmlns:a16="http://schemas.microsoft.com/office/drawing/2014/main" id="{B1A2838C-3E8B-2642-6D70-1356AAC99D9B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753651" y="6487244"/>
            <a:ext cx="6101715" cy="179536"/>
          </a:xfrm>
        </p:spPr>
        <p:txBody>
          <a:bodyPr wrap="square" lIns="0" tIns="0" rIns="0" bIns="0" anchor="t">
            <a:spAutoFit/>
          </a:bodyPr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/>
              <a:t>BOC Progress Report | 04/19/2023 | Portland's Housing Bond</a:t>
            </a:r>
            <a:endParaRPr lang="en-US" spc="-5"/>
          </a:p>
        </p:txBody>
      </p:sp>
      <p:pic>
        <p:nvPicPr>
          <p:cNvPr id="10" name="Picture 16">
            <a:extLst>
              <a:ext uri="{FF2B5EF4-FFF2-40B4-BE49-F238E27FC236}">
                <a16:creationId xmlns:a16="http://schemas.microsoft.com/office/drawing/2014/main" id="{40ED98A0-BF96-850F-227B-66633D8DBCE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71007" y="3694706"/>
            <a:ext cx="1657350" cy="590550"/>
          </a:xfrm>
          <a:prstGeom prst="rect">
            <a:avLst/>
          </a:prstGeom>
        </p:spPr>
      </p:pic>
      <p:pic>
        <p:nvPicPr>
          <p:cNvPr id="17" name="Picture 18">
            <a:extLst>
              <a:ext uri="{FF2B5EF4-FFF2-40B4-BE49-F238E27FC236}">
                <a16:creationId xmlns:a16="http://schemas.microsoft.com/office/drawing/2014/main" id="{6351EEB8-9D77-84B6-42A9-4EF7E56A56B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57800" y="1233488"/>
            <a:ext cx="1809750" cy="828675"/>
          </a:xfrm>
          <a:prstGeom prst="rect">
            <a:avLst/>
          </a:prstGeom>
        </p:spPr>
      </p:pic>
      <p:pic>
        <p:nvPicPr>
          <p:cNvPr id="19" name="Picture 19">
            <a:extLst>
              <a:ext uri="{FF2B5EF4-FFF2-40B4-BE49-F238E27FC236}">
                <a16:creationId xmlns:a16="http://schemas.microsoft.com/office/drawing/2014/main" id="{27ADA652-785C-82E8-7B4C-2657D466309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115550" y="1082683"/>
            <a:ext cx="1828800" cy="796909"/>
          </a:xfrm>
          <a:prstGeom prst="rect">
            <a:avLst/>
          </a:prstGeom>
        </p:spPr>
      </p:pic>
      <p:pic>
        <p:nvPicPr>
          <p:cNvPr id="20" name="Picture 20">
            <a:extLst>
              <a:ext uri="{FF2B5EF4-FFF2-40B4-BE49-F238E27FC236}">
                <a16:creationId xmlns:a16="http://schemas.microsoft.com/office/drawing/2014/main" id="{78D61CA9-DCFA-E8FA-1EC6-DEA8DC78625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34324" y="3696951"/>
            <a:ext cx="2085975" cy="676275"/>
          </a:xfrm>
          <a:prstGeom prst="rect">
            <a:avLst/>
          </a:prstGeom>
        </p:spPr>
      </p:pic>
      <p:pic>
        <p:nvPicPr>
          <p:cNvPr id="22" name="Picture 22">
            <a:extLst>
              <a:ext uri="{FF2B5EF4-FFF2-40B4-BE49-F238E27FC236}">
                <a16:creationId xmlns:a16="http://schemas.microsoft.com/office/drawing/2014/main" id="{CFB1E566-E912-8F05-1A84-81796F17294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667625" y="5385412"/>
            <a:ext cx="2619375" cy="678225"/>
          </a:xfrm>
          <a:prstGeom prst="rect">
            <a:avLst/>
          </a:prstGeom>
        </p:spPr>
      </p:pic>
      <p:pic>
        <p:nvPicPr>
          <p:cNvPr id="23" name="Picture 23">
            <a:extLst>
              <a:ext uri="{FF2B5EF4-FFF2-40B4-BE49-F238E27FC236}">
                <a16:creationId xmlns:a16="http://schemas.microsoft.com/office/drawing/2014/main" id="{C9BC7A1F-8B9F-D329-9019-352358AF929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414588" y="2188790"/>
            <a:ext cx="1609725" cy="885825"/>
          </a:xfrm>
          <a:prstGeom prst="rect">
            <a:avLst/>
          </a:prstGeom>
        </p:spPr>
      </p:pic>
      <p:pic>
        <p:nvPicPr>
          <p:cNvPr id="24" name="Picture 24">
            <a:extLst>
              <a:ext uri="{FF2B5EF4-FFF2-40B4-BE49-F238E27FC236}">
                <a16:creationId xmlns:a16="http://schemas.microsoft.com/office/drawing/2014/main" id="{6686B51C-6B41-E099-FAEE-8D4FE95BD4F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467066" y="4267656"/>
            <a:ext cx="1314450" cy="1247775"/>
          </a:xfrm>
          <a:prstGeom prst="rect">
            <a:avLst/>
          </a:prstGeom>
        </p:spPr>
      </p:pic>
      <p:pic>
        <p:nvPicPr>
          <p:cNvPr id="26" name="Picture 26" descr="temp-logo-v2_1.png">
            <a:extLst>
              <a:ext uri="{FF2B5EF4-FFF2-40B4-BE49-F238E27FC236}">
                <a16:creationId xmlns:a16="http://schemas.microsoft.com/office/drawing/2014/main" id="{8065F64D-95FD-3077-09F5-E7FC758C5FA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60494" y="970614"/>
            <a:ext cx="2223248" cy="1017127"/>
          </a:xfrm>
          <a:prstGeom prst="rect">
            <a:avLst/>
          </a:prstGeom>
        </p:spPr>
      </p:pic>
      <p:pic>
        <p:nvPicPr>
          <p:cNvPr id="27" name="Picture 27" descr="OJF logo.png">
            <a:extLst>
              <a:ext uri="{FF2B5EF4-FFF2-40B4-BE49-F238E27FC236}">
                <a16:creationId xmlns:a16="http://schemas.microsoft.com/office/drawing/2014/main" id="{DFC3CD61-5487-1173-31CF-E95103CBAF70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66511" y="3456485"/>
            <a:ext cx="1357033" cy="150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8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96133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0"/>
                </a:moveTo>
                <a:lnTo>
                  <a:pt x="5613" y="0"/>
                </a:lnTo>
                <a:lnTo>
                  <a:pt x="0" y="561873"/>
                </a:lnTo>
                <a:lnTo>
                  <a:pt x="12192000" y="561873"/>
                </a:lnTo>
                <a:lnTo>
                  <a:pt x="12192000" y="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296139"/>
            <a:ext cx="3302000" cy="561975"/>
          </a:xfrm>
          <a:custGeom>
            <a:avLst/>
            <a:gdLst/>
            <a:ahLst/>
            <a:cxnLst/>
            <a:rect l="l" t="t" r="r" b="b"/>
            <a:pathLst>
              <a:path w="3302000" h="561975">
                <a:moveTo>
                  <a:pt x="0" y="561860"/>
                </a:moveTo>
                <a:lnTo>
                  <a:pt x="3302000" y="561860"/>
                </a:lnTo>
                <a:lnTo>
                  <a:pt x="3302000" y="0"/>
                </a:lnTo>
                <a:lnTo>
                  <a:pt x="0" y="0"/>
                </a:lnTo>
                <a:lnTo>
                  <a:pt x="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35429" y="2255881"/>
            <a:ext cx="5268419" cy="2628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2165" marR="5080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b="1" spc="-5">
                <a:solidFill>
                  <a:srgbClr val="434F69"/>
                </a:solidFill>
                <a:latin typeface="Arial"/>
                <a:cs typeface="Arial"/>
              </a:rPr>
              <a:t>Public Testimony</a:t>
            </a:r>
          </a:p>
          <a:p>
            <a:pPr marL="812165" marR="5080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b="1" spc="-5">
                <a:solidFill>
                  <a:srgbClr val="434F69"/>
                </a:solidFill>
                <a:latin typeface="Arial"/>
                <a:cs typeface="Arial"/>
              </a:rPr>
              <a:t>Stakeholder and Resident Engagement</a:t>
            </a:r>
          </a:p>
          <a:p>
            <a:pPr marL="812165" marR="5080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b="1" spc="-5">
                <a:solidFill>
                  <a:srgbClr val="434F69"/>
                </a:solidFill>
                <a:latin typeface="Arial"/>
                <a:cs typeface="Arial"/>
              </a:rPr>
              <a:t>Quarterly and Annual Progress Reports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8340" y="597183"/>
            <a:ext cx="7221946" cy="1139864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2700" marR="5080">
              <a:lnSpc>
                <a:spcPts val="4330"/>
              </a:lnSpc>
              <a:spcBef>
                <a:spcPts val="635"/>
              </a:spcBef>
            </a:pPr>
            <a:r>
              <a:rPr lang="en-US" spc="-10"/>
              <a:t>Creating Community</a:t>
            </a:r>
            <a:br>
              <a:rPr lang="en-US" spc="-10"/>
            </a:br>
            <a:r>
              <a:rPr lang="en-US" sz="3200" spc="-10">
                <a:solidFill>
                  <a:srgbClr val="8FD169"/>
                </a:solidFill>
              </a:rPr>
              <a:t>Feedback and Transparency</a:t>
            </a:r>
            <a:endParaRPr spc="-10">
              <a:solidFill>
                <a:srgbClr val="8FD169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9067DC-306E-4E11-A6A4-B135F67500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" t="-1" r="-568" b="4"/>
          <a:stretch/>
        </p:blipFill>
        <p:spPr>
          <a:xfrm>
            <a:off x="6270171" y="1925504"/>
            <a:ext cx="5921829" cy="4296170"/>
          </a:xfrm>
          <a:prstGeom prst="rect">
            <a:avLst/>
          </a:prstGeom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A50AB0FE-BF5D-4022-8874-D3036C2B5A0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758090" y="6489863"/>
            <a:ext cx="6101715" cy="179536"/>
          </a:xfrm>
        </p:spPr>
        <p:txBody>
          <a:bodyPr wrap="square" lIns="0" tIns="0" rIns="0" bIns="0" anchor="t">
            <a:spAutoFit/>
          </a:bodyPr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/>
              <a:t>BOC Progress Report | 04/19/2023 | Portland's Housing Bond</a:t>
            </a:r>
            <a:endParaRPr lang="en-US" spc="-5"/>
          </a:p>
        </p:txBody>
      </p:sp>
    </p:spTree>
    <p:extLst>
      <p:ext uri="{BB962C8B-B14F-4D97-AF65-F5344CB8AC3E}">
        <p14:creationId xmlns:p14="http://schemas.microsoft.com/office/powerpoint/2010/main" val="2750075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8CE1F1-5B65-469F-9860-48FC4B978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415" y="1450497"/>
            <a:ext cx="4141898" cy="276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93CDFA-373F-4168-946C-90E9A930B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340" y="582226"/>
            <a:ext cx="10815319" cy="615553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US"/>
              <a:t>Who Lives in the Two Open Communities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095641-0FF2-4A0C-BCEC-C70777F150F4}"/>
              </a:ext>
            </a:extLst>
          </p:cNvPr>
          <p:cNvSpPr txBox="1"/>
          <p:nvPr/>
        </p:nvSpPr>
        <p:spPr>
          <a:xfrm>
            <a:off x="819007" y="1899688"/>
            <a:ext cx="3939083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/>
              <a:t>	</a:t>
            </a:r>
            <a:r>
              <a:rPr lang="en-US" sz="3600" b="1">
                <a:solidFill>
                  <a:srgbClr val="434F69"/>
                </a:solidFill>
                <a:latin typeface="Bahnschrift"/>
              </a:rPr>
              <a:t>314</a:t>
            </a:r>
          </a:p>
          <a:p>
            <a:r>
              <a:rPr lang="en-US" sz="3600" b="1" cap="small">
                <a:solidFill>
                  <a:srgbClr val="8FD169"/>
                </a:solidFill>
              </a:rPr>
              <a:t>	</a:t>
            </a:r>
            <a:r>
              <a:rPr lang="en-US" sz="3200" b="1" cap="small">
                <a:solidFill>
                  <a:srgbClr val="8FD169"/>
                </a:solidFill>
              </a:rPr>
              <a:t>total </a:t>
            </a:r>
            <a:r>
              <a:rPr lang="en-US" sz="2800" b="1" cap="small">
                <a:solidFill>
                  <a:srgbClr val="8FD169"/>
                </a:solidFill>
              </a:rPr>
              <a:t>U</a:t>
            </a:r>
            <a:r>
              <a:rPr lang="en-US" sz="3200" b="1" cap="small">
                <a:solidFill>
                  <a:srgbClr val="8FD169"/>
                </a:solidFill>
              </a:rPr>
              <a:t>nits</a:t>
            </a:r>
            <a:r>
              <a:rPr lang="en-US" sz="3600" b="1">
                <a:solidFill>
                  <a:srgbClr val="434F69"/>
                </a:solidFill>
                <a:latin typeface="Bahnschrift"/>
              </a:rPr>
              <a:t>		</a:t>
            </a:r>
            <a:endParaRPr lang="en-US" sz="3600" b="1">
              <a:solidFill>
                <a:srgbClr val="434F69"/>
              </a:solidFill>
              <a:latin typeface="Bahnschrift" panose="020B0502040204020203" pitchFamily="34" charset="0"/>
            </a:endParaRPr>
          </a:p>
          <a:p>
            <a:endParaRPr lang="en-US" sz="3600" b="1">
              <a:solidFill>
                <a:srgbClr val="434F69"/>
              </a:solidFill>
              <a:latin typeface="Bahnschrift"/>
            </a:endParaRPr>
          </a:p>
          <a:p>
            <a:endParaRPr lang="en-US" sz="3600" b="1">
              <a:solidFill>
                <a:srgbClr val="434F69"/>
              </a:solidFill>
              <a:latin typeface="Bahnschrift"/>
            </a:endParaRPr>
          </a:p>
          <a:p>
            <a:pPr lvl="1"/>
            <a:r>
              <a:rPr lang="en-US" sz="3600" b="1">
                <a:solidFill>
                  <a:srgbClr val="434F69"/>
                </a:solidFill>
                <a:latin typeface="Bahnschrift"/>
              </a:rPr>
              <a:t>      763    </a:t>
            </a:r>
            <a:endParaRPr lang="en-US" sz="3600" b="1">
              <a:solidFill>
                <a:srgbClr val="434F69"/>
              </a:solidFill>
              <a:latin typeface="Bahnschrift" panose="020B0502040204020203" pitchFamily="34" charset="0"/>
            </a:endParaRPr>
          </a:p>
          <a:p>
            <a:pPr lvl="1"/>
            <a:r>
              <a:rPr lang="en-US" sz="3600" b="1">
                <a:solidFill>
                  <a:srgbClr val="434F69"/>
                </a:solidFill>
                <a:latin typeface="Bahnschrift"/>
              </a:rPr>
              <a:t>      </a:t>
            </a:r>
            <a:r>
              <a:rPr lang="en-US" sz="2800" b="1">
                <a:solidFill>
                  <a:srgbClr val="92D050"/>
                </a:solidFill>
                <a:latin typeface="Calibri"/>
                <a:cs typeface="Calibri"/>
              </a:rPr>
              <a:t>RESIDENTS</a:t>
            </a:r>
          </a:p>
          <a:p>
            <a:endParaRPr lang="en-US" sz="3600" b="1">
              <a:solidFill>
                <a:srgbClr val="434F69"/>
              </a:solidFill>
              <a:latin typeface="Bahnschrift" panose="020B0502040204020203" pitchFamily="34" charset="0"/>
            </a:endParaRPr>
          </a:p>
          <a:p>
            <a:pPr lvl="2"/>
            <a:endParaRPr lang="en-US" sz="3600" b="1">
              <a:solidFill>
                <a:srgbClr val="434F69"/>
              </a:solidFill>
              <a:latin typeface="Bahnschrift"/>
              <a:cs typeface="Calibri"/>
            </a:endParaRPr>
          </a:p>
        </p:txBody>
      </p:sp>
      <p:pic>
        <p:nvPicPr>
          <p:cNvPr id="18" name="Graphic 17" descr="City">
            <a:extLst>
              <a:ext uri="{FF2B5EF4-FFF2-40B4-BE49-F238E27FC236}">
                <a16:creationId xmlns:a16="http://schemas.microsoft.com/office/drawing/2014/main" id="{3BD8B9CB-26EA-44F9-BBBC-F4A1FCB333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1174" y="1825130"/>
            <a:ext cx="914400" cy="914400"/>
          </a:xfrm>
          <a:prstGeom prst="rect">
            <a:avLst/>
          </a:prstGeom>
        </p:spPr>
      </p:pic>
      <p:pic>
        <p:nvPicPr>
          <p:cNvPr id="20" name="Graphic 19" descr="Group">
            <a:extLst>
              <a:ext uri="{FF2B5EF4-FFF2-40B4-BE49-F238E27FC236}">
                <a16:creationId xmlns:a16="http://schemas.microsoft.com/office/drawing/2014/main" id="{32A44397-C45C-40A5-A734-3247115F7C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1174" y="3977108"/>
            <a:ext cx="914400" cy="914400"/>
          </a:xfrm>
          <a:prstGeom prst="rect">
            <a:avLst/>
          </a:prstGeom>
        </p:spPr>
      </p:pic>
      <p:pic>
        <p:nvPicPr>
          <p:cNvPr id="22" name="Graphic 21" descr="Child with balloon">
            <a:extLst>
              <a:ext uri="{FF2B5EF4-FFF2-40B4-BE49-F238E27FC236}">
                <a16:creationId xmlns:a16="http://schemas.microsoft.com/office/drawing/2014/main" id="{AAD6498F-AE50-4996-90D8-2B4B4D3083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81938" y="1825130"/>
            <a:ext cx="752303" cy="752303"/>
          </a:xfrm>
          <a:prstGeom prst="rect">
            <a:avLst/>
          </a:prstGeom>
        </p:spPr>
      </p:pic>
      <p:pic>
        <p:nvPicPr>
          <p:cNvPr id="24" name="Graphic 23" descr="Person in wheelchair">
            <a:extLst>
              <a:ext uri="{FF2B5EF4-FFF2-40B4-BE49-F238E27FC236}">
                <a16:creationId xmlns:a16="http://schemas.microsoft.com/office/drawing/2014/main" id="{85137620-6F2B-42E5-8B79-C120BB579C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381938" y="3958343"/>
            <a:ext cx="752303" cy="752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C0056F0-5A57-4BFB-A3BC-DCD69D2CE199}"/>
              </a:ext>
            </a:extLst>
          </p:cNvPr>
          <p:cNvSpPr txBox="1"/>
          <p:nvPr/>
        </p:nvSpPr>
        <p:spPr>
          <a:xfrm>
            <a:off x="5348158" y="1900323"/>
            <a:ext cx="4307578" cy="36009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rgbClr val="434F69"/>
                </a:solidFill>
                <a:latin typeface="Bahnschrift"/>
              </a:rPr>
              <a:t>149</a:t>
            </a:r>
            <a:endParaRPr lang="en-US" sz="3600" b="1">
              <a:solidFill>
                <a:srgbClr val="434F69"/>
              </a:solidFill>
              <a:latin typeface="Bahnschrift" panose="020B0502040204020203" pitchFamily="34" charset="0"/>
            </a:endParaRPr>
          </a:p>
          <a:p>
            <a:r>
              <a:rPr lang="en-US" sz="2800" b="1" cap="small">
                <a:solidFill>
                  <a:srgbClr val="8FD169"/>
                </a:solidFill>
              </a:rPr>
              <a:t>Units with </a:t>
            </a:r>
            <a:endParaRPr lang="en-US" sz="3600" b="1">
              <a:solidFill>
                <a:srgbClr val="434F69"/>
              </a:solidFill>
              <a:latin typeface="Bahnschrift" panose="020B0502040204020203" pitchFamily="34" charset="0"/>
            </a:endParaRPr>
          </a:p>
          <a:p>
            <a:r>
              <a:rPr lang="en-US" sz="2800" b="1" cap="small">
                <a:solidFill>
                  <a:srgbClr val="8FD169"/>
                </a:solidFill>
              </a:rPr>
              <a:t>Children</a:t>
            </a:r>
            <a:r>
              <a:rPr lang="en-US" sz="3600" b="1">
                <a:solidFill>
                  <a:srgbClr val="434F69"/>
                </a:solidFill>
                <a:latin typeface="Bahnschrift"/>
              </a:rPr>
              <a:t>		  </a:t>
            </a:r>
            <a:endParaRPr lang="en-US" sz="3600" b="1">
              <a:solidFill>
                <a:srgbClr val="434F69"/>
              </a:solidFill>
              <a:latin typeface="Bahnschrift" panose="020B0502040204020203" pitchFamily="34" charset="0"/>
            </a:endParaRPr>
          </a:p>
          <a:p>
            <a:endParaRPr lang="en-US" sz="3600" b="1">
              <a:solidFill>
                <a:srgbClr val="434F69"/>
              </a:solidFill>
              <a:latin typeface="Bahnschrift" panose="020B0502040204020203" pitchFamily="34" charset="0"/>
            </a:endParaRPr>
          </a:p>
          <a:p>
            <a:r>
              <a:rPr lang="en-US" sz="3600" b="1" cap="small">
                <a:solidFill>
                  <a:srgbClr val="434F69"/>
                </a:solidFill>
                <a:latin typeface="Bahnschrift"/>
                <a:cs typeface="Calibri"/>
              </a:rPr>
              <a:t>105</a:t>
            </a:r>
          </a:p>
          <a:p>
            <a:r>
              <a:rPr lang="en-US" sz="2800" b="1" cap="small">
                <a:solidFill>
                  <a:srgbClr val="8FD169"/>
                </a:solidFill>
              </a:rPr>
              <a:t>Seniors and/or Disabled</a:t>
            </a:r>
            <a:endParaRPr lang="en-US" sz="2800" b="1" cap="small">
              <a:solidFill>
                <a:srgbClr val="8FD169"/>
              </a:solidFill>
              <a:cs typeface="Calibri"/>
            </a:endParaRPr>
          </a:p>
          <a:p>
            <a:endParaRPr lang="en-US" sz="2800" b="1" cap="small">
              <a:solidFill>
                <a:srgbClr val="8FD169"/>
              </a:solidFill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F65F64-457E-2056-65FD-80F8D06E45BE}"/>
              </a:ext>
            </a:extLst>
          </p:cNvPr>
          <p:cNvSpPr txBox="1"/>
          <p:nvPr/>
        </p:nvSpPr>
        <p:spPr>
          <a:xfrm>
            <a:off x="494044" y="5911780"/>
            <a:ext cx="1011534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139011-0BAC-6D76-A510-85594D6D664B}"/>
              </a:ext>
            </a:extLst>
          </p:cNvPr>
          <p:cNvSpPr txBox="1"/>
          <p:nvPr/>
        </p:nvSpPr>
        <p:spPr>
          <a:xfrm>
            <a:off x="686636" y="5911780"/>
            <a:ext cx="9520813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100">
              <a:solidFill>
                <a:srgbClr val="FF0000"/>
              </a:solidFill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7C5263-4FAF-9EF1-BDF4-2887F9D10035}"/>
              </a:ext>
            </a:extLst>
          </p:cNvPr>
          <p:cNvSpPr txBox="1"/>
          <p:nvPr/>
        </p:nvSpPr>
        <p:spPr>
          <a:xfrm>
            <a:off x="495300" y="5816600"/>
            <a:ext cx="97790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cs typeface="Calibri"/>
              </a:rPr>
              <a:t>*Tenant data for remaining five open projects not available until after date of presentation. </a:t>
            </a: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2AEA6405-2366-8ECB-4952-B9C7BD5E798E}"/>
              </a:ext>
            </a:extLst>
          </p:cNvPr>
          <p:cNvSpPr/>
          <p:nvPr/>
        </p:nvSpPr>
        <p:spPr>
          <a:xfrm>
            <a:off x="0" y="6296025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0"/>
                </a:moveTo>
                <a:lnTo>
                  <a:pt x="5613" y="0"/>
                </a:lnTo>
                <a:lnTo>
                  <a:pt x="0" y="561873"/>
                </a:lnTo>
                <a:lnTo>
                  <a:pt x="12192000" y="561873"/>
                </a:lnTo>
                <a:lnTo>
                  <a:pt x="12192000" y="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C7FF0F34-23C9-C73A-C20D-E83CD28D16D2}"/>
              </a:ext>
            </a:extLst>
          </p:cNvPr>
          <p:cNvSpPr/>
          <p:nvPr/>
        </p:nvSpPr>
        <p:spPr>
          <a:xfrm>
            <a:off x="0" y="6296025"/>
            <a:ext cx="3302000" cy="561975"/>
          </a:xfrm>
          <a:custGeom>
            <a:avLst/>
            <a:gdLst/>
            <a:ahLst/>
            <a:cxnLst/>
            <a:rect l="l" t="t" r="r" b="b"/>
            <a:pathLst>
              <a:path w="3302000" h="561975">
                <a:moveTo>
                  <a:pt x="0" y="561860"/>
                </a:moveTo>
                <a:lnTo>
                  <a:pt x="3302000" y="561860"/>
                </a:lnTo>
                <a:lnTo>
                  <a:pt x="3302000" y="0"/>
                </a:lnTo>
                <a:lnTo>
                  <a:pt x="0" y="0"/>
                </a:lnTo>
                <a:lnTo>
                  <a:pt x="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1BBA9E2F-0B5D-D96B-FFB0-3C8BF150D938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753651" y="6487244"/>
            <a:ext cx="6101715" cy="179536"/>
          </a:xfrm>
        </p:spPr>
        <p:txBody>
          <a:bodyPr wrap="square" lIns="0" tIns="0" rIns="0" bIns="0" anchor="t">
            <a:spAutoFit/>
          </a:bodyPr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/>
              <a:t>BOC Progress Report | 04/19/2023 | Portland's Housing Bond</a:t>
            </a:r>
            <a:endParaRPr lang="en-US" spc="-5"/>
          </a:p>
        </p:txBody>
      </p:sp>
    </p:spTree>
    <p:extLst>
      <p:ext uri="{BB962C8B-B14F-4D97-AF65-F5344CB8AC3E}">
        <p14:creationId xmlns:p14="http://schemas.microsoft.com/office/powerpoint/2010/main" val="1848422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3CDFA-373F-4168-946C-90E9A930B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186" y="132841"/>
            <a:ext cx="10815319" cy="615553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US"/>
              <a:t>East Burnside and Ellington Demographics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B884A5FB-E777-C3B6-C32D-B743AC91E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384" y="741496"/>
            <a:ext cx="8044328" cy="5470863"/>
          </a:xfrm>
          <a:prstGeom prst="rect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4CD0C9BF-D240-D5EF-FF28-A34F54693AF1}"/>
              </a:ext>
            </a:extLst>
          </p:cNvPr>
          <p:cNvSpPr txBox="1"/>
          <p:nvPr/>
        </p:nvSpPr>
        <p:spPr>
          <a:xfrm>
            <a:off x="2322490" y="5939348"/>
            <a:ext cx="9779000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cs typeface="Calibri"/>
              </a:rPr>
              <a:t>*Tenant data for remaining five open projects not available until after date of presentation. 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D3BE2CE5-E6D3-26CD-E449-6844EE1ECE52}"/>
              </a:ext>
            </a:extLst>
          </p:cNvPr>
          <p:cNvSpPr/>
          <p:nvPr/>
        </p:nvSpPr>
        <p:spPr>
          <a:xfrm>
            <a:off x="0" y="6296025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0"/>
                </a:moveTo>
                <a:lnTo>
                  <a:pt x="5613" y="0"/>
                </a:lnTo>
                <a:lnTo>
                  <a:pt x="0" y="561873"/>
                </a:lnTo>
                <a:lnTo>
                  <a:pt x="12192000" y="561873"/>
                </a:lnTo>
                <a:lnTo>
                  <a:pt x="12192000" y="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81971644-A86A-8000-12FC-79048AC88F32}"/>
              </a:ext>
            </a:extLst>
          </p:cNvPr>
          <p:cNvSpPr/>
          <p:nvPr/>
        </p:nvSpPr>
        <p:spPr>
          <a:xfrm>
            <a:off x="0" y="6296025"/>
            <a:ext cx="3302000" cy="561975"/>
          </a:xfrm>
          <a:custGeom>
            <a:avLst/>
            <a:gdLst/>
            <a:ahLst/>
            <a:cxnLst/>
            <a:rect l="l" t="t" r="r" b="b"/>
            <a:pathLst>
              <a:path w="3302000" h="561975">
                <a:moveTo>
                  <a:pt x="0" y="561860"/>
                </a:moveTo>
                <a:lnTo>
                  <a:pt x="3302000" y="561860"/>
                </a:lnTo>
                <a:lnTo>
                  <a:pt x="3302000" y="0"/>
                </a:lnTo>
                <a:lnTo>
                  <a:pt x="0" y="0"/>
                </a:lnTo>
                <a:lnTo>
                  <a:pt x="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20E4B2E2-0757-5DEE-0B96-25A12CF8623D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753651" y="6487244"/>
            <a:ext cx="6101715" cy="179536"/>
          </a:xfrm>
        </p:spPr>
        <p:txBody>
          <a:bodyPr wrap="square" lIns="0" tIns="0" rIns="0" bIns="0" anchor="t">
            <a:spAutoFit/>
          </a:bodyPr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/>
              <a:t>BOC Progress Report | 04/19/2023 | Portland's Housing Bond</a:t>
            </a:r>
            <a:endParaRPr lang="en-US" spc="-5"/>
          </a:p>
        </p:txBody>
      </p:sp>
    </p:spTree>
    <p:extLst>
      <p:ext uri="{BB962C8B-B14F-4D97-AF65-F5344CB8AC3E}">
        <p14:creationId xmlns:p14="http://schemas.microsoft.com/office/powerpoint/2010/main" val="2531133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2508" y="6295644"/>
            <a:ext cx="8890000" cy="562610"/>
          </a:xfrm>
          <a:custGeom>
            <a:avLst/>
            <a:gdLst/>
            <a:ahLst/>
            <a:cxnLst/>
            <a:rect l="l" t="t" r="r" b="b"/>
            <a:pathLst>
              <a:path w="8890000" h="562609">
                <a:moveTo>
                  <a:pt x="0" y="562254"/>
                </a:moveTo>
                <a:lnTo>
                  <a:pt x="8889491" y="562254"/>
                </a:lnTo>
                <a:lnTo>
                  <a:pt x="8889491" y="0"/>
                </a:lnTo>
                <a:lnTo>
                  <a:pt x="0" y="0"/>
                </a:lnTo>
                <a:lnTo>
                  <a:pt x="0" y="562254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3260" y="244221"/>
            <a:ext cx="9606733" cy="627736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>
              <a:spcBef>
                <a:spcPts val="95"/>
              </a:spcBef>
            </a:pPr>
            <a:r>
              <a:rPr sz="4000">
                <a:solidFill>
                  <a:srgbClr val="27829D"/>
                </a:solidFill>
              </a:rPr>
              <a:t>Expenditure</a:t>
            </a:r>
            <a:r>
              <a:rPr sz="4000" spc="-140">
                <a:solidFill>
                  <a:srgbClr val="27829D"/>
                </a:solidFill>
              </a:rPr>
              <a:t> </a:t>
            </a:r>
            <a:r>
              <a:rPr sz="4000">
                <a:solidFill>
                  <a:srgbClr val="27829D"/>
                </a:solidFill>
              </a:rPr>
              <a:t>Report</a:t>
            </a:r>
            <a:r>
              <a:rPr sz="4000" spc="-140">
                <a:solidFill>
                  <a:srgbClr val="27829D"/>
                </a:solidFill>
              </a:rPr>
              <a:t> </a:t>
            </a:r>
            <a:r>
              <a:rPr sz="4000">
                <a:solidFill>
                  <a:srgbClr val="27829D"/>
                </a:solidFill>
              </a:rPr>
              <a:t>Highlights</a:t>
            </a:r>
            <a:r>
              <a:rPr sz="4000" b="0" spc="-135">
                <a:solidFill>
                  <a:srgbClr val="27829D"/>
                </a:solidFill>
              </a:rPr>
              <a:t> </a:t>
            </a:r>
            <a:r>
              <a:rPr sz="2000" b="0">
                <a:solidFill>
                  <a:srgbClr val="27829D"/>
                </a:solidFill>
              </a:rPr>
              <a:t>(</a:t>
            </a:r>
            <a:r>
              <a:rPr sz="2000" b="0" i="1">
                <a:solidFill>
                  <a:srgbClr val="27829D"/>
                </a:solidFill>
                <a:latin typeface="Arial"/>
                <a:cs typeface="Arial"/>
              </a:rPr>
              <a:t>as</a:t>
            </a:r>
            <a:r>
              <a:rPr sz="2000" b="0" i="1" spc="-90">
                <a:solidFill>
                  <a:srgbClr val="27829D"/>
                </a:solidFill>
                <a:latin typeface="Arial"/>
                <a:cs typeface="Arial"/>
              </a:rPr>
              <a:t> </a:t>
            </a:r>
            <a:r>
              <a:rPr sz="2000" b="0" i="1">
                <a:solidFill>
                  <a:srgbClr val="27829D"/>
                </a:solidFill>
                <a:latin typeface="Arial"/>
                <a:cs typeface="Arial"/>
              </a:rPr>
              <a:t>of</a:t>
            </a:r>
            <a:r>
              <a:rPr lang="en-US" sz="2000" b="0" i="1" spc="-85">
                <a:solidFill>
                  <a:srgbClr val="27829D"/>
                </a:solidFill>
              </a:rPr>
              <a:t> 12/31/2022</a:t>
            </a:r>
            <a:r>
              <a:rPr lang="en-US" sz="2000" b="0" i="1" spc="-10">
                <a:solidFill>
                  <a:srgbClr val="27829D"/>
                </a:solidFill>
              </a:rPr>
              <a:t>)</a:t>
            </a:r>
            <a:endParaRPr lang="en-US"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86167" y="6412277"/>
            <a:ext cx="5279390" cy="22826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1400" b="1">
                <a:solidFill>
                  <a:schemeClr val="bg1"/>
                </a:solidFill>
                <a:ea typeface="+mn-lt"/>
                <a:cs typeface="+mn-lt"/>
              </a:rPr>
              <a:t>BOC Progress Report | 04/19/2023 | Portland's Housing Bond</a:t>
            </a:r>
            <a:endParaRPr lang="en-US" sz="1400">
              <a:solidFill>
                <a:schemeClr val="bg1"/>
              </a:solidFill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295644"/>
            <a:ext cx="3302635" cy="562610"/>
          </a:xfrm>
          <a:custGeom>
            <a:avLst/>
            <a:gdLst/>
            <a:ahLst/>
            <a:cxnLst/>
            <a:rect l="l" t="t" r="r" b="b"/>
            <a:pathLst>
              <a:path w="3302635" h="562609">
                <a:moveTo>
                  <a:pt x="3302508" y="0"/>
                </a:moveTo>
                <a:lnTo>
                  <a:pt x="0" y="0"/>
                </a:lnTo>
                <a:lnTo>
                  <a:pt x="0" y="562241"/>
                </a:lnTo>
                <a:lnTo>
                  <a:pt x="3302508" y="562241"/>
                </a:lnTo>
                <a:lnTo>
                  <a:pt x="3302508" y="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Picture 18">
            <a:extLst>
              <a:ext uri="{FF2B5EF4-FFF2-40B4-BE49-F238E27FC236}">
                <a16:creationId xmlns:a16="http://schemas.microsoft.com/office/drawing/2014/main" id="{61F3BDBB-BE71-5898-4C0E-6E9D10730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9742" y="1619600"/>
            <a:ext cx="5747656" cy="3314001"/>
          </a:xfrm>
          <a:prstGeom prst="rect">
            <a:avLst/>
          </a:prstGeom>
        </p:spPr>
      </p:pic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AA4F0963-5112-FB9D-5FD8-F3EC1DC6D9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746690"/>
              </p:ext>
            </p:extLst>
          </p:nvPr>
        </p:nvGraphicFramePr>
        <p:xfrm>
          <a:off x="5627914" y="1338941"/>
          <a:ext cx="6196193" cy="2521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8796">
                  <a:extLst>
                    <a:ext uri="{9D8B030D-6E8A-4147-A177-3AD203B41FA5}">
                      <a16:colId xmlns:a16="http://schemas.microsoft.com/office/drawing/2014/main" val="4137415583"/>
                    </a:ext>
                  </a:extLst>
                </a:gridCol>
                <a:gridCol w="1145650">
                  <a:extLst>
                    <a:ext uri="{9D8B030D-6E8A-4147-A177-3AD203B41FA5}">
                      <a16:colId xmlns:a16="http://schemas.microsoft.com/office/drawing/2014/main" val="2777369595"/>
                    </a:ext>
                  </a:extLst>
                </a:gridCol>
                <a:gridCol w="1339281">
                  <a:extLst>
                    <a:ext uri="{9D8B030D-6E8A-4147-A177-3AD203B41FA5}">
                      <a16:colId xmlns:a16="http://schemas.microsoft.com/office/drawing/2014/main" val="1958808307"/>
                    </a:ext>
                  </a:extLst>
                </a:gridCol>
                <a:gridCol w="1242466">
                  <a:extLst>
                    <a:ext uri="{9D8B030D-6E8A-4147-A177-3AD203B41FA5}">
                      <a16:colId xmlns:a16="http://schemas.microsoft.com/office/drawing/2014/main" val="2782175894"/>
                    </a:ext>
                  </a:extLst>
                </a:gridCol>
              </a:tblGrid>
              <a:tr h="840019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Total $​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% Totals​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% Change - last Qtr.​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61054295"/>
                  </a:ext>
                </a:extLst>
              </a:tr>
              <a:tr h="451817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Expended​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$156.8M​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60.1%​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+4.5%​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2266871"/>
                  </a:ext>
                </a:extLst>
              </a:tr>
              <a:tr h="660014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Committed​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$103.8M​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39.8%​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 -4.0%​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51936969"/>
                  </a:ext>
                </a:extLst>
              </a:tr>
              <a:tr h="570012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Remaining*​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$457.3K​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0.2%​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-79.9%​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80497999"/>
                  </a:ext>
                </a:extLst>
              </a:tr>
            </a:tbl>
          </a:graphicData>
        </a:graphic>
      </p:graphicFrame>
      <p:pic>
        <p:nvPicPr>
          <p:cNvPr id="27" name="Picture 27">
            <a:extLst>
              <a:ext uri="{FF2B5EF4-FFF2-40B4-BE49-F238E27FC236}">
                <a16:creationId xmlns:a16="http://schemas.microsoft.com/office/drawing/2014/main" id="{102F0C23-C30D-9CF8-B510-9EBDBB9799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286" y="4205389"/>
            <a:ext cx="5377542" cy="2997451"/>
          </a:xfrm>
          <a:prstGeom prst="rect">
            <a:avLst/>
          </a:prstGeom>
        </p:spPr>
      </p:pic>
      <p:pic>
        <p:nvPicPr>
          <p:cNvPr id="29" name="Picture 29">
            <a:extLst>
              <a:ext uri="{FF2B5EF4-FFF2-40B4-BE49-F238E27FC236}">
                <a16:creationId xmlns:a16="http://schemas.microsoft.com/office/drawing/2014/main" id="{606A30C4-BE07-66C7-F28A-EFDCEB40C1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204" y="2345190"/>
            <a:ext cx="1521279" cy="719818"/>
          </a:xfrm>
          <a:prstGeom prst="rect">
            <a:avLst/>
          </a:prstGeom>
        </p:spPr>
      </p:pic>
      <p:pic>
        <p:nvPicPr>
          <p:cNvPr id="30" name="Picture 30">
            <a:extLst>
              <a:ext uri="{FF2B5EF4-FFF2-40B4-BE49-F238E27FC236}">
                <a16:creationId xmlns:a16="http://schemas.microsoft.com/office/drawing/2014/main" id="{5D66DC52-BC1F-2719-6566-5738DFC941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4046" y="2617333"/>
            <a:ext cx="1249136" cy="763362"/>
          </a:xfrm>
          <a:prstGeom prst="rect">
            <a:avLst/>
          </a:prstGeom>
        </p:spPr>
      </p:pic>
      <p:pic>
        <p:nvPicPr>
          <p:cNvPr id="32" name="Picture 32">
            <a:extLst>
              <a:ext uri="{FF2B5EF4-FFF2-40B4-BE49-F238E27FC236}">
                <a16:creationId xmlns:a16="http://schemas.microsoft.com/office/drawing/2014/main" id="{0A4F5F5B-9102-D466-0ECF-E90261E01C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0286" y="1096069"/>
            <a:ext cx="1850572" cy="681691"/>
          </a:xfrm>
          <a:prstGeom prst="rect">
            <a:avLst/>
          </a:prstGeom>
        </p:spPr>
      </p:pic>
      <p:pic>
        <p:nvPicPr>
          <p:cNvPr id="35" name="Picture 35">
            <a:extLst>
              <a:ext uri="{FF2B5EF4-FFF2-40B4-BE49-F238E27FC236}">
                <a16:creationId xmlns:a16="http://schemas.microsoft.com/office/drawing/2014/main" id="{81DCC162-BF8A-D378-B62B-124C1E63DC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8027" y="1623330"/>
            <a:ext cx="464005" cy="46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34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60a82f8-d967-4b12-b40e-d98873453ce7">
      <UserInfo>
        <DisplayName>Wolfersperger, Tanya</DisplayName>
        <AccountId>12</AccountId>
        <AccountType/>
      </UserInfo>
      <UserInfo>
        <DisplayName>Pietka, Antoinette</DisplayName>
        <AccountId>6</AccountId>
        <AccountType/>
      </UserInfo>
    </SharedWithUsers>
    <TaxCatchAll xmlns="060a82f8-d967-4b12-b40e-d98873453ce7" xsi:nil="true"/>
    <lcf76f155ced4ddcb4097134ff3c332f xmlns="346db972-0b35-4356-939b-7cf22708d79a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5ED171E556C14F82E9EE7D6AD6ADC0" ma:contentTypeVersion="13" ma:contentTypeDescription="Create a new document." ma:contentTypeScope="" ma:versionID="70acbc41a79837ca45adab808243ed42">
  <xsd:schema xmlns:xsd="http://www.w3.org/2001/XMLSchema" xmlns:xs="http://www.w3.org/2001/XMLSchema" xmlns:p="http://schemas.microsoft.com/office/2006/metadata/properties" xmlns:ns2="346db972-0b35-4356-939b-7cf22708d79a" xmlns:ns3="060a82f8-d967-4b12-b40e-d98873453ce7" targetNamespace="http://schemas.microsoft.com/office/2006/metadata/properties" ma:root="true" ma:fieldsID="8ddc81d4d86b322871225fd8b3b673d8" ns2:_="" ns3:_="">
    <xsd:import namespace="346db972-0b35-4356-939b-7cf22708d79a"/>
    <xsd:import namespace="060a82f8-d967-4b12-b40e-d98873453c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6db972-0b35-4356-939b-7cf22708d7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55effce1-26ce-465d-98f3-ca32301bc2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0a82f8-d967-4b12-b40e-d98873453ce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dba70c82-5986-47e9-9227-0b57c7c1dbc5}" ma:internalName="TaxCatchAll" ma:showField="CatchAllData" ma:web="060a82f8-d967-4b12-b40e-d98873453c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6E1EB0-CE36-4A93-822D-44E9AB67336A}">
  <ds:schemaRefs>
    <ds:schemaRef ds:uri="060a82f8-d967-4b12-b40e-d98873453ce7"/>
    <ds:schemaRef ds:uri="346db972-0b35-4356-939b-7cf22708d79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1037127-25CB-4052-908F-2A8F4D090200}">
  <ds:schemaRefs>
    <ds:schemaRef ds:uri="060a82f8-d967-4b12-b40e-d98873453ce7"/>
    <ds:schemaRef ds:uri="346db972-0b35-4356-939b-7cf22708d79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8542203-749E-4B72-805D-5CD554DB2E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351</Words>
  <Application>Microsoft Office PowerPoint</Application>
  <PresentationFormat>Widescreen</PresentationFormat>
  <Paragraphs>129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Arial,Sans-Serif</vt:lpstr>
      <vt:lpstr>Bahnschrift</vt:lpstr>
      <vt:lpstr>Calibri</vt:lpstr>
      <vt:lpstr>Times New Roman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Culturally Specific and Service Partnerships</vt:lpstr>
      <vt:lpstr>Creating Community Feedback and Transparency</vt:lpstr>
      <vt:lpstr>Who Lives in the Two Open Communities</vt:lpstr>
      <vt:lpstr>East Burnside and Ellington Demographics</vt:lpstr>
      <vt:lpstr>Expenditure Report Highlights (as of 12/31/2022)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Bond Oversight Committee’s Progress Report 2017 - 2018</dc:title>
  <dc:creator>Chang, Jennifer</dc:creator>
  <cp:lastModifiedBy>Grillo, Megan</cp:lastModifiedBy>
  <cp:revision>65</cp:revision>
  <cp:lastPrinted>2019-04-04T19:01:20Z</cp:lastPrinted>
  <dcterms:created xsi:type="dcterms:W3CDTF">2019-03-28T22:44:08Z</dcterms:created>
  <dcterms:modified xsi:type="dcterms:W3CDTF">2023-04-17T14:30:21Z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0x010100725ED171E556C14F82E9EE7D6AD6ADC0</vt:lpwstr>
  </property>
  <property fmtid="{D5CDD505-2E9C-101B-9397-08002B2CF9AE}" pid="3" name="MediaServiceImageTags">
    <vt:lpwstr/>
  </property>
</Properties>
</file>