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0" r:id="rId3"/>
    <p:sldId id="259" r:id="rId4"/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AC46"/>
    <a:srgbClr val="055F4A"/>
    <a:srgbClr val="ACC6C3"/>
    <a:srgbClr val="8497B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4BECC-B8CC-400E-9637-DE14260BD633}" v="18" dt="2023-04-18T22:05:46.0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022" autoAdjust="0"/>
  </p:normalViewPr>
  <p:slideViewPr>
    <p:cSldViewPr snapToGrid="0">
      <p:cViewPr varScale="1">
        <p:scale>
          <a:sx n="58" d="100"/>
          <a:sy n="58" d="100"/>
        </p:scale>
        <p:origin x="8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013C-B74F-4C6F-AC65-1BF64428309F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69484-67CE-4364-AB32-5229BA423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2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E86E6-D44A-08D3-2902-0D2274AD9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FFE6F-EA9F-3878-905E-F56063090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E44F3-77A1-0044-12EB-7D2A7468F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7C14C-95C3-FE52-5FA9-4A6A9288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00CF5-9811-56EB-5A22-524EDCB4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5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04EC7-15C3-764B-FA8E-AB81AC889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FDC59-FA26-7943-3FC7-BBC595EBF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C53BB-92DE-EE26-1AB8-C7D2176F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C3B26-56BB-7C08-643C-FD38C229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A12E6-A733-B1A4-7FAD-5A281585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8A910C-2316-A7F7-DE59-00BB7F339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51C69-F253-8A0A-6274-DF2620F18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C8176-765C-F46D-2D64-9FAAD85CD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E70BB-D9CB-2473-73E7-18223BD0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D0553-9982-60F6-6E00-BC301A29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7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FB8BA-AA22-A57A-BCCE-D3E0E1E34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A5F1F-3548-B0BC-C8ED-613CCE888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371EC-94B7-4AEB-F9A0-F82F205B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28EDF-BC7E-4DE1-E69A-593C8A6C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134BD-455C-5D1B-128B-7B9BE6B7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3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E058-1C9E-4191-E8F3-CBF23D8D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DBFDC-E3FF-E838-C25E-506218AD4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6A0D4-6418-29EC-1E70-2CA9AFE1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05836-F2DD-B159-7EE8-5F64CC0B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E8A3D-C4D6-4E19-439A-488CBFA5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9578A-050D-7C92-B6B3-5F1048C1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E1C60-2DFF-0C03-0BAC-EC52E244B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F4B9E-8495-9F3A-51C9-0A05BC1FF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CDF24-141E-98AC-3716-C78F7A70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52532-C277-5C56-E8C8-DCD8FA08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69AB2-0CC0-C704-3466-CE994499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8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E5F04-E0A0-FB78-8FB6-27CF61001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0C2E9-8251-8379-B517-3F17E0967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5A6E0-8CBF-23DE-FEC2-34750630E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0A7A8A-8FE5-8A3F-567B-24D1FECE0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98D123-DDB4-E6F6-88C0-D56E0FE22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A8163D-3178-1CA2-90C9-5982DBAD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B663B-2D02-A877-DC42-50B7D10AE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9D694-9A9D-382C-3936-0C7DD0FC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3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C30D8-1613-362B-D167-6322A341E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8621B-89F6-2811-A97C-3E6DA12C3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F9C9F1-5BB9-1F70-DC02-E399B568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C401C-DDB2-40F5-BDC8-B3A14060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4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5F322-7E02-74B7-03DD-43C13D9E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130A1-59B6-2B85-8A7B-492F0CEA8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9894F-9E07-9387-490B-3FE08E1F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9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8049D-64A1-A61E-B427-7E0B09263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7285-B955-825A-C6C1-5FDFF490D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AEC92-0BCC-078B-01FC-ADDF02E1C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08DFB-FB04-5D3F-BDF5-6B2DD946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A5B5A-C337-7E0E-24D2-C4D85E74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6A2E5-EBA5-BBF4-AACC-D5AA1C1D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5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4F5C7-FC24-9F34-E33D-02603AB42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E1405-8842-1A9A-985E-A1DBD33F9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2E6DD-0AD4-6815-C9E7-3E6DC0841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05120-617E-EFD3-0E4D-29EC14E4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BA703-3C99-EA36-8C35-F30E4124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A67DF-4A70-12BE-3EB6-B2D7641E6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92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EA7D89-61B3-202A-4C55-F57C97A6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5FDDA-8979-D011-9987-022E4989E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87737-BAA4-AABC-2B1A-7751BB36C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38B6-162D-442E-BF1B-A0F22347BC2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A3E85-F9F8-FC01-259A-40944AD76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08CB9-3F5D-1323-EF1E-6750A76D9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C6F38-5EAB-496E-B94A-0A9F58D6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7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AA3B-DCBC-D9BF-3FAB-42527DEB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139457"/>
            <a:ext cx="12191996" cy="102345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April 19 Council Agenda Item 308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6D7809-1BF8-63CC-571D-382D60851150}"/>
              </a:ext>
            </a:extLst>
          </p:cNvPr>
          <p:cNvSpPr txBox="1">
            <a:spLocks/>
          </p:cNvSpPr>
          <p:nvPr/>
        </p:nvSpPr>
        <p:spPr>
          <a:xfrm>
            <a:off x="517790" y="2583567"/>
            <a:ext cx="11127037" cy="25727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2400" dirty="0"/>
              <a:t>Approve findings to authorize an exemption to the competitive bidding requirements and authorize the use of the alternative contracting method of Construction Manager/ General Contractor for the Council Chambers and Councilor Offices Project for an estimated amount of $6,235,000.</a:t>
            </a:r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endParaRPr lang="en-US" sz="2400" dirty="0"/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2400" dirty="0"/>
              <a:t>OMF Facilities, Management and Finance </a:t>
            </a:r>
          </a:p>
        </p:txBody>
      </p:sp>
    </p:spTree>
    <p:extLst>
      <p:ext uri="{BB962C8B-B14F-4D97-AF65-F5344CB8AC3E}">
        <p14:creationId xmlns:p14="http://schemas.microsoft.com/office/powerpoint/2010/main" val="27249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AA3B-DCBC-D9BF-3FAB-42527DEB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6" cy="102345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What is the Benefit of a CM/GC?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6D7809-1BF8-63CC-571D-382D60851150}"/>
              </a:ext>
            </a:extLst>
          </p:cNvPr>
          <p:cNvSpPr txBox="1">
            <a:spLocks/>
          </p:cNvSpPr>
          <p:nvPr/>
        </p:nvSpPr>
        <p:spPr>
          <a:xfrm>
            <a:off x="517790" y="1444110"/>
            <a:ext cx="11127037" cy="46812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Traditional design and construction approaches are too slow for the facilities affected by Charter Reform to be ready by January 1, 2025 – </a:t>
            </a:r>
            <a:r>
              <a:rPr lang="en-US" sz="2400" b="1" i="1" dirty="0"/>
              <a:t>particularly Council Chambers </a:t>
            </a:r>
          </a:p>
          <a:p>
            <a:pPr marL="342900" indent="-342900" algn="l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Construction Manager/General Contractor approach is a </a:t>
            </a:r>
            <a:r>
              <a:rPr lang="en-US" sz="2400" u="sng" dirty="0"/>
              <a:t>contracting method </a:t>
            </a:r>
            <a:r>
              <a:rPr lang="en-US" sz="2400" dirty="0"/>
              <a:t>that allows for routine dialogue between an owner, designer, and the construction manager/ general contractor </a:t>
            </a:r>
            <a:r>
              <a:rPr lang="en-US" sz="2400" b="1" i="1" dirty="0"/>
              <a:t>while a project is being designed</a:t>
            </a:r>
          </a:p>
          <a:p>
            <a:pPr marL="342900" indent="-342900" algn="l">
              <a:lnSpc>
                <a:spcPct val="12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dialogue allows the team to identify constructability issues before design is complete, </a:t>
            </a:r>
            <a:r>
              <a:rPr lang="en-US" sz="2400" b="1" i="1" dirty="0"/>
              <a:t>which</a:t>
            </a:r>
            <a:r>
              <a:rPr lang="en-US" sz="2400" dirty="0"/>
              <a:t> </a:t>
            </a:r>
            <a:r>
              <a:rPr lang="en-US" sz="2400" b="1" i="1" dirty="0"/>
              <a:t>makes projects faster and less expensive to construct</a:t>
            </a:r>
          </a:p>
        </p:txBody>
      </p:sp>
    </p:spTree>
    <p:extLst>
      <p:ext uri="{BB962C8B-B14F-4D97-AF65-F5344CB8AC3E}">
        <p14:creationId xmlns:p14="http://schemas.microsoft.com/office/powerpoint/2010/main" val="280320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AA3B-DCBC-D9BF-3FAB-42527DEB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6" cy="1023457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What does this ordinance bind us to do?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6D7809-1BF8-63CC-571D-382D60851150}"/>
              </a:ext>
            </a:extLst>
          </p:cNvPr>
          <p:cNvSpPr txBox="1">
            <a:spLocks/>
          </p:cNvSpPr>
          <p:nvPr/>
        </p:nvSpPr>
        <p:spPr>
          <a:xfrm>
            <a:off x="517790" y="1444110"/>
            <a:ext cx="11127037" cy="46812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Facilities submitted this ordinance so that we can be </a:t>
            </a:r>
            <a:r>
              <a:rPr lang="en-US" sz="2400" b="1" i="1" dirty="0"/>
              <a:t>allowed to issue the RFP </a:t>
            </a:r>
            <a:r>
              <a:rPr lang="en-US" sz="2400" dirty="0"/>
              <a:t>for the Charter Reform projects using the CM/</a:t>
            </a:r>
            <a:r>
              <a:rPr lang="en-US" sz="2400"/>
              <a:t>GC contracting method</a:t>
            </a:r>
            <a:endParaRPr lang="en-US" sz="2400" dirty="0"/>
          </a:p>
          <a:p>
            <a:pPr marL="342900" indent="-342900" algn="l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ordinance was written broadly </a:t>
            </a:r>
            <a:r>
              <a:rPr lang="en-US" sz="2400" b="1" i="1" dirty="0"/>
              <a:t>so that the scope can be defined and refined during the design process (including the timing of the different projects)</a:t>
            </a:r>
          </a:p>
          <a:p>
            <a:pPr marL="342900" indent="-342900" algn="l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There is a financial number attached to the ordinance that reflects OMF Facilities’   pre-design cost estimate based on </a:t>
            </a:r>
            <a:r>
              <a:rPr lang="en-US" sz="2400" b="1" i="1" dirty="0"/>
              <a:t>what we believe to be in scope for the CM/GC</a:t>
            </a:r>
            <a:r>
              <a:rPr lang="en-US" sz="2400" dirty="0"/>
              <a:t>; however, if the scope changes during design, that number could go up or down</a:t>
            </a:r>
          </a:p>
          <a:p>
            <a:pPr marL="342900" indent="-342900" algn="l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i="1" dirty="0"/>
              <a:t>Council is a primary stakeholder in the CM/GC design process and will play a formative role in determining the final scope and budget – inclusive of work timing </a:t>
            </a:r>
          </a:p>
        </p:txBody>
      </p:sp>
    </p:spTree>
    <p:extLst>
      <p:ext uri="{BB962C8B-B14F-4D97-AF65-F5344CB8AC3E}">
        <p14:creationId xmlns:p14="http://schemas.microsoft.com/office/powerpoint/2010/main" val="203347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AA3B-DCBC-D9BF-3FAB-42527DEB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023457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Different Construction Delivery Models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6D7809-1BF8-63CC-571D-382D60851150}"/>
              </a:ext>
            </a:extLst>
          </p:cNvPr>
          <p:cNvSpPr txBox="1">
            <a:spLocks/>
          </p:cNvSpPr>
          <p:nvPr/>
        </p:nvSpPr>
        <p:spPr>
          <a:xfrm>
            <a:off x="1654495" y="1389026"/>
            <a:ext cx="3420843" cy="536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000" b="1" u="sng" dirty="0"/>
              <a:t>Traditional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Design – Bid – Build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02411C9-8049-9D29-A065-CC0772DF3422}"/>
              </a:ext>
            </a:extLst>
          </p:cNvPr>
          <p:cNvSpPr/>
          <p:nvPr/>
        </p:nvSpPr>
        <p:spPr>
          <a:xfrm>
            <a:off x="1468075" y="4105572"/>
            <a:ext cx="1470871" cy="14708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Designer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C214E17-7635-5951-321C-C9390CE3D77F}"/>
              </a:ext>
            </a:extLst>
          </p:cNvPr>
          <p:cNvSpPr/>
          <p:nvPr/>
        </p:nvSpPr>
        <p:spPr>
          <a:xfrm>
            <a:off x="3830970" y="4105572"/>
            <a:ext cx="1470871" cy="1470871"/>
          </a:xfrm>
          <a:prstGeom prst="ellipse">
            <a:avLst/>
          </a:prstGeom>
          <a:solidFill>
            <a:srgbClr val="ACC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E0B1BB-62AA-D2BD-227E-0E4A04367AE0}"/>
              </a:ext>
            </a:extLst>
          </p:cNvPr>
          <p:cNvSpPr txBox="1"/>
          <p:nvPr/>
        </p:nvSpPr>
        <p:spPr>
          <a:xfrm>
            <a:off x="3830970" y="4640972"/>
            <a:ext cx="14708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Contractor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224932-C84C-54D6-F567-8B3F05AF4164}"/>
              </a:ext>
            </a:extLst>
          </p:cNvPr>
          <p:cNvSpPr/>
          <p:nvPr/>
        </p:nvSpPr>
        <p:spPr>
          <a:xfrm>
            <a:off x="2629480" y="2040669"/>
            <a:ext cx="1470872" cy="1470872"/>
          </a:xfrm>
          <a:prstGeom prst="ellipse">
            <a:avLst/>
          </a:prstGeom>
          <a:solidFill>
            <a:srgbClr val="055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C36ECD-77D2-6A95-44F3-4399D8D6C7DC}"/>
              </a:ext>
            </a:extLst>
          </p:cNvPr>
          <p:cNvSpPr txBox="1"/>
          <p:nvPr/>
        </p:nvSpPr>
        <p:spPr>
          <a:xfrm>
            <a:off x="2629480" y="2452939"/>
            <a:ext cx="14708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Owner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(The City)</a:t>
            </a:r>
          </a:p>
        </p:txBody>
      </p: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2BC4E550-80B6-389F-6A01-282958C3776A}"/>
              </a:ext>
            </a:extLst>
          </p:cNvPr>
          <p:cNvSpPr/>
          <p:nvPr/>
        </p:nvSpPr>
        <p:spPr>
          <a:xfrm rot="1794716">
            <a:off x="2629481" y="3523724"/>
            <a:ext cx="247944" cy="562346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5563937F-2669-0AB4-9493-799B24A071EB}"/>
              </a:ext>
            </a:extLst>
          </p:cNvPr>
          <p:cNvSpPr/>
          <p:nvPr/>
        </p:nvSpPr>
        <p:spPr>
          <a:xfrm rot="19606610">
            <a:off x="3853073" y="3515401"/>
            <a:ext cx="247944" cy="562346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442C1C6-4DF4-D223-BEC5-9C94A09A6784}"/>
              </a:ext>
            </a:extLst>
          </p:cNvPr>
          <p:cNvSpPr txBox="1">
            <a:spLocks/>
          </p:cNvSpPr>
          <p:nvPr/>
        </p:nvSpPr>
        <p:spPr>
          <a:xfrm>
            <a:off x="6461387" y="1380643"/>
            <a:ext cx="4651228" cy="536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2000" b="1" u="sng" dirty="0"/>
              <a:t>Alternative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Construction Manager/General Contractor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BD072D6-36BB-0A76-2B96-F325046BF59A}"/>
              </a:ext>
            </a:extLst>
          </p:cNvPr>
          <p:cNvSpPr/>
          <p:nvPr/>
        </p:nvSpPr>
        <p:spPr>
          <a:xfrm>
            <a:off x="6890161" y="4105572"/>
            <a:ext cx="1470871" cy="1470871"/>
          </a:xfrm>
          <a:prstGeom prst="ellipse">
            <a:avLst/>
          </a:prstGeom>
          <a:solidFill>
            <a:srgbClr val="84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Designer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CEF56D0-FE52-8706-F590-43AAAC2EB2ED}"/>
              </a:ext>
            </a:extLst>
          </p:cNvPr>
          <p:cNvSpPr/>
          <p:nvPr/>
        </p:nvSpPr>
        <p:spPr>
          <a:xfrm>
            <a:off x="9253056" y="4105572"/>
            <a:ext cx="1470871" cy="1470871"/>
          </a:xfrm>
          <a:prstGeom prst="ellipse">
            <a:avLst/>
          </a:prstGeom>
          <a:solidFill>
            <a:srgbClr val="ACC6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DB05218-2082-7DF3-8C58-EBBC4885E97F}"/>
              </a:ext>
            </a:extLst>
          </p:cNvPr>
          <p:cNvSpPr txBox="1"/>
          <p:nvPr/>
        </p:nvSpPr>
        <p:spPr>
          <a:xfrm>
            <a:off x="9253056" y="4640972"/>
            <a:ext cx="14708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CM/GC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C149D23-5AE0-23B7-D8F2-E182243F9E53}"/>
              </a:ext>
            </a:extLst>
          </p:cNvPr>
          <p:cNvSpPr/>
          <p:nvPr/>
        </p:nvSpPr>
        <p:spPr>
          <a:xfrm>
            <a:off x="8051566" y="2040669"/>
            <a:ext cx="1470872" cy="1470872"/>
          </a:xfrm>
          <a:prstGeom prst="ellipse">
            <a:avLst/>
          </a:prstGeom>
          <a:solidFill>
            <a:srgbClr val="055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EEE9AF-E34A-DE70-E7F1-BA837681885B}"/>
              </a:ext>
            </a:extLst>
          </p:cNvPr>
          <p:cNvSpPr txBox="1"/>
          <p:nvPr/>
        </p:nvSpPr>
        <p:spPr>
          <a:xfrm>
            <a:off x="8051566" y="2452939"/>
            <a:ext cx="14708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Owner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(The City)</a:t>
            </a:r>
          </a:p>
        </p:txBody>
      </p:sp>
      <p:sp>
        <p:nvSpPr>
          <p:cNvPr id="28" name="Arrow: Up-Down 27">
            <a:extLst>
              <a:ext uri="{FF2B5EF4-FFF2-40B4-BE49-F238E27FC236}">
                <a16:creationId xmlns:a16="http://schemas.microsoft.com/office/drawing/2014/main" id="{AA620C51-69F6-388C-D3D1-FEF0550E9C62}"/>
              </a:ext>
            </a:extLst>
          </p:cNvPr>
          <p:cNvSpPr/>
          <p:nvPr/>
        </p:nvSpPr>
        <p:spPr>
          <a:xfrm rot="1794716">
            <a:off x="8051567" y="3523724"/>
            <a:ext cx="247944" cy="562346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Up-Down 28">
            <a:extLst>
              <a:ext uri="{FF2B5EF4-FFF2-40B4-BE49-F238E27FC236}">
                <a16:creationId xmlns:a16="http://schemas.microsoft.com/office/drawing/2014/main" id="{04569EED-19DE-320B-AC39-6ABD85C4EB74}"/>
              </a:ext>
            </a:extLst>
          </p:cNvPr>
          <p:cNvSpPr/>
          <p:nvPr/>
        </p:nvSpPr>
        <p:spPr>
          <a:xfrm rot="19606610">
            <a:off x="9275159" y="3515401"/>
            <a:ext cx="247944" cy="562346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Up-Down 29">
            <a:extLst>
              <a:ext uri="{FF2B5EF4-FFF2-40B4-BE49-F238E27FC236}">
                <a16:creationId xmlns:a16="http://schemas.microsoft.com/office/drawing/2014/main" id="{B550E740-ACAF-EE4A-A79A-6B98CE7CE912}"/>
              </a:ext>
            </a:extLst>
          </p:cNvPr>
          <p:cNvSpPr/>
          <p:nvPr/>
        </p:nvSpPr>
        <p:spPr>
          <a:xfrm rot="16200000">
            <a:off x="8683072" y="4559834"/>
            <a:ext cx="247944" cy="562346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F3ACEEF-89C7-77C5-2E71-F1ABB870CB52}"/>
              </a:ext>
            </a:extLst>
          </p:cNvPr>
          <p:cNvCxnSpPr>
            <a:cxnSpLocks/>
          </p:cNvCxnSpPr>
          <p:nvPr/>
        </p:nvCxnSpPr>
        <p:spPr>
          <a:xfrm>
            <a:off x="6096000" y="1365075"/>
            <a:ext cx="0" cy="4383534"/>
          </a:xfrm>
          <a:prstGeom prst="line">
            <a:avLst/>
          </a:prstGeom>
          <a:ln w="28575" cap="flat" cmpd="sng" algn="ctr">
            <a:solidFill>
              <a:schemeClr val="bg2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F467DFCD-74A2-C258-A905-3CFA7E5CF7CB}"/>
              </a:ext>
            </a:extLst>
          </p:cNvPr>
          <p:cNvSpPr txBox="1">
            <a:spLocks/>
          </p:cNvSpPr>
          <p:nvPr/>
        </p:nvSpPr>
        <p:spPr>
          <a:xfrm>
            <a:off x="-1" y="5462167"/>
            <a:ext cx="12191999" cy="1023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CM/GC contracting method allows for more collaboration between all parties </a:t>
            </a: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E430357E-55AA-FCF0-9A9E-D48BB70376FF}"/>
              </a:ext>
            </a:extLst>
          </p:cNvPr>
          <p:cNvSpPr/>
          <p:nvPr/>
        </p:nvSpPr>
        <p:spPr>
          <a:xfrm rot="1126765">
            <a:off x="8421347" y="5111136"/>
            <a:ext cx="495338" cy="933849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4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AA3B-DCBC-D9BF-3FAB-42527DEB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23457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Construction Delivery Timelines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06D7809-1BF8-63CC-571D-382D60851150}"/>
              </a:ext>
            </a:extLst>
          </p:cNvPr>
          <p:cNvSpPr txBox="1">
            <a:spLocks/>
          </p:cNvSpPr>
          <p:nvPr/>
        </p:nvSpPr>
        <p:spPr>
          <a:xfrm>
            <a:off x="521836" y="1170106"/>
            <a:ext cx="4495632" cy="536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400" b="1" u="sng" dirty="0"/>
              <a:t>Design – Bid – Build Traditional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442C1C6-4DF4-D223-BEC5-9C94A09A6784}"/>
              </a:ext>
            </a:extLst>
          </p:cNvPr>
          <p:cNvSpPr txBox="1">
            <a:spLocks/>
          </p:cNvSpPr>
          <p:nvPr/>
        </p:nvSpPr>
        <p:spPr>
          <a:xfrm>
            <a:off x="523840" y="3459735"/>
            <a:ext cx="3030758" cy="5368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sz="2400" b="1" u="sng" dirty="0"/>
              <a:t>CM/CG Alternative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4B8E023-B3A0-5655-15AB-45C6B81046B0}"/>
              </a:ext>
            </a:extLst>
          </p:cNvPr>
          <p:cNvSpPr/>
          <p:nvPr/>
        </p:nvSpPr>
        <p:spPr>
          <a:xfrm>
            <a:off x="1336233" y="2092645"/>
            <a:ext cx="760157" cy="536896"/>
          </a:xfrm>
          <a:prstGeom prst="rect">
            <a:avLst/>
          </a:prstGeom>
          <a:solidFill>
            <a:srgbClr val="055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Procure Designer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7C6C38-8A93-97B8-2087-1D3F4036D4E9}"/>
              </a:ext>
            </a:extLst>
          </p:cNvPr>
          <p:cNvSpPr/>
          <p:nvPr/>
        </p:nvSpPr>
        <p:spPr>
          <a:xfrm>
            <a:off x="2110073" y="2092645"/>
            <a:ext cx="5817274" cy="536896"/>
          </a:xfrm>
          <a:prstGeom prst="rect">
            <a:avLst/>
          </a:prstGeom>
          <a:solidFill>
            <a:srgbClr val="84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B2F97EF-0048-E686-551C-349690CE4D81}"/>
              </a:ext>
            </a:extLst>
          </p:cNvPr>
          <p:cNvSpPr/>
          <p:nvPr/>
        </p:nvSpPr>
        <p:spPr>
          <a:xfrm>
            <a:off x="7941030" y="2092645"/>
            <a:ext cx="1011517" cy="53689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Procurement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8F9D331-2E78-DA6C-5B20-03C407369BFB}"/>
              </a:ext>
            </a:extLst>
          </p:cNvPr>
          <p:cNvSpPr/>
          <p:nvPr/>
        </p:nvSpPr>
        <p:spPr>
          <a:xfrm>
            <a:off x="9248329" y="2092645"/>
            <a:ext cx="1656953" cy="5368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Construction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CDE8DD4-3C2B-9AFB-7D24-C3511B3225DB}"/>
              </a:ext>
            </a:extLst>
          </p:cNvPr>
          <p:cNvSpPr/>
          <p:nvPr/>
        </p:nvSpPr>
        <p:spPr>
          <a:xfrm>
            <a:off x="2389574" y="5055966"/>
            <a:ext cx="760157" cy="536896"/>
          </a:xfrm>
          <a:prstGeom prst="rect">
            <a:avLst/>
          </a:prstGeom>
          <a:solidFill>
            <a:srgbClr val="055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Procure Contractor</a:t>
            </a:r>
          </a:p>
        </p:txBody>
      </p:sp>
      <p:pic>
        <p:nvPicPr>
          <p:cNvPr id="48" name="Graphic 47" descr="Dollar with solid fill">
            <a:extLst>
              <a:ext uri="{FF2B5EF4-FFF2-40B4-BE49-F238E27FC236}">
                <a16:creationId xmlns:a16="http://schemas.microsoft.com/office/drawing/2014/main" id="{D14285C7-E979-958A-523D-E0CC464A4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9509" y="5061779"/>
            <a:ext cx="384313" cy="384313"/>
          </a:xfrm>
          <a:prstGeom prst="rect">
            <a:avLst/>
          </a:prstGeom>
        </p:spPr>
      </p:pic>
      <p:pic>
        <p:nvPicPr>
          <p:cNvPr id="49" name="Graphic 48" descr="Dollar with solid fill">
            <a:extLst>
              <a:ext uri="{FF2B5EF4-FFF2-40B4-BE49-F238E27FC236}">
                <a16:creationId xmlns:a16="http://schemas.microsoft.com/office/drawing/2014/main" id="{19AD849A-5535-C2A9-9D29-6B42A7E07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5658" y="5066271"/>
            <a:ext cx="384313" cy="384313"/>
          </a:xfrm>
          <a:prstGeom prst="rect">
            <a:avLst/>
          </a:prstGeom>
        </p:spPr>
      </p:pic>
      <p:pic>
        <p:nvPicPr>
          <p:cNvPr id="50" name="Graphic 49" descr="Dollar with solid fill">
            <a:extLst>
              <a:ext uri="{FF2B5EF4-FFF2-40B4-BE49-F238E27FC236}">
                <a16:creationId xmlns:a16="http://schemas.microsoft.com/office/drawing/2014/main" id="{176F4F8B-D522-D82E-E5D2-EA0D32042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7047" y="5036453"/>
            <a:ext cx="384313" cy="384313"/>
          </a:xfrm>
          <a:prstGeom prst="rect">
            <a:avLst/>
          </a:prstGeom>
        </p:spPr>
      </p:pic>
      <p:pic>
        <p:nvPicPr>
          <p:cNvPr id="51" name="Graphic 50" descr="Dollar with solid fill">
            <a:extLst>
              <a:ext uri="{FF2B5EF4-FFF2-40B4-BE49-F238E27FC236}">
                <a16:creationId xmlns:a16="http://schemas.microsoft.com/office/drawing/2014/main" id="{6FE566D4-1154-1F67-CF4B-B7BB443427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8448" y="5026351"/>
            <a:ext cx="384313" cy="384313"/>
          </a:xfrm>
          <a:prstGeom prst="rect">
            <a:avLst/>
          </a:prstGeom>
        </p:spPr>
      </p:pic>
      <p:sp>
        <p:nvSpPr>
          <p:cNvPr id="53" name="Diamond 52">
            <a:extLst>
              <a:ext uri="{FF2B5EF4-FFF2-40B4-BE49-F238E27FC236}">
                <a16:creationId xmlns:a16="http://schemas.microsoft.com/office/drawing/2014/main" id="{BC36CB38-296A-41F3-4F3A-EEAAB3325DFF}"/>
              </a:ext>
            </a:extLst>
          </p:cNvPr>
          <p:cNvSpPr/>
          <p:nvPr/>
        </p:nvSpPr>
        <p:spPr>
          <a:xfrm>
            <a:off x="8966230" y="2144350"/>
            <a:ext cx="241146" cy="241146"/>
          </a:xfrm>
          <a:prstGeom prst="diamond">
            <a:avLst/>
          </a:prstGeom>
          <a:solidFill>
            <a:srgbClr val="055F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Graphic 53" descr="Dollar with solid fill">
            <a:extLst>
              <a:ext uri="{FF2B5EF4-FFF2-40B4-BE49-F238E27FC236}">
                <a16:creationId xmlns:a16="http://schemas.microsoft.com/office/drawing/2014/main" id="{B1228EEF-5980-41C7-4D3D-ACEA6013B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08282" y="2437201"/>
            <a:ext cx="384313" cy="384313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3ED885A5-A202-3AA2-88B6-50EFC3A7601D}"/>
              </a:ext>
            </a:extLst>
          </p:cNvPr>
          <p:cNvSpPr/>
          <p:nvPr/>
        </p:nvSpPr>
        <p:spPr>
          <a:xfrm>
            <a:off x="1348848" y="4457512"/>
            <a:ext cx="760157" cy="536896"/>
          </a:xfrm>
          <a:prstGeom prst="rect">
            <a:avLst/>
          </a:prstGeom>
          <a:solidFill>
            <a:srgbClr val="055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Procure Designer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5B4D6A7-CACA-E706-728E-45320FAFBBAC}"/>
              </a:ext>
            </a:extLst>
          </p:cNvPr>
          <p:cNvSpPr/>
          <p:nvPr/>
        </p:nvSpPr>
        <p:spPr>
          <a:xfrm>
            <a:off x="2122688" y="4457512"/>
            <a:ext cx="5167916" cy="536896"/>
          </a:xfrm>
          <a:prstGeom prst="rect">
            <a:avLst/>
          </a:prstGeom>
          <a:solidFill>
            <a:srgbClr val="84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F341473-E790-7371-87A9-7A0569C17DF3}"/>
              </a:ext>
            </a:extLst>
          </p:cNvPr>
          <p:cNvSpPr/>
          <p:nvPr/>
        </p:nvSpPr>
        <p:spPr>
          <a:xfrm>
            <a:off x="7585955" y="4457512"/>
            <a:ext cx="1656953" cy="5368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Construction</a:t>
            </a:r>
          </a:p>
        </p:txBody>
      </p:sp>
      <p:sp>
        <p:nvSpPr>
          <p:cNvPr id="59" name="Diamond 58">
            <a:extLst>
              <a:ext uri="{FF2B5EF4-FFF2-40B4-BE49-F238E27FC236}">
                <a16:creationId xmlns:a16="http://schemas.microsoft.com/office/drawing/2014/main" id="{419EF2B3-1D8F-37BE-3E1D-EADB846FBC29}"/>
              </a:ext>
            </a:extLst>
          </p:cNvPr>
          <p:cNvSpPr/>
          <p:nvPr/>
        </p:nvSpPr>
        <p:spPr>
          <a:xfrm>
            <a:off x="7303856" y="4509217"/>
            <a:ext cx="241146" cy="241146"/>
          </a:xfrm>
          <a:prstGeom prst="diamond">
            <a:avLst/>
          </a:prstGeom>
          <a:solidFill>
            <a:srgbClr val="055F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6BB725E-9B5E-E1FB-403B-20744E57F377}"/>
              </a:ext>
            </a:extLst>
          </p:cNvPr>
          <p:cNvSpPr txBox="1"/>
          <p:nvPr/>
        </p:nvSpPr>
        <p:spPr>
          <a:xfrm rot="18849398">
            <a:off x="8750860" y="1115575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Construction NTP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977E3CF-DF47-4D53-42A0-56C7CCD3E13E}"/>
              </a:ext>
            </a:extLst>
          </p:cNvPr>
          <p:cNvSpPr txBox="1"/>
          <p:nvPr/>
        </p:nvSpPr>
        <p:spPr>
          <a:xfrm rot="18849398">
            <a:off x="7106680" y="3623288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Construction NTP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FFFDDE3-CD7F-49C8-1D8D-A320A1630A9B}"/>
              </a:ext>
            </a:extLst>
          </p:cNvPr>
          <p:cNvSpPr txBox="1"/>
          <p:nvPr/>
        </p:nvSpPr>
        <p:spPr>
          <a:xfrm rot="2421678">
            <a:off x="7091829" y="5852618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GMP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1D09694-B7B3-8028-87B3-95417FB289B3}"/>
              </a:ext>
            </a:extLst>
          </p:cNvPr>
          <p:cNvSpPr txBox="1"/>
          <p:nvPr/>
        </p:nvSpPr>
        <p:spPr>
          <a:xfrm rot="2421678">
            <a:off x="6620757" y="5814554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Cost Control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5AE70A2-189E-1CEB-A2AD-5E583D5CFFEF}"/>
              </a:ext>
            </a:extLst>
          </p:cNvPr>
          <p:cNvSpPr txBox="1"/>
          <p:nvPr/>
        </p:nvSpPr>
        <p:spPr>
          <a:xfrm rot="2421678">
            <a:off x="5193418" y="5810893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Cost Control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C8209FF-18CC-D0A4-DDED-103E41218F4B}"/>
              </a:ext>
            </a:extLst>
          </p:cNvPr>
          <p:cNvSpPr txBox="1"/>
          <p:nvPr/>
        </p:nvSpPr>
        <p:spPr>
          <a:xfrm rot="2421678">
            <a:off x="3675143" y="5780014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Cost Control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EDB3046-E05B-08BA-3A00-C5ABEA1C7345}"/>
              </a:ext>
            </a:extLst>
          </p:cNvPr>
          <p:cNvSpPr txBox="1"/>
          <p:nvPr/>
        </p:nvSpPr>
        <p:spPr>
          <a:xfrm rot="2421678">
            <a:off x="8863712" y="3242159"/>
            <a:ext cx="1911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Contractor Bid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EE4ECE-D935-94F3-17E9-B58F9220A59A}"/>
              </a:ext>
            </a:extLst>
          </p:cNvPr>
          <p:cNvSpPr txBox="1">
            <a:spLocks/>
          </p:cNvSpPr>
          <p:nvPr/>
        </p:nvSpPr>
        <p:spPr>
          <a:xfrm>
            <a:off x="-496029" y="5589820"/>
            <a:ext cx="12191999" cy="10234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methods produce different outcomes (CM/GC is much faster)</a:t>
            </a:r>
          </a:p>
        </p:txBody>
      </p:sp>
      <p:pic>
        <p:nvPicPr>
          <p:cNvPr id="4" name="Graphic 3" descr="Star with solid fill">
            <a:extLst>
              <a:ext uri="{FF2B5EF4-FFF2-40B4-BE49-F238E27FC236}">
                <a16:creationId xmlns:a16="http://schemas.microsoft.com/office/drawing/2014/main" id="{23F88555-6115-D643-F225-0D0089CD13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0114" y="4191505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C9A3AF7-243F-9E97-30F5-E0F1052B284C}"/>
              </a:ext>
            </a:extLst>
          </p:cNvPr>
          <p:cNvSpPr txBox="1"/>
          <p:nvPr/>
        </p:nvSpPr>
        <p:spPr>
          <a:xfrm>
            <a:off x="242838" y="5089803"/>
            <a:ext cx="177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are here!  </a:t>
            </a:r>
          </a:p>
        </p:txBody>
      </p:sp>
    </p:spTree>
    <p:extLst>
      <p:ext uri="{BB962C8B-B14F-4D97-AF65-F5344CB8AC3E}">
        <p14:creationId xmlns:p14="http://schemas.microsoft.com/office/powerpoint/2010/main" val="29737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388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April 19 Council Agenda Item 308</vt:lpstr>
      <vt:lpstr>What is the Benefit of a CM/GC?</vt:lpstr>
      <vt:lpstr>What does this ordinance bind us to do?</vt:lpstr>
      <vt:lpstr>Different Construction Delivery Models</vt:lpstr>
      <vt:lpstr>Construction Delivery Timelines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Delivery Method</dc:title>
  <dc:creator>McGehee, Caitlin</dc:creator>
  <cp:lastModifiedBy>Sauter, Maty</cp:lastModifiedBy>
  <cp:revision>5</cp:revision>
  <dcterms:created xsi:type="dcterms:W3CDTF">2023-04-18T19:31:59Z</dcterms:created>
  <dcterms:modified xsi:type="dcterms:W3CDTF">2023-04-19T14:41:43Z</dcterms:modified>
</cp:coreProperties>
</file>