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3" r:id="rId3"/>
    <p:sldId id="276" r:id="rId4"/>
    <p:sldId id="275" r:id="rId5"/>
    <p:sldId id="279" r:id="rId6"/>
    <p:sldId id="277" r:id="rId7"/>
    <p:sldId id="278" r:id="rId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4150" autoAdjust="0"/>
  </p:normalViewPr>
  <p:slideViewPr>
    <p:cSldViewPr>
      <p:cViewPr varScale="1">
        <p:scale>
          <a:sx n="114" d="100"/>
          <a:sy n="114" d="100"/>
        </p:scale>
        <p:origin x="15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1FC86E-4FE1-C549-9EAB-DD4369080A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40AA15-2F21-C848-930A-7261CB00D2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EA77C6-20E8-9B4A-983C-EADD229EDC49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30875-C25D-0845-A866-2A0F13E2FE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9B895-A53D-AB41-8C26-CF3520FE04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7C1A080-6461-454F-AA29-2037BB0B9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1C4323-A307-D040-AE11-2590911E41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56293-508F-C94E-9F87-8DCEC68B25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D4560B5-1573-764E-B61E-4BE7A445EC93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EEFAF87-E298-3C45-85F3-3A0E787554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3062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B0B4271-1FF9-0940-971E-342FF90CA2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8638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801F2-C703-A747-8C29-945AC4D503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DE298-1547-564D-A3FC-808333C608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05AC15E-4F66-5243-8CD5-C2176B4E77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>
            <a:extLst>
              <a:ext uri="{FF2B5EF4-FFF2-40B4-BE49-F238E27FC236}">
                <a16:creationId xmlns:a16="http://schemas.microsoft.com/office/drawing/2014/main" id="{3C1D3EF5-8ADE-DC4B-BA6E-E575B829DC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Notes Placeholder 2">
            <a:extLst>
              <a:ext uri="{FF2B5EF4-FFF2-40B4-BE49-F238E27FC236}">
                <a16:creationId xmlns:a16="http://schemas.microsoft.com/office/drawing/2014/main" id="{AC91055E-1DD4-1141-9C7F-FCFFE8B1AD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51780078-8F50-2F40-8FAF-DC3E7DD44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4DB3D4-8912-9C41-BD10-FEEF13C5CD9E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30CD49DB-7083-4CF1-AD6D-21BB9A67E7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52B24C8D-42B0-438D-ADAD-4279A0B3B6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4875">
              <a:spcBef>
                <a:spcPts val="400"/>
              </a:spcBef>
            </a:pPr>
            <a:r>
              <a:rPr lang="en-US" altLang="en-US" sz="1400" dirty="0"/>
              <a:t>This project will: Increase sewer system capacity and reliability, and Protect public health, property, and the environment by reducing the risk of sewage releases and sewer backups.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C546E3B4-5783-4136-BEEB-111452AC34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2FF627-5B9A-4680-A86F-A3DACF94DA9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7D2D0FD5-1ED3-468E-90A0-61DC66D469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5F42BCA-CDBA-4337-B5F1-93F3D7B89D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b="1" dirty="0"/>
              <a:t>Trenchless to reduce impacts and restoration.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b="1" u="sng" dirty="0"/>
              <a:t>Method	ft	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/>
              <a:t>CIPP	1893	17%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/>
              <a:t>Spot Repairs	42	0.6%  (35’ on CIPP mains)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/>
              <a:t>PB	1580	22%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/>
              <a:t>Sect-CIPP	6	0.1%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/>
              <a:t>Auger Boring	94	1.4%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/>
              <a:t>OC	3345	49%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/>
              <a:t>---------------------------------------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/>
              <a:t>Abandon	1794	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/>
              <a:t>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/>
              <a:t>TOTAL	12439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/>
              <a:t>NCS	1368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/>
              <a:t>TOTAL REHAB	11071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3A5874F4-5139-46C9-8BA0-D0BB6A9309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08D925-00C8-4C51-B40A-D0A3D5541A0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A624CE80-8399-47A5-9BB1-A8404596FA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591DFAF4-031E-4C60-86DB-F4FAB5BDD5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0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Working with outreach firms to assist in public involvement.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C15D6497-8594-4254-A294-CCCFAE089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4E0422-63B3-42C9-ADD1-42237A50D3D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9764087-75D1-4406-A1F6-DA17B70678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110972-36C2-467E-BEE7-E686C8468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2F6913B8-D4CE-466C-B719-E25111B5E7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0CBC9F-737A-468E-AA84-F4832341D04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E8875F88-EFDB-47CF-8CD7-71CE299A70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0ABF094-48E0-47CB-8FE8-3F543514D0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7D107197-3479-4F52-8F2E-76365E14C5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C0B9A6-5EFE-4D0C-BDE3-B2051DF09CB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7" descr="BES-Green PPT COVER">
            <a:extLst>
              <a:ext uri="{FF2B5EF4-FFF2-40B4-BE49-F238E27FC236}">
                <a16:creationId xmlns:a16="http://schemas.microsoft.com/office/drawing/2014/main" id="{5738BF31-7153-594E-9559-497611D0F4D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0" y="0"/>
            <a:ext cx="9232900" cy="6921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962400" y="3429000"/>
            <a:ext cx="5029200" cy="16002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5105400"/>
            <a:ext cx="4953000" cy="1524000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978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84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3048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152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864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59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77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821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62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42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47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5846762" cy="5302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1143000"/>
            <a:ext cx="4572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3523672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22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C3E210D2-814B-4543-992C-08AAA6AB861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6325">
                  <a:alpha val="48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27" name="Rectangle 9">
            <a:extLst>
              <a:ext uri="{FF2B5EF4-FFF2-40B4-BE49-F238E27FC236}">
                <a16:creationId xmlns:a16="http://schemas.microsoft.com/office/drawing/2014/main" id="{B4F3A74F-ABDE-D54D-B0C7-90D4880761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006325">
                  <a:alpha val="48000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28" name="Text Box 11">
            <a:extLst>
              <a:ext uri="{FF2B5EF4-FFF2-40B4-BE49-F238E27FC236}">
                <a16:creationId xmlns:a16="http://schemas.microsoft.com/office/drawing/2014/main" id="{CD526BC9-5630-424C-AF13-76C3EDBE36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4400" y="6477000"/>
            <a:ext cx="7239000" cy="4778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325"/>
                </a:solidFill>
                <a:latin typeface="Calibri" panose="020F0502020204030204" pitchFamily="34" charset="0"/>
              </a:rPr>
              <a:t>Environmental Services   l    E11162 Sellwood Sanitary Sewer Extension Project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1000" b="1" dirty="0">
              <a:solidFill>
                <a:srgbClr val="006325"/>
              </a:solidFill>
              <a:latin typeface="Calibri" panose="020F0502020204030204" pitchFamily="34" charset="0"/>
            </a:endParaRPr>
          </a:p>
        </p:txBody>
      </p:sp>
      <p:sp>
        <p:nvSpPr>
          <p:cNvPr id="1029" name="Text Box 12">
            <a:extLst>
              <a:ext uri="{FF2B5EF4-FFF2-40B4-BE49-F238E27FC236}">
                <a16:creationId xmlns:a16="http://schemas.microsoft.com/office/drawing/2014/main" id="{B065A66F-B5E2-174A-91A9-67B71899B8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6477000"/>
            <a:ext cx="990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6BD502DD-0013-BB4A-837F-9F84A8DFB86C}" type="slidenum">
              <a:rPr lang="en-US" altLang="en-US" sz="1000" b="1" smtClean="0">
                <a:solidFill>
                  <a:srgbClr val="006325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325"/>
              </a:solidFill>
              <a:latin typeface="Calibri" panose="020F0502020204030204" pitchFamily="34" charset="0"/>
            </a:endParaRPr>
          </a:p>
        </p:txBody>
      </p:sp>
      <p:pic>
        <p:nvPicPr>
          <p:cNvPr id="1030" name="Picture 13" descr="Heron">
            <a:extLst>
              <a:ext uri="{FF2B5EF4-FFF2-40B4-BE49-F238E27FC236}">
                <a16:creationId xmlns:a16="http://schemas.microsoft.com/office/drawing/2014/main" id="{CDA50E4B-9F7A-A14F-AE2B-2E2FE5CBB9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703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4">
            <a:extLst>
              <a:ext uri="{FF2B5EF4-FFF2-40B4-BE49-F238E27FC236}">
                <a16:creationId xmlns:a16="http://schemas.microsoft.com/office/drawing/2014/main" id="{F9D095C7-F434-9B49-9B08-72D58DE30D6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4800" y="1066800"/>
            <a:ext cx="8229600" cy="0"/>
          </a:xfrm>
          <a:prstGeom prst="line">
            <a:avLst/>
          </a:prstGeom>
          <a:noFill/>
          <a:ln w="25400">
            <a:solidFill>
              <a:srgbClr val="00632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Rectangle 19">
            <a:extLst>
              <a:ext uri="{FF2B5EF4-FFF2-40B4-BE49-F238E27FC236}">
                <a16:creationId xmlns:a16="http://schemas.microsoft.com/office/drawing/2014/main" id="{08B230D0-37AC-C346-8607-E5CC70DE8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20">
            <a:extLst>
              <a:ext uri="{FF2B5EF4-FFF2-40B4-BE49-F238E27FC236}">
                <a16:creationId xmlns:a16="http://schemas.microsoft.com/office/drawing/2014/main" id="{D70DE3CB-995B-3A4E-9A8A-C7194A311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938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632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9">
            <a:extLst>
              <a:ext uri="{FF2B5EF4-FFF2-40B4-BE49-F238E27FC236}">
                <a16:creationId xmlns:a16="http://schemas.microsoft.com/office/drawing/2014/main" id="{B5487866-6972-0442-9DCC-976BE9ABD0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80E6E66A-6EED-F740-83A0-14F665595D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" y="1524000"/>
            <a:ext cx="8610600" cy="1470025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tx1"/>
                </a:solidFill>
              </a:rPr>
              <a:t>Sellwood Sanitary Sewer Extension Project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E11162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EE6D0B2-E7AA-AE4E-A15D-1014FD9769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2362200"/>
            <a:ext cx="8305800" cy="914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800" dirty="0"/>
              <a:t>Melanie Gualotunia, P.E. |   NCS Program Manager|   Bureau of Environmental Services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Joe Dvorak, P.E.|   Division Manager|   Bureau of Environmental Services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dirty="0"/>
              <a:t>Item #269    |    April 5, 2023</a:t>
            </a:r>
            <a:endParaRPr lang="en-US" altLang="en-US" sz="1600" dirty="0"/>
          </a:p>
        </p:txBody>
      </p:sp>
      <p:sp>
        <p:nvSpPr>
          <p:cNvPr id="5124" name="TextBox 4">
            <a:extLst>
              <a:ext uri="{FF2B5EF4-FFF2-40B4-BE49-F238E27FC236}">
                <a16:creationId xmlns:a16="http://schemas.microsoft.com/office/drawing/2014/main" id="{C1E800EB-196D-B64F-9A48-08A9C481B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0"/>
            <a:ext cx="2514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MINGUS MAPPS, COMMISSIONER</a:t>
            </a:r>
          </a:p>
          <a:p>
            <a:pPr algn="ctr"/>
            <a:r>
              <a:rPr lang="en-US" alt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DAWN UCHIYAMA, INTERIM DIRECTOR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39A80691-AC3D-407B-88B3-4A1DA173C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305800" cy="53022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Project Overview</a:t>
            </a:r>
          </a:p>
        </p:txBody>
      </p:sp>
      <p:sp>
        <p:nvSpPr>
          <p:cNvPr id="11268" name="Text Placeholder 2">
            <a:extLst>
              <a:ext uri="{FF2B5EF4-FFF2-40B4-BE49-F238E27FC236}">
                <a16:creationId xmlns:a16="http://schemas.microsoft.com/office/drawing/2014/main" id="{C9AADE4C-6D83-4C22-87FA-951D0668F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104" y="1143000"/>
            <a:ext cx="4127496" cy="5105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000" b="1" dirty="0"/>
              <a:t>Sellwood Sanitary Sewer Extension Project</a:t>
            </a:r>
          </a:p>
          <a:p>
            <a:pPr marL="0" indent="0">
              <a:buNone/>
              <a:defRPr/>
            </a:pPr>
            <a:endParaRPr lang="en-US" altLang="en-US" sz="500" dirty="0"/>
          </a:p>
          <a:p>
            <a:pPr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2000" dirty="0"/>
              <a:t>~7,200 feet of new 8” diameter mainline pipe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2000" dirty="0"/>
              <a:t>~3,300 feet of 6” diameter service laterals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2000" dirty="0"/>
              <a:t>Provide municipal sewer service to 153 developed properties that currently utilize nonconforming and septic sewer connections.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2000" dirty="0"/>
              <a:t>1 Intersection - ADA Ramp Upgrade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endParaRPr lang="en-US" altLang="en-US" sz="2000" dirty="0">
              <a:highlight>
                <a:srgbClr val="FFFF0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0E2686-1FDB-2F38-F882-209E822BAE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0"/>
          <a:stretch/>
        </p:blipFill>
        <p:spPr>
          <a:xfrm>
            <a:off x="5029200" y="228600"/>
            <a:ext cx="3754312" cy="58892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74BB6C3-5988-4800-8089-58CE1CEB46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85750"/>
            <a:ext cx="8229600" cy="762000"/>
          </a:xfrm>
        </p:spPr>
        <p:txBody>
          <a:bodyPr/>
          <a:lstStyle/>
          <a:p>
            <a:r>
              <a:rPr lang="en-US" altLang="en-US" sz="3200" dirty="0"/>
              <a:t>Construction Methods and Scope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BA062-6E2D-472E-BBD6-53DC17797256}"/>
              </a:ext>
            </a:extLst>
          </p:cNvPr>
          <p:cNvSpPr txBox="1"/>
          <p:nvPr/>
        </p:nvSpPr>
        <p:spPr>
          <a:xfrm>
            <a:off x="228600" y="1523999"/>
            <a:ext cx="388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Open trench excavation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Limited Trenchless Lateral Installation</a:t>
            </a:r>
          </a:p>
          <a:p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4BE477-EA3C-07D9-476B-BE63B1FA80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829"/>
          <a:stretch/>
        </p:blipFill>
        <p:spPr>
          <a:xfrm>
            <a:off x="4876800" y="1364456"/>
            <a:ext cx="3472687" cy="412908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6432CDD-6A6E-477F-9803-317EAD52B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75" y="442913"/>
            <a:ext cx="5846763" cy="530225"/>
          </a:xfrm>
        </p:spPr>
        <p:txBody>
          <a:bodyPr/>
          <a:lstStyle/>
          <a:p>
            <a:r>
              <a:rPr lang="en-US" altLang="en-US"/>
              <a:t>Public Outreach &amp; Impacts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B7EE63-09C5-44FD-B2D0-3563D8A9EBA7}"/>
              </a:ext>
            </a:extLst>
          </p:cNvPr>
          <p:cNvSpPr txBox="1">
            <a:spLocks/>
          </p:cNvSpPr>
          <p:nvPr/>
        </p:nvSpPr>
        <p:spPr bwMode="auto">
          <a:xfrm>
            <a:off x="384964" y="1371600"/>
            <a:ext cx="472043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lvl="1" indent="-238125">
              <a:buFont typeface="Arial" panose="020B0604020202020204" pitchFamily="34" charset="0"/>
              <a:buChar char="•"/>
            </a:pPr>
            <a:r>
              <a:rPr lang="en-US" dirty="0"/>
              <a:t>Extensive general outreach conducted via mailings, web, email, and social media</a:t>
            </a:r>
          </a:p>
          <a:p>
            <a:pPr marL="463550" lvl="1" indent="-238125">
              <a:buFont typeface="Arial" panose="020B0604020202020204" pitchFamily="34" charset="0"/>
              <a:buChar char="•"/>
            </a:pPr>
            <a:r>
              <a:rPr lang="en-US" dirty="0"/>
              <a:t>Community workshops</a:t>
            </a:r>
          </a:p>
          <a:p>
            <a:pPr marL="463550" lvl="1" indent="-238125">
              <a:buFont typeface="Arial" panose="020B0604020202020204" pitchFamily="34" charset="0"/>
              <a:buChar char="•"/>
            </a:pPr>
            <a:r>
              <a:rPr lang="en-US" dirty="0"/>
              <a:t>Extensive targeted outreach conducted directly with affected property owners</a:t>
            </a:r>
          </a:p>
          <a:p>
            <a:pPr marL="463550" lvl="1" indent="-238125">
              <a:buFont typeface="Arial" panose="020B0604020202020204" pitchFamily="34" charset="0"/>
              <a:buChar char="•"/>
            </a:pPr>
            <a:r>
              <a:rPr lang="en-US" dirty="0"/>
              <a:t>Contract with JLA Public Involvement for General PI 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1ABE0C-C51C-35A1-8CBA-89EDADC26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372299"/>
            <a:ext cx="3655431" cy="457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885D63-ACAC-0A93-0218-44B9C71A7BEF}"/>
              </a:ext>
            </a:extLst>
          </p:cNvPr>
          <p:cNvSpPr/>
          <p:nvPr/>
        </p:nvSpPr>
        <p:spPr>
          <a:xfrm>
            <a:off x="5486400" y="1524000"/>
            <a:ext cx="9144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7899E-E210-2934-6832-43FC37DAF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7620000" cy="3811588"/>
          </a:xfrm>
        </p:spPr>
        <p:txBody>
          <a:bodyPr/>
          <a:lstStyle/>
          <a:p>
            <a:pPr marL="571500"/>
            <a:r>
              <a:rPr lang="en-US" sz="2400" dirty="0"/>
              <a:t>NCS properties are required to connect within 180 days of notice of project completion (or 3 years for septic properties)</a:t>
            </a:r>
          </a:p>
          <a:p>
            <a:pPr marL="571500"/>
            <a:r>
              <a:rPr lang="en-US" sz="2400" dirty="0"/>
              <a:t>Sewer Conversion Fees are due to the City upon connection</a:t>
            </a:r>
          </a:p>
          <a:p>
            <a:pPr marL="571500"/>
            <a:r>
              <a:rPr lang="en-US" sz="2400" dirty="0"/>
              <a:t>Financial assistance programs and deferral options are available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95B28C-EFFA-4C7D-66B7-711A13B0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7200"/>
            <a:ext cx="7010400" cy="530225"/>
          </a:xfrm>
        </p:spPr>
        <p:txBody>
          <a:bodyPr/>
          <a:lstStyle/>
          <a:p>
            <a:r>
              <a:rPr lang="en-US" dirty="0"/>
              <a:t>Connecting to the Public Sewer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6BA496-4986-8859-ECBC-A69F7260E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114800"/>
            <a:ext cx="6962775" cy="1047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175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>
            <a:extLst>
              <a:ext uri="{FF2B5EF4-FFF2-40B4-BE49-F238E27FC236}">
                <a16:creationId xmlns:a16="http://schemas.microsoft.com/office/drawing/2014/main" id="{4EEA7956-AF4E-456D-AA0F-81F815045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Engineer’s Estimate &amp; Schedule</a:t>
            </a:r>
            <a:endParaRPr lang="en-US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D76001A-3BAD-423E-923F-1C5BBCF523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1842" y="1371600"/>
            <a:ext cx="3432958" cy="46482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sz="2400" dirty="0"/>
              <a:t>Engineer’s Estimate:</a:t>
            </a:r>
          </a:p>
          <a:p>
            <a:pPr eaLnBrk="1" hangingPunct="1">
              <a:defRPr/>
            </a:pPr>
            <a:r>
              <a:rPr lang="en-US" altLang="en-US" sz="2400" dirty="0"/>
              <a:t>$7,400,000</a:t>
            </a:r>
          </a:p>
          <a:p>
            <a:pPr eaLnBrk="1" hangingPunct="1">
              <a:defRPr/>
            </a:pPr>
            <a:r>
              <a:rPr lang="en-US" altLang="en-US" sz="2400" dirty="0"/>
              <a:t>Moderate Confidence Level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400" dirty="0"/>
              <a:t>Advertise Project:</a:t>
            </a:r>
          </a:p>
          <a:p>
            <a:pPr eaLnBrk="1" hangingPunct="1">
              <a:defRPr/>
            </a:pPr>
            <a:r>
              <a:rPr lang="en-US" altLang="en-US" sz="2400" dirty="0"/>
              <a:t>June 2023</a:t>
            </a:r>
          </a:p>
          <a:p>
            <a:pPr marL="0" indent="0" eaLnBrk="1" hangingPunct="1">
              <a:buNone/>
              <a:defRPr/>
            </a:pPr>
            <a:endParaRPr lang="en-US" altLang="en-US" sz="800" dirty="0"/>
          </a:p>
          <a:p>
            <a:pPr marL="0" indent="0" eaLnBrk="1" hangingPunct="1">
              <a:buFontTx/>
              <a:buNone/>
              <a:defRPr/>
            </a:pPr>
            <a:r>
              <a:rPr lang="en-US" altLang="en-US" sz="2400" dirty="0"/>
              <a:t>Begin Construction:</a:t>
            </a:r>
          </a:p>
          <a:p>
            <a:pPr eaLnBrk="1" hangingPunct="1">
              <a:defRPr/>
            </a:pPr>
            <a:r>
              <a:rPr lang="en-US" altLang="en-US" sz="2400" dirty="0"/>
              <a:t>September 2023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800" dirty="0"/>
          </a:p>
          <a:p>
            <a:pPr marL="0" indent="0" eaLnBrk="1" hangingPunct="1">
              <a:buFontTx/>
              <a:buNone/>
              <a:defRPr/>
            </a:pPr>
            <a:r>
              <a:rPr lang="en-US" altLang="en-US" sz="2400" dirty="0"/>
              <a:t>Construction Duration:</a:t>
            </a:r>
          </a:p>
          <a:p>
            <a:pPr eaLnBrk="1" hangingPunct="1">
              <a:defRPr/>
            </a:pPr>
            <a:r>
              <a:rPr lang="en-US" altLang="en-US" sz="2400" dirty="0"/>
              <a:t>~ 2 Years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4127F3-1BF0-6DCA-1518-E543D970E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521" y="1143000"/>
            <a:ext cx="3696622" cy="2786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A2C6A6-F29B-3E89-5585-3F37D8A095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42"/>
          <a:stretch/>
        </p:blipFill>
        <p:spPr>
          <a:xfrm rot="5400000">
            <a:off x="5344454" y="3626953"/>
            <a:ext cx="2204756" cy="311467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A7650A5-622E-4DF4-BA91-996364699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391400" cy="6858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5BE270-2984-C062-33CE-59CA5516D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175" y="1762125"/>
            <a:ext cx="5531556" cy="3333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343F86-F4D9-A611-586F-3DB2AC7F9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736871"/>
            <a:ext cx="2984033" cy="33842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ityCouncil_PPT Jan21  -  Compatibility Mode" id="{A9FF462D-05D4-0B4E-B476-D0E3B2B0E463}" vid="{C90AD7C6-5B2B-4A4C-97BE-905DA6443A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Item 1111 - E11080 City Council Presentation</Template>
  <TotalTime>13808</TotalTime>
  <Words>353</Words>
  <Application>Microsoft Office PowerPoint</Application>
  <PresentationFormat>On-screen Show (4:3)</PresentationFormat>
  <Paragraphs>62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Default Design</vt:lpstr>
      <vt:lpstr>Sellwood Sanitary Sewer Extension Project E11162</vt:lpstr>
      <vt:lpstr>Project Overview</vt:lpstr>
      <vt:lpstr>Construction Methods and Scope</vt:lpstr>
      <vt:lpstr>Public Outreach &amp; Impacts</vt:lpstr>
      <vt:lpstr>Connecting to the Public Sewer System</vt:lpstr>
      <vt:lpstr>Engineer’s Estimate &amp; Schedule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 Portland – Burlingame Phase 2 Sewer Rehabilitation Project E11080</dc:title>
  <dc:creator>Boatman, Daniel</dc:creator>
  <cp:lastModifiedBy>Gualotunia, Melanie</cp:lastModifiedBy>
  <cp:revision>18</cp:revision>
  <cp:lastPrinted>2014-10-01T21:25:08Z</cp:lastPrinted>
  <dcterms:created xsi:type="dcterms:W3CDTF">2021-10-11T15:38:49Z</dcterms:created>
  <dcterms:modified xsi:type="dcterms:W3CDTF">2023-04-03T16:05:56Z</dcterms:modified>
</cp:coreProperties>
</file>