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76" r:id="rId5"/>
  </p:sldMasterIdLst>
  <p:notesMasterIdLst>
    <p:notesMasterId r:id="rId16"/>
  </p:notesMasterIdLst>
  <p:handoutMasterIdLst>
    <p:handoutMasterId r:id="rId17"/>
  </p:handoutMasterIdLst>
  <p:sldIdLst>
    <p:sldId id="272" r:id="rId6"/>
    <p:sldId id="291" r:id="rId7"/>
    <p:sldId id="262" r:id="rId8"/>
    <p:sldId id="273" r:id="rId9"/>
    <p:sldId id="285" r:id="rId10"/>
    <p:sldId id="283" r:id="rId11"/>
    <p:sldId id="274" r:id="rId12"/>
    <p:sldId id="270" r:id="rId13"/>
    <p:sldId id="284" r:id="rId14"/>
    <p:sldId id="259" r:id="rId1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1C92BE-7A0D-62A0-21FD-8196E7ABB9AE}" name="Fast, Ronda" initials="FR" userId="S::Ronda.Fast@portlandoregon.gov::f4e98224-bca5-4e79-a65c-fcf44119687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st, Ronda" initials="FR" lastIdx="9" clrIdx="0">
    <p:extLst>
      <p:ext uri="{19B8F6BF-5375-455C-9EA6-DF929625EA0E}">
        <p15:presenceInfo xmlns:p15="http://schemas.microsoft.com/office/powerpoint/2012/main" userId="S::Ronda.Fast@portlandoregon.gov::f4e98224-bca5-4e79-a65c-fcf44119687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25"/>
    <a:srgbClr val="00CC00"/>
    <a:srgbClr val="E6E6E6"/>
    <a:srgbClr val="F3F9FA"/>
    <a:srgbClr val="E7F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88F760-A1C1-464A-95BE-21A51FAAB3A0}" v="3" dt="2023-04-03T23:50:38.5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68" autoAdjust="0"/>
    <p:restoredTop sz="94249" autoAdjust="0"/>
  </p:normalViewPr>
  <p:slideViewPr>
    <p:cSldViewPr snapToGrid="0">
      <p:cViewPr varScale="1">
        <p:scale>
          <a:sx n="119" d="100"/>
          <a:sy n="119" d="100"/>
        </p:scale>
        <p:origin x="11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B6B2AB-F403-4471-AC19-AD53C5E279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607311-D41C-45DB-AB7B-1637E74F0D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9C0BCA6-FE18-4BB1-9532-150F7A7B615C}" type="datetimeFigureOut">
              <a:rPr lang="en-US"/>
              <a:pPr>
                <a:defRPr/>
              </a:pPr>
              <a:t>4/12/2023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681C9B-7EFA-447F-BE55-E4F9A8471C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D008D-8CF9-4095-8163-8E24D370E1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7D753A-7A15-424D-8153-9278435E64A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CA427-94F4-497A-AA15-2F7AADD10756}" type="datetimeFigureOut">
              <a:rPr lang="en-US" smtClean="0"/>
              <a:t>4/12/2023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3F887-9E66-4825-97F3-0B6A3D2196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792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D5877F6D-9C13-4359-9798-F9AD0149A2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504E04FD-B737-4E5F-B5E1-8711E68CFD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6DFBD06D-5F18-409A-86A2-1A1A6DD44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A19E452-50F8-40A0-BA07-677795E5FA50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31395183-727C-41B9-986C-525BF2285C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9088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3962400" y="2819400"/>
            <a:ext cx="5029200" cy="16002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038600" y="4495800"/>
            <a:ext cx="4953000" cy="1524000"/>
          </a:xfrm>
        </p:spPr>
        <p:txBody>
          <a:bodyPr/>
          <a:lstStyle>
            <a:lvl1pPr marL="0" indent="0" algn="r">
              <a:buFontTx/>
              <a:buNone/>
              <a:defRPr sz="20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83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9211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304800"/>
            <a:ext cx="20574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04800"/>
            <a:ext cx="60198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0624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C3E8DB32-271D-9F4D-98C7-50D48F7908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4763"/>
            <a:ext cx="91376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89F5A3-FCC0-D54A-8741-12E6A26C70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28600" y="6096000"/>
            <a:ext cx="2514600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MINGUS MAPPS, COMMISSIONER</a:t>
            </a:r>
          </a:p>
          <a:p>
            <a:pPr algn="ctr">
              <a:defRPr/>
            </a:pPr>
            <a:r>
              <a:rPr lang="en-US" alt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MICHAEL JORDAN, DIRECTOR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1066800" y="1524000"/>
            <a:ext cx="7924800" cy="1600200"/>
          </a:xfrm>
        </p:spPr>
        <p:txBody>
          <a:bodyPr/>
          <a:lstStyle>
            <a:lvl1pPr algn="r">
              <a:defRPr b="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038600" y="2286000"/>
            <a:ext cx="4953000" cy="1524000"/>
          </a:xfrm>
        </p:spPr>
        <p:txBody>
          <a:bodyPr/>
          <a:lstStyle>
            <a:lvl1pPr marL="0" indent="0" algn="r">
              <a:buFontTx/>
              <a:buNone/>
              <a:defRPr sz="1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0415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C3E8DB32-271D-9F4D-98C7-50D48F790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63"/>
            <a:ext cx="91376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1066800" y="1524000"/>
            <a:ext cx="7924800" cy="1600200"/>
          </a:xfrm>
        </p:spPr>
        <p:txBody>
          <a:bodyPr/>
          <a:lstStyle>
            <a:lvl1pPr algn="r">
              <a:defRPr b="0"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US" altLang="en-US" noProof="0" dirty="0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038600" y="2286000"/>
            <a:ext cx="4953000" cy="1524000"/>
          </a:xfrm>
        </p:spPr>
        <p:txBody>
          <a:bodyPr/>
          <a:lstStyle>
            <a:lvl1pPr marL="0" indent="0" algn="r">
              <a:buFontTx/>
              <a:buNone/>
              <a:defRPr sz="1800"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DE208744-77AE-5BCC-2E23-B5527774E0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28600" y="6096000"/>
            <a:ext cx="2514600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Mingus Mapps, Commissioner</a:t>
            </a:r>
          </a:p>
          <a:p>
            <a:pPr algn="ctr">
              <a:spcBef>
                <a:spcPts val="200"/>
              </a:spcBef>
            </a:pPr>
            <a:r>
              <a:rPr lang="en-US" alt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Dawn Uchiyama, Director</a:t>
            </a:r>
          </a:p>
        </p:txBody>
      </p:sp>
    </p:spTree>
    <p:extLst>
      <p:ext uri="{BB962C8B-B14F-4D97-AF65-F5344CB8AC3E}">
        <p14:creationId xmlns:p14="http://schemas.microsoft.com/office/powerpoint/2010/main" val="190299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8169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1720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41438"/>
            <a:ext cx="40386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341438"/>
            <a:ext cx="40386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1018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3234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3350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63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1382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5098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5613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2140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304800"/>
            <a:ext cx="20574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04800"/>
            <a:ext cx="60198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723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2480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41438"/>
            <a:ext cx="40386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341438"/>
            <a:ext cx="40386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773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24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837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183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6747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3098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>
            <a:extLst>
              <a:ext uri="{FF2B5EF4-FFF2-40B4-BE49-F238E27FC236}">
                <a16:creationId xmlns:a16="http://schemas.microsoft.com/office/drawing/2014/main" id="{786FABC7-1EBF-4AD2-87B9-F0A9F997C7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6325">
                  <a:alpha val="48000"/>
                </a:srgbClr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1027" name="Rectangle 9">
            <a:extLst>
              <a:ext uri="{FF2B5EF4-FFF2-40B4-BE49-F238E27FC236}">
                <a16:creationId xmlns:a16="http://schemas.microsoft.com/office/drawing/2014/main" id="{F9F420FC-BE1D-4B67-8C6D-B8CFCF0F72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gradFill rotWithShape="1">
            <a:gsLst>
              <a:gs pos="0">
                <a:srgbClr val="006325">
                  <a:alpha val="48000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1028" name="Text Box 11">
            <a:extLst>
              <a:ext uri="{FF2B5EF4-FFF2-40B4-BE49-F238E27FC236}">
                <a16:creationId xmlns:a16="http://schemas.microsoft.com/office/drawing/2014/main" id="{A4DE30BB-19BB-4AE8-9176-03D54993CC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4400" y="6477000"/>
            <a:ext cx="72390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006325"/>
                </a:solidFill>
                <a:latin typeface="Calibri" panose="020F0502020204030204" pitchFamily="34" charset="0"/>
              </a:rPr>
              <a:t>Environmental Services   l    Inverness Force Mains Exemption</a:t>
            </a:r>
          </a:p>
        </p:txBody>
      </p:sp>
      <p:sp>
        <p:nvSpPr>
          <p:cNvPr id="1029" name="Text Box 12">
            <a:extLst>
              <a:ext uri="{FF2B5EF4-FFF2-40B4-BE49-F238E27FC236}">
                <a16:creationId xmlns:a16="http://schemas.microsoft.com/office/drawing/2014/main" id="{F8908B98-EEB1-4032-9CBE-217DA0AC0A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77200" y="6477000"/>
            <a:ext cx="9906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4765B799-C0B9-48B0-BAC8-D60A35D5D598}" type="slidenum">
              <a:rPr lang="en-US" altLang="en-US" sz="1000" b="1" smtClean="0">
                <a:solidFill>
                  <a:srgbClr val="006325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1000" b="1" dirty="0">
              <a:solidFill>
                <a:srgbClr val="006325"/>
              </a:solidFill>
              <a:latin typeface="Calibri" panose="020F0502020204030204" pitchFamily="34" charset="0"/>
            </a:endParaRPr>
          </a:p>
        </p:txBody>
      </p:sp>
      <p:pic>
        <p:nvPicPr>
          <p:cNvPr id="1030" name="Picture 13" descr="Heron">
            <a:extLst>
              <a:ext uri="{FF2B5EF4-FFF2-40B4-BE49-F238E27FC236}">
                <a16:creationId xmlns:a16="http://schemas.microsoft.com/office/drawing/2014/main" id="{72FF69F8-E611-4F08-852F-7011ADF3EC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943600"/>
            <a:ext cx="703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14">
            <a:extLst>
              <a:ext uri="{FF2B5EF4-FFF2-40B4-BE49-F238E27FC236}">
                <a16:creationId xmlns:a16="http://schemas.microsoft.com/office/drawing/2014/main" id="{94AA18B2-CF7B-4868-AB9F-EF2989491DA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04800" y="914400"/>
            <a:ext cx="8229600" cy="0"/>
          </a:xfrm>
          <a:prstGeom prst="line">
            <a:avLst/>
          </a:prstGeom>
          <a:noFill/>
          <a:ln w="25400">
            <a:solidFill>
              <a:srgbClr val="00632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32" name="Rectangle 19">
            <a:extLst>
              <a:ext uri="{FF2B5EF4-FFF2-40B4-BE49-F238E27FC236}">
                <a16:creationId xmlns:a16="http://schemas.microsoft.com/office/drawing/2014/main" id="{FDB5096C-AC6B-43F6-A42E-AD7A073108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3" name="Rectangle 20">
            <a:extLst>
              <a:ext uri="{FF2B5EF4-FFF2-40B4-BE49-F238E27FC236}">
                <a16:creationId xmlns:a16="http://schemas.microsoft.com/office/drawing/2014/main" id="{F217581E-9433-4222-9E93-CA66AA53DB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414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632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>
            <a:extLst>
              <a:ext uri="{FF2B5EF4-FFF2-40B4-BE49-F238E27FC236}">
                <a16:creationId xmlns:a16="http://schemas.microsoft.com/office/drawing/2014/main" id="{5EE9D5B0-764C-E44A-AA06-BD8AB5AFF2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6325">
                  <a:alpha val="48000"/>
                </a:srgbClr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1027" name="Rectangle 9">
            <a:extLst>
              <a:ext uri="{FF2B5EF4-FFF2-40B4-BE49-F238E27FC236}">
                <a16:creationId xmlns:a16="http://schemas.microsoft.com/office/drawing/2014/main" id="{2683B3E4-74F4-8E41-8032-6E6EA1371A3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gradFill rotWithShape="1">
            <a:gsLst>
              <a:gs pos="0">
                <a:srgbClr val="006325">
                  <a:alpha val="48000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1028" name="Text Box 11">
            <a:extLst>
              <a:ext uri="{FF2B5EF4-FFF2-40B4-BE49-F238E27FC236}">
                <a16:creationId xmlns:a16="http://schemas.microsoft.com/office/drawing/2014/main" id="{FE26DB89-3A5E-C14B-AA26-B1DB0B6099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4400" y="6477000"/>
            <a:ext cx="72390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000" b="1" dirty="0">
                <a:solidFill>
                  <a:srgbClr val="006325"/>
                </a:solidFill>
                <a:latin typeface="Calibri" panose="020F0502020204030204" pitchFamily="34" charset="0"/>
              </a:rPr>
              <a:t>Environmental Services   l    Inverness Force Mains Exemption </a:t>
            </a:r>
          </a:p>
        </p:txBody>
      </p:sp>
      <p:sp>
        <p:nvSpPr>
          <p:cNvPr id="1029" name="Text Box 12">
            <a:extLst>
              <a:ext uri="{FF2B5EF4-FFF2-40B4-BE49-F238E27FC236}">
                <a16:creationId xmlns:a16="http://schemas.microsoft.com/office/drawing/2014/main" id="{51B71475-7524-3442-83D9-48EF27C37E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77200" y="6477000"/>
            <a:ext cx="99060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835BBBDE-E223-D047-B631-3B8D4A2B8855}" type="slidenum">
              <a:rPr lang="en-US" altLang="en-US" sz="1000" b="1" smtClean="0">
                <a:solidFill>
                  <a:srgbClr val="006325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1000" b="1" dirty="0">
              <a:solidFill>
                <a:srgbClr val="006325"/>
              </a:solidFill>
              <a:latin typeface="Calibri" panose="020F0502020204030204" pitchFamily="34" charset="0"/>
            </a:endParaRPr>
          </a:p>
        </p:txBody>
      </p:sp>
      <p:pic>
        <p:nvPicPr>
          <p:cNvPr id="1030" name="Picture 13" descr="Heron">
            <a:extLst>
              <a:ext uri="{FF2B5EF4-FFF2-40B4-BE49-F238E27FC236}">
                <a16:creationId xmlns:a16="http://schemas.microsoft.com/office/drawing/2014/main" id="{7D0A6237-6386-0241-B75A-958FFE50BA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943600"/>
            <a:ext cx="703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14">
            <a:extLst>
              <a:ext uri="{FF2B5EF4-FFF2-40B4-BE49-F238E27FC236}">
                <a16:creationId xmlns:a16="http://schemas.microsoft.com/office/drawing/2014/main" id="{02055AFB-C68F-3742-81B5-AD4F47B6325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04800" y="914400"/>
            <a:ext cx="8229600" cy="0"/>
          </a:xfrm>
          <a:prstGeom prst="line">
            <a:avLst/>
          </a:prstGeom>
          <a:noFill/>
          <a:ln w="25400">
            <a:solidFill>
              <a:srgbClr val="00632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32" name="Rectangle 19">
            <a:extLst>
              <a:ext uri="{FF2B5EF4-FFF2-40B4-BE49-F238E27FC236}">
                <a16:creationId xmlns:a16="http://schemas.microsoft.com/office/drawing/2014/main" id="{5535E631-3C4C-C540-8318-31F5122095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304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3" name="Rectangle 20">
            <a:extLst>
              <a:ext uri="{FF2B5EF4-FFF2-40B4-BE49-F238E27FC236}">
                <a16:creationId xmlns:a16="http://schemas.microsoft.com/office/drawing/2014/main" id="{47305B30-6754-0C4E-BD9E-9A0B35D9CA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414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96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88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00632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325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107DB-3C21-4D20-8435-09F9EBF9E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" y="1577010"/>
            <a:ext cx="8991600" cy="1134384"/>
          </a:xfrm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</a:rPr>
              <a:t>Exemption to Competitive “Low-Bid” Procurement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Inverness Force Main Project</a:t>
            </a:r>
            <a:br>
              <a:rPr lang="en-US" sz="2800" b="1" dirty="0"/>
            </a:b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AA89C5-6F6F-41EB-A4F5-DE55FCC23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4800" y="2603231"/>
            <a:ext cx="4953000" cy="762000"/>
          </a:xfrm>
        </p:spPr>
        <p:txBody>
          <a:bodyPr/>
          <a:lstStyle/>
          <a:p>
            <a:r>
              <a:rPr lang="en-US" dirty="0"/>
              <a:t>BES Project #: E11531</a:t>
            </a:r>
          </a:p>
          <a:p>
            <a:r>
              <a:rPr lang="en-US" dirty="0"/>
              <a:t>April 2023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4C787838-C51A-E063-3236-5832DFDD8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9225" y="5116665"/>
            <a:ext cx="2900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Ronda Fast</a:t>
            </a:r>
            <a:r>
              <a:rPr lang="en-US" altLang="en-US" sz="1800" dirty="0">
                <a:latin typeface="Arial" panose="020B0604020202020204" pitchFamily="34" charset="0"/>
              </a:rPr>
              <a:t>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BES Project Manager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8CE447B-0375-18B8-8DDD-2630BA4B7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943600"/>
            <a:ext cx="3086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/>
                <a:cs typeface="Arial"/>
              </a:rPr>
              <a:t>Council Item #: 268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/>
                <a:cs typeface="Arial"/>
              </a:rPr>
              <a:t>Date: April 5, 2023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FB8EE128-7F4F-9C7A-6208-D9AE38F2C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3950" y="3492770"/>
            <a:ext cx="3435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Biko Taylor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Chief Procurement Officer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CAAB63BA-F558-6641-DDBC-438CEEA6A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297493"/>
            <a:ext cx="3086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Arial" panose="020B0604020202020204" pitchFamily="34" charset="0"/>
              </a:rPr>
              <a:t>Muriel Gueissaz-Teufel</a:t>
            </a:r>
            <a:endParaRPr lang="en-US" altLang="en-US" sz="1800" dirty="0">
              <a:latin typeface="Arial" panose="020B0604020202020204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 BES Engineering Manager</a:t>
            </a:r>
          </a:p>
        </p:txBody>
      </p:sp>
    </p:spTree>
    <p:extLst>
      <p:ext uri="{BB962C8B-B14F-4D97-AF65-F5344CB8AC3E}">
        <p14:creationId xmlns:p14="http://schemas.microsoft.com/office/powerpoint/2010/main" val="223833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15 Mt Hood through Ross Island Cottonwoods.jpg">
            <a:extLst>
              <a:ext uri="{FF2B5EF4-FFF2-40B4-BE49-F238E27FC236}">
                <a16:creationId xmlns:a16="http://schemas.microsoft.com/office/drawing/2014/main" id="{BCFF10E1-8E03-4043-A10D-FD5BCB4DC4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"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8">
            <a:extLst>
              <a:ext uri="{FF2B5EF4-FFF2-40B4-BE49-F238E27FC236}">
                <a16:creationId xmlns:a16="http://schemas.microsoft.com/office/drawing/2014/main" id="{F3644AC5-CF80-4813-A5F5-244A69105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0"/>
            <a:ext cx="3429000" cy="69342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13317" name="Rectangle 3">
            <a:extLst>
              <a:ext uri="{FF2B5EF4-FFF2-40B4-BE49-F238E27FC236}">
                <a16:creationId xmlns:a16="http://schemas.microsoft.com/office/drawing/2014/main" id="{67B90888-C9E9-4AF5-840D-1959C98927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3276600" cy="50593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4800" dirty="0"/>
              <a:t>Questions?</a:t>
            </a:r>
            <a:r>
              <a:rPr lang="en-US" altLang="en-US" dirty="0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9EC4F-38D2-8C5B-67EF-DC90627D5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7BC73-C369-9FC0-0E58-883806978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background, context, and objectives</a:t>
            </a:r>
          </a:p>
          <a:p>
            <a:r>
              <a:rPr lang="en-US" dirty="0"/>
              <a:t>Low-Bid vs. Alternative Delivery</a:t>
            </a:r>
          </a:p>
          <a:p>
            <a:r>
              <a:rPr lang="en-US" dirty="0"/>
              <a:t>Project Budget and Schedule</a:t>
            </a:r>
          </a:p>
          <a:p>
            <a:r>
              <a:rPr lang="en-US" dirty="0"/>
              <a:t>Recommendation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226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B2012BF4-DAE2-4678-E85C-D2D11C924C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4184" y="1153128"/>
            <a:ext cx="8731216" cy="2718033"/>
          </a:xfrm>
        </p:spPr>
      </p:pic>
      <p:sp>
        <p:nvSpPr>
          <p:cNvPr id="6146" name="Title 1">
            <a:extLst>
              <a:ext uri="{FF2B5EF4-FFF2-40B4-BE49-F238E27FC236}">
                <a16:creationId xmlns:a16="http://schemas.microsoft.com/office/drawing/2014/main" id="{BB8DE0F6-11C5-4164-A4A5-4BF4F7435A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Inverness Force Main System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85420838-A21B-4439-99AD-24EDF9161C0F}"/>
              </a:ext>
            </a:extLst>
          </p:cNvPr>
          <p:cNvSpPr/>
          <p:nvPr/>
        </p:nvSpPr>
        <p:spPr>
          <a:xfrm>
            <a:off x="8534401" y="3608536"/>
            <a:ext cx="381000" cy="38610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7DA1E979-2669-479F-A53E-98217D05DBA0}"/>
              </a:ext>
            </a:extLst>
          </p:cNvPr>
          <p:cNvSpPr/>
          <p:nvPr/>
        </p:nvSpPr>
        <p:spPr>
          <a:xfrm>
            <a:off x="622248" y="1546622"/>
            <a:ext cx="381000" cy="32136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0D672B-D29C-9FE6-917E-76FE70373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742" y="3962273"/>
            <a:ext cx="2545438" cy="16338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1506C7-AAA3-5437-5FEB-BD6B71ECB1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604"/>
          <a:stretch/>
        </p:blipFill>
        <p:spPr>
          <a:xfrm>
            <a:off x="3961743" y="5513881"/>
            <a:ext cx="2545438" cy="785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DCA323-FCD8-351D-0942-EEE586E94E59}"/>
              </a:ext>
            </a:extLst>
          </p:cNvPr>
          <p:cNvSpPr txBox="1"/>
          <p:nvPr/>
        </p:nvSpPr>
        <p:spPr>
          <a:xfrm>
            <a:off x="2144681" y="4349080"/>
            <a:ext cx="1817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Inverness Pump Station Service Area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48140-0FFC-4924-A187-DA6B3D7B6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and Project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543E2-18C9-4956-8272-E2AB625E9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58614"/>
            <a:ext cx="8460926" cy="2782752"/>
          </a:xfrm>
        </p:spPr>
        <p:txBody>
          <a:bodyPr/>
          <a:lstStyle/>
          <a:p>
            <a:r>
              <a:rPr lang="en-US" dirty="0"/>
              <a:t>One of BES’s top priority projects</a:t>
            </a:r>
          </a:p>
          <a:p>
            <a:pPr lvl="1"/>
            <a:r>
              <a:rPr lang="en-US" dirty="0"/>
              <a:t>4 failures since 2014 – 2 since 2020 ($6.3M)</a:t>
            </a:r>
          </a:p>
          <a:p>
            <a:pPr lvl="1"/>
            <a:r>
              <a:rPr lang="en-US" dirty="0"/>
              <a:t>Condition of pipe is largely unknown</a:t>
            </a:r>
          </a:p>
          <a:p>
            <a:pPr lvl="1"/>
            <a:r>
              <a:rPr lang="en-US" dirty="0"/>
              <a:t>Major social, environmental, and economic risks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tree, water, outdoor, nature&#10;&#10;Description automatically generated">
            <a:extLst>
              <a:ext uri="{FF2B5EF4-FFF2-40B4-BE49-F238E27FC236}">
                <a16:creationId xmlns:a16="http://schemas.microsoft.com/office/drawing/2014/main" id="{01DE710E-299B-8D65-1E06-5313723C9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0"/>
          <a:stretch/>
        </p:blipFill>
        <p:spPr>
          <a:xfrm>
            <a:off x="4191000" y="3589283"/>
            <a:ext cx="4267200" cy="2782752"/>
          </a:xfrm>
          <a:prstGeom prst="rect">
            <a:avLst/>
          </a:prstGeom>
        </p:spPr>
      </p:pic>
      <p:pic>
        <p:nvPicPr>
          <p:cNvPr id="7" name="Picture 6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A4D7E3DA-C705-573E-541B-DD2D947E2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589283"/>
            <a:ext cx="3347643" cy="251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60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185B4-BCC4-F135-C2C6-6D21C49A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Objectives and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8F9BE-01E6-69F5-1896-ABA60AC7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105463"/>
            <a:ext cx="8779932" cy="4525962"/>
          </a:xfrm>
        </p:spPr>
        <p:txBody>
          <a:bodyPr/>
          <a:lstStyle/>
          <a:p>
            <a:pPr marL="0" indent="0">
              <a:buNone/>
            </a:pPr>
            <a:r>
              <a:rPr lang="en-US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Provide reliable service between the Inverness Pump Station and Columbia Boulevard Wastewater Treatment Plant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      </a:t>
            </a:r>
            <a:r>
              <a:rPr lang="en-US" dirty="0"/>
              <a:t>Project phases:</a:t>
            </a:r>
          </a:p>
          <a:p>
            <a:pPr lvl="2"/>
            <a:r>
              <a:rPr lang="en-US" sz="2800" dirty="0"/>
              <a:t>Alternatives Analysis and Condition Assessment</a:t>
            </a:r>
          </a:p>
          <a:p>
            <a:pPr lvl="2"/>
            <a:r>
              <a:rPr lang="en-US" sz="2800" dirty="0"/>
              <a:t>Design</a:t>
            </a:r>
          </a:p>
          <a:p>
            <a:pPr lvl="2"/>
            <a:r>
              <a:rPr lang="en-US" sz="2800" dirty="0"/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3525860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Placeholder 5">
            <a:extLst>
              <a:ext uri="{FF2B5EF4-FFF2-40B4-BE49-F238E27FC236}">
                <a16:creationId xmlns:a16="http://schemas.microsoft.com/office/drawing/2014/main" id="{BF0932C5-B01A-4427-AD3A-E762248E63D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28599" y="1239255"/>
            <a:ext cx="8679426" cy="458378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sz="3200" dirty="0"/>
              <a:t>ORS 279C exemption criteria includes: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>
              <a:buFontTx/>
              <a:buChar char="•"/>
              <a:defRPr/>
            </a:pPr>
            <a:r>
              <a:rPr lang="en-US" altLang="en-US" sz="2800" dirty="0"/>
              <a:t>No favoritism or diminished competition</a:t>
            </a:r>
          </a:p>
          <a:p>
            <a:pPr>
              <a:buFontTx/>
              <a:buChar char="•"/>
              <a:defRPr/>
            </a:pPr>
            <a:r>
              <a:rPr lang="en-US" altLang="en-US" sz="2800" dirty="0"/>
              <a:t>Potential for cost savings</a:t>
            </a:r>
          </a:p>
          <a:p>
            <a:pPr>
              <a:buFontTx/>
              <a:buChar char="•"/>
              <a:defRPr/>
            </a:pPr>
            <a:r>
              <a:rPr lang="en-US" altLang="en-US" sz="2800" dirty="0"/>
              <a:t>Public benefits</a:t>
            </a:r>
          </a:p>
          <a:p>
            <a:pPr>
              <a:buFontTx/>
              <a:buChar char="•"/>
              <a:defRPr/>
            </a:pPr>
            <a:r>
              <a:rPr lang="en-US" altLang="en-US" sz="2800" dirty="0"/>
              <a:t>Value engineering</a:t>
            </a:r>
          </a:p>
          <a:p>
            <a:pPr>
              <a:buFontTx/>
              <a:buChar char="•"/>
              <a:defRPr/>
            </a:pPr>
            <a:r>
              <a:rPr lang="en-US" altLang="en-US" sz="2800" dirty="0"/>
              <a:t>Public safety</a:t>
            </a:r>
          </a:p>
          <a:p>
            <a:pPr>
              <a:buFontTx/>
              <a:buChar char="•"/>
              <a:defRPr/>
            </a:pPr>
            <a:r>
              <a:rPr lang="en-US" altLang="en-US" sz="2800" dirty="0"/>
              <a:t>Reduction in risk to City</a:t>
            </a:r>
          </a:p>
          <a:p>
            <a:pPr>
              <a:buFontTx/>
              <a:buChar char="•"/>
              <a:defRPr/>
            </a:pPr>
            <a:endParaRPr lang="en-US" altLang="en-US" dirty="0"/>
          </a:p>
          <a:p>
            <a:pPr>
              <a:buFontTx/>
              <a:buChar char="•"/>
              <a:defRPr/>
            </a:pPr>
            <a:endParaRPr lang="en-US" altLang="en-US" dirty="0"/>
          </a:p>
          <a:p>
            <a:pPr>
              <a:buFontTx/>
              <a:buChar char="•"/>
              <a:defRPr/>
            </a:pPr>
            <a:endParaRPr lang="en-US" altLang="en-US" dirty="0"/>
          </a:p>
          <a:p>
            <a:pPr>
              <a:buFontTx/>
              <a:buChar char="•"/>
              <a:defRPr/>
            </a:pPr>
            <a:endParaRPr lang="en-US" altLang="en-US" dirty="0"/>
          </a:p>
          <a:p>
            <a:pPr>
              <a:buFontTx/>
              <a:buChar char="•"/>
              <a:defRPr/>
            </a:pPr>
            <a:endParaRPr lang="en-US" altLang="en-US" dirty="0"/>
          </a:p>
          <a:p>
            <a:pPr>
              <a:buFontTx/>
              <a:buChar char="•"/>
              <a:defRPr/>
            </a:pPr>
            <a:endParaRPr lang="en-US" altLang="en-US" dirty="0"/>
          </a:p>
          <a:p>
            <a:pPr lvl="1">
              <a:buFontTx/>
              <a:buChar char="•"/>
              <a:defRPr/>
            </a:pPr>
            <a:endParaRPr lang="en-US" altLang="en-US" sz="1800" dirty="0"/>
          </a:p>
          <a:p>
            <a:pPr>
              <a:buFontTx/>
              <a:buChar char="•"/>
              <a:defRPr/>
            </a:pPr>
            <a:endParaRPr lang="en-US" altLang="en-US" dirty="0"/>
          </a:p>
          <a:p>
            <a:pPr>
              <a:buFontTx/>
              <a:buChar char="•"/>
              <a:defRPr/>
            </a:pPr>
            <a:endParaRPr lang="en-US" alt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1EC43B-38BB-D23B-E838-8E0AE6523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304800"/>
            <a:ext cx="8679425" cy="565355"/>
          </a:xfrm>
        </p:spPr>
        <p:txBody>
          <a:bodyPr/>
          <a:lstStyle/>
          <a:p>
            <a:r>
              <a:rPr lang="en-US" dirty="0"/>
              <a:t>“Competitive” Low Bid vs. Alternative Delivery</a:t>
            </a:r>
            <a:endParaRPr lang="en-US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21D3-771A-49AA-8A71-C5CBDBD77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04800"/>
            <a:ext cx="9258300" cy="1143000"/>
          </a:xfrm>
        </p:spPr>
        <p:txBody>
          <a:bodyPr/>
          <a:lstStyle/>
          <a:p>
            <a:r>
              <a:rPr lang="en-US" dirty="0"/>
              <a:t>Alternative Delivery: Progressive Design Build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25F94-8CC1-4CCF-A5BE-5B33E7AF4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294" y="1323533"/>
            <a:ext cx="8350192" cy="4719458"/>
          </a:xfrm>
        </p:spPr>
        <p:txBody>
          <a:bodyPr/>
          <a:lstStyle/>
          <a:p>
            <a:r>
              <a:rPr lang="en-US" dirty="0"/>
              <a:t>Qualifications-based selection</a:t>
            </a:r>
          </a:p>
          <a:p>
            <a:r>
              <a:rPr lang="en-US" dirty="0"/>
              <a:t>Early contractor-designer “ownership”</a:t>
            </a:r>
          </a:p>
          <a:p>
            <a:r>
              <a:rPr lang="en-US" dirty="0"/>
              <a:t>Earlier certainty around costs and schedule</a:t>
            </a:r>
          </a:p>
          <a:p>
            <a:r>
              <a:rPr lang="en-US" dirty="0"/>
              <a:t>Equity, Diversity and Inclusion in Contracting </a:t>
            </a:r>
          </a:p>
          <a:p>
            <a:pPr lvl="1"/>
            <a:r>
              <a:rPr lang="en-US" dirty="0"/>
              <a:t>Regional Workforce Equity Agreement (RWEA) and Construction Diversity and Inclusion Policy (CDIP)</a:t>
            </a:r>
          </a:p>
          <a:p>
            <a:pPr lvl="2"/>
            <a:r>
              <a:rPr lang="en-US" dirty="0"/>
              <a:t>Supports recruitment of minority and women workers and sub-contractors</a:t>
            </a:r>
          </a:p>
          <a:p>
            <a:pPr lvl="2"/>
            <a:r>
              <a:rPr lang="en-US" dirty="0"/>
              <a:t>Anti-harassment protection…and much more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763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E2400-9053-4086-9E25-C3027C5C2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Budget and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0F365-8710-43A5-AF1F-E2127F014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4569"/>
            <a:ext cx="8377518" cy="5424160"/>
          </a:xfrm>
        </p:spPr>
        <p:txBody>
          <a:bodyPr/>
          <a:lstStyle/>
          <a:p>
            <a:r>
              <a:rPr lang="en-US" dirty="0"/>
              <a:t>PDB contract estimate (AACE Class 5)</a:t>
            </a:r>
          </a:p>
          <a:p>
            <a:pPr lvl="1"/>
            <a:r>
              <a:rPr lang="en-US" sz="3200" dirty="0"/>
              <a:t>$38-69M</a:t>
            </a:r>
          </a:p>
          <a:p>
            <a:endParaRPr lang="en-US" sz="1600" dirty="0"/>
          </a:p>
          <a:p>
            <a:r>
              <a:rPr lang="en-US" dirty="0"/>
              <a:t>Project completion by 2027, depending on approved scope</a:t>
            </a:r>
          </a:p>
          <a:p>
            <a:pPr>
              <a:spcBef>
                <a:spcPct val="0"/>
              </a:spcBef>
              <a:defRPr/>
            </a:pPr>
            <a:endParaRPr lang="en-US" altLang="en-US" sz="18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D20F10-9FA7-B2D6-F0F2-1ED124FD756B}"/>
              </a:ext>
            </a:extLst>
          </p:cNvPr>
          <p:cNvSpPr txBox="1"/>
          <p:nvPr/>
        </p:nvSpPr>
        <p:spPr>
          <a:xfrm>
            <a:off x="240631" y="3838695"/>
            <a:ext cx="821756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Next Steps: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Request for Proposals (RFP)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Select PDB Contractor team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Award contract for first phase (report to council)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416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3">
            <a:extLst>
              <a:ext uri="{FF2B5EF4-FFF2-40B4-BE49-F238E27FC236}">
                <a16:creationId xmlns:a16="http://schemas.microsoft.com/office/drawing/2014/main" id="{A42FAEBA-2EE5-4FA5-AD4A-1C37023D0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599" y="1172497"/>
            <a:ext cx="7131205" cy="215443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en-US" altLang="en-US" dirty="0">
                <a:latin typeface="+mn-lt"/>
              </a:rPr>
              <a:t>Accept the factual findings</a:t>
            </a:r>
          </a:p>
          <a:p>
            <a:pPr>
              <a:spcBef>
                <a:spcPct val="0"/>
              </a:spcBef>
              <a:defRPr/>
            </a:pPr>
            <a:endParaRPr lang="en-US" altLang="en-US" sz="1400" dirty="0">
              <a:latin typeface="+mn-lt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en-US" dirty="0">
                <a:latin typeface="+mn-lt"/>
              </a:rPr>
              <a:t>Authorize an exemption from competitive “low-bid” procurement</a:t>
            </a:r>
          </a:p>
          <a:p>
            <a:pPr>
              <a:spcBef>
                <a:spcPct val="0"/>
              </a:spcBef>
              <a:defRPr/>
            </a:pPr>
            <a:endParaRPr lang="en-US" altLang="en-US" sz="2000" dirty="0">
              <a:latin typeface="+mn-lt"/>
            </a:endParaRPr>
          </a:p>
        </p:txBody>
      </p:sp>
      <p:sp>
        <p:nvSpPr>
          <p:cNvPr id="20483" name="Rectangle 4">
            <a:extLst>
              <a:ext uri="{FF2B5EF4-FFF2-40B4-BE49-F238E27FC236}">
                <a16:creationId xmlns:a16="http://schemas.microsoft.com/office/drawing/2014/main" id="{2A3F2CB9-6253-4FB5-8E49-ECA36700A1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83460"/>
            <a:ext cx="5846763" cy="530225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Recommendation</a:t>
            </a:r>
            <a:endParaRPr lang="en-US" altLang="en-US" dirty="0"/>
          </a:p>
        </p:txBody>
      </p:sp>
      <p:pic>
        <p:nvPicPr>
          <p:cNvPr id="2" name="Picture 1" descr="A picture containing grass, sky, outdoor&#10;&#10;Description automatically generated">
            <a:extLst>
              <a:ext uri="{FF2B5EF4-FFF2-40B4-BE49-F238E27FC236}">
                <a16:creationId xmlns:a16="http://schemas.microsoft.com/office/drawing/2014/main" id="{A173771F-AE57-0327-5428-A3F8DAB3E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15" y="2978994"/>
            <a:ext cx="2636488" cy="3328813"/>
          </a:xfrm>
          <a:prstGeom prst="rect">
            <a:avLst/>
          </a:prstGeom>
        </p:spPr>
      </p:pic>
      <p:pic>
        <p:nvPicPr>
          <p:cNvPr id="4" name="Picture 3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1A5AEB39-4601-5A9D-11AB-486F2F9E3A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"/>
          <a:stretch/>
        </p:blipFill>
        <p:spPr>
          <a:xfrm>
            <a:off x="1027516" y="3428999"/>
            <a:ext cx="3942720" cy="25623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ES_PPTtemplate-Jan21  -  Compatibility Mode" id="{7FAB1D74-1F1F-E34D-952B-BBE4B3CFB132}" vid="{FDECDAD1-247E-3947-9080-019C6342488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FC3356166FA64F8616F25FC59A3E3B" ma:contentTypeVersion="7" ma:contentTypeDescription="Create a new document." ma:contentTypeScope="" ma:versionID="e277a6b007e2e63b227f9029e6fdaf51">
  <xsd:schema xmlns:xsd="http://www.w3.org/2001/XMLSchema" xmlns:xs="http://www.w3.org/2001/XMLSchema" xmlns:p="http://schemas.microsoft.com/office/2006/metadata/properties" xmlns:ns2="7e30f56f-234d-4bd4-8f7a-4a8e5c915869" xmlns:ns3="7380a166-ea12-46c1-ae60-3d07572b8fdb" targetNamespace="http://schemas.microsoft.com/office/2006/metadata/properties" ma:root="true" ma:fieldsID="37854ed2b14745d3cf7d768e62b17a93" ns2:_="" ns3:_="">
    <xsd:import namespace="7e30f56f-234d-4bd4-8f7a-4a8e5c915869"/>
    <xsd:import namespace="7380a166-ea12-46c1-ae60-3d07572b8f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30f56f-234d-4bd4-8f7a-4a8e5c9158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80a166-ea12-46c1-ae60-3d07572b8fd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380a166-ea12-46c1-ae60-3d07572b8fdb">
      <UserInfo>
        <DisplayName>Rubin, Kerry</DisplayName>
        <AccountId>39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9F01F70-D2C5-48FC-9253-8BDCDCA6C6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30f56f-234d-4bd4-8f7a-4a8e5c915869"/>
    <ds:schemaRef ds:uri="7380a166-ea12-46c1-ae60-3d07572b8f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35E156-77D7-4907-90F4-9656F3531C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2DEA7D-C8BB-4FC6-A42A-FB8002A3C16F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7e30f56f-234d-4bd4-8f7a-4a8e5c915869"/>
    <ds:schemaRef ds:uri="http://schemas.openxmlformats.org/package/2006/metadata/core-properties"/>
    <ds:schemaRef ds:uri="7380a166-ea12-46c1-ae60-3d07572b8fd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3680</TotalTime>
  <Words>292</Words>
  <Application>Microsoft Office PowerPoint</Application>
  <PresentationFormat>On-screen Show (4:3)</PresentationFormat>
  <Paragraphs>74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Default Design</vt:lpstr>
      <vt:lpstr>2_Default Design</vt:lpstr>
      <vt:lpstr>Exemption to Competitive “Low-Bid” Procurement Inverness Force Main Project </vt:lpstr>
      <vt:lpstr>Presentation Overview</vt:lpstr>
      <vt:lpstr>Inverness Force Main System</vt:lpstr>
      <vt:lpstr>System and Project Requirements</vt:lpstr>
      <vt:lpstr>Project Objectives and Overview</vt:lpstr>
      <vt:lpstr>“Competitive” Low Bid vs. Alternative Delivery</vt:lpstr>
      <vt:lpstr>Alternative Delivery: Progressive Design Build</vt:lpstr>
      <vt:lpstr>Project Budget and Schedule</vt:lpstr>
      <vt:lpstr>Recommendation</vt:lpstr>
      <vt:lpstr>PowerPoint Presentation</vt:lpstr>
    </vt:vector>
  </TitlesOfParts>
  <Company>City of Portland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kmartinek</dc:creator>
  <cp:lastModifiedBy>Thomas, Christina</cp:lastModifiedBy>
  <cp:revision>60</cp:revision>
  <cp:lastPrinted>2017-03-28T20:21:46Z</cp:lastPrinted>
  <dcterms:created xsi:type="dcterms:W3CDTF">2013-10-16T16:39:34Z</dcterms:created>
  <dcterms:modified xsi:type="dcterms:W3CDTF">2023-04-13T00:31:27Z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0x0101004AFC3356166FA64F8616F25FC59A3E3B</vt:lpwstr>
  </property>
</Properties>
</file>