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8" r:id="rId2"/>
  </p:sldMasterIdLst>
  <p:notesMasterIdLst>
    <p:notesMasterId r:id="rId14"/>
  </p:notesMasterIdLst>
  <p:sldIdLst>
    <p:sldId id="256" r:id="rId3"/>
    <p:sldId id="309" r:id="rId4"/>
    <p:sldId id="257" r:id="rId5"/>
    <p:sldId id="307" r:id="rId6"/>
    <p:sldId id="323" r:id="rId7"/>
    <p:sldId id="327" r:id="rId8"/>
    <p:sldId id="313" r:id="rId9"/>
    <p:sldId id="320" r:id="rId10"/>
    <p:sldId id="324" r:id="rId11"/>
    <p:sldId id="328" r:id="rId12"/>
    <p:sldId id="321"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9" d="100"/>
          <a:sy n="69" d="100"/>
        </p:scale>
        <p:origin x="696"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BD598-7A0E-42E6-849A-9A713B7E7CCB}"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45B93B-27A2-4F63-B638-680836F5FB57}" type="slidenum">
              <a:rPr lang="en-US" smtClean="0"/>
              <a:t>‹#›</a:t>
            </a:fld>
            <a:endParaRPr lang="en-US"/>
          </a:p>
        </p:txBody>
      </p:sp>
    </p:spTree>
    <p:extLst>
      <p:ext uri="{BB962C8B-B14F-4D97-AF65-F5344CB8AC3E}">
        <p14:creationId xmlns:p14="http://schemas.microsoft.com/office/powerpoint/2010/main" val="259292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8D888-8862-42C7-89D0-94C871F240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948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29B109E-EB87-47C2-BB28-E20636C004A7}"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8AF62-ECC0-4823-A392-1A9CD41D9FA4}" type="slidenum">
              <a:rPr lang="en-US" smtClean="0"/>
              <a:t>‹#›</a:t>
            </a:fld>
            <a:endParaRPr lang="en-US"/>
          </a:p>
        </p:txBody>
      </p:sp>
    </p:spTree>
    <p:extLst>
      <p:ext uri="{BB962C8B-B14F-4D97-AF65-F5344CB8AC3E}">
        <p14:creationId xmlns:p14="http://schemas.microsoft.com/office/powerpoint/2010/main" val="2120312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9B109E-EB87-47C2-BB28-E20636C004A7}"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8AF62-ECC0-4823-A392-1A9CD41D9FA4}" type="slidenum">
              <a:rPr lang="en-US" smtClean="0"/>
              <a:t>‹#›</a:t>
            </a:fld>
            <a:endParaRPr lang="en-US"/>
          </a:p>
        </p:txBody>
      </p:sp>
    </p:spTree>
    <p:extLst>
      <p:ext uri="{BB962C8B-B14F-4D97-AF65-F5344CB8AC3E}">
        <p14:creationId xmlns:p14="http://schemas.microsoft.com/office/powerpoint/2010/main" val="962918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9B109E-EB87-47C2-BB28-E20636C004A7}"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8AF62-ECC0-4823-A392-1A9CD41D9FA4}" type="slidenum">
              <a:rPr lang="en-US" smtClean="0"/>
              <a:t>‹#›</a:t>
            </a:fld>
            <a:endParaRPr lang="en-US"/>
          </a:p>
        </p:txBody>
      </p:sp>
    </p:spTree>
    <p:extLst>
      <p:ext uri="{BB962C8B-B14F-4D97-AF65-F5344CB8AC3E}">
        <p14:creationId xmlns:p14="http://schemas.microsoft.com/office/powerpoint/2010/main" val="4144861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9B109E-EB87-47C2-BB28-E20636C004A7}"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8AF62-ECC0-4823-A392-1A9CD41D9FA4}" type="slidenum">
              <a:rPr lang="en-US" smtClean="0"/>
              <a:t>‹#›</a:t>
            </a:fld>
            <a:endParaRPr lang="en-US"/>
          </a:p>
        </p:txBody>
      </p:sp>
    </p:spTree>
    <p:extLst>
      <p:ext uri="{BB962C8B-B14F-4D97-AF65-F5344CB8AC3E}">
        <p14:creationId xmlns:p14="http://schemas.microsoft.com/office/powerpoint/2010/main" val="2305141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9B109E-EB87-47C2-BB28-E20636C004A7}" type="datetimeFigureOut">
              <a:rPr lang="en-US" smtClean="0"/>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98AF62-ECC0-4823-A392-1A9CD41D9FA4}" type="slidenum">
              <a:rPr lang="en-US" smtClean="0"/>
              <a:t>‹#›</a:t>
            </a:fld>
            <a:endParaRPr lang="en-US"/>
          </a:p>
        </p:txBody>
      </p:sp>
    </p:spTree>
    <p:extLst>
      <p:ext uri="{BB962C8B-B14F-4D97-AF65-F5344CB8AC3E}">
        <p14:creationId xmlns:p14="http://schemas.microsoft.com/office/powerpoint/2010/main" val="1577005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9B109E-EB87-47C2-BB28-E20636C004A7}" type="datetimeFigureOut">
              <a:rPr lang="en-US" smtClean="0"/>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98AF62-ECC0-4823-A392-1A9CD41D9FA4}" type="slidenum">
              <a:rPr lang="en-US" smtClean="0"/>
              <a:t>‹#›</a:t>
            </a:fld>
            <a:endParaRPr lang="en-US"/>
          </a:p>
        </p:txBody>
      </p:sp>
    </p:spTree>
    <p:extLst>
      <p:ext uri="{BB962C8B-B14F-4D97-AF65-F5344CB8AC3E}">
        <p14:creationId xmlns:p14="http://schemas.microsoft.com/office/powerpoint/2010/main" val="4051705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9B109E-EB87-47C2-BB28-E20636C004A7}" type="datetimeFigureOut">
              <a:rPr lang="en-US" smtClean="0"/>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98AF62-ECC0-4823-A392-1A9CD41D9FA4}" type="slidenum">
              <a:rPr lang="en-US" smtClean="0"/>
              <a:t>‹#›</a:t>
            </a:fld>
            <a:endParaRPr lang="en-US"/>
          </a:p>
        </p:txBody>
      </p:sp>
    </p:spTree>
    <p:extLst>
      <p:ext uri="{BB962C8B-B14F-4D97-AF65-F5344CB8AC3E}">
        <p14:creationId xmlns:p14="http://schemas.microsoft.com/office/powerpoint/2010/main" val="2863157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9B109E-EB87-47C2-BB28-E20636C004A7}"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8AF62-ECC0-4823-A392-1A9CD41D9FA4}" type="slidenum">
              <a:rPr lang="en-US" smtClean="0"/>
              <a:t>‹#›</a:t>
            </a:fld>
            <a:endParaRPr lang="en-US"/>
          </a:p>
        </p:txBody>
      </p:sp>
    </p:spTree>
    <p:extLst>
      <p:ext uri="{BB962C8B-B14F-4D97-AF65-F5344CB8AC3E}">
        <p14:creationId xmlns:p14="http://schemas.microsoft.com/office/powerpoint/2010/main" val="1625171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9B109E-EB87-47C2-BB28-E20636C004A7}"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8AF62-ECC0-4823-A392-1A9CD41D9FA4}" type="slidenum">
              <a:rPr lang="en-US" smtClean="0"/>
              <a:t>‹#›</a:t>
            </a:fld>
            <a:endParaRPr lang="en-US"/>
          </a:p>
        </p:txBody>
      </p:sp>
    </p:spTree>
    <p:extLst>
      <p:ext uri="{BB962C8B-B14F-4D97-AF65-F5344CB8AC3E}">
        <p14:creationId xmlns:p14="http://schemas.microsoft.com/office/powerpoint/2010/main" val="1585324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9B109E-EB87-47C2-BB28-E20636C004A7}"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8AF62-ECC0-4823-A392-1A9CD41D9FA4}" type="slidenum">
              <a:rPr lang="en-US" smtClean="0"/>
              <a:t>‹#›</a:t>
            </a:fld>
            <a:endParaRPr lang="en-US"/>
          </a:p>
        </p:txBody>
      </p:sp>
    </p:spTree>
    <p:extLst>
      <p:ext uri="{BB962C8B-B14F-4D97-AF65-F5344CB8AC3E}">
        <p14:creationId xmlns:p14="http://schemas.microsoft.com/office/powerpoint/2010/main" val="2912330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9B109E-EB87-47C2-BB28-E20636C004A7}"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8AF62-ECC0-4823-A392-1A9CD41D9FA4}" type="slidenum">
              <a:rPr lang="en-US" smtClean="0"/>
              <a:t>‹#›</a:t>
            </a:fld>
            <a:endParaRPr lang="en-US"/>
          </a:p>
        </p:txBody>
      </p:sp>
    </p:spTree>
    <p:extLst>
      <p:ext uri="{BB962C8B-B14F-4D97-AF65-F5344CB8AC3E}">
        <p14:creationId xmlns:p14="http://schemas.microsoft.com/office/powerpoint/2010/main" val="3545066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3/9/2023</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3/9/2023</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B109E-EB87-47C2-BB28-E20636C004A7}" type="datetimeFigureOut">
              <a:rPr lang="en-US" smtClean="0"/>
              <a:t>3/9/2023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8AF62-ECC0-4823-A392-1A9CD41D9FA4}" type="slidenum">
              <a:rPr lang="en-US" smtClean="0"/>
              <a:t>‹#›</a:t>
            </a:fld>
            <a:endParaRPr lang="en-US"/>
          </a:p>
        </p:txBody>
      </p:sp>
    </p:spTree>
    <p:extLst>
      <p:ext uri="{BB962C8B-B14F-4D97-AF65-F5344CB8AC3E}">
        <p14:creationId xmlns:p14="http://schemas.microsoft.com/office/powerpoint/2010/main" val="251603311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hyperlink" Target="https://pda.ritis.org/delay-analysis/report/771ff547-d05c-4efa-892c-53a96f0f4ec1/" TargetMode="External"/><Relationship Id="rId7" Type="http://schemas.openxmlformats.org/officeDocument/2006/relationships/image" Target="../media/image8.svg"/><Relationship Id="rId12" Type="http://schemas.openxmlformats.org/officeDocument/2006/relationships/hyperlink" Target="https://pda.ritis.org/suite/performance-summaries/?uuid=bd5743a7-509e-4446-94a5-4217480254cf" TargetMode="External"/><Relationship Id="rId2" Type="http://schemas.openxmlformats.org/officeDocument/2006/relationships/notesSlide" Target="../notesSlides/notesSlide1.xml"/><Relationship Id="rId16" Type="http://schemas.openxmlformats.org/officeDocument/2006/relationships/image" Target="../media/image16.jpeg"/><Relationship Id="rId1" Type="http://schemas.openxmlformats.org/officeDocument/2006/relationships/slideLayout" Target="../slideLayouts/slideLayout24.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5.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9.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8.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CD0FC0-C06C-443E-963F-B768EBCC82D6}"/>
              </a:ext>
            </a:extLst>
          </p:cNvPr>
          <p:cNvSpPr/>
          <p:nvPr/>
        </p:nvSpPr>
        <p:spPr>
          <a:xfrm>
            <a:off x="131736" y="1263507"/>
            <a:ext cx="11933695" cy="4401205"/>
          </a:xfrm>
          <a:prstGeom prst="rect">
            <a:avLst/>
          </a:prstGeom>
        </p:spPr>
        <p:txBody>
          <a:bodyPr wrap="square">
            <a:spAutoFit/>
          </a:bodyPr>
          <a:lstStyle/>
          <a:p>
            <a:pPr algn="ctr"/>
            <a:r>
              <a:rPr lang="en-US" sz="4000" dirty="0">
                <a:latin typeface="+mj-lt"/>
                <a:cs typeface="Arial" panose="020B0604020202020204" pitchFamily="34" charset="0"/>
              </a:rPr>
              <a:t>Portland Police Bureau - Investigations Branch</a:t>
            </a:r>
          </a:p>
          <a:p>
            <a:pPr algn="ctr"/>
            <a:br>
              <a:rPr lang="en-US" sz="4000" dirty="0">
                <a:latin typeface="+mj-lt"/>
                <a:cs typeface="Arial" panose="020B0604020202020204" pitchFamily="34" charset="0"/>
              </a:rPr>
            </a:br>
            <a:r>
              <a:rPr lang="en-US" sz="4000" dirty="0">
                <a:latin typeface="+mj-lt"/>
                <a:cs typeface="Arial" panose="020B0604020202020204" pitchFamily="34" charset="0"/>
              </a:rPr>
              <a:t> Small Unmanned Aerial System</a:t>
            </a:r>
          </a:p>
          <a:p>
            <a:pPr algn="ctr"/>
            <a:r>
              <a:rPr lang="en-US" sz="4000" dirty="0">
                <a:latin typeface="+mj-lt"/>
                <a:cs typeface="Arial" panose="020B0604020202020204" pitchFamily="34" charset="0"/>
              </a:rPr>
              <a:t> (sUAS)</a:t>
            </a:r>
            <a:br>
              <a:rPr lang="en-US" sz="4000" dirty="0">
                <a:latin typeface="+mj-lt"/>
                <a:cs typeface="Arial" panose="020B0604020202020204" pitchFamily="34" charset="0"/>
              </a:rPr>
            </a:br>
            <a:r>
              <a:rPr lang="en-US" sz="4000" dirty="0">
                <a:latin typeface="+mj-lt"/>
                <a:cs typeface="Arial" panose="020B0604020202020204" pitchFamily="34" charset="0"/>
              </a:rPr>
              <a:t>Pilot Project</a:t>
            </a:r>
          </a:p>
          <a:p>
            <a:pPr algn="ctr"/>
            <a:r>
              <a:rPr lang="en-US" sz="4000" dirty="0">
                <a:latin typeface="+mj-lt"/>
                <a:cs typeface="Arial" panose="020B0604020202020204" pitchFamily="34" charset="0"/>
              </a:rPr>
              <a:t>City Council Presentation</a:t>
            </a:r>
            <a:br>
              <a:rPr lang="en-US" sz="4000" dirty="0">
                <a:latin typeface="+mj-lt"/>
                <a:cs typeface="Arial" panose="020B0604020202020204" pitchFamily="34" charset="0"/>
              </a:rPr>
            </a:br>
            <a:r>
              <a:rPr lang="en-US" sz="4000" dirty="0">
                <a:latin typeface="+mj-lt"/>
                <a:cs typeface="Arial" panose="020B0604020202020204" pitchFamily="34" charset="0"/>
              </a:rPr>
              <a:t>March 2023</a:t>
            </a:r>
          </a:p>
        </p:txBody>
      </p:sp>
    </p:spTree>
    <p:extLst>
      <p:ext uri="{BB962C8B-B14F-4D97-AF65-F5344CB8AC3E}">
        <p14:creationId xmlns:p14="http://schemas.microsoft.com/office/powerpoint/2010/main" val="299782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57889" y="0"/>
            <a:ext cx="8676222" cy="3200400"/>
          </a:xfrm>
        </p:spPr>
        <p:txBody>
          <a:bodyPr>
            <a:normAutofit/>
          </a:bodyPr>
          <a:lstStyle/>
          <a:p>
            <a:br>
              <a:rPr lang="en-US" sz="4400" dirty="0">
                <a:latin typeface="Times New Roman" panose="02020603050405020304" pitchFamily="18" charset="0"/>
                <a:cs typeface="Times New Roman" panose="02020603050405020304" pitchFamily="18" charset="0"/>
              </a:rPr>
            </a:br>
            <a:endParaRPr lang="en-US" sz="4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07842" y="5442100"/>
            <a:ext cx="6338807" cy="369332"/>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983E5B54-AE56-3B94-F8BE-36E97ED70C7F}"/>
              </a:ext>
            </a:extLst>
          </p:cNvPr>
          <p:cNvSpPr txBox="1"/>
          <p:nvPr/>
        </p:nvSpPr>
        <p:spPr>
          <a:xfrm>
            <a:off x="3451602" y="2510725"/>
            <a:ext cx="5990094" cy="830997"/>
          </a:xfrm>
          <a:prstGeom prst="rect">
            <a:avLst/>
          </a:prstGeom>
          <a:noFill/>
        </p:spPr>
        <p:txBody>
          <a:bodyPr wrap="square" rtlCol="0">
            <a:spAutoFit/>
          </a:bodyPr>
          <a:lstStyle/>
          <a:p>
            <a:pPr algn="ctr"/>
            <a:r>
              <a:rPr lang="en-US" sz="4800" dirty="0"/>
              <a:t>CVPD UAS VIDEO</a:t>
            </a:r>
          </a:p>
        </p:txBody>
      </p:sp>
    </p:spTree>
    <p:extLst>
      <p:ext uri="{BB962C8B-B14F-4D97-AF65-F5344CB8AC3E}">
        <p14:creationId xmlns:p14="http://schemas.microsoft.com/office/powerpoint/2010/main" val="1683584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1268" y="139485"/>
            <a:ext cx="11549464" cy="4590119"/>
          </a:xfrm>
        </p:spPr>
        <p:txBody>
          <a:bodyPr>
            <a:normAutofit/>
          </a:bodyPr>
          <a:lstStyle/>
          <a:p>
            <a:br>
              <a:rPr lang="en-US" sz="4400" dirty="0">
                <a:latin typeface="Times New Roman" panose="02020603050405020304" pitchFamily="18" charset="0"/>
                <a:cs typeface="Times New Roman" panose="02020603050405020304" pitchFamily="18" charset="0"/>
              </a:rPr>
            </a:b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18B69AE-3FCE-4A22-9D2C-2D1ED56DEEA0}"/>
              </a:ext>
            </a:extLst>
          </p:cNvPr>
          <p:cNvSpPr txBox="1"/>
          <p:nvPr/>
        </p:nvSpPr>
        <p:spPr>
          <a:xfrm>
            <a:off x="893729" y="225174"/>
            <a:ext cx="10864312" cy="584775"/>
          </a:xfrm>
          <a:prstGeom prst="rect">
            <a:avLst/>
          </a:prstGeom>
          <a:noFill/>
        </p:spPr>
        <p:txBody>
          <a:bodyPr wrap="square" rtlCol="0">
            <a:spAutoFit/>
          </a:bodyPr>
          <a:lstStyle/>
          <a:p>
            <a:pPr lvl="0" algn="ctr">
              <a:spcAft>
                <a:spcPts val="1200"/>
              </a:spcAft>
            </a:pPr>
            <a:r>
              <a:rPr lang="en-US" sz="3200" u="sng" dirty="0">
                <a:solidFill>
                  <a:prstClr val="white"/>
                </a:solidFill>
                <a:cs typeface="Arial" panose="020B0604020202020204" pitchFamily="34" charset="0"/>
              </a:rPr>
              <a:t>PPB sUAS Program Recommendations</a:t>
            </a:r>
          </a:p>
        </p:txBody>
      </p:sp>
      <p:graphicFrame>
        <p:nvGraphicFramePr>
          <p:cNvPr id="7" name="Table 6">
            <a:extLst>
              <a:ext uri="{FF2B5EF4-FFF2-40B4-BE49-F238E27FC236}">
                <a16:creationId xmlns:a16="http://schemas.microsoft.com/office/drawing/2014/main" id="{9A197D58-3A2D-40EF-A64C-EE19CBC2BD99}"/>
              </a:ext>
            </a:extLst>
          </p:cNvPr>
          <p:cNvGraphicFramePr>
            <a:graphicFrameLocks noGrp="1"/>
          </p:cNvGraphicFramePr>
          <p:nvPr>
            <p:extLst>
              <p:ext uri="{D42A27DB-BD31-4B8C-83A1-F6EECF244321}">
                <p14:modId xmlns:p14="http://schemas.microsoft.com/office/powerpoint/2010/main" val="1725386772"/>
              </p:ext>
            </p:extLst>
          </p:nvPr>
        </p:nvGraphicFramePr>
        <p:xfrm>
          <a:off x="976393" y="1165076"/>
          <a:ext cx="10239213" cy="4527848"/>
        </p:xfrm>
        <a:graphic>
          <a:graphicData uri="http://schemas.openxmlformats.org/drawingml/2006/table">
            <a:tbl>
              <a:tblPr firstRow="1" bandRow="1">
                <a:tableStyleId>{5C22544A-7EE6-4342-B048-85BDC9FD1C3A}</a:tableStyleId>
              </a:tblPr>
              <a:tblGrid>
                <a:gridCol w="6571282">
                  <a:extLst>
                    <a:ext uri="{9D8B030D-6E8A-4147-A177-3AD203B41FA5}">
                      <a16:colId xmlns:a16="http://schemas.microsoft.com/office/drawing/2014/main" val="1669049750"/>
                    </a:ext>
                  </a:extLst>
                </a:gridCol>
                <a:gridCol w="1676153">
                  <a:extLst>
                    <a:ext uri="{9D8B030D-6E8A-4147-A177-3AD203B41FA5}">
                      <a16:colId xmlns:a16="http://schemas.microsoft.com/office/drawing/2014/main" val="4256683564"/>
                    </a:ext>
                  </a:extLst>
                </a:gridCol>
                <a:gridCol w="1991778">
                  <a:extLst>
                    <a:ext uri="{9D8B030D-6E8A-4147-A177-3AD203B41FA5}">
                      <a16:colId xmlns:a16="http://schemas.microsoft.com/office/drawing/2014/main" val="2600380415"/>
                    </a:ext>
                  </a:extLst>
                </a:gridCol>
              </a:tblGrid>
              <a:tr h="441936">
                <a:tc>
                  <a:txBody>
                    <a:bodyPr/>
                    <a:lstStyle/>
                    <a:p>
                      <a:pPr algn="ctr"/>
                      <a:r>
                        <a:rPr lang="en-US" dirty="0"/>
                        <a:t>Recommendation</a:t>
                      </a:r>
                    </a:p>
                  </a:txBody>
                  <a:tcPr/>
                </a:tc>
                <a:tc>
                  <a:txBody>
                    <a:bodyPr/>
                    <a:lstStyle/>
                    <a:p>
                      <a:pPr algn="ctr"/>
                      <a:r>
                        <a:rPr lang="en-US" dirty="0"/>
                        <a:t>Timeline</a:t>
                      </a:r>
                    </a:p>
                  </a:txBody>
                  <a:tcPr/>
                </a:tc>
                <a:tc>
                  <a:txBody>
                    <a:bodyPr/>
                    <a:lstStyle/>
                    <a:p>
                      <a:pPr algn="ctr"/>
                      <a:r>
                        <a:rPr lang="en-US" dirty="0"/>
                        <a:t>Responsible Unit</a:t>
                      </a:r>
                    </a:p>
                  </a:txBody>
                  <a:tcPr/>
                </a:tc>
                <a:extLst>
                  <a:ext uri="{0D108BD9-81ED-4DB2-BD59-A6C34878D82A}">
                    <a16:rowId xmlns:a16="http://schemas.microsoft.com/office/drawing/2014/main" val="3769973924"/>
                  </a:ext>
                </a:extLst>
              </a:tr>
              <a:tr h="441936">
                <a:tc>
                  <a:txBody>
                    <a:bodyPr/>
                    <a:lstStyle/>
                    <a:p>
                      <a:pPr algn="l"/>
                      <a:r>
                        <a:rPr lang="en-US" dirty="0"/>
                        <a:t>Develop Investigation Branch SOP and authorized use events</a:t>
                      </a:r>
                    </a:p>
                  </a:txBody>
                  <a:tcPr/>
                </a:tc>
                <a:tc>
                  <a:txBody>
                    <a:bodyPr/>
                    <a:lstStyle/>
                    <a:p>
                      <a:pPr algn="ctr"/>
                      <a:r>
                        <a:rPr lang="en-US" dirty="0"/>
                        <a:t>Complete</a:t>
                      </a:r>
                    </a:p>
                  </a:txBody>
                  <a:tcPr/>
                </a:tc>
                <a:tc>
                  <a:txBody>
                    <a:bodyPr/>
                    <a:lstStyle/>
                    <a:p>
                      <a:pPr algn="ctr"/>
                      <a:r>
                        <a:rPr lang="en-US" dirty="0"/>
                        <a:t>ASU</a:t>
                      </a:r>
                    </a:p>
                  </a:txBody>
                  <a:tcPr/>
                </a:tc>
                <a:extLst>
                  <a:ext uri="{0D108BD9-81ED-4DB2-BD59-A6C34878D82A}">
                    <a16:rowId xmlns:a16="http://schemas.microsoft.com/office/drawing/2014/main" val="1121172710"/>
                  </a:ext>
                </a:extLst>
              </a:tr>
              <a:tr h="762796">
                <a:tc>
                  <a:txBody>
                    <a:bodyPr/>
                    <a:lstStyle/>
                    <a:p>
                      <a:pPr algn="l"/>
                      <a:r>
                        <a:rPr lang="en-US" dirty="0"/>
                        <a:t>Reinstate sUAS Pilot Program on Major Crash Team activations when appropriate</a:t>
                      </a:r>
                    </a:p>
                  </a:txBody>
                  <a:tcPr/>
                </a:tc>
                <a:tc>
                  <a:txBody>
                    <a:bodyPr/>
                    <a:lstStyle/>
                    <a:p>
                      <a:pPr algn="ctr"/>
                      <a:r>
                        <a:rPr lang="en-US" dirty="0"/>
                        <a:t>30 days</a:t>
                      </a:r>
                    </a:p>
                  </a:txBody>
                  <a:tcPr/>
                </a:tc>
                <a:tc>
                  <a:txBody>
                    <a:bodyPr/>
                    <a:lstStyle/>
                    <a:p>
                      <a:pPr algn="ctr"/>
                      <a:r>
                        <a:rPr lang="en-US" dirty="0"/>
                        <a:t>Council / MCT</a:t>
                      </a:r>
                    </a:p>
                  </a:txBody>
                  <a:tcPr/>
                </a:tc>
                <a:extLst>
                  <a:ext uri="{0D108BD9-81ED-4DB2-BD59-A6C34878D82A}">
                    <a16:rowId xmlns:a16="http://schemas.microsoft.com/office/drawing/2014/main" val="1031363953"/>
                  </a:ext>
                </a:extLst>
              </a:tr>
              <a:tr h="762796">
                <a:tc>
                  <a:txBody>
                    <a:bodyPr/>
                    <a:lstStyle/>
                    <a:p>
                      <a:pPr algn="l"/>
                      <a:r>
                        <a:rPr lang="en-US" dirty="0"/>
                        <a:t>Train and license pilots and operators including training on ORS, SOP’s, FAA and internal reporting requirements</a:t>
                      </a:r>
                    </a:p>
                  </a:txBody>
                  <a:tcPr/>
                </a:tc>
                <a:tc>
                  <a:txBody>
                    <a:bodyPr/>
                    <a:lstStyle/>
                    <a:p>
                      <a:pPr algn="ctr"/>
                      <a:r>
                        <a:rPr lang="en-US" dirty="0"/>
                        <a:t>60 days</a:t>
                      </a:r>
                    </a:p>
                  </a:txBody>
                  <a:tcPr/>
                </a:tc>
                <a:tc>
                  <a:txBody>
                    <a:bodyPr/>
                    <a:lstStyle/>
                    <a:p>
                      <a:pPr algn="ctr"/>
                      <a:r>
                        <a:rPr lang="en-US" dirty="0"/>
                        <a:t>ASU</a:t>
                      </a:r>
                    </a:p>
                  </a:txBody>
                  <a:tcPr/>
                </a:tc>
                <a:extLst>
                  <a:ext uri="{0D108BD9-81ED-4DB2-BD59-A6C34878D82A}">
                    <a16:rowId xmlns:a16="http://schemas.microsoft.com/office/drawing/2014/main" val="210549976"/>
                  </a:ext>
                </a:extLst>
              </a:tr>
              <a:tr h="435882">
                <a:tc>
                  <a:txBody>
                    <a:bodyPr/>
                    <a:lstStyle/>
                    <a:p>
                      <a:pPr algn="l"/>
                      <a:r>
                        <a:rPr lang="en-US" dirty="0"/>
                        <a:t>Identify equipment needs, test and procure sUAS platforms</a:t>
                      </a:r>
                    </a:p>
                  </a:txBody>
                  <a:tcPr/>
                </a:tc>
                <a:tc>
                  <a:txBody>
                    <a:bodyPr/>
                    <a:lstStyle/>
                    <a:p>
                      <a:pPr algn="ctr"/>
                      <a:r>
                        <a:rPr lang="en-US" dirty="0"/>
                        <a:t>60 days</a:t>
                      </a:r>
                    </a:p>
                  </a:txBody>
                  <a:tcPr/>
                </a:tc>
                <a:tc>
                  <a:txBody>
                    <a:bodyPr/>
                    <a:lstStyle/>
                    <a:p>
                      <a:pPr algn="ctr"/>
                      <a:r>
                        <a:rPr lang="en-US" dirty="0"/>
                        <a:t>MEDU</a:t>
                      </a:r>
                    </a:p>
                  </a:txBody>
                  <a:tcPr/>
                </a:tc>
                <a:extLst>
                  <a:ext uri="{0D108BD9-81ED-4DB2-BD59-A6C34878D82A}">
                    <a16:rowId xmlns:a16="http://schemas.microsoft.com/office/drawing/2014/main" val="775373105"/>
                  </a:ext>
                </a:extLst>
              </a:tr>
              <a:tr h="435882">
                <a:tc>
                  <a:txBody>
                    <a:bodyPr/>
                    <a:lstStyle/>
                    <a:p>
                      <a:r>
                        <a:rPr lang="en-US" dirty="0"/>
                        <a:t>Begin Pilot Project for tactical/potential explosive incidents</a:t>
                      </a:r>
                    </a:p>
                  </a:txBody>
                  <a:tcPr/>
                </a:tc>
                <a:tc>
                  <a:txBody>
                    <a:bodyPr/>
                    <a:lstStyle/>
                    <a:p>
                      <a:pPr algn="ctr"/>
                      <a:r>
                        <a:rPr lang="en-US" dirty="0"/>
                        <a:t>60-90 days</a:t>
                      </a:r>
                    </a:p>
                  </a:txBody>
                  <a:tcPr/>
                </a:tc>
                <a:tc>
                  <a:txBody>
                    <a:bodyPr/>
                    <a:lstStyle/>
                    <a:p>
                      <a:pPr algn="ctr"/>
                      <a:r>
                        <a:rPr lang="en-US" dirty="0"/>
                        <a:t>MEDU</a:t>
                      </a:r>
                    </a:p>
                  </a:txBody>
                  <a:tcPr/>
                </a:tc>
                <a:extLst>
                  <a:ext uri="{0D108BD9-81ED-4DB2-BD59-A6C34878D82A}">
                    <a16:rowId xmlns:a16="http://schemas.microsoft.com/office/drawing/2014/main" val="1262806076"/>
                  </a:ext>
                </a:extLst>
              </a:tr>
              <a:tr h="435882">
                <a:tc>
                  <a:txBody>
                    <a:bodyPr/>
                    <a:lstStyle/>
                    <a:p>
                      <a:r>
                        <a:rPr lang="en-US" dirty="0"/>
                        <a:t>Pilot Project Review with statistics, reports, recommendations</a:t>
                      </a:r>
                    </a:p>
                  </a:txBody>
                  <a:tcPr/>
                </a:tc>
                <a:tc>
                  <a:txBody>
                    <a:bodyPr/>
                    <a:lstStyle/>
                    <a:p>
                      <a:pPr algn="ctr"/>
                      <a:r>
                        <a:rPr lang="en-US" dirty="0"/>
                        <a:t>Spring</a:t>
                      </a:r>
                    </a:p>
                    <a:p>
                      <a:pPr algn="ctr"/>
                      <a:r>
                        <a:rPr lang="en-US" dirty="0"/>
                        <a:t>2024</a:t>
                      </a:r>
                    </a:p>
                  </a:txBody>
                  <a:tcPr/>
                </a:tc>
                <a:tc>
                  <a:txBody>
                    <a:bodyPr/>
                    <a:lstStyle/>
                    <a:p>
                      <a:pPr algn="ctr"/>
                      <a:r>
                        <a:rPr lang="en-US" dirty="0"/>
                        <a:t>ASU/MEDU/MCT</a:t>
                      </a:r>
                    </a:p>
                  </a:txBody>
                  <a:tcPr/>
                </a:tc>
                <a:extLst>
                  <a:ext uri="{0D108BD9-81ED-4DB2-BD59-A6C34878D82A}">
                    <a16:rowId xmlns:a16="http://schemas.microsoft.com/office/drawing/2014/main" val="2807419269"/>
                  </a:ext>
                </a:extLst>
              </a:tr>
            </a:tbl>
          </a:graphicData>
        </a:graphic>
      </p:graphicFrame>
    </p:spTree>
    <p:extLst>
      <p:ext uri="{BB962C8B-B14F-4D97-AF65-F5344CB8AC3E}">
        <p14:creationId xmlns:p14="http://schemas.microsoft.com/office/powerpoint/2010/main" val="1632924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1268" y="139485"/>
            <a:ext cx="11549464" cy="4590119"/>
          </a:xfrm>
        </p:spPr>
        <p:txBody>
          <a:bodyPr>
            <a:normAutofit/>
          </a:bodyPr>
          <a:lstStyle/>
          <a:p>
            <a:br>
              <a:rPr lang="en-US" sz="4400" dirty="0">
                <a:latin typeface="Times New Roman" panose="02020603050405020304" pitchFamily="18" charset="0"/>
                <a:cs typeface="Times New Roman" panose="02020603050405020304" pitchFamily="18" charset="0"/>
              </a:rPr>
            </a:br>
            <a:endParaRPr lang="en-US" sz="4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03301C5-1C4C-4B89-9D56-0CF6751D1D88}"/>
              </a:ext>
            </a:extLst>
          </p:cNvPr>
          <p:cNvSpPr/>
          <p:nvPr/>
        </p:nvSpPr>
        <p:spPr>
          <a:xfrm>
            <a:off x="100739" y="886692"/>
            <a:ext cx="11930462" cy="3693319"/>
          </a:xfrm>
          <a:prstGeom prst="rect">
            <a:avLst/>
          </a:prstGeom>
        </p:spPr>
        <p:txBody>
          <a:bodyPr wrap="square">
            <a:spAutoFit/>
          </a:bodyPr>
          <a:lstStyle/>
          <a:p>
            <a:pPr algn="ctr"/>
            <a:r>
              <a:rPr lang="en-US" sz="2000" dirty="0">
                <a:latin typeface="+mj-lt"/>
                <a:cs typeface="Arial" panose="020B0604020202020204" pitchFamily="34" charset="0"/>
              </a:rPr>
              <a:t>sUAS is the term used for </a:t>
            </a:r>
            <a:r>
              <a:rPr lang="en-US" sz="2000" u="sng" dirty="0">
                <a:latin typeface="+mj-lt"/>
                <a:cs typeface="Arial" panose="020B0604020202020204" pitchFamily="34" charset="0"/>
              </a:rPr>
              <a:t>Small Unmanned Aerial Systems</a:t>
            </a:r>
            <a:r>
              <a:rPr lang="en-US" sz="2000" dirty="0">
                <a:latin typeface="+mj-lt"/>
                <a:cs typeface="Arial" panose="020B0604020202020204" pitchFamily="34" charset="0"/>
              </a:rPr>
              <a:t>, also commonly referred to as “Drones”.  sUASs are widely used in the public sector, including nearly every jurisdiction within the Portland Metro area.  The regulated use of sUASs by the PPB Investigations Branch will provide improvements in safety for both officers and community members.  Additionally, the use of sUAS technology in crime / major crash scene events reduces inconvenience to the public by </a:t>
            </a:r>
            <a:r>
              <a:rPr lang="en-US" sz="2000" dirty="0" err="1">
                <a:latin typeface="+mj-lt"/>
                <a:cs typeface="Arial" panose="020B0604020202020204" pitchFamily="34" charset="0"/>
              </a:rPr>
              <a:t>minimidocumentation</a:t>
            </a:r>
            <a:r>
              <a:rPr lang="en-US" sz="2000" dirty="0">
                <a:latin typeface="+mj-lt"/>
                <a:cs typeface="Arial" panose="020B0604020202020204" pitchFamily="34" charset="0"/>
              </a:rPr>
              <a:t> time at a scene.  </a:t>
            </a:r>
          </a:p>
          <a:p>
            <a:pPr algn="ctr"/>
            <a:endParaRPr lang="en-US" sz="2000" dirty="0">
              <a:latin typeface="+mj-lt"/>
              <a:cs typeface="Arial" panose="020B0604020202020204" pitchFamily="34" charset="0"/>
            </a:endParaRPr>
          </a:p>
          <a:p>
            <a:pPr algn="ctr"/>
            <a:r>
              <a:rPr lang="en-US" sz="2000" dirty="0">
                <a:latin typeface="+mj-lt"/>
                <a:cs typeface="Arial" panose="020B0604020202020204" pitchFamily="34" charset="0"/>
              </a:rPr>
              <a:t>PPB sUASs are exact or slightly modified versions of commercially available products and will be clearly marked with City of Portland or Portland Police logo.</a:t>
            </a:r>
          </a:p>
          <a:p>
            <a:pPr algn="ctr"/>
            <a:endParaRPr lang="en-US" dirty="0">
              <a:latin typeface="+mj-lt"/>
              <a:cs typeface="Arial" panose="020B0604020202020204" pitchFamily="34" charset="0"/>
            </a:endParaRPr>
          </a:p>
          <a:p>
            <a:pPr algn="ctr"/>
            <a:endParaRPr lang="en-US" i="1" dirty="0">
              <a:latin typeface="+mj-lt"/>
              <a:cs typeface="Arial" panose="020B0604020202020204" pitchFamily="34" charset="0"/>
            </a:endParaRPr>
          </a:p>
          <a:p>
            <a:pPr algn="ctr"/>
            <a:endParaRPr lang="en-US" i="1" dirty="0">
              <a:latin typeface="+mj-lt"/>
              <a:cs typeface="Arial" panose="020B0604020202020204" pitchFamily="34" charset="0"/>
            </a:endParaRPr>
          </a:p>
        </p:txBody>
      </p:sp>
      <p:sp>
        <p:nvSpPr>
          <p:cNvPr id="6" name="TextBox 5">
            <a:extLst>
              <a:ext uri="{FF2B5EF4-FFF2-40B4-BE49-F238E27FC236}">
                <a16:creationId xmlns:a16="http://schemas.microsoft.com/office/drawing/2014/main" id="{718B69AE-3FCE-4A22-9D2C-2D1ED56DEEA0}"/>
              </a:ext>
            </a:extLst>
          </p:cNvPr>
          <p:cNvSpPr txBox="1"/>
          <p:nvPr/>
        </p:nvSpPr>
        <p:spPr>
          <a:xfrm>
            <a:off x="1082944" y="220701"/>
            <a:ext cx="10026111" cy="584775"/>
          </a:xfrm>
          <a:prstGeom prst="rect">
            <a:avLst/>
          </a:prstGeom>
          <a:noFill/>
        </p:spPr>
        <p:txBody>
          <a:bodyPr wrap="square" rtlCol="0">
            <a:spAutoFit/>
          </a:bodyPr>
          <a:lstStyle/>
          <a:p>
            <a:pPr lvl="0" algn="ctr">
              <a:spcAft>
                <a:spcPts val="1200"/>
              </a:spcAft>
            </a:pPr>
            <a:r>
              <a:rPr lang="en-US" sz="3200" u="sng" dirty="0">
                <a:solidFill>
                  <a:prstClr val="white"/>
                </a:solidFill>
                <a:cs typeface="Arial" panose="020B0604020202020204" pitchFamily="34" charset="0"/>
              </a:rPr>
              <a:t>What is an sUAS?</a:t>
            </a:r>
          </a:p>
        </p:txBody>
      </p:sp>
      <p:pic>
        <p:nvPicPr>
          <p:cNvPr id="5" name="Picture 4">
            <a:extLst>
              <a:ext uri="{FF2B5EF4-FFF2-40B4-BE49-F238E27FC236}">
                <a16:creationId xmlns:a16="http://schemas.microsoft.com/office/drawing/2014/main" id="{B1DAFF48-7FC5-42C0-A649-28982B12714E}"/>
              </a:ext>
            </a:extLst>
          </p:cNvPr>
          <p:cNvPicPr>
            <a:picLocks noChangeAspect="1"/>
          </p:cNvPicPr>
          <p:nvPr/>
        </p:nvPicPr>
        <p:blipFill>
          <a:blip r:embed="rId2"/>
          <a:stretch>
            <a:fillRect/>
          </a:stretch>
        </p:blipFill>
        <p:spPr>
          <a:xfrm rot="10800000">
            <a:off x="6875433" y="3818396"/>
            <a:ext cx="5155768" cy="2900119"/>
          </a:xfrm>
          <a:prstGeom prst="rect">
            <a:avLst/>
          </a:prstGeom>
        </p:spPr>
      </p:pic>
      <p:pic>
        <p:nvPicPr>
          <p:cNvPr id="8" name="Picture 7">
            <a:extLst>
              <a:ext uri="{FF2B5EF4-FFF2-40B4-BE49-F238E27FC236}">
                <a16:creationId xmlns:a16="http://schemas.microsoft.com/office/drawing/2014/main" id="{B92FA2C5-7973-45F1-81D7-118BB0A2D093}"/>
              </a:ext>
            </a:extLst>
          </p:cNvPr>
          <p:cNvPicPr>
            <a:picLocks noChangeAspect="1"/>
          </p:cNvPicPr>
          <p:nvPr/>
        </p:nvPicPr>
        <p:blipFill>
          <a:blip r:embed="rId3"/>
          <a:stretch>
            <a:fillRect/>
          </a:stretch>
        </p:blipFill>
        <p:spPr>
          <a:xfrm rot="10800000">
            <a:off x="160798" y="3818396"/>
            <a:ext cx="5155770" cy="2900120"/>
          </a:xfrm>
          <a:prstGeom prst="rect">
            <a:avLst/>
          </a:prstGeom>
        </p:spPr>
      </p:pic>
      <p:pic>
        <p:nvPicPr>
          <p:cNvPr id="9" name="Picture 8">
            <a:extLst>
              <a:ext uri="{FF2B5EF4-FFF2-40B4-BE49-F238E27FC236}">
                <a16:creationId xmlns:a16="http://schemas.microsoft.com/office/drawing/2014/main" id="{7E600684-48F9-4B8E-AAB7-D3A9B7863D88}"/>
              </a:ext>
            </a:extLst>
          </p:cNvPr>
          <p:cNvPicPr>
            <a:picLocks noChangeAspect="1"/>
          </p:cNvPicPr>
          <p:nvPr/>
        </p:nvPicPr>
        <p:blipFill>
          <a:blip r:embed="rId4"/>
          <a:stretch>
            <a:fillRect/>
          </a:stretch>
        </p:blipFill>
        <p:spPr>
          <a:xfrm>
            <a:off x="5018313" y="3844686"/>
            <a:ext cx="2155372" cy="2873829"/>
          </a:xfrm>
          <a:prstGeom prst="rect">
            <a:avLst/>
          </a:prstGeom>
        </p:spPr>
      </p:pic>
    </p:spTree>
    <p:extLst>
      <p:ext uri="{BB962C8B-B14F-4D97-AF65-F5344CB8AC3E}">
        <p14:creationId xmlns:p14="http://schemas.microsoft.com/office/powerpoint/2010/main" val="1008784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0806459-E742-4BE9-B0FC-AE6C2D280EC1}"/>
              </a:ext>
            </a:extLst>
          </p:cNvPr>
          <p:cNvSpPr/>
          <p:nvPr/>
        </p:nvSpPr>
        <p:spPr>
          <a:xfrm>
            <a:off x="1777040" y="937110"/>
            <a:ext cx="308392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Calibri" panose="020F0502020204030204"/>
                <a:ea typeface="+mn-ea"/>
                <a:cs typeface="+mn-cs"/>
              </a:rPr>
              <a:t>I-5 NB &amp; SB lanes were shut down from 10:30 AM to 5:30PM (7 hours) for crime scene investigation.</a:t>
            </a:r>
            <a:endParaRPr kumimoji="0" lang="en-US" sz="1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F6C0197F-C1B6-4F99-B4A5-7D1E1767F7A3}"/>
              </a:ext>
            </a:extLst>
          </p:cNvPr>
          <p:cNvCxnSpPr>
            <a:cxnSpLocks/>
          </p:cNvCxnSpPr>
          <p:nvPr/>
        </p:nvCxnSpPr>
        <p:spPr>
          <a:xfrm>
            <a:off x="440288" y="4374967"/>
            <a:ext cx="113236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ED2571FF-FAFD-4536-998F-051A942F60DD}"/>
              </a:ext>
            </a:extLst>
          </p:cNvPr>
          <p:cNvSpPr txBox="1"/>
          <p:nvPr/>
        </p:nvSpPr>
        <p:spPr>
          <a:xfrm>
            <a:off x="2201312" y="76143"/>
            <a:ext cx="86644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I-5 closed in North Portland (near Rosa Parks Way)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Monday, December 6, 2021</a:t>
            </a:r>
          </a:p>
        </p:txBody>
      </p:sp>
      <p:grpSp>
        <p:nvGrpSpPr>
          <p:cNvPr id="9" name="Group 8">
            <a:extLst>
              <a:ext uri="{FF2B5EF4-FFF2-40B4-BE49-F238E27FC236}">
                <a16:creationId xmlns:a16="http://schemas.microsoft.com/office/drawing/2014/main" id="{40F6FCE6-1060-4D4A-8414-0EF87656E16B}"/>
              </a:ext>
            </a:extLst>
          </p:cNvPr>
          <p:cNvGrpSpPr/>
          <p:nvPr/>
        </p:nvGrpSpPr>
        <p:grpSpPr>
          <a:xfrm>
            <a:off x="7596011" y="4420777"/>
            <a:ext cx="2034322" cy="1225339"/>
            <a:chOff x="5077105" y="4769823"/>
            <a:chExt cx="2034322" cy="1225339"/>
          </a:xfrm>
        </p:grpSpPr>
        <p:sp>
          <p:nvSpPr>
            <p:cNvPr id="137" name="Rectangle 136">
              <a:hlinkClick r:id="rId3"/>
              <a:extLst>
                <a:ext uri="{FF2B5EF4-FFF2-40B4-BE49-F238E27FC236}">
                  <a16:creationId xmlns:a16="http://schemas.microsoft.com/office/drawing/2014/main" id="{A03D0585-E12E-4CDD-92AA-5EAAA4E29247}"/>
                </a:ext>
              </a:extLst>
            </p:cNvPr>
            <p:cNvSpPr/>
            <p:nvPr/>
          </p:nvSpPr>
          <p:spPr>
            <a:xfrm>
              <a:off x="5167603" y="4769823"/>
              <a:ext cx="1854955" cy="12253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0264B51A-9A27-4740-B2AC-814A377A2091}"/>
                </a:ext>
              </a:extLst>
            </p:cNvPr>
            <p:cNvSpPr/>
            <p:nvPr/>
          </p:nvSpPr>
          <p:spPr>
            <a:xfrm>
              <a:off x="5077105" y="5430191"/>
              <a:ext cx="2034322" cy="553998"/>
            </a:xfrm>
            <a:prstGeom prst="rect">
              <a:avLst/>
            </a:prstGeom>
          </p:spPr>
          <p:txBody>
            <a:bodyPr wrap="squar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25,700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hr</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(+430%)</a:t>
              </a:r>
            </a:p>
          </p:txBody>
        </p:sp>
        <p:grpSp>
          <p:nvGrpSpPr>
            <p:cNvPr id="3" name="Group 2">
              <a:extLst>
                <a:ext uri="{FF2B5EF4-FFF2-40B4-BE49-F238E27FC236}">
                  <a16:creationId xmlns:a16="http://schemas.microsoft.com/office/drawing/2014/main" id="{2F3FA96A-88F2-4E90-8F30-190C6AC77A5C}"/>
                </a:ext>
              </a:extLst>
            </p:cNvPr>
            <p:cNvGrpSpPr/>
            <p:nvPr/>
          </p:nvGrpSpPr>
          <p:grpSpPr>
            <a:xfrm>
              <a:off x="5801269" y="4779985"/>
              <a:ext cx="779431" cy="663222"/>
              <a:chOff x="5575889" y="5205699"/>
              <a:chExt cx="1074620" cy="914400"/>
            </a:xfrm>
          </p:grpSpPr>
          <p:pic>
            <p:nvPicPr>
              <p:cNvPr id="87" name="Graphic 86" descr="Car">
                <a:extLst>
                  <a:ext uri="{FF2B5EF4-FFF2-40B4-BE49-F238E27FC236}">
                    <a16:creationId xmlns:a16="http://schemas.microsoft.com/office/drawing/2014/main" id="{0F920977-BA68-46E1-AC0C-5E348A9C65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75889" y="5205699"/>
                <a:ext cx="914400" cy="914400"/>
              </a:xfrm>
              <a:prstGeom prst="rect">
                <a:avLst/>
              </a:prstGeom>
            </p:spPr>
          </p:pic>
          <p:pic>
            <p:nvPicPr>
              <p:cNvPr id="111" name="Graphic 110" descr="Clock">
                <a:extLst>
                  <a:ext uri="{FF2B5EF4-FFF2-40B4-BE49-F238E27FC236}">
                    <a16:creationId xmlns:a16="http://schemas.microsoft.com/office/drawing/2014/main" id="{AACB7D03-D78C-4D39-902F-4E61D68FEB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95553" y="5280702"/>
                <a:ext cx="354956" cy="354956"/>
              </a:xfrm>
              <a:prstGeom prst="rect">
                <a:avLst/>
              </a:prstGeom>
            </p:spPr>
          </p:pic>
        </p:grpSp>
        <p:pic>
          <p:nvPicPr>
            <p:cNvPr id="61" name="Graphic 60" descr="Line arrow Straight">
              <a:extLst>
                <a:ext uri="{FF2B5EF4-FFF2-40B4-BE49-F238E27FC236}">
                  <a16:creationId xmlns:a16="http://schemas.microsoft.com/office/drawing/2014/main" id="{BFB80B5D-AD4C-45C7-8089-D2EEB34C9859}"/>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64096"/>
            <a:stretch/>
          </p:blipFill>
          <p:spPr>
            <a:xfrm rot="5400000">
              <a:off x="6556114" y="4785445"/>
              <a:ext cx="291011" cy="621132"/>
            </a:xfrm>
            <a:prstGeom prst="rect">
              <a:avLst/>
            </a:prstGeom>
          </p:spPr>
        </p:pic>
      </p:grpSp>
      <p:grpSp>
        <p:nvGrpSpPr>
          <p:cNvPr id="8" name="Group 7">
            <a:extLst>
              <a:ext uri="{FF2B5EF4-FFF2-40B4-BE49-F238E27FC236}">
                <a16:creationId xmlns:a16="http://schemas.microsoft.com/office/drawing/2014/main" id="{671D9CD6-C508-4D1B-B42C-BBBA765D6673}"/>
              </a:ext>
            </a:extLst>
          </p:cNvPr>
          <p:cNvGrpSpPr/>
          <p:nvPr/>
        </p:nvGrpSpPr>
        <p:grpSpPr>
          <a:xfrm>
            <a:off x="9582702" y="4450908"/>
            <a:ext cx="2034322" cy="1225339"/>
            <a:chOff x="8460448" y="4769823"/>
            <a:chExt cx="2034322" cy="1225339"/>
          </a:xfrm>
        </p:grpSpPr>
        <p:sp>
          <p:nvSpPr>
            <p:cNvPr id="75" name="Rectangle 74">
              <a:hlinkClick r:id="rId3"/>
              <a:extLst>
                <a:ext uri="{FF2B5EF4-FFF2-40B4-BE49-F238E27FC236}">
                  <a16:creationId xmlns:a16="http://schemas.microsoft.com/office/drawing/2014/main" id="{04A3F506-F913-4694-AC2B-82684D44DDAD}"/>
                </a:ext>
              </a:extLst>
            </p:cNvPr>
            <p:cNvSpPr/>
            <p:nvPr/>
          </p:nvSpPr>
          <p:spPr>
            <a:xfrm>
              <a:off x="8551681" y="4769823"/>
              <a:ext cx="1854955" cy="12253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17B70192-0F7B-4239-8144-3E01836E947D}"/>
                </a:ext>
              </a:extLst>
            </p:cNvPr>
            <p:cNvSpPr/>
            <p:nvPr/>
          </p:nvSpPr>
          <p:spPr>
            <a:xfrm>
              <a:off x="8460448" y="5337858"/>
              <a:ext cx="203432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$809k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(+430%)</a:t>
              </a:r>
            </a:p>
          </p:txBody>
        </p:sp>
        <p:pic>
          <p:nvPicPr>
            <p:cNvPr id="79" name="Graphic 78" descr="Money">
              <a:extLst>
                <a:ext uri="{FF2B5EF4-FFF2-40B4-BE49-F238E27FC236}">
                  <a16:creationId xmlns:a16="http://schemas.microsoft.com/office/drawing/2014/main" id="{DE1CA6BF-9CD6-4DCC-B13E-4FBEA2F69FA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01077" y="4819071"/>
              <a:ext cx="529511" cy="529511"/>
            </a:xfrm>
            <a:prstGeom prst="rect">
              <a:avLst/>
            </a:prstGeom>
          </p:spPr>
        </p:pic>
        <p:pic>
          <p:nvPicPr>
            <p:cNvPr id="66" name="Graphic 65" descr="Line arrow Straight">
              <a:extLst>
                <a:ext uri="{FF2B5EF4-FFF2-40B4-BE49-F238E27FC236}">
                  <a16:creationId xmlns:a16="http://schemas.microsoft.com/office/drawing/2014/main" id="{53D04EF5-1532-4052-943C-8515A1C16836}"/>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64096"/>
            <a:stretch/>
          </p:blipFill>
          <p:spPr>
            <a:xfrm rot="5400000">
              <a:off x="9897119" y="4785445"/>
              <a:ext cx="291011" cy="621132"/>
            </a:xfrm>
            <a:prstGeom prst="rect">
              <a:avLst/>
            </a:prstGeom>
          </p:spPr>
        </p:pic>
      </p:grpSp>
      <p:grpSp>
        <p:nvGrpSpPr>
          <p:cNvPr id="7" name="Group 6">
            <a:extLst>
              <a:ext uri="{FF2B5EF4-FFF2-40B4-BE49-F238E27FC236}">
                <a16:creationId xmlns:a16="http://schemas.microsoft.com/office/drawing/2014/main" id="{E6754ACB-20AB-4E51-881B-37A4860A27DC}"/>
              </a:ext>
            </a:extLst>
          </p:cNvPr>
          <p:cNvGrpSpPr/>
          <p:nvPr/>
        </p:nvGrpSpPr>
        <p:grpSpPr>
          <a:xfrm>
            <a:off x="514598" y="4436152"/>
            <a:ext cx="1854955" cy="1225339"/>
            <a:chOff x="1773542" y="4769823"/>
            <a:chExt cx="1854955" cy="1225339"/>
          </a:xfrm>
        </p:grpSpPr>
        <p:sp>
          <p:nvSpPr>
            <p:cNvPr id="141" name="Rectangle 140">
              <a:hlinkClick r:id="rId12"/>
              <a:extLst>
                <a:ext uri="{FF2B5EF4-FFF2-40B4-BE49-F238E27FC236}">
                  <a16:creationId xmlns:a16="http://schemas.microsoft.com/office/drawing/2014/main" id="{96E3B561-DA30-466B-A6AF-F8F04DA6335A}"/>
                </a:ext>
              </a:extLst>
            </p:cNvPr>
            <p:cNvSpPr/>
            <p:nvPr/>
          </p:nvSpPr>
          <p:spPr>
            <a:xfrm>
              <a:off x="1773542" y="4769823"/>
              <a:ext cx="1854955" cy="12253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 name="Picture 144" descr="A picture containing drawing&#10;&#10;Description automatically generated">
              <a:extLst>
                <a:ext uri="{FF2B5EF4-FFF2-40B4-BE49-F238E27FC236}">
                  <a16:creationId xmlns:a16="http://schemas.microsoft.com/office/drawing/2014/main" id="{20994746-1575-44F3-BEA7-91E317D5B08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23107" y="4860050"/>
              <a:ext cx="518880" cy="518881"/>
            </a:xfrm>
            <a:prstGeom prst="rect">
              <a:avLst/>
            </a:prstGeom>
          </p:spPr>
        </p:pic>
        <p:pic>
          <p:nvPicPr>
            <p:cNvPr id="67" name="Graphic 66" descr="Line arrow Straight">
              <a:extLst>
                <a:ext uri="{FF2B5EF4-FFF2-40B4-BE49-F238E27FC236}">
                  <a16:creationId xmlns:a16="http://schemas.microsoft.com/office/drawing/2014/main" id="{27F05FE5-3DBD-40BF-9869-29F82B002BAC}"/>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64096"/>
            <a:stretch/>
          </p:blipFill>
          <p:spPr>
            <a:xfrm rot="5400000">
              <a:off x="3095464" y="4785445"/>
              <a:ext cx="291011" cy="621132"/>
            </a:xfrm>
            <a:prstGeom prst="rect">
              <a:avLst/>
            </a:prstGeom>
          </p:spPr>
        </p:pic>
      </p:grpSp>
      <p:pic>
        <p:nvPicPr>
          <p:cNvPr id="58" name="Picture 57">
            <a:extLst>
              <a:ext uri="{FF2B5EF4-FFF2-40B4-BE49-F238E27FC236}">
                <a16:creationId xmlns:a16="http://schemas.microsoft.com/office/drawing/2014/main" id="{B29F9DFF-4A34-428D-BB9D-60F13B13683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70203" y="133908"/>
            <a:ext cx="1606837" cy="547419"/>
          </a:xfrm>
          <a:prstGeom prst="rect">
            <a:avLst/>
          </a:prstGeom>
        </p:spPr>
      </p:pic>
      <p:sp>
        <p:nvSpPr>
          <p:cNvPr id="60" name="Rectangle 59">
            <a:extLst>
              <a:ext uri="{FF2B5EF4-FFF2-40B4-BE49-F238E27FC236}">
                <a16:creationId xmlns:a16="http://schemas.microsoft.com/office/drawing/2014/main" id="{8E786DE1-6BB3-4E35-850E-F5426F8E1642}"/>
              </a:ext>
            </a:extLst>
          </p:cNvPr>
          <p:cNvSpPr/>
          <p:nvPr/>
        </p:nvSpPr>
        <p:spPr>
          <a:xfrm>
            <a:off x="410552" y="5749761"/>
            <a:ext cx="2073315"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libri" panose="020F0502020204030204"/>
                <a:ea typeface="+mn-ea"/>
                <a:cs typeface="+mn-cs"/>
              </a:rPr>
              <a:t>WSDOT officials reported 10-mile back-ups on I-205 SB during early PM rush hour traffic</a:t>
            </a:r>
          </a:p>
        </p:txBody>
      </p:sp>
      <p:pic>
        <p:nvPicPr>
          <p:cNvPr id="1026" name="Picture 2" descr="Interstate 5 closed in both directions Monday morning in North Portland as more than two dozen police units converged on the highway."/>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24522" y="1797658"/>
            <a:ext cx="3760072" cy="25051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state 5 closed in both directions Monday morning in North Portland as more than two dozen police units converged on the highway."/>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89399" y="1792565"/>
            <a:ext cx="3746305" cy="2495976"/>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72724BE4-C9E0-48AE-9EDB-7512C4AA4B93}"/>
              </a:ext>
            </a:extLst>
          </p:cNvPr>
          <p:cNvSpPr/>
          <p:nvPr/>
        </p:nvSpPr>
        <p:spPr>
          <a:xfrm>
            <a:off x="6280645" y="904615"/>
            <a:ext cx="3271007"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Calibri" panose="020F0502020204030204"/>
                <a:ea typeface="+mn-ea"/>
                <a:cs typeface="+mn-cs"/>
              </a:rPr>
              <a:t>I-5 traffic re-routed:  WSDOT re-routed I-5 SB traffic across Oregon to I-205. ODOT rerouted I-5 N traffic to parallel routes.</a:t>
            </a:r>
          </a:p>
        </p:txBody>
      </p:sp>
      <p:sp>
        <p:nvSpPr>
          <p:cNvPr id="77" name="Rectangle 76">
            <a:extLst>
              <a:ext uri="{FF2B5EF4-FFF2-40B4-BE49-F238E27FC236}">
                <a16:creationId xmlns:a16="http://schemas.microsoft.com/office/drawing/2014/main" id="{89ADEB09-975A-4052-ABB0-57C05623A174}"/>
              </a:ext>
            </a:extLst>
          </p:cNvPr>
          <p:cNvSpPr/>
          <p:nvPr/>
        </p:nvSpPr>
        <p:spPr>
          <a:xfrm>
            <a:off x="449546" y="4971000"/>
            <a:ext cx="2034322"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Widespread congestion on Multnomah Co and Clark Co roadways</a:t>
            </a:r>
          </a:p>
        </p:txBody>
      </p:sp>
      <p:sp>
        <p:nvSpPr>
          <p:cNvPr id="81" name="Rectangle 80">
            <a:extLst>
              <a:ext uri="{FF2B5EF4-FFF2-40B4-BE49-F238E27FC236}">
                <a16:creationId xmlns:a16="http://schemas.microsoft.com/office/drawing/2014/main" id="{8E786DE1-6BB3-4E35-850E-F5426F8E1642}"/>
              </a:ext>
            </a:extLst>
          </p:cNvPr>
          <p:cNvSpPr/>
          <p:nvPr/>
        </p:nvSpPr>
        <p:spPr>
          <a:xfrm>
            <a:off x="3181828" y="5678297"/>
            <a:ext cx="396091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7030A0"/>
                </a:solidFill>
                <a:effectLst/>
                <a:uLnTx/>
                <a:uFillTx/>
                <a:latin typeface="Calibri" panose="020F0502020204030204"/>
                <a:ea typeface="+mn-ea"/>
                <a:cs typeface="+mn-cs"/>
              </a:rPr>
              <a:t>Multnomah County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Calibri" panose="020F0502020204030204"/>
                <a:ea typeface="+mn-ea"/>
                <a:cs typeface="+mn-cs"/>
              </a:rPr>
              <a:t>90-95% </a:t>
            </a:r>
            <a:r>
              <a:rPr kumimoji="0" lang="en-US" sz="1400" b="1" i="0" u="none" strike="noStrike" kern="1200" cap="none" spc="0" normalizeH="0" baseline="0" noProof="0" dirty="0" err="1">
                <a:ln>
                  <a:noFill/>
                </a:ln>
                <a:solidFill>
                  <a:srgbClr val="7030A0"/>
                </a:solidFill>
                <a:effectLst/>
                <a:uLnTx/>
                <a:uFillTx/>
                <a:latin typeface="Calibri" panose="020F0502020204030204"/>
                <a:ea typeface="+mn-ea"/>
                <a:cs typeface="+mn-cs"/>
              </a:rPr>
              <a:t>increased</a:t>
            </a:r>
            <a:r>
              <a:rPr kumimoji="0" lang="en-US" sz="14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in </a:t>
            </a:r>
            <a:r>
              <a:rPr kumimoji="0" lang="en-US" sz="1400" b="1" i="0" u="none" strike="noStrike" kern="1200" cap="none" spc="0" normalizeH="0" baseline="0" noProof="0" dirty="0">
                <a:ln>
                  <a:noFill/>
                </a:ln>
                <a:solidFill>
                  <a:srgbClr val="7030A0"/>
                </a:solidFill>
                <a:effectLst/>
                <a:uLnTx/>
                <a:uFillTx/>
                <a:latin typeface="Calibri" panose="020F0502020204030204"/>
                <a:ea typeface="+mn-ea"/>
                <a:cs typeface="+mn-cs"/>
              </a:rPr>
              <a:t>vehicle-hours of delay </a:t>
            </a: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and</a:t>
            </a:r>
            <a:r>
              <a:rPr kumimoji="0" lang="en-US" sz="1400" b="1" i="0" u="none" strike="noStrike" kern="1200" cap="none" spc="0" normalizeH="0" baseline="0" noProof="0" dirty="0">
                <a:ln>
                  <a:noFill/>
                </a:ln>
                <a:solidFill>
                  <a:srgbClr val="7030A0"/>
                </a:solidFill>
                <a:effectLst/>
                <a:uLnTx/>
                <a:uFillTx/>
                <a:latin typeface="Calibri" panose="020F0502020204030204"/>
                <a:ea typeface="+mn-ea"/>
                <a:cs typeface="+mn-cs"/>
              </a:rPr>
              <a:t> delay cost </a:t>
            </a: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on the day of the incident vs normal Mondays</a:t>
            </a:r>
          </a:p>
        </p:txBody>
      </p:sp>
      <p:sp>
        <p:nvSpPr>
          <p:cNvPr id="82" name="Rectangle 81">
            <a:extLst>
              <a:ext uri="{FF2B5EF4-FFF2-40B4-BE49-F238E27FC236}">
                <a16:creationId xmlns:a16="http://schemas.microsoft.com/office/drawing/2014/main" id="{8E786DE1-6BB3-4E35-850E-F5426F8E1642}"/>
              </a:ext>
            </a:extLst>
          </p:cNvPr>
          <p:cNvSpPr/>
          <p:nvPr/>
        </p:nvSpPr>
        <p:spPr>
          <a:xfrm>
            <a:off x="7798258" y="5690035"/>
            <a:ext cx="39657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B050"/>
                </a:solidFill>
                <a:effectLst/>
                <a:uLnTx/>
                <a:uFillTx/>
                <a:latin typeface="Calibri" panose="020F0502020204030204"/>
                <a:ea typeface="+mn-ea"/>
                <a:cs typeface="+mn-cs"/>
              </a:rPr>
              <a:t>Clark County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Calibri" panose="020F0502020204030204"/>
                <a:ea typeface="+mn-ea"/>
                <a:cs typeface="+mn-cs"/>
              </a:rPr>
              <a:t>430% increased </a:t>
            </a:r>
            <a:r>
              <a:rPr kumimoji="0" lang="en-US" sz="1400" b="0" i="0" u="none" strike="noStrike" kern="1200" cap="none" spc="0" normalizeH="0" baseline="0" noProof="0" dirty="0">
                <a:ln>
                  <a:noFill/>
                </a:ln>
                <a:solidFill>
                  <a:srgbClr val="00B050"/>
                </a:solidFill>
                <a:effectLst/>
                <a:uLnTx/>
                <a:uFillTx/>
                <a:latin typeface="Calibri" panose="020F0502020204030204"/>
                <a:ea typeface="+mn-ea"/>
                <a:cs typeface="+mn-cs"/>
              </a:rPr>
              <a:t>in </a:t>
            </a:r>
            <a:r>
              <a:rPr kumimoji="0" lang="en-US" sz="1400" b="1" i="0" u="none" strike="noStrike" kern="1200" cap="none" spc="0" normalizeH="0" baseline="0" noProof="0" dirty="0">
                <a:ln>
                  <a:noFill/>
                </a:ln>
                <a:solidFill>
                  <a:srgbClr val="00B050"/>
                </a:solidFill>
                <a:effectLst/>
                <a:uLnTx/>
                <a:uFillTx/>
                <a:latin typeface="Calibri" panose="020F0502020204030204"/>
                <a:ea typeface="+mn-ea"/>
                <a:cs typeface="+mn-cs"/>
              </a:rPr>
              <a:t>vehicle-hours of delay </a:t>
            </a:r>
            <a:r>
              <a:rPr kumimoji="0" lang="en-US" sz="1400" b="0" i="0" u="none" strike="noStrike" kern="1200" cap="none" spc="0" normalizeH="0" baseline="0" noProof="0" dirty="0">
                <a:ln>
                  <a:noFill/>
                </a:ln>
                <a:solidFill>
                  <a:srgbClr val="00B050"/>
                </a:solidFill>
                <a:effectLst/>
                <a:uLnTx/>
                <a:uFillTx/>
                <a:latin typeface="Calibri" panose="020F0502020204030204"/>
                <a:ea typeface="+mn-ea"/>
                <a:cs typeface="+mn-cs"/>
              </a:rPr>
              <a:t>and </a:t>
            </a:r>
            <a:r>
              <a:rPr kumimoji="0" lang="en-US" sz="1400" b="1" i="0" u="none" strike="noStrike" kern="1200" cap="none" spc="0" normalizeH="0" baseline="0" noProof="0" dirty="0">
                <a:ln>
                  <a:noFill/>
                </a:ln>
                <a:solidFill>
                  <a:srgbClr val="00B050"/>
                </a:solidFill>
                <a:effectLst/>
                <a:uLnTx/>
                <a:uFillTx/>
                <a:latin typeface="Calibri" panose="020F0502020204030204"/>
                <a:ea typeface="+mn-ea"/>
                <a:cs typeface="+mn-cs"/>
              </a:rPr>
              <a:t>delay cost </a:t>
            </a:r>
            <a:r>
              <a:rPr kumimoji="0" lang="en-US" sz="1400" b="0" i="0" u="none" strike="noStrike" kern="1200" cap="none" spc="0" normalizeH="0" baseline="0" noProof="0" dirty="0">
                <a:ln>
                  <a:noFill/>
                </a:ln>
                <a:solidFill>
                  <a:srgbClr val="00B050"/>
                </a:solidFill>
                <a:effectLst/>
                <a:uLnTx/>
                <a:uFillTx/>
                <a:latin typeface="Calibri" panose="020F0502020204030204"/>
                <a:ea typeface="+mn-ea"/>
                <a:cs typeface="+mn-cs"/>
              </a:rPr>
              <a:t>on the day of the incident vs normal Mondays</a:t>
            </a:r>
          </a:p>
        </p:txBody>
      </p:sp>
      <p:grpSp>
        <p:nvGrpSpPr>
          <p:cNvPr id="83" name="Group 82">
            <a:extLst>
              <a:ext uri="{FF2B5EF4-FFF2-40B4-BE49-F238E27FC236}">
                <a16:creationId xmlns:a16="http://schemas.microsoft.com/office/drawing/2014/main" id="{40F6FCE6-1060-4D4A-8414-0EF87656E16B}"/>
              </a:ext>
            </a:extLst>
          </p:cNvPr>
          <p:cNvGrpSpPr/>
          <p:nvPr/>
        </p:nvGrpSpPr>
        <p:grpSpPr>
          <a:xfrm>
            <a:off x="3058873" y="4432590"/>
            <a:ext cx="2034322" cy="1225339"/>
            <a:chOff x="5077105" y="4769823"/>
            <a:chExt cx="2034322" cy="1225339"/>
          </a:xfrm>
        </p:grpSpPr>
        <p:sp>
          <p:nvSpPr>
            <p:cNvPr id="86" name="Rectangle 85">
              <a:hlinkClick r:id="rId3"/>
              <a:extLst>
                <a:ext uri="{FF2B5EF4-FFF2-40B4-BE49-F238E27FC236}">
                  <a16:creationId xmlns:a16="http://schemas.microsoft.com/office/drawing/2014/main" id="{A03D0585-E12E-4CDD-92AA-5EAAA4E29247}"/>
                </a:ext>
              </a:extLst>
            </p:cNvPr>
            <p:cNvSpPr/>
            <p:nvPr/>
          </p:nvSpPr>
          <p:spPr>
            <a:xfrm>
              <a:off x="5167603" y="4769823"/>
              <a:ext cx="1854955" cy="12253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0264B51A-9A27-4740-B2AC-814A377A2091}"/>
                </a:ext>
              </a:extLst>
            </p:cNvPr>
            <p:cNvSpPr/>
            <p:nvPr/>
          </p:nvSpPr>
          <p:spPr>
            <a:xfrm>
              <a:off x="5077105" y="5430191"/>
              <a:ext cx="2034322" cy="553998"/>
            </a:xfrm>
            <a:prstGeom prst="rect">
              <a:avLst/>
            </a:prstGeom>
          </p:spPr>
          <p:txBody>
            <a:bodyPr wrap="squar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20,900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hr</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(+95%)</a:t>
              </a:r>
            </a:p>
          </p:txBody>
        </p:sp>
        <p:grpSp>
          <p:nvGrpSpPr>
            <p:cNvPr id="89" name="Group 88">
              <a:extLst>
                <a:ext uri="{FF2B5EF4-FFF2-40B4-BE49-F238E27FC236}">
                  <a16:creationId xmlns:a16="http://schemas.microsoft.com/office/drawing/2014/main" id="{2F3FA96A-88F2-4E90-8F30-190C6AC77A5C}"/>
                </a:ext>
              </a:extLst>
            </p:cNvPr>
            <p:cNvGrpSpPr/>
            <p:nvPr/>
          </p:nvGrpSpPr>
          <p:grpSpPr>
            <a:xfrm>
              <a:off x="5801269" y="4779985"/>
              <a:ext cx="779431" cy="663222"/>
              <a:chOff x="5575889" y="5205699"/>
              <a:chExt cx="1074620" cy="914400"/>
            </a:xfrm>
          </p:grpSpPr>
          <p:pic>
            <p:nvPicPr>
              <p:cNvPr id="96" name="Graphic 86" descr="Car">
                <a:extLst>
                  <a:ext uri="{FF2B5EF4-FFF2-40B4-BE49-F238E27FC236}">
                    <a16:creationId xmlns:a16="http://schemas.microsoft.com/office/drawing/2014/main" id="{0F920977-BA68-46E1-AC0C-5E348A9C65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75889" y="5205699"/>
                <a:ext cx="914400" cy="914400"/>
              </a:xfrm>
              <a:prstGeom prst="rect">
                <a:avLst/>
              </a:prstGeom>
            </p:spPr>
          </p:pic>
          <p:pic>
            <p:nvPicPr>
              <p:cNvPr id="97" name="Graphic 110" descr="Clock">
                <a:extLst>
                  <a:ext uri="{FF2B5EF4-FFF2-40B4-BE49-F238E27FC236}">
                    <a16:creationId xmlns:a16="http://schemas.microsoft.com/office/drawing/2014/main" id="{AACB7D03-D78C-4D39-902F-4E61D68FEB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95553" y="5280702"/>
                <a:ext cx="354956" cy="354956"/>
              </a:xfrm>
              <a:prstGeom prst="rect">
                <a:avLst/>
              </a:prstGeom>
            </p:spPr>
          </p:pic>
        </p:grpSp>
        <p:pic>
          <p:nvPicPr>
            <p:cNvPr id="90" name="Graphic 60" descr="Line arrow Straight">
              <a:extLst>
                <a:ext uri="{FF2B5EF4-FFF2-40B4-BE49-F238E27FC236}">
                  <a16:creationId xmlns:a16="http://schemas.microsoft.com/office/drawing/2014/main" id="{BFB80B5D-AD4C-45C7-8089-D2EEB34C9859}"/>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64096"/>
            <a:stretch/>
          </p:blipFill>
          <p:spPr>
            <a:xfrm rot="5400000">
              <a:off x="6556114" y="4785445"/>
              <a:ext cx="291011" cy="621132"/>
            </a:xfrm>
            <a:prstGeom prst="rect">
              <a:avLst/>
            </a:prstGeom>
          </p:spPr>
        </p:pic>
      </p:grpSp>
      <p:grpSp>
        <p:nvGrpSpPr>
          <p:cNvPr id="98" name="Group 97">
            <a:extLst>
              <a:ext uri="{FF2B5EF4-FFF2-40B4-BE49-F238E27FC236}">
                <a16:creationId xmlns:a16="http://schemas.microsoft.com/office/drawing/2014/main" id="{671D9CD6-C508-4D1B-B42C-BBBA765D6673}"/>
              </a:ext>
            </a:extLst>
          </p:cNvPr>
          <p:cNvGrpSpPr/>
          <p:nvPr/>
        </p:nvGrpSpPr>
        <p:grpSpPr>
          <a:xfrm>
            <a:off x="5071055" y="4439935"/>
            <a:ext cx="2034322" cy="1225339"/>
            <a:chOff x="8460448" y="4769823"/>
            <a:chExt cx="2034322" cy="1225339"/>
          </a:xfrm>
        </p:grpSpPr>
        <p:sp>
          <p:nvSpPr>
            <p:cNvPr id="99" name="Rectangle 98">
              <a:hlinkClick r:id="rId3"/>
              <a:extLst>
                <a:ext uri="{FF2B5EF4-FFF2-40B4-BE49-F238E27FC236}">
                  <a16:creationId xmlns:a16="http://schemas.microsoft.com/office/drawing/2014/main" id="{04A3F506-F913-4694-AC2B-82684D44DDAD}"/>
                </a:ext>
              </a:extLst>
            </p:cNvPr>
            <p:cNvSpPr/>
            <p:nvPr/>
          </p:nvSpPr>
          <p:spPr>
            <a:xfrm>
              <a:off x="8551681" y="4769823"/>
              <a:ext cx="1854955" cy="12253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17B70192-0F7B-4239-8144-3E01836E947D}"/>
                </a:ext>
              </a:extLst>
            </p:cNvPr>
            <p:cNvSpPr/>
            <p:nvPr/>
          </p:nvSpPr>
          <p:spPr>
            <a:xfrm>
              <a:off x="8460448" y="5337858"/>
              <a:ext cx="203432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$618k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(+90%)</a:t>
              </a:r>
            </a:p>
          </p:txBody>
        </p:sp>
        <p:pic>
          <p:nvPicPr>
            <p:cNvPr id="101" name="Graphic 78" descr="Money">
              <a:extLst>
                <a:ext uri="{FF2B5EF4-FFF2-40B4-BE49-F238E27FC236}">
                  <a16:creationId xmlns:a16="http://schemas.microsoft.com/office/drawing/2014/main" id="{DE1CA6BF-9CD6-4DCC-B13E-4FBEA2F69FA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01077" y="4819071"/>
              <a:ext cx="529511" cy="529511"/>
            </a:xfrm>
            <a:prstGeom prst="rect">
              <a:avLst/>
            </a:prstGeom>
          </p:spPr>
        </p:pic>
        <p:pic>
          <p:nvPicPr>
            <p:cNvPr id="102" name="Graphic 65" descr="Line arrow Straight">
              <a:extLst>
                <a:ext uri="{FF2B5EF4-FFF2-40B4-BE49-F238E27FC236}">
                  <a16:creationId xmlns:a16="http://schemas.microsoft.com/office/drawing/2014/main" id="{53D04EF5-1532-4052-943C-8515A1C16836}"/>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64096"/>
            <a:stretch/>
          </p:blipFill>
          <p:spPr>
            <a:xfrm rot="5400000">
              <a:off x="9897119" y="4785445"/>
              <a:ext cx="291011" cy="621132"/>
            </a:xfrm>
            <a:prstGeom prst="rect">
              <a:avLst/>
            </a:prstGeom>
          </p:spPr>
        </p:pic>
      </p:grpSp>
    </p:spTree>
    <p:extLst>
      <p:ext uri="{BB962C8B-B14F-4D97-AF65-F5344CB8AC3E}">
        <p14:creationId xmlns:p14="http://schemas.microsoft.com/office/powerpoint/2010/main" val="1050696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28000"/>
                <a:satMod val="94000"/>
                <a:lumMod val="20000"/>
              </a:schemeClr>
              <a:schemeClr val="bg2">
                <a:tint val="94000"/>
                <a:shade val="84000"/>
                <a:satMod val="148000"/>
                <a:lumMod val="114000"/>
              </a:schemeClr>
            </a:duotone>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0CA12C-E665-49FF-A5BB-50C8B95EDC29}"/>
              </a:ext>
            </a:extLst>
          </p:cNvPr>
          <p:cNvSpPr txBox="1"/>
          <p:nvPr/>
        </p:nvSpPr>
        <p:spPr>
          <a:xfrm>
            <a:off x="1489127" y="419003"/>
            <a:ext cx="9213743" cy="584775"/>
          </a:xfrm>
          <a:prstGeom prst="rect">
            <a:avLst/>
          </a:prstGeom>
          <a:noFill/>
        </p:spPr>
        <p:txBody>
          <a:bodyPr wrap="square" rtlCol="0">
            <a:spAutoFit/>
          </a:bodyPr>
          <a:lstStyle/>
          <a:p>
            <a:pPr algn="ctr"/>
            <a:r>
              <a:rPr lang="en-US" sz="3200" u="sng" dirty="0"/>
              <a:t>Investigations</a:t>
            </a:r>
            <a:r>
              <a:rPr lang="en-US" sz="2800" u="sng" dirty="0"/>
              <a:t> Branch sUAS Pilot Project Summary</a:t>
            </a:r>
          </a:p>
        </p:txBody>
      </p:sp>
      <p:graphicFrame>
        <p:nvGraphicFramePr>
          <p:cNvPr id="6" name="Table 5">
            <a:extLst>
              <a:ext uri="{FF2B5EF4-FFF2-40B4-BE49-F238E27FC236}">
                <a16:creationId xmlns:a16="http://schemas.microsoft.com/office/drawing/2014/main" id="{4FF3B9BD-4A3E-45D7-836A-0815FB99E36F}"/>
              </a:ext>
            </a:extLst>
          </p:cNvPr>
          <p:cNvGraphicFramePr>
            <a:graphicFrameLocks noGrp="1"/>
          </p:cNvGraphicFramePr>
          <p:nvPr>
            <p:extLst>
              <p:ext uri="{D42A27DB-BD31-4B8C-83A1-F6EECF244321}">
                <p14:modId xmlns:p14="http://schemas.microsoft.com/office/powerpoint/2010/main" val="1194635882"/>
              </p:ext>
            </p:extLst>
          </p:nvPr>
        </p:nvGraphicFramePr>
        <p:xfrm>
          <a:off x="452579" y="1629682"/>
          <a:ext cx="11286838" cy="4759960"/>
        </p:xfrm>
        <a:graphic>
          <a:graphicData uri="http://schemas.openxmlformats.org/drawingml/2006/table">
            <a:tbl>
              <a:tblPr firstRow="1" bandRow="1">
                <a:tableStyleId>{5C22544A-7EE6-4342-B048-85BDC9FD1C3A}</a:tableStyleId>
              </a:tblPr>
              <a:tblGrid>
                <a:gridCol w="5643419">
                  <a:extLst>
                    <a:ext uri="{9D8B030D-6E8A-4147-A177-3AD203B41FA5}">
                      <a16:colId xmlns:a16="http://schemas.microsoft.com/office/drawing/2014/main" val="2379115736"/>
                    </a:ext>
                  </a:extLst>
                </a:gridCol>
                <a:gridCol w="5643419">
                  <a:extLst>
                    <a:ext uri="{9D8B030D-6E8A-4147-A177-3AD203B41FA5}">
                      <a16:colId xmlns:a16="http://schemas.microsoft.com/office/drawing/2014/main" val="2560385258"/>
                    </a:ext>
                  </a:extLst>
                </a:gridCol>
              </a:tblGrid>
              <a:tr h="370840">
                <a:tc>
                  <a:txBody>
                    <a:bodyPr/>
                    <a:lstStyle/>
                    <a:p>
                      <a:pPr algn="ctr"/>
                      <a:r>
                        <a:rPr lang="en-US" u="sng" dirty="0"/>
                        <a:t>TRAFFIC DIVISION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u="sng" dirty="0"/>
                        <a:t>Metro Explosive</a:t>
                      </a:r>
                      <a:r>
                        <a:rPr lang="en-US" u="sng" baseline="0" dirty="0"/>
                        <a:t> Disposal Unit</a:t>
                      </a:r>
                      <a:endParaRPr lang="en-US" u="sng"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538023"/>
                  </a:ext>
                </a:extLst>
              </a:tr>
              <a:tr h="370840">
                <a:tc>
                  <a:txBody>
                    <a:bodyPr/>
                    <a:lstStyle/>
                    <a:p>
                      <a:pPr marL="285750" indent="-285750" algn="ctr">
                        <a:buFont typeface="Arial" panose="020B0604020202020204" pitchFamily="34" charset="0"/>
                        <a:buChar char="•"/>
                      </a:pPr>
                      <a:r>
                        <a:rPr lang="en-US" dirty="0">
                          <a:solidFill>
                            <a:schemeClr val="tx1"/>
                          </a:solidFill>
                        </a:rPr>
                        <a:t>Document scenes of Major Crash Team activations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indent="-285750" algn="ctr">
                        <a:buFont typeface="Arial" panose="020B0604020202020204" pitchFamily="34" charset="0"/>
                        <a:buChar char="•"/>
                      </a:pPr>
                      <a:r>
                        <a:rPr lang="en-US" dirty="0">
                          <a:solidFill>
                            <a:schemeClr val="tx1"/>
                          </a:solidFill>
                        </a:rPr>
                        <a:t>Quickly gather information on suspicious items from a distance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1795995"/>
                  </a:ext>
                </a:extLst>
              </a:tr>
              <a:tr h="370840">
                <a:tc>
                  <a:txBody>
                    <a:bodyP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mn-lt"/>
                          <a:ea typeface="+mn-ea"/>
                          <a:cs typeface="+mn-cs"/>
                        </a:rPr>
                        <a:t>Document post-crash vehicle damage</a:t>
                      </a:r>
                    </a:p>
                    <a:p>
                      <a:pPr marL="285750" indent="-285750" algn="ctr">
                        <a:buFont typeface="Arial" panose="020B0604020202020204" pitchFamily="34" charset="0"/>
                        <a:buChar char="•"/>
                      </a:pPr>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algn="ctr">
                        <a:buFont typeface="Arial" panose="020B0604020202020204" pitchFamily="34" charset="0"/>
                        <a:buChar char="•"/>
                      </a:pPr>
                      <a:r>
                        <a:rPr lang="en-US" dirty="0">
                          <a:solidFill>
                            <a:schemeClr val="tx1"/>
                          </a:solidFill>
                        </a:rPr>
                        <a:t>Search immediate area for secondary devices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6383583"/>
                  </a:ext>
                </a:extLst>
              </a:tr>
              <a:tr h="370840">
                <a:tc>
                  <a:txBody>
                    <a:bodyPr/>
                    <a:lstStyle/>
                    <a:p>
                      <a:pPr marL="285750" indent="-285750" algn="ctr">
                        <a:buFont typeface="Arial" panose="020B0604020202020204" pitchFamily="34" charset="0"/>
                        <a:buChar char="•"/>
                      </a:pPr>
                      <a:r>
                        <a:rPr lang="en-US" dirty="0">
                          <a:solidFill>
                            <a:schemeClr val="tx1"/>
                          </a:solidFill>
                        </a:rPr>
                        <a:t>Conduct traffic flow / pattern studies of high crash roadways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algn="ctr">
                        <a:buFont typeface="Arial" panose="020B0604020202020204" pitchFamily="34" charset="0"/>
                        <a:buChar char="•"/>
                      </a:pPr>
                      <a:r>
                        <a:rPr lang="en-US" dirty="0">
                          <a:solidFill>
                            <a:schemeClr val="tx1"/>
                          </a:solidFill>
                        </a:rPr>
                        <a:t>Visually clear potential blast area of community members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8878589"/>
                  </a:ext>
                </a:extLst>
              </a:tr>
              <a:tr h="743602">
                <a:tc>
                  <a:txBody>
                    <a:bodyP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mn-lt"/>
                          <a:ea typeface="+mn-ea"/>
                          <a:cs typeface="+mn-cs"/>
                        </a:rPr>
                        <a:t>Provide sUAS support during Search and Rescue Operations</a:t>
                      </a:r>
                    </a:p>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algn="ctr">
                        <a:buFont typeface="Arial" panose="020B0604020202020204" pitchFamily="34" charset="0"/>
                        <a:buChar char="•"/>
                      </a:pPr>
                      <a:r>
                        <a:rPr lang="en-US" dirty="0">
                          <a:solidFill>
                            <a:schemeClr val="tx1"/>
                          </a:solidFill>
                        </a:rPr>
                        <a:t>Confirm location of items following render safe operations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3130129"/>
                  </a:ext>
                </a:extLst>
              </a:tr>
              <a:tr h="370840">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algn="ctr">
                        <a:buFont typeface="Arial" panose="020B0604020202020204" pitchFamily="34" charset="0"/>
                        <a:buChar char="•"/>
                      </a:pPr>
                      <a:r>
                        <a:rPr lang="en-US" dirty="0">
                          <a:solidFill>
                            <a:schemeClr val="tx1"/>
                          </a:solidFill>
                        </a:rPr>
                        <a:t>Provide sUAS support during tactical events upon request of Critical Incident Commander (CIC)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37898250"/>
                  </a:ext>
                </a:extLst>
              </a:tr>
              <a:tr h="37084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algn="ctr">
                        <a:buFont typeface="Arial" panose="020B0604020202020204" pitchFamily="34" charset="0"/>
                        <a:buChar char="•"/>
                      </a:pPr>
                      <a:r>
                        <a:rPr lang="en-US" dirty="0">
                          <a:solidFill>
                            <a:schemeClr val="tx1"/>
                          </a:solidFill>
                        </a:rPr>
                        <a:t>Provide immediate support during disasters, building collapse, </a:t>
                      </a:r>
                      <a:r>
                        <a:rPr lang="en-US" dirty="0" err="1">
                          <a:solidFill>
                            <a:schemeClr val="tx1"/>
                          </a:solidFill>
                        </a:rPr>
                        <a:t>ie</a:t>
                      </a:r>
                      <a:r>
                        <a:rPr lang="en-US" dirty="0">
                          <a:solidFill>
                            <a:schemeClr val="tx1"/>
                          </a:solidFill>
                        </a:rPr>
                        <a:t>. Safeway Roof Collapse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7258842"/>
                  </a:ext>
                </a:extLst>
              </a:tr>
            </a:tbl>
          </a:graphicData>
        </a:graphic>
      </p:graphicFrame>
    </p:spTree>
    <p:extLst>
      <p:ext uri="{BB962C8B-B14F-4D97-AF65-F5344CB8AC3E}">
        <p14:creationId xmlns:p14="http://schemas.microsoft.com/office/powerpoint/2010/main" val="1647538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28000"/>
                <a:satMod val="94000"/>
                <a:lumMod val="20000"/>
              </a:schemeClr>
              <a:schemeClr val="bg2">
                <a:tint val="94000"/>
                <a:shade val="84000"/>
                <a:satMod val="148000"/>
                <a:lumMod val="114000"/>
              </a:schemeClr>
            </a:duotone>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0CA12C-E665-49FF-A5BB-50C8B95EDC29}"/>
              </a:ext>
            </a:extLst>
          </p:cNvPr>
          <p:cNvSpPr txBox="1"/>
          <p:nvPr/>
        </p:nvSpPr>
        <p:spPr>
          <a:xfrm>
            <a:off x="1489127" y="419003"/>
            <a:ext cx="9213743" cy="584775"/>
          </a:xfrm>
          <a:prstGeom prst="rect">
            <a:avLst/>
          </a:prstGeom>
          <a:noFill/>
        </p:spPr>
        <p:txBody>
          <a:bodyPr wrap="square" rtlCol="0">
            <a:spAutoFit/>
          </a:bodyPr>
          <a:lstStyle/>
          <a:p>
            <a:pPr algn="ctr"/>
            <a:r>
              <a:rPr lang="en-US" sz="3200" u="sng" dirty="0"/>
              <a:t>Investigations</a:t>
            </a:r>
            <a:r>
              <a:rPr lang="en-US" sz="2800" u="sng" dirty="0"/>
              <a:t> Branch </a:t>
            </a:r>
            <a:r>
              <a:rPr lang="en-US" sz="2800" u="sng" dirty="0" err="1"/>
              <a:t>sUAS</a:t>
            </a:r>
            <a:r>
              <a:rPr lang="en-US" sz="2800" u="sng" dirty="0"/>
              <a:t> Prohibited Uses</a:t>
            </a:r>
          </a:p>
        </p:txBody>
      </p:sp>
      <p:pic>
        <p:nvPicPr>
          <p:cNvPr id="8" name="Picture 7">
            <a:extLst>
              <a:ext uri="{FF2B5EF4-FFF2-40B4-BE49-F238E27FC236}">
                <a16:creationId xmlns:a16="http://schemas.microsoft.com/office/drawing/2014/main" id="{601C5A3A-7292-4B9E-A360-4EDCF8F4A009}"/>
              </a:ext>
            </a:extLst>
          </p:cNvPr>
          <p:cNvPicPr>
            <a:picLocks noChangeAspect="1"/>
          </p:cNvPicPr>
          <p:nvPr/>
        </p:nvPicPr>
        <p:blipFill>
          <a:blip r:embed="rId3"/>
          <a:stretch>
            <a:fillRect/>
          </a:stretch>
        </p:blipFill>
        <p:spPr>
          <a:xfrm>
            <a:off x="1857620" y="1691247"/>
            <a:ext cx="8476755" cy="4183080"/>
          </a:xfrm>
          <a:prstGeom prst="rect">
            <a:avLst/>
          </a:prstGeom>
          <a:solidFill>
            <a:schemeClr val="tx1"/>
          </a:solidFill>
        </p:spPr>
      </p:pic>
    </p:spTree>
    <p:extLst>
      <p:ext uri="{BB962C8B-B14F-4D97-AF65-F5344CB8AC3E}">
        <p14:creationId xmlns:p14="http://schemas.microsoft.com/office/powerpoint/2010/main" val="2482521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28000"/>
                <a:satMod val="94000"/>
                <a:lumMod val="20000"/>
              </a:schemeClr>
              <a:schemeClr val="bg2">
                <a:tint val="94000"/>
                <a:shade val="84000"/>
                <a:satMod val="148000"/>
                <a:lumMod val="114000"/>
              </a:schemeClr>
            </a:duotone>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9DDA4C7-E1B0-38A1-9E5A-7CA25E116DC7}"/>
              </a:ext>
            </a:extLst>
          </p:cNvPr>
          <p:cNvGraphicFramePr>
            <a:graphicFrameLocks noChangeAspect="1"/>
          </p:cNvGraphicFramePr>
          <p:nvPr>
            <p:extLst>
              <p:ext uri="{D42A27DB-BD31-4B8C-83A1-F6EECF244321}">
                <p14:modId xmlns:p14="http://schemas.microsoft.com/office/powerpoint/2010/main" val="505139671"/>
              </p:ext>
            </p:extLst>
          </p:nvPr>
        </p:nvGraphicFramePr>
        <p:xfrm>
          <a:off x="6195562" y="244372"/>
          <a:ext cx="5002067" cy="6474043"/>
        </p:xfrm>
        <a:graphic>
          <a:graphicData uri="http://schemas.openxmlformats.org/presentationml/2006/ole">
            <mc:AlternateContent xmlns:mc="http://schemas.openxmlformats.org/markup-compatibility/2006">
              <mc:Choice xmlns:v="urn:schemas-microsoft-com:vml" Requires="v">
                <p:oleObj spid="_x0000_s1026" name="Acrobat Document" r:id="rId4" imgW="5829212" imgH="7543800" progId="AcroExch.Document.DC">
                  <p:embed/>
                </p:oleObj>
              </mc:Choice>
              <mc:Fallback>
                <p:oleObj name="Acrobat Document" r:id="rId4" imgW="5829212" imgH="7543800" progId="AcroExch.Document.DC">
                  <p:embed/>
                  <p:pic>
                    <p:nvPicPr>
                      <p:cNvPr id="0" name=""/>
                      <p:cNvPicPr/>
                      <p:nvPr/>
                    </p:nvPicPr>
                    <p:blipFill>
                      <a:blip r:embed="rId5"/>
                      <a:stretch>
                        <a:fillRect/>
                      </a:stretch>
                    </p:blipFill>
                    <p:spPr>
                      <a:xfrm>
                        <a:off x="6195562" y="244372"/>
                        <a:ext cx="5002067" cy="647404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8C08CCE9-FD65-34CA-2F88-CAA211AC99B6}"/>
              </a:ext>
            </a:extLst>
          </p:cNvPr>
          <p:cNvGraphicFramePr>
            <a:graphicFrameLocks noChangeAspect="1"/>
          </p:cNvGraphicFramePr>
          <p:nvPr>
            <p:extLst>
              <p:ext uri="{D42A27DB-BD31-4B8C-83A1-F6EECF244321}">
                <p14:modId xmlns:p14="http://schemas.microsoft.com/office/powerpoint/2010/main" val="3998712992"/>
              </p:ext>
            </p:extLst>
          </p:nvPr>
        </p:nvGraphicFramePr>
        <p:xfrm>
          <a:off x="635142" y="244372"/>
          <a:ext cx="5002067" cy="6474046"/>
        </p:xfrm>
        <a:graphic>
          <a:graphicData uri="http://schemas.openxmlformats.org/presentationml/2006/ole">
            <mc:AlternateContent xmlns:mc="http://schemas.openxmlformats.org/markup-compatibility/2006">
              <mc:Choice xmlns:v="urn:schemas-microsoft-com:vml" Requires="v">
                <p:oleObj spid="_x0000_s1027" name="Acrobat Document" r:id="rId6" imgW="5829212" imgH="7543800" progId="AcroExch.Document.DC">
                  <p:embed/>
                </p:oleObj>
              </mc:Choice>
              <mc:Fallback>
                <p:oleObj name="Acrobat Document" r:id="rId6" imgW="5829212" imgH="7543800" progId="AcroExch.Document.DC">
                  <p:embed/>
                  <p:pic>
                    <p:nvPicPr>
                      <p:cNvPr id="0" name=""/>
                      <p:cNvPicPr/>
                      <p:nvPr/>
                    </p:nvPicPr>
                    <p:blipFill>
                      <a:blip r:embed="rId7"/>
                      <a:stretch>
                        <a:fillRect/>
                      </a:stretch>
                    </p:blipFill>
                    <p:spPr>
                      <a:xfrm>
                        <a:off x="635142" y="244372"/>
                        <a:ext cx="5002067" cy="6474046"/>
                      </a:xfrm>
                      <a:prstGeom prst="rect">
                        <a:avLst/>
                      </a:prstGeom>
                    </p:spPr>
                  </p:pic>
                </p:oleObj>
              </mc:Fallback>
            </mc:AlternateContent>
          </a:graphicData>
        </a:graphic>
      </p:graphicFrame>
    </p:spTree>
    <p:extLst>
      <p:ext uri="{BB962C8B-B14F-4D97-AF65-F5344CB8AC3E}">
        <p14:creationId xmlns:p14="http://schemas.microsoft.com/office/powerpoint/2010/main" val="899643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1268" y="139485"/>
            <a:ext cx="11549464" cy="4590119"/>
          </a:xfrm>
        </p:spPr>
        <p:txBody>
          <a:bodyPr>
            <a:normAutofit/>
          </a:bodyPr>
          <a:lstStyle/>
          <a:p>
            <a:br>
              <a:rPr lang="en-US" sz="4400" dirty="0">
                <a:latin typeface="Times New Roman" panose="02020603050405020304" pitchFamily="18" charset="0"/>
                <a:cs typeface="Times New Roman" panose="02020603050405020304" pitchFamily="18" charset="0"/>
              </a:rPr>
            </a:br>
            <a:endParaRPr lang="en-US" sz="4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03301C5-1C4C-4B89-9D56-0CF6751D1D88}"/>
              </a:ext>
            </a:extLst>
          </p:cNvPr>
          <p:cNvSpPr/>
          <p:nvPr/>
        </p:nvSpPr>
        <p:spPr>
          <a:xfrm>
            <a:off x="663841" y="982997"/>
            <a:ext cx="10864312" cy="923330"/>
          </a:xfrm>
          <a:prstGeom prst="rect">
            <a:avLst/>
          </a:prstGeom>
        </p:spPr>
        <p:txBody>
          <a:bodyPr wrap="square">
            <a:spAutoFit/>
          </a:bodyPr>
          <a:lstStyle/>
          <a:p>
            <a:pPr algn="ctr"/>
            <a:endParaRPr lang="en-US" dirty="0">
              <a:latin typeface="+mj-lt"/>
              <a:cs typeface="Arial" panose="020B0604020202020204" pitchFamily="34" charset="0"/>
            </a:endParaRPr>
          </a:p>
          <a:p>
            <a:pPr algn="ctr"/>
            <a:endParaRPr lang="en-US" i="1" dirty="0">
              <a:latin typeface="+mj-lt"/>
              <a:cs typeface="Arial" panose="020B0604020202020204" pitchFamily="34" charset="0"/>
            </a:endParaRPr>
          </a:p>
          <a:p>
            <a:pPr algn="ctr"/>
            <a:endParaRPr lang="en-US" i="1" dirty="0">
              <a:latin typeface="+mj-lt"/>
              <a:cs typeface="Arial" panose="020B0604020202020204" pitchFamily="34" charset="0"/>
            </a:endParaRPr>
          </a:p>
        </p:txBody>
      </p:sp>
      <p:sp>
        <p:nvSpPr>
          <p:cNvPr id="6" name="TextBox 5">
            <a:extLst>
              <a:ext uri="{FF2B5EF4-FFF2-40B4-BE49-F238E27FC236}">
                <a16:creationId xmlns:a16="http://schemas.microsoft.com/office/drawing/2014/main" id="{718B69AE-3FCE-4A22-9D2C-2D1ED56DEEA0}"/>
              </a:ext>
            </a:extLst>
          </p:cNvPr>
          <p:cNvSpPr txBox="1"/>
          <p:nvPr/>
        </p:nvSpPr>
        <p:spPr>
          <a:xfrm>
            <a:off x="1082943" y="274945"/>
            <a:ext cx="10026111" cy="584775"/>
          </a:xfrm>
          <a:prstGeom prst="rect">
            <a:avLst/>
          </a:prstGeom>
          <a:noFill/>
        </p:spPr>
        <p:txBody>
          <a:bodyPr wrap="square" rtlCol="0">
            <a:spAutoFit/>
          </a:bodyPr>
          <a:lstStyle/>
          <a:p>
            <a:pPr lvl="0" algn="ctr">
              <a:spcAft>
                <a:spcPts val="1200"/>
              </a:spcAft>
            </a:pPr>
            <a:r>
              <a:rPr lang="en-US" sz="3200" u="sng" dirty="0">
                <a:solidFill>
                  <a:prstClr val="white"/>
                </a:solidFill>
                <a:cs typeface="Arial" panose="020B0604020202020204" pitchFamily="34" charset="0"/>
              </a:rPr>
              <a:t>Use Case #1 – Safeway Roof Collapse 2/8/2021</a:t>
            </a:r>
          </a:p>
        </p:txBody>
      </p:sp>
      <p:pic>
        <p:nvPicPr>
          <p:cNvPr id="7" name="Picture 6">
            <a:extLst>
              <a:ext uri="{FF2B5EF4-FFF2-40B4-BE49-F238E27FC236}">
                <a16:creationId xmlns:a16="http://schemas.microsoft.com/office/drawing/2014/main" id="{71E34508-84A2-4FC5-A0E5-F615982EFF9A}"/>
              </a:ext>
            </a:extLst>
          </p:cNvPr>
          <p:cNvPicPr>
            <a:picLocks noChangeAspect="1"/>
          </p:cNvPicPr>
          <p:nvPr/>
        </p:nvPicPr>
        <p:blipFill>
          <a:blip r:embed="rId2"/>
          <a:stretch>
            <a:fillRect/>
          </a:stretch>
        </p:blipFill>
        <p:spPr>
          <a:xfrm>
            <a:off x="0" y="3517102"/>
            <a:ext cx="5938019" cy="3340898"/>
          </a:xfrm>
          <a:prstGeom prst="rect">
            <a:avLst/>
          </a:prstGeom>
        </p:spPr>
      </p:pic>
      <p:pic>
        <p:nvPicPr>
          <p:cNvPr id="5" name="Picture 4">
            <a:extLst>
              <a:ext uri="{FF2B5EF4-FFF2-40B4-BE49-F238E27FC236}">
                <a16:creationId xmlns:a16="http://schemas.microsoft.com/office/drawing/2014/main" id="{4A4F23A2-645F-4915-B845-EC8995347C93}"/>
              </a:ext>
            </a:extLst>
          </p:cNvPr>
          <p:cNvPicPr>
            <a:picLocks noChangeAspect="1"/>
          </p:cNvPicPr>
          <p:nvPr/>
        </p:nvPicPr>
        <p:blipFill>
          <a:blip r:embed="rId3"/>
          <a:stretch>
            <a:fillRect/>
          </a:stretch>
        </p:blipFill>
        <p:spPr>
          <a:xfrm>
            <a:off x="4855838" y="1906327"/>
            <a:ext cx="7336161" cy="4125848"/>
          </a:xfrm>
          <a:prstGeom prst="rect">
            <a:avLst/>
          </a:prstGeom>
        </p:spPr>
      </p:pic>
      <p:sp>
        <p:nvSpPr>
          <p:cNvPr id="8" name="TextBox 7">
            <a:extLst>
              <a:ext uri="{FF2B5EF4-FFF2-40B4-BE49-F238E27FC236}">
                <a16:creationId xmlns:a16="http://schemas.microsoft.com/office/drawing/2014/main" id="{58FC8129-22B1-4506-8E1C-0870CA1DAC06}"/>
              </a:ext>
            </a:extLst>
          </p:cNvPr>
          <p:cNvSpPr txBox="1"/>
          <p:nvPr/>
        </p:nvSpPr>
        <p:spPr>
          <a:xfrm>
            <a:off x="163286" y="1339309"/>
            <a:ext cx="4561114"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MEDU response with robot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Gresham response with sUAS</a:t>
            </a:r>
          </a:p>
        </p:txBody>
      </p:sp>
    </p:spTree>
    <p:extLst>
      <p:ext uri="{BB962C8B-B14F-4D97-AF65-F5344CB8AC3E}">
        <p14:creationId xmlns:p14="http://schemas.microsoft.com/office/powerpoint/2010/main" val="3621112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1268" y="139485"/>
            <a:ext cx="11549464" cy="4590119"/>
          </a:xfrm>
        </p:spPr>
        <p:txBody>
          <a:bodyPr>
            <a:normAutofit/>
          </a:bodyPr>
          <a:lstStyle/>
          <a:p>
            <a:br>
              <a:rPr lang="en-US" sz="4400" dirty="0">
                <a:latin typeface="Times New Roman" panose="02020603050405020304" pitchFamily="18" charset="0"/>
                <a:cs typeface="Times New Roman" panose="02020603050405020304" pitchFamily="18" charset="0"/>
              </a:rPr>
            </a:br>
            <a:endParaRPr lang="en-US" sz="4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03301C5-1C4C-4B89-9D56-0CF6751D1D88}"/>
              </a:ext>
            </a:extLst>
          </p:cNvPr>
          <p:cNvSpPr/>
          <p:nvPr/>
        </p:nvSpPr>
        <p:spPr>
          <a:xfrm>
            <a:off x="663841" y="982997"/>
            <a:ext cx="10864312" cy="923330"/>
          </a:xfrm>
          <a:prstGeom prst="rect">
            <a:avLst/>
          </a:prstGeom>
        </p:spPr>
        <p:txBody>
          <a:bodyPr wrap="square">
            <a:spAutoFit/>
          </a:bodyPr>
          <a:lstStyle/>
          <a:p>
            <a:pPr algn="ctr"/>
            <a:endParaRPr lang="en-US" dirty="0">
              <a:latin typeface="+mj-lt"/>
              <a:cs typeface="Arial" panose="020B0604020202020204" pitchFamily="34" charset="0"/>
            </a:endParaRPr>
          </a:p>
          <a:p>
            <a:pPr algn="ctr"/>
            <a:endParaRPr lang="en-US" i="1" dirty="0">
              <a:latin typeface="+mj-lt"/>
              <a:cs typeface="Arial" panose="020B0604020202020204" pitchFamily="34" charset="0"/>
            </a:endParaRPr>
          </a:p>
          <a:p>
            <a:pPr algn="ctr"/>
            <a:endParaRPr lang="en-US" i="1" dirty="0">
              <a:latin typeface="+mj-lt"/>
              <a:cs typeface="Arial" panose="020B0604020202020204" pitchFamily="34" charset="0"/>
            </a:endParaRPr>
          </a:p>
        </p:txBody>
      </p:sp>
      <p:sp>
        <p:nvSpPr>
          <p:cNvPr id="6" name="TextBox 5">
            <a:extLst>
              <a:ext uri="{FF2B5EF4-FFF2-40B4-BE49-F238E27FC236}">
                <a16:creationId xmlns:a16="http://schemas.microsoft.com/office/drawing/2014/main" id="{718B69AE-3FCE-4A22-9D2C-2D1ED56DEEA0}"/>
              </a:ext>
            </a:extLst>
          </p:cNvPr>
          <p:cNvSpPr txBox="1"/>
          <p:nvPr/>
        </p:nvSpPr>
        <p:spPr>
          <a:xfrm>
            <a:off x="663841" y="225174"/>
            <a:ext cx="10864312" cy="584775"/>
          </a:xfrm>
          <a:prstGeom prst="rect">
            <a:avLst/>
          </a:prstGeom>
          <a:noFill/>
        </p:spPr>
        <p:txBody>
          <a:bodyPr wrap="square" rtlCol="0">
            <a:spAutoFit/>
          </a:bodyPr>
          <a:lstStyle/>
          <a:p>
            <a:pPr lvl="0" algn="ctr">
              <a:spcAft>
                <a:spcPts val="1200"/>
              </a:spcAft>
            </a:pPr>
            <a:r>
              <a:rPr lang="en-US" sz="3200" u="sng" dirty="0">
                <a:solidFill>
                  <a:prstClr val="white"/>
                </a:solidFill>
                <a:cs typeface="Arial" panose="020B0604020202020204" pitchFamily="34" charset="0"/>
              </a:rPr>
              <a:t>Use case #2 - FARO system vs. sUAS</a:t>
            </a:r>
          </a:p>
        </p:txBody>
      </p:sp>
      <p:sp>
        <p:nvSpPr>
          <p:cNvPr id="12" name="TextBox 11">
            <a:extLst>
              <a:ext uri="{FF2B5EF4-FFF2-40B4-BE49-F238E27FC236}">
                <a16:creationId xmlns:a16="http://schemas.microsoft.com/office/drawing/2014/main" id="{D5A8F29A-FDE5-420F-A81F-41A34B1B7AE9}"/>
              </a:ext>
            </a:extLst>
          </p:cNvPr>
          <p:cNvSpPr txBox="1"/>
          <p:nvPr/>
        </p:nvSpPr>
        <p:spPr>
          <a:xfrm>
            <a:off x="1757026" y="5883721"/>
            <a:ext cx="2452670" cy="646331"/>
          </a:xfrm>
          <a:prstGeom prst="rect">
            <a:avLst/>
          </a:prstGeom>
          <a:noFill/>
        </p:spPr>
        <p:txBody>
          <a:bodyPr wrap="square" rtlCol="0">
            <a:spAutoFit/>
          </a:bodyPr>
          <a:lstStyle/>
          <a:p>
            <a:pPr algn="ctr"/>
            <a:r>
              <a:rPr lang="en-US" dirty="0"/>
              <a:t>FARO – 3 hours, 24 minutes</a:t>
            </a:r>
          </a:p>
        </p:txBody>
      </p:sp>
      <p:sp>
        <p:nvSpPr>
          <p:cNvPr id="14" name="TextBox 13">
            <a:extLst>
              <a:ext uri="{FF2B5EF4-FFF2-40B4-BE49-F238E27FC236}">
                <a16:creationId xmlns:a16="http://schemas.microsoft.com/office/drawing/2014/main" id="{DB35D694-518A-45EA-A795-7DAD88FA3B77}"/>
              </a:ext>
            </a:extLst>
          </p:cNvPr>
          <p:cNvSpPr txBox="1"/>
          <p:nvPr/>
        </p:nvSpPr>
        <p:spPr>
          <a:xfrm>
            <a:off x="8168298" y="5883721"/>
            <a:ext cx="1821051" cy="646331"/>
          </a:xfrm>
          <a:prstGeom prst="rect">
            <a:avLst/>
          </a:prstGeom>
          <a:noFill/>
        </p:spPr>
        <p:txBody>
          <a:bodyPr wrap="square" rtlCol="0">
            <a:spAutoFit/>
          </a:bodyPr>
          <a:lstStyle/>
          <a:p>
            <a:pPr algn="ctr"/>
            <a:r>
              <a:rPr lang="en-US" dirty="0"/>
              <a:t>sUAS – 30 minutes</a:t>
            </a:r>
          </a:p>
        </p:txBody>
      </p:sp>
      <p:pic>
        <p:nvPicPr>
          <p:cNvPr id="3" name="Picture 2">
            <a:extLst>
              <a:ext uri="{FF2B5EF4-FFF2-40B4-BE49-F238E27FC236}">
                <a16:creationId xmlns:a16="http://schemas.microsoft.com/office/drawing/2014/main" id="{ACDC8FCB-2B81-4D63-B4CC-BC0A0E357EC7}"/>
              </a:ext>
            </a:extLst>
          </p:cNvPr>
          <p:cNvPicPr>
            <a:picLocks noChangeAspect="1"/>
          </p:cNvPicPr>
          <p:nvPr/>
        </p:nvPicPr>
        <p:blipFill>
          <a:blip r:embed="rId2"/>
          <a:stretch>
            <a:fillRect/>
          </a:stretch>
        </p:blipFill>
        <p:spPr>
          <a:xfrm>
            <a:off x="5993883" y="1816216"/>
            <a:ext cx="6169883" cy="4058785"/>
          </a:xfrm>
          <a:prstGeom prst="rect">
            <a:avLst/>
          </a:prstGeom>
        </p:spPr>
      </p:pic>
      <p:pic>
        <p:nvPicPr>
          <p:cNvPr id="5" name="Picture 4">
            <a:extLst>
              <a:ext uri="{FF2B5EF4-FFF2-40B4-BE49-F238E27FC236}">
                <a16:creationId xmlns:a16="http://schemas.microsoft.com/office/drawing/2014/main" id="{15EEDA80-E49D-4BD0-8188-C0F8C21A3D82}"/>
              </a:ext>
            </a:extLst>
          </p:cNvPr>
          <p:cNvPicPr>
            <a:picLocks noChangeAspect="1"/>
          </p:cNvPicPr>
          <p:nvPr/>
        </p:nvPicPr>
        <p:blipFill>
          <a:blip r:embed="rId3"/>
          <a:stretch>
            <a:fillRect/>
          </a:stretch>
        </p:blipFill>
        <p:spPr>
          <a:xfrm>
            <a:off x="0" y="1816216"/>
            <a:ext cx="5966723" cy="4058785"/>
          </a:xfrm>
          <a:prstGeom prst="rect">
            <a:avLst/>
          </a:prstGeom>
        </p:spPr>
      </p:pic>
    </p:spTree>
    <p:extLst>
      <p:ext uri="{BB962C8B-B14F-4D97-AF65-F5344CB8AC3E}">
        <p14:creationId xmlns:p14="http://schemas.microsoft.com/office/powerpoint/2010/main" val="1123186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1268" y="139485"/>
            <a:ext cx="11549464" cy="4590119"/>
          </a:xfrm>
        </p:spPr>
        <p:txBody>
          <a:bodyPr>
            <a:normAutofit/>
          </a:bodyPr>
          <a:lstStyle/>
          <a:p>
            <a:br>
              <a:rPr lang="en-US" sz="4400" dirty="0">
                <a:latin typeface="Times New Roman" panose="02020603050405020304" pitchFamily="18" charset="0"/>
                <a:cs typeface="Times New Roman" panose="02020603050405020304" pitchFamily="18" charset="0"/>
              </a:rPr>
            </a:br>
            <a:endParaRPr lang="en-US" sz="4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03301C5-1C4C-4B89-9D56-0CF6751D1D88}"/>
              </a:ext>
            </a:extLst>
          </p:cNvPr>
          <p:cNvSpPr/>
          <p:nvPr/>
        </p:nvSpPr>
        <p:spPr>
          <a:xfrm>
            <a:off x="663841" y="982997"/>
            <a:ext cx="10864312" cy="923330"/>
          </a:xfrm>
          <a:prstGeom prst="rect">
            <a:avLst/>
          </a:prstGeom>
        </p:spPr>
        <p:txBody>
          <a:bodyPr wrap="square">
            <a:spAutoFit/>
          </a:bodyPr>
          <a:lstStyle/>
          <a:p>
            <a:pPr algn="ctr"/>
            <a:endParaRPr lang="en-US" dirty="0">
              <a:latin typeface="+mj-lt"/>
              <a:cs typeface="Arial" panose="020B0604020202020204" pitchFamily="34" charset="0"/>
            </a:endParaRPr>
          </a:p>
          <a:p>
            <a:pPr algn="ctr"/>
            <a:endParaRPr lang="en-US" i="1" dirty="0">
              <a:latin typeface="+mj-lt"/>
              <a:cs typeface="Arial" panose="020B0604020202020204" pitchFamily="34" charset="0"/>
            </a:endParaRPr>
          </a:p>
          <a:p>
            <a:pPr algn="ctr"/>
            <a:endParaRPr lang="en-US" i="1" dirty="0">
              <a:latin typeface="+mj-lt"/>
              <a:cs typeface="Arial" panose="020B0604020202020204" pitchFamily="34" charset="0"/>
            </a:endParaRPr>
          </a:p>
        </p:txBody>
      </p:sp>
      <p:sp>
        <p:nvSpPr>
          <p:cNvPr id="6" name="TextBox 5">
            <a:extLst>
              <a:ext uri="{FF2B5EF4-FFF2-40B4-BE49-F238E27FC236}">
                <a16:creationId xmlns:a16="http://schemas.microsoft.com/office/drawing/2014/main" id="{718B69AE-3FCE-4A22-9D2C-2D1ED56DEEA0}"/>
              </a:ext>
            </a:extLst>
          </p:cNvPr>
          <p:cNvSpPr txBox="1"/>
          <p:nvPr/>
        </p:nvSpPr>
        <p:spPr>
          <a:xfrm>
            <a:off x="663841" y="225174"/>
            <a:ext cx="10864312" cy="584775"/>
          </a:xfrm>
          <a:prstGeom prst="rect">
            <a:avLst/>
          </a:prstGeom>
          <a:noFill/>
        </p:spPr>
        <p:txBody>
          <a:bodyPr wrap="square" rtlCol="0">
            <a:spAutoFit/>
          </a:bodyPr>
          <a:lstStyle/>
          <a:p>
            <a:pPr lvl="0" algn="ctr">
              <a:spcAft>
                <a:spcPts val="1200"/>
              </a:spcAft>
            </a:pPr>
            <a:r>
              <a:rPr lang="en-US" sz="3200" u="sng" dirty="0">
                <a:solidFill>
                  <a:prstClr val="white"/>
                </a:solidFill>
                <a:cs typeface="Arial" panose="020B0604020202020204" pitchFamily="34" charset="0"/>
              </a:rPr>
              <a:t>Use Case #3 – SE Division / SE 171</a:t>
            </a:r>
            <a:r>
              <a:rPr lang="en-US" sz="3200" u="sng" baseline="30000" dirty="0">
                <a:solidFill>
                  <a:prstClr val="white"/>
                </a:solidFill>
                <a:cs typeface="Arial" panose="020B0604020202020204" pitchFamily="34" charset="0"/>
              </a:rPr>
              <a:t>st</a:t>
            </a:r>
            <a:r>
              <a:rPr lang="en-US" sz="3200" u="sng" dirty="0">
                <a:solidFill>
                  <a:prstClr val="white"/>
                </a:solidFill>
                <a:cs typeface="Arial" panose="020B0604020202020204" pitchFamily="34" charset="0"/>
              </a:rPr>
              <a:t> Hostage situation</a:t>
            </a:r>
          </a:p>
        </p:txBody>
      </p:sp>
      <p:sp>
        <p:nvSpPr>
          <p:cNvPr id="8" name="TextBox 7">
            <a:extLst>
              <a:ext uri="{FF2B5EF4-FFF2-40B4-BE49-F238E27FC236}">
                <a16:creationId xmlns:a16="http://schemas.microsoft.com/office/drawing/2014/main" id="{58FC8129-22B1-4506-8E1C-0870CA1DAC06}"/>
              </a:ext>
            </a:extLst>
          </p:cNvPr>
          <p:cNvSpPr txBox="1"/>
          <p:nvPr/>
        </p:nvSpPr>
        <p:spPr>
          <a:xfrm>
            <a:off x="146818" y="1111105"/>
            <a:ext cx="5932714"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t>4</a:t>
            </a:r>
            <a:r>
              <a:rPr lang="en-US" sz="2000" baseline="30000" dirty="0"/>
              <a:t>th</a:t>
            </a:r>
            <a:r>
              <a:rPr lang="en-US" sz="2000" dirty="0"/>
              <a:t> story location – multiple shots fired at police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Utilized Gresham sUAS as de-escalation tool</a:t>
            </a:r>
          </a:p>
        </p:txBody>
      </p:sp>
      <p:pic>
        <p:nvPicPr>
          <p:cNvPr id="3" name="Picture 2">
            <a:extLst>
              <a:ext uri="{FF2B5EF4-FFF2-40B4-BE49-F238E27FC236}">
                <a16:creationId xmlns:a16="http://schemas.microsoft.com/office/drawing/2014/main" id="{63141756-E9CF-4E77-9196-63162A3DD883}"/>
              </a:ext>
            </a:extLst>
          </p:cNvPr>
          <p:cNvPicPr>
            <a:picLocks noChangeAspect="1"/>
          </p:cNvPicPr>
          <p:nvPr/>
        </p:nvPicPr>
        <p:blipFill rotWithShape="1">
          <a:blip r:embed="rId2"/>
          <a:srcRect l="16819" t="23538" r="35325"/>
          <a:stretch/>
        </p:blipFill>
        <p:spPr>
          <a:xfrm>
            <a:off x="6346556" y="1155297"/>
            <a:ext cx="5791200" cy="5590340"/>
          </a:xfrm>
          <a:prstGeom prst="rect">
            <a:avLst/>
          </a:prstGeom>
        </p:spPr>
      </p:pic>
      <p:pic>
        <p:nvPicPr>
          <p:cNvPr id="9" name="Picture 8">
            <a:extLst>
              <a:ext uri="{FF2B5EF4-FFF2-40B4-BE49-F238E27FC236}">
                <a16:creationId xmlns:a16="http://schemas.microsoft.com/office/drawing/2014/main" id="{950D41EE-E361-4894-8FC3-78BB213B01F8}"/>
              </a:ext>
            </a:extLst>
          </p:cNvPr>
          <p:cNvPicPr>
            <a:picLocks noChangeAspect="1"/>
          </p:cNvPicPr>
          <p:nvPr/>
        </p:nvPicPr>
        <p:blipFill>
          <a:blip r:embed="rId3"/>
          <a:stretch>
            <a:fillRect/>
          </a:stretch>
        </p:blipFill>
        <p:spPr>
          <a:xfrm>
            <a:off x="100232" y="2562652"/>
            <a:ext cx="5969590" cy="4070174"/>
          </a:xfrm>
          <a:prstGeom prst="rect">
            <a:avLst/>
          </a:prstGeom>
        </p:spPr>
      </p:pic>
    </p:spTree>
    <p:extLst>
      <p:ext uri="{BB962C8B-B14F-4D97-AF65-F5344CB8AC3E}">
        <p14:creationId xmlns:p14="http://schemas.microsoft.com/office/powerpoint/2010/main" val="39571022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4392</TotalTime>
  <Words>565</Words>
  <Application>Microsoft Office PowerPoint</Application>
  <PresentationFormat>Widescreen</PresentationFormat>
  <Paragraphs>86</Paragraphs>
  <Slides>11</Slides>
  <Notes>1</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11</vt:i4>
      </vt:variant>
    </vt:vector>
  </HeadingPairs>
  <TitlesOfParts>
    <vt:vector size="19" baseType="lpstr">
      <vt:lpstr>Arial</vt:lpstr>
      <vt:lpstr>Calibri</vt:lpstr>
      <vt:lpstr>Calibri Light</vt:lpstr>
      <vt:lpstr>Century Gothic</vt:lpstr>
      <vt:lpstr>Times New Roman</vt:lpstr>
      <vt:lpstr>Mesh</vt:lpstr>
      <vt:lpstr>Office Theme</vt:lpstr>
      <vt:lpstr>Acrobat Document</vt:lpstr>
      <vt:lpstr>PowerPoint Presentation</vt:lpstr>
      <vt:lpstr> </vt:lpstr>
      <vt:lpstr>PowerPoint Presentation</vt:lpstr>
      <vt:lpstr>PowerPoint Presentation</vt:lpstr>
      <vt:lpstr>PowerPoint Presentation</vt:lpstr>
      <vt:lpstr>PowerPoint Presentation</vt:lpstr>
      <vt:lpstr> </vt:lpstr>
      <vt:lpstr> </vt:lpstr>
      <vt:lpstr> </vt:lpstr>
      <vt:lpstr> </vt:lpstr>
      <vt:lpstr> </vt:lpstr>
    </vt:vector>
  </TitlesOfParts>
  <Company>Portland Police Bureau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PORTLAND METRO EXPLOSIVE DISPOSAL UNIT - ORIENTATION FALL 2019</dc:title>
  <dc:creator>James P. Defrain</dc:creator>
  <cp:lastModifiedBy>Linzey, Kathryn</cp:lastModifiedBy>
  <cp:revision>202</cp:revision>
  <dcterms:created xsi:type="dcterms:W3CDTF">2019-09-25T18:13:10Z</dcterms:created>
  <dcterms:modified xsi:type="dcterms:W3CDTF">2023-03-09T19:38:04Z</dcterms:modified>
</cp:coreProperties>
</file>