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5" r:id="rId5"/>
    <p:sldId id="447" r:id="rId6"/>
    <p:sldId id="530" r:id="rId7"/>
    <p:sldId id="564" r:id="rId8"/>
    <p:sldId id="565" r:id="rId9"/>
    <p:sldId id="566" r:id="rId10"/>
    <p:sldId id="567" r:id="rId11"/>
    <p:sldId id="53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7D47"/>
    <a:srgbClr val="FF6600"/>
    <a:srgbClr val="FBF5EB"/>
    <a:srgbClr val="ECF5E7"/>
    <a:srgbClr val="F6E9D6"/>
    <a:srgbClr val="C7E583"/>
    <a:srgbClr val="E2F2F0"/>
    <a:srgbClr val="FDFBED"/>
    <a:srgbClr val="275B28"/>
    <a:srgbClr val="1B67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1" autoAdjust="0"/>
    <p:restoredTop sz="78954" autoAdjust="0"/>
  </p:normalViewPr>
  <p:slideViewPr>
    <p:cSldViewPr snapToGrid="0">
      <p:cViewPr varScale="1">
        <p:scale>
          <a:sx n="83" d="100"/>
          <a:sy n="83" d="100"/>
        </p:scale>
        <p:origin x="594"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79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ono, Shannon" userId="e2ea375a-8aa4-495c-938a-f92b15bf0533" providerId="ADAL" clId="{07830C86-FC49-4965-A5DE-13E6FDB2BCA9}"/>
    <pc:docChg chg="delSld modSld">
      <pc:chgData name="Buono, Shannon" userId="e2ea375a-8aa4-495c-938a-f92b15bf0533" providerId="ADAL" clId="{07830C86-FC49-4965-A5DE-13E6FDB2BCA9}" dt="2023-03-14T22:06:06.847" v="10" actId="6549"/>
      <pc:docMkLst>
        <pc:docMk/>
      </pc:docMkLst>
      <pc:sldChg chg="modNotesTx">
        <pc:chgData name="Buono, Shannon" userId="e2ea375a-8aa4-495c-938a-f92b15bf0533" providerId="ADAL" clId="{07830C86-FC49-4965-A5DE-13E6FDB2BCA9}" dt="2023-03-14T22:05:28.499" v="0" actId="6549"/>
        <pc:sldMkLst>
          <pc:docMk/>
          <pc:sldMk cId="1826634206" sldId="265"/>
        </pc:sldMkLst>
      </pc:sldChg>
      <pc:sldChg chg="del">
        <pc:chgData name="Buono, Shannon" userId="e2ea375a-8aa4-495c-938a-f92b15bf0533" providerId="ADAL" clId="{07830C86-FC49-4965-A5DE-13E6FDB2BCA9}" dt="2023-03-14T22:06:01.855" v="9" actId="47"/>
        <pc:sldMkLst>
          <pc:docMk/>
          <pc:sldMk cId="3551405382" sldId="326"/>
        </pc:sldMkLst>
      </pc:sldChg>
      <pc:sldChg chg="del">
        <pc:chgData name="Buono, Shannon" userId="e2ea375a-8aa4-495c-938a-f92b15bf0533" providerId="ADAL" clId="{07830C86-FC49-4965-A5DE-13E6FDB2BCA9}" dt="2023-03-14T22:06:00.773" v="8" actId="47"/>
        <pc:sldMkLst>
          <pc:docMk/>
          <pc:sldMk cId="635839954" sldId="363"/>
        </pc:sldMkLst>
      </pc:sldChg>
      <pc:sldChg chg="modNotesTx">
        <pc:chgData name="Buono, Shannon" userId="e2ea375a-8aa4-495c-938a-f92b15bf0533" providerId="ADAL" clId="{07830C86-FC49-4965-A5DE-13E6FDB2BCA9}" dt="2023-03-14T22:05:33.577" v="1" actId="6549"/>
        <pc:sldMkLst>
          <pc:docMk/>
          <pc:sldMk cId="1220620375" sldId="447"/>
        </pc:sldMkLst>
      </pc:sldChg>
      <pc:sldChg chg="modNotesTx">
        <pc:chgData name="Buono, Shannon" userId="e2ea375a-8aa4-495c-938a-f92b15bf0533" providerId="ADAL" clId="{07830C86-FC49-4965-A5DE-13E6FDB2BCA9}" dt="2023-03-14T22:05:37.902" v="2" actId="6549"/>
        <pc:sldMkLst>
          <pc:docMk/>
          <pc:sldMk cId="3780840075" sldId="530"/>
        </pc:sldMkLst>
      </pc:sldChg>
      <pc:sldChg chg="del">
        <pc:chgData name="Buono, Shannon" userId="e2ea375a-8aa4-495c-938a-f92b15bf0533" providerId="ADAL" clId="{07830C86-FC49-4965-A5DE-13E6FDB2BCA9}" dt="2023-03-14T22:05:58.463" v="7" actId="47"/>
        <pc:sldMkLst>
          <pc:docMk/>
          <pc:sldMk cId="945873965" sldId="537"/>
        </pc:sldMkLst>
      </pc:sldChg>
      <pc:sldChg chg="modNotesTx">
        <pc:chgData name="Buono, Shannon" userId="e2ea375a-8aa4-495c-938a-f92b15bf0533" providerId="ADAL" clId="{07830C86-FC49-4965-A5DE-13E6FDB2BCA9}" dt="2023-03-14T22:06:06.847" v="10" actId="6549"/>
        <pc:sldMkLst>
          <pc:docMk/>
          <pc:sldMk cId="2943229120" sldId="539"/>
        </pc:sldMkLst>
      </pc:sldChg>
      <pc:sldChg chg="modNotesTx">
        <pc:chgData name="Buono, Shannon" userId="e2ea375a-8aa4-495c-938a-f92b15bf0533" providerId="ADAL" clId="{07830C86-FC49-4965-A5DE-13E6FDB2BCA9}" dt="2023-03-14T22:05:42.823" v="3" actId="6549"/>
        <pc:sldMkLst>
          <pc:docMk/>
          <pc:sldMk cId="2181096483" sldId="564"/>
        </pc:sldMkLst>
      </pc:sldChg>
      <pc:sldChg chg="modNotesTx">
        <pc:chgData name="Buono, Shannon" userId="e2ea375a-8aa4-495c-938a-f92b15bf0533" providerId="ADAL" clId="{07830C86-FC49-4965-A5DE-13E6FDB2BCA9}" dt="2023-03-14T22:05:47.476" v="4" actId="6549"/>
        <pc:sldMkLst>
          <pc:docMk/>
          <pc:sldMk cId="392380198" sldId="565"/>
        </pc:sldMkLst>
      </pc:sldChg>
      <pc:sldChg chg="modNotesTx">
        <pc:chgData name="Buono, Shannon" userId="e2ea375a-8aa4-495c-938a-f92b15bf0533" providerId="ADAL" clId="{07830C86-FC49-4965-A5DE-13E6FDB2BCA9}" dt="2023-03-14T22:05:50.180" v="5" actId="6549"/>
        <pc:sldMkLst>
          <pc:docMk/>
          <pc:sldMk cId="2946533667" sldId="566"/>
        </pc:sldMkLst>
      </pc:sldChg>
      <pc:sldChg chg="modNotesTx">
        <pc:chgData name="Buono, Shannon" userId="e2ea375a-8aa4-495c-938a-f92b15bf0533" providerId="ADAL" clId="{07830C86-FC49-4965-A5DE-13E6FDB2BCA9}" dt="2023-03-14T22:05:53.140" v="6" actId="6549"/>
        <pc:sldMkLst>
          <pc:docMk/>
          <pc:sldMk cId="3019991246" sldId="5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712-9E62-4FC3-B264-77EF31ADCE14}"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858AF-3CF1-4AA4-B2B1-49B40C7C6CF9}" type="slidenum">
              <a:rPr lang="en-US" smtClean="0"/>
              <a:t>‹#›</a:t>
            </a:fld>
            <a:endParaRPr lang="en-US"/>
          </a:p>
        </p:txBody>
      </p:sp>
    </p:spTree>
    <p:extLst>
      <p:ext uri="{BB962C8B-B14F-4D97-AF65-F5344CB8AC3E}">
        <p14:creationId xmlns:p14="http://schemas.microsoft.com/office/powerpoint/2010/main" val="135431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858AF-3CF1-4AA4-B2B1-49B40C7C6CF9}" type="slidenum">
              <a:rPr lang="en-US" smtClean="0"/>
              <a:t>1</a:t>
            </a:fld>
            <a:endParaRPr lang="en-US"/>
          </a:p>
        </p:txBody>
      </p:sp>
    </p:spTree>
    <p:extLst>
      <p:ext uri="{BB962C8B-B14F-4D97-AF65-F5344CB8AC3E}">
        <p14:creationId xmlns:p14="http://schemas.microsoft.com/office/powerpoint/2010/main" val="57325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219EC15-5070-4850-A1A1-4C427EFC4074}" type="slidenum">
              <a:rPr lang="en-US" smtClean="0"/>
              <a:pPr/>
              <a:t>2</a:t>
            </a:fld>
            <a:endParaRPr lang="en-US" dirty="0"/>
          </a:p>
        </p:txBody>
      </p:sp>
    </p:spTree>
    <p:extLst>
      <p:ext uri="{BB962C8B-B14F-4D97-AF65-F5344CB8AC3E}">
        <p14:creationId xmlns:p14="http://schemas.microsoft.com/office/powerpoint/2010/main" val="2585459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858AF-3CF1-4AA4-B2B1-49B40C7C6CF9}" type="slidenum">
              <a:rPr lang="en-US" smtClean="0"/>
              <a:t>3</a:t>
            </a:fld>
            <a:endParaRPr lang="en-US"/>
          </a:p>
        </p:txBody>
      </p:sp>
    </p:spTree>
    <p:extLst>
      <p:ext uri="{BB962C8B-B14F-4D97-AF65-F5344CB8AC3E}">
        <p14:creationId xmlns:p14="http://schemas.microsoft.com/office/powerpoint/2010/main" val="73832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858AF-3CF1-4AA4-B2B1-49B40C7C6CF9}" type="slidenum">
              <a:rPr lang="en-US" smtClean="0"/>
              <a:t>4</a:t>
            </a:fld>
            <a:endParaRPr lang="en-US"/>
          </a:p>
        </p:txBody>
      </p:sp>
    </p:spTree>
    <p:extLst>
      <p:ext uri="{BB962C8B-B14F-4D97-AF65-F5344CB8AC3E}">
        <p14:creationId xmlns:p14="http://schemas.microsoft.com/office/powerpoint/2010/main" val="3881598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9EC15-5070-4850-A1A1-4C427EFC4074}" type="slidenum">
              <a:rPr lang="en-US" smtClean="0"/>
              <a:pPr/>
              <a:t>5</a:t>
            </a:fld>
            <a:endParaRPr lang="en-US" dirty="0"/>
          </a:p>
        </p:txBody>
      </p:sp>
    </p:spTree>
    <p:extLst>
      <p:ext uri="{BB962C8B-B14F-4D97-AF65-F5344CB8AC3E}">
        <p14:creationId xmlns:p14="http://schemas.microsoft.com/office/powerpoint/2010/main" val="58582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219EC15-5070-4850-A1A1-4C427EFC4074}" type="slidenum">
              <a:rPr lang="en-US" smtClean="0"/>
              <a:pPr/>
              <a:t>6</a:t>
            </a:fld>
            <a:endParaRPr lang="en-US" dirty="0"/>
          </a:p>
        </p:txBody>
      </p:sp>
    </p:spTree>
    <p:extLst>
      <p:ext uri="{BB962C8B-B14F-4D97-AF65-F5344CB8AC3E}">
        <p14:creationId xmlns:p14="http://schemas.microsoft.com/office/powerpoint/2010/main" val="156332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219EC15-5070-4850-A1A1-4C427EFC4074}" type="slidenum">
              <a:rPr lang="en-US" smtClean="0"/>
              <a:pPr/>
              <a:t>7</a:t>
            </a:fld>
            <a:endParaRPr lang="en-US" dirty="0"/>
          </a:p>
        </p:txBody>
      </p:sp>
    </p:spTree>
    <p:extLst>
      <p:ext uri="{BB962C8B-B14F-4D97-AF65-F5344CB8AC3E}">
        <p14:creationId xmlns:p14="http://schemas.microsoft.com/office/powerpoint/2010/main" val="89501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858AF-3CF1-4AA4-B2B1-49B40C7C6CF9}" type="slidenum">
              <a:rPr lang="en-US" smtClean="0"/>
              <a:t>8</a:t>
            </a:fld>
            <a:endParaRPr lang="en-US"/>
          </a:p>
        </p:txBody>
      </p:sp>
    </p:spTree>
    <p:extLst>
      <p:ext uri="{BB962C8B-B14F-4D97-AF65-F5344CB8AC3E}">
        <p14:creationId xmlns:p14="http://schemas.microsoft.com/office/powerpoint/2010/main" val="329162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58A6-BA59-4A1E-B2AF-4DC1C9318A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A847F5-BADE-48B4-B6E8-18C7D2777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DBF72-5E03-43D3-9FC3-1BABD7116700}"/>
              </a:ext>
            </a:extLst>
          </p:cNvPr>
          <p:cNvSpPr>
            <a:spLocks noGrp="1"/>
          </p:cNvSpPr>
          <p:nvPr>
            <p:ph type="dt" sz="half" idx="10"/>
          </p:nvPr>
        </p:nvSpPr>
        <p:spPr/>
        <p:txBody>
          <a:bodyPr/>
          <a:lstStyle/>
          <a:p>
            <a:fld id="{470E8D6B-4BAA-4B59-836E-871BC2FDBD24}" type="datetimeFigureOut">
              <a:rPr lang="en-US" smtClean="0"/>
              <a:t>3/14/2023</a:t>
            </a:fld>
            <a:endParaRPr lang="en-US"/>
          </a:p>
        </p:txBody>
      </p:sp>
      <p:sp>
        <p:nvSpPr>
          <p:cNvPr id="5" name="Footer Placeholder 4">
            <a:extLst>
              <a:ext uri="{FF2B5EF4-FFF2-40B4-BE49-F238E27FC236}">
                <a16:creationId xmlns:a16="http://schemas.microsoft.com/office/drawing/2014/main" id="{F67CF6FE-FEDF-4AA2-828B-A532AD1C6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9D788-CC50-49EB-A4B6-4D06508BF840}"/>
              </a:ext>
            </a:extLst>
          </p:cNvPr>
          <p:cNvSpPr>
            <a:spLocks noGrp="1"/>
          </p:cNvSpPr>
          <p:nvPr>
            <p:ph type="sldNum" sz="quarter" idx="12"/>
          </p:nvPr>
        </p:nvSpPr>
        <p:spPr/>
        <p:txBody>
          <a:bodyPr/>
          <a:lstStyle/>
          <a:p>
            <a:fld id="{67342739-ED92-4D55-A83D-0FD89787D124}" type="slidenum">
              <a:rPr lang="en-US" smtClean="0"/>
              <a:t>‹#›</a:t>
            </a:fld>
            <a:endParaRPr lang="en-US"/>
          </a:p>
        </p:txBody>
      </p:sp>
    </p:spTree>
    <p:extLst>
      <p:ext uri="{BB962C8B-B14F-4D97-AF65-F5344CB8AC3E}">
        <p14:creationId xmlns:p14="http://schemas.microsoft.com/office/powerpoint/2010/main" val="110022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D3F4-1E29-413E-836C-81A15D6D4A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7EF055-5B9C-490F-821F-F3B6DCC6E8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9BD1E-F8E0-4745-89D9-E339C73D44BB}"/>
              </a:ext>
            </a:extLst>
          </p:cNvPr>
          <p:cNvSpPr>
            <a:spLocks noGrp="1"/>
          </p:cNvSpPr>
          <p:nvPr>
            <p:ph type="dt" sz="half" idx="10"/>
          </p:nvPr>
        </p:nvSpPr>
        <p:spPr/>
        <p:txBody>
          <a:bodyPr/>
          <a:lstStyle/>
          <a:p>
            <a:fld id="{470E8D6B-4BAA-4B59-836E-871BC2FDBD24}" type="datetimeFigureOut">
              <a:rPr lang="en-US" smtClean="0"/>
              <a:t>3/14/2023</a:t>
            </a:fld>
            <a:endParaRPr lang="en-US"/>
          </a:p>
        </p:txBody>
      </p:sp>
      <p:sp>
        <p:nvSpPr>
          <p:cNvPr id="5" name="Footer Placeholder 4">
            <a:extLst>
              <a:ext uri="{FF2B5EF4-FFF2-40B4-BE49-F238E27FC236}">
                <a16:creationId xmlns:a16="http://schemas.microsoft.com/office/drawing/2014/main" id="{4953A280-A46E-4EBE-BF02-A52CD13FE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1ECAA-1C1B-42F4-A742-47028424AD7F}"/>
              </a:ext>
            </a:extLst>
          </p:cNvPr>
          <p:cNvSpPr>
            <a:spLocks noGrp="1"/>
          </p:cNvSpPr>
          <p:nvPr>
            <p:ph type="sldNum" sz="quarter" idx="12"/>
          </p:nvPr>
        </p:nvSpPr>
        <p:spPr/>
        <p:txBody>
          <a:bodyPr/>
          <a:lstStyle/>
          <a:p>
            <a:fld id="{67342739-ED92-4D55-A83D-0FD89787D124}" type="slidenum">
              <a:rPr lang="en-US" smtClean="0"/>
              <a:t>‹#›</a:t>
            </a:fld>
            <a:endParaRPr lang="en-US"/>
          </a:p>
        </p:txBody>
      </p:sp>
    </p:spTree>
    <p:extLst>
      <p:ext uri="{BB962C8B-B14F-4D97-AF65-F5344CB8AC3E}">
        <p14:creationId xmlns:p14="http://schemas.microsoft.com/office/powerpoint/2010/main" val="100843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47BB44-CEDF-4F97-A571-9D806B8830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E29B9-9E46-42B3-B0C2-F747B2F996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9D9B3-99FD-4AF6-96E7-B12CE13897E5}"/>
              </a:ext>
            </a:extLst>
          </p:cNvPr>
          <p:cNvSpPr>
            <a:spLocks noGrp="1"/>
          </p:cNvSpPr>
          <p:nvPr>
            <p:ph type="dt" sz="half" idx="10"/>
          </p:nvPr>
        </p:nvSpPr>
        <p:spPr/>
        <p:txBody>
          <a:bodyPr/>
          <a:lstStyle/>
          <a:p>
            <a:fld id="{470E8D6B-4BAA-4B59-836E-871BC2FDBD24}" type="datetimeFigureOut">
              <a:rPr lang="en-US" smtClean="0"/>
              <a:t>3/14/2023</a:t>
            </a:fld>
            <a:endParaRPr lang="en-US"/>
          </a:p>
        </p:txBody>
      </p:sp>
      <p:sp>
        <p:nvSpPr>
          <p:cNvPr id="5" name="Footer Placeholder 4">
            <a:extLst>
              <a:ext uri="{FF2B5EF4-FFF2-40B4-BE49-F238E27FC236}">
                <a16:creationId xmlns:a16="http://schemas.microsoft.com/office/drawing/2014/main" id="{BF1885A8-8DAF-48E9-927C-EA4E68A26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CEBD6-AD4B-4D61-B211-42A8CED2A96B}"/>
              </a:ext>
            </a:extLst>
          </p:cNvPr>
          <p:cNvSpPr>
            <a:spLocks noGrp="1"/>
          </p:cNvSpPr>
          <p:nvPr>
            <p:ph type="sldNum" sz="quarter" idx="12"/>
          </p:nvPr>
        </p:nvSpPr>
        <p:spPr/>
        <p:txBody>
          <a:bodyPr/>
          <a:lstStyle/>
          <a:p>
            <a:fld id="{67342739-ED92-4D55-A83D-0FD89787D124}" type="slidenum">
              <a:rPr lang="en-US" smtClean="0"/>
              <a:t>‹#›</a:t>
            </a:fld>
            <a:endParaRPr lang="en-US"/>
          </a:p>
        </p:txBody>
      </p:sp>
    </p:spTree>
    <p:extLst>
      <p:ext uri="{BB962C8B-B14F-4D97-AF65-F5344CB8AC3E}">
        <p14:creationId xmlns:p14="http://schemas.microsoft.com/office/powerpoint/2010/main" val="33664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3AFA-F12F-41E9-8334-3E6658E21C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4A6A3-C554-4215-9982-4701182749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CB0D2-9582-4C19-997F-890AEAE5340E}"/>
              </a:ext>
            </a:extLst>
          </p:cNvPr>
          <p:cNvSpPr>
            <a:spLocks noGrp="1"/>
          </p:cNvSpPr>
          <p:nvPr>
            <p:ph type="dt" sz="half" idx="10"/>
          </p:nvPr>
        </p:nvSpPr>
        <p:spPr/>
        <p:txBody>
          <a:bodyPr/>
          <a:lstStyle/>
          <a:p>
            <a:fld id="{470E8D6B-4BAA-4B59-836E-871BC2FDBD24}" type="datetimeFigureOut">
              <a:rPr lang="en-US" smtClean="0"/>
              <a:t>3/14/2023</a:t>
            </a:fld>
            <a:endParaRPr lang="en-US"/>
          </a:p>
        </p:txBody>
      </p:sp>
      <p:sp>
        <p:nvSpPr>
          <p:cNvPr id="5" name="Footer Placeholder 4">
            <a:extLst>
              <a:ext uri="{FF2B5EF4-FFF2-40B4-BE49-F238E27FC236}">
                <a16:creationId xmlns:a16="http://schemas.microsoft.com/office/drawing/2014/main" id="{06083DE0-7343-4C66-95F8-D951E1B47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6F37B-53B2-46F3-A731-504AB3401015}"/>
              </a:ext>
            </a:extLst>
          </p:cNvPr>
          <p:cNvSpPr>
            <a:spLocks noGrp="1"/>
          </p:cNvSpPr>
          <p:nvPr>
            <p:ph type="sldNum" sz="quarter" idx="12"/>
          </p:nvPr>
        </p:nvSpPr>
        <p:spPr/>
        <p:txBody>
          <a:bodyPr/>
          <a:lstStyle/>
          <a:p>
            <a:fld id="{67342739-ED92-4D55-A83D-0FD89787D124}" type="slidenum">
              <a:rPr lang="en-US" smtClean="0"/>
              <a:t>‹#›</a:t>
            </a:fld>
            <a:endParaRPr lang="en-US"/>
          </a:p>
        </p:txBody>
      </p:sp>
    </p:spTree>
    <p:extLst>
      <p:ext uri="{BB962C8B-B14F-4D97-AF65-F5344CB8AC3E}">
        <p14:creationId xmlns:p14="http://schemas.microsoft.com/office/powerpoint/2010/main" val="102314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764D-CD04-4AD5-91BD-6B9687BC83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D757D5-50F7-4B89-AAC9-25CFD3467A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4FF1D3-0BA4-4FD5-85D8-916B1E2B1432}"/>
              </a:ext>
            </a:extLst>
          </p:cNvPr>
          <p:cNvSpPr>
            <a:spLocks noGrp="1"/>
          </p:cNvSpPr>
          <p:nvPr>
            <p:ph type="dt" sz="half" idx="10"/>
          </p:nvPr>
        </p:nvSpPr>
        <p:spPr/>
        <p:txBody>
          <a:bodyPr/>
          <a:lstStyle/>
          <a:p>
            <a:fld id="{470E8D6B-4BAA-4B59-836E-871BC2FDBD24}" type="datetimeFigureOut">
              <a:rPr lang="en-US" smtClean="0"/>
              <a:t>3/14/2023</a:t>
            </a:fld>
            <a:endParaRPr lang="en-US"/>
          </a:p>
        </p:txBody>
      </p:sp>
      <p:sp>
        <p:nvSpPr>
          <p:cNvPr id="5" name="Footer Placeholder 4">
            <a:extLst>
              <a:ext uri="{FF2B5EF4-FFF2-40B4-BE49-F238E27FC236}">
                <a16:creationId xmlns:a16="http://schemas.microsoft.com/office/drawing/2014/main" id="{C6FD1378-2A4C-4548-885B-B18521EAFE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0BC5E-AEAD-41EA-9727-F1B6840371F8}"/>
              </a:ext>
            </a:extLst>
          </p:cNvPr>
          <p:cNvSpPr>
            <a:spLocks noGrp="1"/>
          </p:cNvSpPr>
          <p:nvPr>
            <p:ph type="sldNum" sz="quarter" idx="12"/>
          </p:nvPr>
        </p:nvSpPr>
        <p:spPr/>
        <p:txBody>
          <a:bodyPr/>
          <a:lstStyle/>
          <a:p>
            <a:fld id="{67342739-ED92-4D55-A83D-0FD89787D124}" type="slidenum">
              <a:rPr lang="en-US" smtClean="0"/>
              <a:t>‹#›</a:t>
            </a:fld>
            <a:endParaRPr lang="en-US"/>
          </a:p>
        </p:txBody>
      </p:sp>
    </p:spTree>
    <p:extLst>
      <p:ext uri="{BB962C8B-B14F-4D97-AF65-F5344CB8AC3E}">
        <p14:creationId xmlns:p14="http://schemas.microsoft.com/office/powerpoint/2010/main" val="419259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17FC-33A3-4690-92F6-9D7B511E06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BE4C4-CD44-449F-84BC-2767C0E6AE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8C3C7F-3A40-40E1-89DC-CBDF1849BC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47CCCE-68FB-47D1-AEE5-319945BF6F15}"/>
              </a:ext>
            </a:extLst>
          </p:cNvPr>
          <p:cNvSpPr>
            <a:spLocks noGrp="1"/>
          </p:cNvSpPr>
          <p:nvPr>
            <p:ph type="dt" sz="half" idx="10"/>
          </p:nvPr>
        </p:nvSpPr>
        <p:spPr/>
        <p:txBody>
          <a:bodyPr/>
          <a:lstStyle/>
          <a:p>
            <a:fld id="{470E8D6B-4BAA-4B59-836E-871BC2FDBD24}" type="datetimeFigureOut">
              <a:rPr lang="en-US" smtClean="0"/>
              <a:t>3/14/2023</a:t>
            </a:fld>
            <a:endParaRPr lang="en-US"/>
          </a:p>
        </p:txBody>
      </p:sp>
      <p:sp>
        <p:nvSpPr>
          <p:cNvPr id="6" name="Footer Placeholder 5">
            <a:extLst>
              <a:ext uri="{FF2B5EF4-FFF2-40B4-BE49-F238E27FC236}">
                <a16:creationId xmlns:a16="http://schemas.microsoft.com/office/drawing/2014/main" id="{13F18CB8-BB46-4B0E-9D1E-55AF4B3EA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2C103-28E4-49E1-8245-5E48B6968978}"/>
              </a:ext>
            </a:extLst>
          </p:cNvPr>
          <p:cNvSpPr>
            <a:spLocks noGrp="1"/>
          </p:cNvSpPr>
          <p:nvPr>
            <p:ph type="sldNum" sz="quarter" idx="12"/>
          </p:nvPr>
        </p:nvSpPr>
        <p:spPr/>
        <p:txBody>
          <a:bodyPr/>
          <a:lstStyle/>
          <a:p>
            <a:fld id="{67342739-ED92-4D55-A83D-0FD89787D124}" type="slidenum">
              <a:rPr lang="en-US" smtClean="0"/>
              <a:t>‹#›</a:t>
            </a:fld>
            <a:endParaRPr lang="en-US"/>
          </a:p>
        </p:txBody>
      </p:sp>
    </p:spTree>
    <p:extLst>
      <p:ext uri="{BB962C8B-B14F-4D97-AF65-F5344CB8AC3E}">
        <p14:creationId xmlns:p14="http://schemas.microsoft.com/office/powerpoint/2010/main" val="219101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7CAC-F662-45C7-B079-46E65D6EE5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7EF788-9ACD-4E00-953E-649680C6A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75DB4C-5C41-4E5E-B518-0C026EAC6C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2A4C30-F763-47BB-AFBE-6BA5AE30A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CA22E3-1973-43BC-866B-99AEAF5EED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2EA3A2-296A-4CBF-BF79-6A2B0F2A989C}"/>
              </a:ext>
            </a:extLst>
          </p:cNvPr>
          <p:cNvSpPr>
            <a:spLocks noGrp="1"/>
          </p:cNvSpPr>
          <p:nvPr>
            <p:ph type="dt" sz="half" idx="10"/>
          </p:nvPr>
        </p:nvSpPr>
        <p:spPr/>
        <p:txBody>
          <a:bodyPr/>
          <a:lstStyle/>
          <a:p>
            <a:fld id="{470E8D6B-4BAA-4B59-836E-871BC2FDBD24}" type="datetimeFigureOut">
              <a:rPr lang="en-US" smtClean="0"/>
              <a:t>3/14/2023</a:t>
            </a:fld>
            <a:endParaRPr lang="en-US"/>
          </a:p>
        </p:txBody>
      </p:sp>
      <p:sp>
        <p:nvSpPr>
          <p:cNvPr id="8" name="Footer Placeholder 7">
            <a:extLst>
              <a:ext uri="{FF2B5EF4-FFF2-40B4-BE49-F238E27FC236}">
                <a16:creationId xmlns:a16="http://schemas.microsoft.com/office/drawing/2014/main" id="{4BF52A14-9738-45F3-BD57-58EAAAD7C0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7D3546-5823-43EE-941E-6DBC13EFA4CD}"/>
              </a:ext>
            </a:extLst>
          </p:cNvPr>
          <p:cNvSpPr>
            <a:spLocks noGrp="1"/>
          </p:cNvSpPr>
          <p:nvPr>
            <p:ph type="sldNum" sz="quarter" idx="12"/>
          </p:nvPr>
        </p:nvSpPr>
        <p:spPr/>
        <p:txBody>
          <a:bodyPr/>
          <a:lstStyle/>
          <a:p>
            <a:fld id="{67342739-ED92-4D55-A83D-0FD89787D124}" type="slidenum">
              <a:rPr lang="en-US" smtClean="0"/>
              <a:t>‹#›</a:t>
            </a:fld>
            <a:endParaRPr lang="en-US"/>
          </a:p>
        </p:txBody>
      </p:sp>
    </p:spTree>
    <p:extLst>
      <p:ext uri="{BB962C8B-B14F-4D97-AF65-F5344CB8AC3E}">
        <p14:creationId xmlns:p14="http://schemas.microsoft.com/office/powerpoint/2010/main" val="243395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D1AC-4208-4897-BBAC-9C71807BF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FB67ED-BD7C-4318-BFE4-ACBF4476A802}"/>
              </a:ext>
            </a:extLst>
          </p:cNvPr>
          <p:cNvSpPr>
            <a:spLocks noGrp="1"/>
          </p:cNvSpPr>
          <p:nvPr>
            <p:ph type="dt" sz="half" idx="10"/>
          </p:nvPr>
        </p:nvSpPr>
        <p:spPr/>
        <p:txBody>
          <a:bodyPr/>
          <a:lstStyle/>
          <a:p>
            <a:fld id="{470E8D6B-4BAA-4B59-836E-871BC2FDBD24}" type="datetimeFigureOut">
              <a:rPr lang="en-US" smtClean="0"/>
              <a:t>3/14/2023</a:t>
            </a:fld>
            <a:endParaRPr lang="en-US"/>
          </a:p>
        </p:txBody>
      </p:sp>
      <p:sp>
        <p:nvSpPr>
          <p:cNvPr id="4" name="Footer Placeholder 3">
            <a:extLst>
              <a:ext uri="{FF2B5EF4-FFF2-40B4-BE49-F238E27FC236}">
                <a16:creationId xmlns:a16="http://schemas.microsoft.com/office/drawing/2014/main" id="{7E5066B3-4ABB-4DFE-BF2C-89D9EFD29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BEF6BA-FD88-4F48-8E02-8880E61F783D}"/>
              </a:ext>
            </a:extLst>
          </p:cNvPr>
          <p:cNvSpPr>
            <a:spLocks noGrp="1"/>
          </p:cNvSpPr>
          <p:nvPr>
            <p:ph type="sldNum" sz="quarter" idx="12"/>
          </p:nvPr>
        </p:nvSpPr>
        <p:spPr/>
        <p:txBody>
          <a:bodyPr/>
          <a:lstStyle/>
          <a:p>
            <a:fld id="{67342739-ED92-4D55-A83D-0FD89787D124}" type="slidenum">
              <a:rPr lang="en-US" smtClean="0"/>
              <a:t>‹#›</a:t>
            </a:fld>
            <a:endParaRPr lang="en-US"/>
          </a:p>
        </p:txBody>
      </p:sp>
    </p:spTree>
    <p:extLst>
      <p:ext uri="{BB962C8B-B14F-4D97-AF65-F5344CB8AC3E}">
        <p14:creationId xmlns:p14="http://schemas.microsoft.com/office/powerpoint/2010/main" val="43913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8337C-51A8-469A-B118-E7EAAF54AD26}"/>
              </a:ext>
            </a:extLst>
          </p:cNvPr>
          <p:cNvSpPr>
            <a:spLocks noGrp="1"/>
          </p:cNvSpPr>
          <p:nvPr>
            <p:ph type="dt" sz="half" idx="10"/>
          </p:nvPr>
        </p:nvSpPr>
        <p:spPr/>
        <p:txBody>
          <a:bodyPr/>
          <a:lstStyle/>
          <a:p>
            <a:fld id="{470E8D6B-4BAA-4B59-836E-871BC2FDBD24}" type="datetimeFigureOut">
              <a:rPr lang="en-US" smtClean="0"/>
              <a:t>3/14/2023</a:t>
            </a:fld>
            <a:endParaRPr lang="en-US"/>
          </a:p>
        </p:txBody>
      </p:sp>
      <p:sp>
        <p:nvSpPr>
          <p:cNvPr id="3" name="Footer Placeholder 2">
            <a:extLst>
              <a:ext uri="{FF2B5EF4-FFF2-40B4-BE49-F238E27FC236}">
                <a16:creationId xmlns:a16="http://schemas.microsoft.com/office/drawing/2014/main" id="{72C339D7-C9A6-4B5E-B4C5-9D24B7ADD6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7E55D7-DB97-4880-9A5E-6592B46D45F4}"/>
              </a:ext>
            </a:extLst>
          </p:cNvPr>
          <p:cNvSpPr>
            <a:spLocks noGrp="1"/>
          </p:cNvSpPr>
          <p:nvPr>
            <p:ph type="sldNum" sz="quarter" idx="12"/>
          </p:nvPr>
        </p:nvSpPr>
        <p:spPr/>
        <p:txBody>
          <a:bodyPr/>
          <a:lstStyle/>
          <a:p>
            <a:fld id="{67342739-ED92-4D55-A83D-0FD89787D124}" type="slidenum">
              <a:rPr lang="en-US" smtClean="0"/>
              <a:t>‹#›</a:t>
            </a:fld>
            <a:endParaRPr lang="en-US"/>
          </a:p>
        </p:txBody>
      </p:sp>
    </p:spTree>
    <p:extLst>
      <p:ext uri="{BB962C8B-B14F-4D97-AF65-F5344CB8AC3E}">
        <p14:creationId xmlns:p14="http://schemas.microsoft.com/office/powerpoint/2010/main" val="419888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1DB5-B6B0-48A4-BFAA-73AB595B6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A0D859-51B9-4610-8AD9-BE683E64D8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97587-54C5-4326-918F-AEE55964A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E0D3B7-696D-47DA-92C1-EE4953A4B856}"/>
              </a:ext>
            </a:extLst>
          </p:cNvPr>
          <p:cNvSpPr>
            <a:spLocks noGrp="1"/>
          </p:cNvSpPr>
          <p:nvPr>
            <p:ph type="dt" sz="half" idx="10"/>
          </p:nvPr>
        </p:nvSpPr>
        <p:spPr/>
        <p:txBody>
          <a:bodyPr/>
          <a:lstStyle/>
          <a:p>
            <a:fld id="{470E8D6B-4BAA-4B59-836E-871BC2FDBD24}" type="datetimeFigureOut">
              <a:rPr lang="en-US" smtClean="0"/>
              <a:t>3/14/2023</a:t>
            </a:fld>
            <a:endParaRPr lang="en-US"/>
          </a:p>
        </p:txBody>
      </p:sp>
      <p:sp>
        <p:nvSpPr>
          <p:cNvPr id="6" name="Footer Placeholder 5">
            <a:extLst>
              <a:ext uri="{FF2B5EF4-FFF2-40B4-BE49-F238E27FC236}">
                <a16:creationId xmlns:a16="http://schemas.microsoft.com/office/drawing/2014/main" id="{79180997-D45F-41B1-A435-362CAC4FA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976266-E7F3-4761-894D-08180A45984E}"/>
              </a:ext>
            </a:extLst>
          </p:cNvPr>
          <p:cNvSpPr>
            <a:spLocks noGrp="1"/>
          </p:cNvSpPr>
          <p:nvPr>
            <p:ph type="sldNum" sz="quarter" idx="12"/>
          </p:nvPr>
        </p:nvSpPr>
        <p:spPr/>
        <p:txBody>
          <a:bodyPr/>
          <a:lstStyle/>
          <a:p>
            <a:fld id="{67342739-ED92-4D55-A83D-0FD89787D124}" type="slidenum">
              <a:rPr lang="en-US" smtClean="0"/>
              <a:t>‹#›</a:t>
            </a:fld>
            <a:endParaRPr lang="en-US"/>
          </a:p>
        </p:txBody>
      </p:sp>
    </p:spTree>
    <p:extLst>
      <p:ext uri="{BB962C8B-B14F-4D97-AF65-F5344CB8AC3E}">
        <p14:creationId xmlns:p14="http://schemas.microsoft.com/office/powerpoint/2010/main" val="78109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57A5-85A6-4A65-B000-000529023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800A86-7E4A-4566-B035-E6BFCC901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B7F262-66C8-412B-99C4-836A88E42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5EECB6-6093-44DE-B0AE-E206F7E2F7DB}"/>
              </a:ext>
            </a:extLst>
          </p:cNvPr>
          <p:cNvSpPr>
            <a:spLocks noGrp="1"/>
          </p:cNvSpPr>
          <p:nvPr>
            <p:ph type="dt" sz="half" idx="10"/>
          </p:nvPr>
        </p:nvSpPr>
        <p:spPr/>
        <p:txBody>
          <a:bodyPr/>
          <a:lstStyle/>
          <a:p>
            <a:fld id="{470E8D6B-4BAA-4B59-836E-871BC2FDBD24}" type="datetimeFigureOut">
              <a:rPr lang="en-US" smtClean="0"/>
              <a:t>3/14/2023</a:t>
            </a:fld>
            <a:endParaRPr lang="en-US"/>
          </a:p>
        </p:txBody>
      </p:sp>
      <p:sp>
        <p:nvSpPr>
          <p:cNvPr id="6" name="Footer Placeholder 5">
            <a:extLst>
              <a:ext uri="{FF2B5EF4-FFF2-40B4-BE49-F238E27FC236}">
                <a16:creationId xmlns:a16="http://schemas.microsoft.com/office/drawing/2014/main" id="{84A57991-820D-4D51-A6EC-494E70F6B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79D6E-F39C-4810-966D-DC2777AB58D9}"/>
              </a:ext>
            </a:extLst>
          </p:cNvPr>
          <p:cNvSpPr>
            <a:spLocks noGrp="1"/>
          </p:cNvSpPr>
          <p:nvPr>
            <p:ph type="sldNum" sz="quarter" idx="12"/>
          </p:nvPr>
        </p:nvSpPr>
        <p:spPr/>
        <p:txBody>
          <a:bodyPr/>
          <a:lstStyle/>
          <a:p>
            <a:fld id="{67342739-ED92-4D55-A83D-0FD89787D124}" type="slidenum">
              <a:rPr lang="en-US" smtClean="0"/>
              <a:t>‹#›</a:t>
            </a:fld>
            <a:endParaRPr lang="en-US"/>
          </a:p>
        </p:txBody>
      </p:sp>
    </p:spTree>
    <p:extLst>
      <p:ext uri="{BB962C8B-B14F-4D97-AF65-F5344CB8AC3E}">
        <p14:creationId xmlns:p14="http://schemas.microsoft.com/office/powerpoint/2010/main" val="365301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940D2-6C0C-42CA-B4CF-4C8BBE9ED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2CB6A-C8D0-45D9-A6F2-4B43B910A4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FEBB-FE90-4325-ADDA-6B6CBDB026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E8D6B-4BAA-4B59-836E-871BC2FDBD24}" type="datetimeFigureOut">
              <a:rPr lang="en-US" smtClean="0"/>
              <a:t>3/14/2023</a:t>
            </a:fld>
            <a:endParaRPr lang="en-US"/>
          </a:p>
        </p:txBody>
      </p:sp>
      <p:sp>
        <p:nvSpPr>
          <p:cNvPr id="5" name="Footer Placeholder 4">
            <a:extLst>
              <a:ext uri="{FF2B5EF4-FFF2-40B4-BE49-F238E27FC236}">
                <a16:creationId xmlns:a16="http://schemas.microsoft.com/office/drawing/2014/main" id="{5B6C3928-BCCA-4434-8F72-1BDE09CECF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4411CB-5821-4AAA-8399-CC640DBF3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42739-ED92-4D55-A83D-0FD89787D124}" type="slidenum">
              <a:rPr lang="en-US" smtClean="0"/>
              <a:t>‹#›</a:t>
            </a:fld>
            <a:endParaRPr lang="en-US"/>
          </a:p>
        </p:txBody>
      </p:sp>
    </p:spTree>
    <p:extLst>
      <p:ext uri="{BB962C8B-B14F-4D97-AF65-F5344CB8AC3E}">
        <p14:creationId xmlns:p14="http://schemas.microsoft.com/office/powerpoint/2010/main" val="2102981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0DEF9DA-19CA-413F-A5C2-CC66816A928E}"/>
              </a:ext>
            </a:extLst>
          </p:cNvPr>
          <p:cNvSpPr txBox="1"/>
          <p:nvPr/>
        </p:nvSpPr>
        <p:spPr>
          <a:xfrm>
            <a:off x="6365590" y="3998259"/>
            <a:ext cx="5124142" cy="2294964"/>
          </a:xfrm>
          <a:prstGeom prst="rect">
            <a:avLst/>
          </a:prstGeom>
          <a:noFill/>
        </p:spPr>
        <p:txBody>
          <a:bodyPr wrap="square" rtlCol="0">
            <a:noAutofit/>
          </a:bodyPr>
          <a:lstStyle/>
          <a:p>
            <a:pPr>
              <a:spcBef>
                <a:spcPct val="0"/>
              </a:spcBef>
            </a:pPr>
            <a:r>
              <a:rPr lang="en-US" altLang="en-US" sz="3200" b="1" dirty="0">
                <a:solidFill>
                  <a:schemeClr val="tx1">
                    <a:lumMod val="75000"/>
                    <a:lumOff val="25000"/>
                  </a:schemeClr>
                </a:solidFill>
                <a:latin typeface="Arial" panose="020B0604020202020204" pitchFamily="34" charset="0"/>
                <a:cs typeface="Arial" panose="020B0604020202020204" pitchFamily="34" charset="0"/>
              </a:rPr>
              <a:t>10615 SW 42</a:t>
            </a:r>
            <a:r>
              <a:rPr lang="en-US" altLang="en-US" sz="3200" b="1" baseline="30000" dirty="0">
                <a:solidFill>
                  <a:schemeClr val="tx1">
                    <a:lumMod val="75000"/>
                    <a:lumOff val="25000"/>
                  </a:schemeClr>
                </a:solidFill>
                <a:latin typeface="Arial" panose="020B0604020202020204" pitchFamily="34" charset="0"/>
                <a:cs typeface="Arial" panose="020B0604020202020204" pitchFamily="34" charset="0"/>
              </a:rPr>
              <a:t>nd</a:t>
            </a:r>
            <a:r>
              <a:rPr lang="en-US" altLang="en-US" sz="3200" b="1" dirty="0">
                <a:solidFill>
                  <a:schemeClr val="tx1">
                    <a:lumMod val="75000"/>
                    <a:lumOff val="25000"/>
                  </a:schemeClr>
                </a:solidFill>
                <a:latin typeface="Arial" panose="020B0604020202020204" pitchFamily="34" charset="0"/>
                <a:cs typeface="Arial" panose="020B0604020202020204" pitchFamily="34" charset="0"/>
              </a:rPr>
              <a:t> Ave.</a:t>
            </a:r>
          </a:p>
          <a:p>
            <a:pPr>
              <a:spcBef>
                <a:spcPct val="0"/>
              </a:spcBef>
              <a:buFontTx/>
              <a:buNone/>
            </a:pPr>
            <a:endParaRPr lang="en-US" altLang="en-US" sz="2000" b="1" dirty="0">
              <a:solidFill>
                <a:schemeClr val="tx1">
                  <a:lumMod val="75000"/>
                  <a:lumOff val="25000"/>
                </a:schemeClr>
              </a:solidFill>
              <a:latin typeface="Arial" panose="020B0604020202020204" pitchFamily="34" charset="0"/>
              <a:cs typeface="Arial" panose="020B0604020202020204" pitchFamily="34" charset="0"/>
            </a:endParaRPr>
          </a:p>
          <a:p>
            <a:pPr>
              <a:spcBef>
                <a:spcPct val="0"/>
              </a:spcBef>
              <a:buFontTx/>
              <a:buNone/>
            </a:pPr>
            <a:r>
              <a:rPr lang="en-US" altLang="en-US" sz="2000" dirty="0">
                <a:solidFill>
                  <a:schemeClr val="tx1">
                    <a:lumMod val="75000"/>
                    <a:lumOff val="25000"/>
                  </a:schemeClr>
                </a:solidFill>
                <a:latin typeface="Arial" panose="020B0604020202020204" pitchFamily="34" charset="0"/>
                <a:cs typeface="Arial" panose="020B0604020202020204" pitchFamily="34" charset="0"/>
              </a:rPr>
              <a:t>March 15, 2023 4 pm time certain</a:t>
            </a:r>
            <a:endParaRPr lang="en-US" altLang="en-US" sz="2000" b="1" dirty="0">
              <a:solidFill>
                <a:schemeClr val="tx1">
                  <a:lumMod val="75000"/>
                  <a:lumOff val="25000"/>
                </a:schemeClr>
              </a:solidFill>
              <a:latin typeface="Arial" panose="020B0604020202020204" pitchFamily="34" charset="0"/>
              <a:cs typeface="Arial" panose="020B0604020202020204" pitchFamily="34" charset="0"/>
            </a:endParaRPr>
          </a:p>
          <a:p>
            <a:pPr>
              <a:spcBef>
                <a:spcPct val="0"/>
              </a:spcBef>
            </a:pPr>
            <a:endParaRPr lang="en-US" altLang="en-US" sz="2000" dirty="0">
              <a:solidFill>
                <a:schemeClr val="tx1">
                  <a:lumMod val="75000"/>
                  <a:lumOff val="25000"/>
                </a:schemeClr>
              </a:solidFill>
              <a:latin typeface="Arial" panose="020B0604020202020204" pitchFamily="34" charset="0"/>
              <a:cs typeface="Arial" panose="020B0604020202020204" pitchFamily="34" charset="0"/>
            </a:endParaRPr>
          </a:p>
          <a:p>
            <a:pPr>
              <a:spcBef>
                <a:spcPct val="0"/>
              </a:spcBef>
            </a:pPr>
            <a:r>
              <a:rPr lang="en-US" altLang="en-US" sz="2000" dirty="0">
                <a:solidFill>
                  <a:schemeClr val="tx1">
                    <a:lumMod val="75000"/>
                    <a:lumOff val="25000"/>
                  </a:schemeClr>
                </a:solidFill>
                <a:latin typeface="Arial" panose="020B0604020202020204" pitchFamily="34" charset="0"/>
                <a:cs typeface="Arial" panose="020B0604020202020204" pitchFamily="34" charset="0"/>
              </a:rPr>
              <a:t>Public Hearing</a:t>
            </a:r>
          </a:p>
          <a:p>
            <a:pPr>
              <a:spcBef>
                <a:spcPct val="0"/>
              </a:spcBef>
            </a:pPr>
            <a:r>
              <a:rPr lang="en-US" altLang="en-US" sz="2000" dirty="0">
                <a:solidFill>
                  <a:schemeClr val="tx1">
                    <a:lumMod val="75000"/>
                    <a:lumOff val="25000"/>
                  </a:schemeClr>
                </a:solidFill>
                <a:latin typeface="Arial" panose="020B0604020202020204" pitchFamily="34" charset="0"/>
                <a:cs typeface="Arial" panose="020B0604020202020204" pitchFamily="34" charset="0"/>
              </a:rPr>
              <a:t>Staff Presentation</a:t>
            </a:r>
          </a:p>
          <a:p>
            <a:pPr>
              <a:spcBef>
                <a:spcPct val="0"/>
              </a:spcBef>
              <a:buFontTx/>
              <a:buNone/>
            </a:pPr>
            <a:endParaRPr lang="en-US" altLang="en-US" sz="36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3" name="Picture 1">
            <a:extLst>
              <a:ext uri="{FF2B5EF4-FFF2-40B4-BE49-F238E27FC236}">
                <a16:creationId xmlns:a16="http://schemas.microsoft.com/office/drawing/2014/main" id="{3CEB94ED-C675-4974-B384-D59AE5AFEB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55"/>
          <a:stretch/>
        </p:blipFill>
        <p:spPr bwMode="auto">
          <a:xfrm>
            <a:off x="6096001" y="1396208"/>
            <a:ext cx="1260388" cy="111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F009C8D-D289-413D-B348-CF04460941DB}"/>
              </a:ext>
            </a:extLst>
          </p:cNvPr>
          <p:cNvSpPr txBox="1"/>
          <p:nvPr/>
        </p:nvSpPr>
        <p:spPr>
          <a:xfrm>
            <a:off x="6365590" y="2651480"/>
            <a:ext cx="5565153" cy="1119796"/>
          </a:xfrm>
          <a:prstGeom prst="rect">
            <a:avLst/>
          </a:prstGeom>
          <a:solidFill>
            <a:schemeClr val="accent2">
              <a:lumMod val="75000"/>
            </a:schemeClr>
          </a:solidFill>
        </p:spPr>
        <p:txBody>
          <a:bodyPr wrap="square" rtlCol="0">
            <a:noAutofit/>
          </a:bodyPr>
          <a:lstStyle/>
          <a:p>
            <a:pPr>
              <a:spcBef>
                <a:spcPct val="0"/>
              </a:spcBef>
              <a:buFontTx/>
              <a:buNone/>
            </a:pPr>
            <a:r>
              <a:rPr lang="en-US" altLang="en-US" sz="3200" b="1" dirty="0">
                <a:solidFill>
                  <a:schemeClr val="bg1"/>
                </a:solidFill>
                <a:latin typeface="Arial" panose="020B0604020202020204" pitchFamily="34" charset="0"/>
                <a:cs typeface="Arial" panose="020B0604020202020204" pitchFamily="34" charset="0"/>
              </a:rPr>
              <a:t>Special Assessment—Open Space Land</a:t>
            </a:r>
          </a:p>
        </p:txBody>
      </p:sp>
      <p:sp>
        <p:nvSpPr>
          <p:cNvPr id="15" name="TextBox 14">
            <a:extLst>
              <a:ext uri="{FF2B5EF4-FFF2-40B4-BE49-F238E27FC236}">
                <a16:creationId xmlns:a16="http://schemas.microsoft.com/office/drawing/2014/main" id="{FE10EEBC-52A7-475F-A303-EEBD9752555C}"/>
              </a:ext>
            </a:extLst>
          </p:cNvPr>
          <p:cNvSpPr txBox="1"/>
          <p:nvPr/>
        </p:nvSpPr>
        <p:spPr>
          <a:xfrm>
            <a:off x="7442982" y="1513745"/>
            <a:ext cx="4749017" cy="903406"/>
          </a:xfrm>
          <a:prstGeom prst="rect">
            <a:avLst/>
          </a:prstGeom>
          <a:noFill/>
        </p:spPr>
        <p:txBody>
          <a:bodyPr wrap="square" rtlCol="0">
            <a:noAutofit/>
          </a:bodyPr>
          <a:lstStyle/>
          <a:p>
            <a:pPr>
              <a:spcBef>
                <a:spcPct val="0"/>
              </a:spcBef>
            </a:pPr>
            <a:r>
              <a:rPr lang="en-US" altLang="en-US" sz="2000" dirty="0">
                <a:solidFill>
                  <a:schemeClr val="tx1">
                    <a:lumMod val="75000"/>
                    <a:lumOff val="25000"/>
                  </a:schemeClr>
                </a:solidFill>
                <a:latin typeface="Arial" panose="020B0604020202020204" pitchFamily="34" charset="0"/>
                <a:cs typeface="Arial" panose="020B0604020202020204" pitchFamily="34" charset="0"/>
              </a:rPr>
              <a:t>City of Portland</a:t>
            </a:r>
          </a:p>
          <a:p>
            <a:pPr>
              <a:spcBef>
                <a:spcPct val="0"/>
              </a:spcBef>
            </a:pPr>
            <a:r>
              <a:rPr lang="en-US" altLang="en-US" sz="3200" spc="-150" dirty="0">
                <a:solidFill>
                  <a:schemeClr val="tx1">
                    <a:lumMod val="75000"/>
                    <a:lumOff val="25000"/>
                  </a:schemeClr>
                </a:solidFill>
                <a:latin typeface="Arial" panose="020B0604020202020204" pitchFamily="34" charset="0"/>
                <a:cs typeface="Arial" panose="020B0604020202020204" pitchFamily="34" charset="0"/>
              </a:rPr>
              <a:t>City Council</a:t>
            </a:r>
          </a:p>
        </p:txBody>
      </p:sp>
      <p:pic>
        <p:nvPicPr>
          <p:cNvPr id="7" name="Picture 6" descr="A map of a city&#10;&#10;Description automatically generated with low confidence">
            <a:extLst>
              <a:ext uri="{FF2B5EF4-FFF2-40B4-BE49-F238E27FC236}">
                <a16:creationId xmlns:a16="http://schemas.microsoft.com/office/drawing/2014/main" id="{D395A1AF-4C73-5381-DF2F-A8E0196707E0}"/>
              </a:ext>
            </a:extLst>
          </p:cNvPr>
          <p:cNvPicPr>
            <a:picLocks noChangeAspect="1"/>
          </p:cNvPicPr>
          <p:nvPr/>
        </p:nvPicPr>
        <p:blipFill rotWithShape="1">
          <a:blip r:embed="rId4">
            <a:extLst>
              <a:ext uri="{28A0092B-C50C-407E-A947-70E740481C1C}">
                <a14:useLocalDpi xmlns:a14="http://schemas.microsoft.com/office/drawing/2010/main" val="0"/>
              </a:ext>
            </a:extLst>
          </a:blip>
          <a:srcRect l="26323" t="14106" r="24706" b="8465"/>
          <a:stretch/>
        </p:blipFill>
        <p:spPr>
          <a:xfrm>
            <a:off x="261257" y="1004047"/>
            <a:ext cx="5970495" cy="5289176"/>
          </a:xfrm>
          <a:prstGeom prst="rect">
            <a:avLst/>
          </a:prstGeom>
        </p:spPr>
      </p:pic>
    </p:spTree>
    <p:extLst>
      <p:ext uri="{BB962C8B-B14F-4D97-AF65-F5344CB8AC3E}">
        <p14:creationId xmlns:p14="http://schemas.microsoft.com/office/powerpoint/2010/main" val="1826634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2A5902-164C-4C96-B970-51E38E62351F}"/>
              </a:ext>
            </a:extLst>
          </p:cNvPr>
          <p:cNvSpPr/>
          <p:nvPr/>
        </p:nvSpPr>
        <p:spPr>
          <a:xfrm>
            <a:off x="8803532" y="0"/>
            <a:ext cx="3388467"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62470DA-F266-457D-BC4B-08D9D81A42F3}"/>
              </a:ext>
            </a:extLst>
          </p:cNvPr>
          <p:cNvSpPr txBox="1"/>
          <p:nvPr/>
        </p:nvSpPr>
        <p:spPr>
          <a:xfrm>
            <a:off x="9068003" y="243191"/>
            <a:ext cx="2989013" cy="769441"/>
          </a:xfrm>
          <a:prstGeom prst="rect">
            <a:avLst/>
          </a:prstGeom>
          <a:noFill/>
        </p:spPr>
        <p:txBody>
          <a:bodyPr wrap="square" rtlCol="0">
            <a:spAutoFit/>
          </a:bodyPr>
          <a:lstStyle/>
          <a:p>
            <a:r>
              <a:rPr lang="en-US" sz="2800" b="1" dirty="0">
                <a:solidFill>
                  <a:schemeClr val="bg1"/>
                </a:solidFill>
                <a:latin typeface="Arial"/>
                <a:cs typeface="Arial"/>
              </a:rPr>
              <a:t>Public Hearing</a:t>
            </a:r>
            <a:endParaRPr lang="en-US" altLang="en-US" sz="1600" dirty="0">
              <a:solidFill>
                <a:schemeClr val="bg1"/>
              </a:solidFill>
              <a:latin typeface="Arial" panose="020B0604020202020204" pitchFamily="34" charset="0"/>
              <a:cs typeface="Arial" panose="020B0604020202020204" pitchFamily="34" charset="0"/>
            </a:endParaRPr>
          </a:p>
          <a:p>
            <a:pPr>
              <a:spcBef>
                <a:spcPct val="0"/>
              </a:spcBef>
              <a:buFontTx/>
              <a:buNone/>
            </a:pPr>
            <a:endParaRPr lang="en-US" altLang="en-US" sz="1600" dirty="0">
              <a:solidFill>
                <a:schemeClr val="bg2">
                  <a:lumMod val="90000"/>
                </a:schemeClr>
              </a:solidFill>
              <a:latin typeface="Arial Narrow" panose="020B0606020202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2B526BBD-2024-4C68-8A2F-73041C00DEFF}"/>
              </a:ext>
            </a:extLst>
          </p:cNvPr>
          <p:cNvSpPr txBox="1"/>
          <p:nvPr/>
        </p:nvSpPr>
        <p:spPr>
          <a:xfrm>
            <a:off x="650524" y="763250"/>
            <a:ext cx="7296444" cy="3631763"/>
          </a:xfrm>
          <a:prstGeom prst="rect">
            <a:avLst/>
          </a:prstGeom>
          <a:noFill/>
        </p:spPr>
        <p:txBody>
          <a:bodyPr wrap="square" rtlCol="0">
            <a:spAutoFit/>
          </a:bodyPr>
          <a:lstStyle/>
          <a:p>
            <a:pPr>
              <a:spcBef>
                <a:spcPts val="600"/>
              </a:spcBef>
            </a:pPr>
            <a:r>
              <a:rPr lang="en-US" sz="2800" b="1" dirty="0">
                <a:solidFill>
                  <a:schemeClr val="tx1">
                    <a:lumMod val="75000"/>
                    <a:lumOff val="25000"/>
                  </a:schemeClr>
                </a:solidFill>
                <a:latin typeface="Arial" panose="020B0604020202020204" pitchFamily="34" charset="0"/>
                <a:cs typeface="Arial" panose="020B0604020202020204" pitchFamily="34" charset="0"/>
              </a:rPr>
              <a:t>Special Assessment Process</a:t>
            </a: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ORS 308A.306 allows a property owner to apply for an open space assessment.</a:t>
            </a:r>
          </a:p>
          <a:p>
            <a:pPr marL="342900" indent="-342900">
              <a:spcBef>
                <a:spcPts val="600"/>
              </a:spcBef>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Application filed December 30, 2022</a:t>
            </a:r>
          </a:p>
          <a:p>
            <a:pPr marL="342900" indent="-342900">
              <a:spcBef>
                <a:spcPts val="600"/>
              </a:spcBef>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ORS 308A.312 requires a decision by April 1, 2023</a:t>
            </a:r>
          </a:p>
          <a:p>
            <a:pPr marL="342900" indent="-342900">
              <a:spcBef>
                <a:spcPts val="600"/>
              </a:spcBef>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ORS 308A.309 requires a public hearing</a:t>
            </a:r>
          </a:p>
        </p:txBody>
      </p:sp>
    </p:spTree>
    <p:extLst>
      <p:ext uri="{BB962C8B-B14F-4D97-AF65-F5344CB8AC3E}">
        <p14:creationId xmlns:p14="http://schemas.microsoft.com/office/powerpoint/2010/main" val="122062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2A5902-164C-4C96-B970-51E38E62351F}"/>
              </a:ext>
            </a:extLst>
          </p:cNvPr>
          <p:cNvSpPr/>
          <p:nvPr/>
        </p:nvSpPr>
        <p:spPr>
          <a:xfrm>
            <a:off x="8803532" y="0"/>
            <a:ext cx="3388467"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62470DA-F266-457D-BC4B-08D9D81A42F3}"/>
              </a:ext>
            </a:extLst>
          </p:cNvPr>
          <p:cNvSpPr txBox="1"/>
          <p:nvPr/>
        </p:nvSpPr>
        <p:spPr>
          <a:xfrm>
            <a:off x="9068004" y="243191"/>
            <a:ext cx="2857500" cy="3400931"/>
          </a:xfrm>
          <a:prstGeom prst="rect">
            <a:avLst/>
          </a:prstGeom>
          <a:noFill/>
        </p:spPr>
        <p:txBody>
          <a:bodyPr wrap="square" rtlCol="0">
            <a:spAutoFit/>
          </a:bodyPr>
          <a:lstStyle/>
          <a:p>
            <a:pPr>
              <a:spcBef>
                <a:spcPct val="0"/>
              </a:spcBef>
              <a:buFontTx/>
              <a:buNone/>
            </a:pPr>
            <a:r>
              <a:rPr lang="en-US" altLang="en-US" sz="2800" b="1" dirty="0">
                <a:solidFill>
                  <a:schemeClr val="bg1"/>
                </a:solidFill>
                <a:latin typeface="Arial" panose="020B0604020202020204" pitchFamily="34" charset="0"/>
                <a:cs typeface="Arial" panose="020B0604020202020204" pitchFamily="34" charset="0"/>
              </a:rPr>
              <a:t>Zoning</a:t>
            </a:r>
            <a:endParaRPr lang="en-US" altLang="en-US" sz="2000" b="1" dirty="0">
              <a:solidFill>
                <a:schemeClr val="bg1"/>
              </a:solidFill>
              <a:latin typeface="Arial" panose="020B0604020202020204" pitchFamily="34" charset="0"/>
              <a:cs typeface="Arial" panose="020B0604020202020204" pitchFamily="34" charset="0"/>
            </a:endParaRPr>
          </a:p>
          <a:p>
            <a:pPr>
              <a:spcBef>
                <a:spcPct val="0"/>
              </a:spcBef>
              <a:buFontTx/>
              <a:buNone/>
            </a:pPr>
            <a:endParaRPr lang="en-US" altLang="en-US" b="1" dirty="0">
              <a:solidFill>
                <a:schemeClr val="bg1"/>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altLang="en-US" sz="1600" dirty="0">
                <a:solidFill>
                  <a:schemeClr val="bg1"/>
                </a:solidFill>
                <a:latin typeface="Arial" panose="020B0604020202020204" pitchFamily="34" charset="0"/>
                <a:cs typeface="Arial" panose="020B0604020202020204" pitchFamily="34" charset="0"/>
              </a:rPr>
              <a:t>2.44 acre tax lot</a:t>
            </a:r>
          </a:p>
          <a:p>
            <a:pPr marL="285750" indent="-285750">
              <a:spcBef>
                <a:spcPts val="600"/>
              </a:spcBef>
              <a:buFont typeface="Arial" panose="020B0604020202020204" pitchFamily="34" charset="0"/>
              <a:buChar char="•"/>
            </a:pPr>
            <a:r>
              <a:rPr lang="en-US" altLang="en-US" sz="1600" dirty="0">
                <a:solidFill>
                  <a:schemeClr val="bg1"/>
                </a:solidFill>
                <a:latin typeface="Arial" panose="020B0604020202020204" pitchFamily="34" charset="0"/>
                <a:cs typeface="Arial" panose="020B0604020202020204" pitchFamily="34" charset="0"/>
              </a:rPr>
              <a:t>Zoned R7cz</a:t>
            </a:r>
          </a:p>
          <a:p>
            <a:pPr marL="285750" indent="-285750">
              <a:spcBef>
                <a:spcPts val="600"/>
              </a:spcBef>
              <a:buFont typeface="Arial" panose="020B0604020202020204" pitchFamily="34" charset="0"/>
              <a:buChar char="•"/>
            </a:pPr>
            <a:r>
              <a:rPr lang="en-US" altLang="en-US" sz="1600" dirty="0">
                <a:solidFill>
                  <a:schemeClr val="bg1"/>
                </a:solidFill>
                <a:latin typeface="Arial" panose="020B0604020202020204" pitchFamily="34" charset="0"/>
                <a:cs typeface="Arial" panose="020B0604020202020204" pitchFamily="34" charset="0"/>
              </a:rPr>
              <a:t>Property contains a house and accessory dwelling unit</a:t>
            </a:r>
          </a:p>
          <a:p>
            <a:pPr marL="285750" indent="-285750">
              <a:spcBef>
                <a:spcPts val="600"/>
              </a:spcBef>
              <a:buFont typeface="Arial" panose="020B0604020202020204" pitchFamily="34" charset="0"/>
              <a:buChar char="•"/>
            </a:pPr>
            <a:endParaRPr lang="en-US" altLang="en-US" sz="1600" dirty="0">
              <a:solidFill>
                <a:schemeClr val="bg1"/>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endParaRPr lang="en-US" altLang="en-US" sz="1600" dirty="0">
              <a:solidFill>
                <a:schemeClr val="bg1"/>
              </a:solidFill>
              <a:latin typeface="Arial" panose="020B0604020202020204" pitchFamily="34" charset="0"/>
              <a:cs typeface="Arial" panose="020B0604020202020204" pitchFamily="34" charset="0"/>
            </a:endParaRPr>
          </a:p>
          <a:p>
            <a:pPr>
              <a:spcBef>
                <a:spcPct val="0"/>
              </a:spcBef>
              <a:buFontTx/>
              <a:buNone/>
            </a:pPr>
            <a:endParaRPr lang="en-US" altLang="en-US" sz="1600" dirty="0">
              <a:solidFill>
                <a:schemeClr val="bg1"/>
              </a:solidFill>
              <a:latin typeface="Arial" panose="020B0604020202020204" pitchFamily="34" charset="0"/>
              <a:cs typeface="Arial" panose="020B0604020202020204" pitchFamily="34" charset="0"/>
            </a:endParaRPr>
          </a:p>
          <a:p>
            <a:pPr>
              <a:spcBef>
                <a:spcPct val="0"/>
              </a:spcBef>
              <a:buFontTx/>
              <a:buNone/>
            </a:pPr>
            <a:endParaRPr lang="en-US" altLang="en-US" sz="1600" dirty="0">
              <a:solidFill>
                <a:schemeClr val="bg2">
                  <a:lumMod val="90000"/>
                </a:schemeClr>
              </a:solidFill>
              <a:latin typeface="Arial Narrow" panose="020B0606020202030204" pitchFamily="34" charset="0"/>
              <a:cs typeface="Arial" panose="020B0604020202020204" pitchFamily="34" charset="0"/>
            </a:endParaRPr>
          </a:p>
        </p:txBody>
      </p:sp>
      <p:pic>
        <p:nvPicPr>
          <p:cNvPr id="7" name="Picture 6" descr="An aerial view of a city&#10;&#10;Description automatically generated with medium confidence">
            <a:extLst>
              <a:ext uri="{FF2B5EF4-FFF2-40B4-BE49-F238E27FC236}">
                <a16:creationId xmlns:a16="http://schemas.microsoft.com/office/drawing/2014/main" id="{8D6BF9A7-DDBB-5529-ECC6-CC9AAC68A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96" y="967563"/>
            <a:ext cx="8420675" cy="4718003"/>
          </a:xfrm>
          <a:prstGeom prst="rect">
            <a:avLst/>
          </a:prstGeom>
        </p:spPr>
      </p:pic>
    </p:spTree>
    <p:extLst>
      <p:ext uri="{BB962C8B-B14F-4D97-AF65-F5344CB8AC3E}">
        <p14:creationId xmlns:p14="http://schemas.microsoft.com/office/powerpoint/2010/main" val="378084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2A5902-164C-4C96-B970-51E38E62351F}"/>
              </a:ext>
            </a:extLst>
          </p:cNvPr>
          <p:cNvSpPr/>
          <p:nvPr/>
        </p:nvSpPr>
        <p:spPr>
          <a:xfrm>
            <a:off x="8803532" y="0"/>
            <a:ext cx="3388467"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62470DA-F266-457D-BC4B-08D9D81A42F3}"/>
              </a:ext>
            </a:extLst>
          </p:cNvPr>
          <p:cNvSpPr txBox="1"/>
          <p:nvPr/>
        </p:nvSpPr>
        <p:spPr>
          <a:xfrm>
            <a:off x="9068004" y="243191"/>
            <a:ext cx="2857500" cy="4062651"/>
          </a:xfrm>
          <a:prstGeom prst="rect">
            <a:avLst/>
          </a:prstGeom>
          <a:noFill/>
        </p:spPr>
        <p:txBody>
          <a:bodyPr wrap="square" rtlCol="0">
            <a:spAutoFit/>
          </a:bodyPr>
          <a:lstStyle/>
          <a:p>
            <a:pPr>
              <a:spcBef>
                <a:spcPct val="0"/>
              </a:spcBef>
              <a:buFontTx/>
              <a:buNone/>
            </a:pPr>
            <a:r>
              <a:rPr lang="en-US" altLang="en-US" sz="2800" b="1" dirty="0">
                <a:solidFill>
                  <a:schemeClr val="bg1"/>
                </a:solidFill>
                <a:latin typeface="Arial" panose="020B0604020202020204" pitchFamily="34" charset="0"/>
                <a:cs typeface="Arial" panose="020B0604020202020204" pitchFamily="34" charset="0"/>
              </a:rPr>
              <a:t>Zoning</a:t>
            </a:r>
            <a:endParaRPr lang="en-US" altLang="en-US" sz="2000" b="1" dirty="0">
              <a:solidFill>
                <a:schemeClr val="bg1"/>
              </a:solidFill>
              <a:latin typeface="Arial" panose="020B0604020202020204" pitchFamily="34" charset="0"/>
              <a:cs typeface="Arial" panose="020B0604020202020204" pitchFamily="34" charset="0"/>
            </a:endParaRPr>
          </a:p>
          <a:p>
            <a:pPr>
              <a:spcBef>
                <a:spcPts val="600"/>
              </a:spcBef>
            </a:pPr>
            <a:endParaRPr lang="en-US" altLang="en-US" sz="1800" dirty="0">
              <a:solidFill>
                <a:schemeClr val="bg1"/>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altLang="en-US" sz="1800" dirty="0">
                <a:solidFill>
                  <a:schemeClr val="bg1"/>
                </a:solidFill>
                <a:latin typeface="Arial" panose="020B0604020202020204" pitchFamily="34" charset="0"/>
                <a:cs typeface="Arial" panose="020B0604020202020204" pitchFamily="34" charset="0"/>
              </a:rPr>
              <a:t>2.44 acre tax lot</a:t>
            </a:r>
          </a:p>
          <a:p>
            <a:pPr marL="285750" indent="-285750">
              <a:spcBef>
                <a:spcPts val="600"/>
              </a:spcBef>
              <a:buFont typeface="Arial" panose="020B0604020202020204" pitchFamily="34" charset="0"/>
              <a:buChar char="•"/>
            </a:pPr>
            <a:r>
              <a:rPr lang="en-US" altLang="en-US" dirty="0">
                <a:solidFill>
                  <a:schemeClr val="bg1"/>
                </a:solidFill>
                <a:latin typeface="Arial" panose="020B0604020202020204" pitchFamily="34" charset="0"/>
                <a:cs typeface="Arial" panose="020B0604020202020204" pitchFamily="34" charset="0"/>
              </a:rPr>
              <a:t>2007 preliminary subdivision</a:t>
            </a:r>
          </a:p>
          <a:p>
            <a:pPr marL="285750" indent="-285750">
              <a:spcBef>
                <a:spcPts val="600"/>
              </a:spcBef>
              <a:buFont typeface="Arial" panose="020B0604020202020204" pitchFamily="34" charset="0"/>
              <a:buChar char="•"/>
            </a:pPr>
            <a:r>
              <a:rPr lang="en-US" altLang="en-US" sz="1800" dirty="0">
                <a:solidFill>
                  <a:schemeClr val="bg1"/>
                </a:solidFill>
                <a:latin typeface="Arial" panose="020B0604020202020204" pitchFamily="34" charset="0"/>
                <a:cs typeface="Arial" panose="020B0604020202020204" pitchFamily="34" charset="0"/>
              </a:rPr>
              <a:t>12 lots proposed</a:t>
            </a:r>
          </a:p>
          <a:p>
            <a:pPr marL="285750" indent="-285750">
              <a:spcBef>
                <a:spcPts val="600"/>
              </a:spcBef>
              <a:buFont typeface="Arial" panose="020B0604020202020204" pitchFamily="34" charset="0"/>
              <a:buChar char="•"/>
            </a:pPr>
            <a:endParaRPr lang="en-US" altLang="en-US" sz="1800" dirty="0">
              <a:solidFill>
                <a:schemeClr val="bg1"/>
              </a:solidFill>
              <a:latin typeface="Arial" panose="020B0604020202020204" pitchFamily="34" charset="0"/>
              <a:cs typeface="Arial" panose="020B0604020202020204" pitchFamily="34" charset="0"/>
            </a:endParaRPr>
          </a:p>
          <a:p>
            <a:pPr>
              <a:spcBef>
                <a:spcPts val="600"/>
              </a:spcBef>
            </a:pPr>
            <a:endParaRPr lang="en-US" altLang="en-US" b="1" dirty="0">
              <a:solidFill>
                <a:schemeClr val="bg1"/>
              </a:solidFill>
              <a:latin typeface="Arial" panose="020B0604020202020204" pitchFamily="34" charset="0"/>
              <a:cs typeface="Arial" panose="020B0604020202020204" pitchFamily="34" charset="0"/>
            </a:endParaRPr>
          </a:p>
          <a:p>
            <a:pPr>
              <a:spcBef>
                <a:spcPts val="600"/>
              </a:spcBef>
            </a:pPr>
            <a:endParaRPr lang="en-US" altLang="en-US" sz="1600" dirty="0">
              <a:solidFill>
                <a:schemeClr val="bg1"/>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endParaRPr lang="en-US" altLang="en-US" sz="1600" dirty="0">
              <a:solidFill>
                <a:schemeClr val="bg1"/>
              </a:solidFill>
              <a:latin typeface="Arial" panose="020B0604020202020204" pitchFamily="34" charset="0"/>
              <a:cs typeface="Arial" panose="020B0604020202020204" pitchFamily="34" charset="0"/>
            </a:endParaRPr>
          </a:p>
          <a:p>
            <a:pPr>
              <a:spcBef>
                <a:spcPct val="0"/>
              </a:spcBef>
              <a:buFontTx/>
              <a:buNone/>
            </a:pPr>
            <a:endParaRPr lang="en-US" altLang="en-US" sz="1600" dirty="0">
              <a:solidFill>
                <a:schemeClr val="bg1"/>
              </a:solidFill>
              <a:latin typeface="Arial" panose="020B0604020202020204" pitchFamily="34" charset="0"/>
              <a:cs typeface="Arial" panose="020B0604020202020204" pitchFamily="34" charset="0"/>
            </a:endParaRPr>
          </a:p>
          <a:p>
            <a:pPr>
              <a:spcBef>
                <a:spcPct val="0"/>
              </a:spcBef>
              <a:buFontTx/>
              <a:buNone/>
            </a:pPr>
            <a:endParaRPr lang="en-US" altLang="en-US" sz="1600" dirty="0">
              <a:solidFill>
                <a:schemeClr val="bg2">
                  <a:lumMod val="90000"/>
                </a:schemeClr>
              </a:solidFill>
              <a:latin typeface="Arial Narrow" panose="020B0606020202030204" pitchFamily="34" charset="0"/>
              <a:cs typeface="Arial" panose="020B0604020202020204" pitchFamily="34" charset="0"/>
            </a:endParaRPr>
          </a:p>
        </p:txBody>
      </p:sp>
      <p:grpSp>
        <p:nvGrpSpPr>
          <p:cNvPr id="2" name="docshapegroup40">
            <a:extLst>
              <a:ext uri="{FF2B5EF4-FFF2-40B4-BE49-F238E27FC236}">
                <a16:creationId xmlns:a16="http://schemas.microsoft.com/office/drawing/2014/main" id="{99229F47-1003-A374-822D-64308802F3E5}"/>
              </a:ext>
            </a:extLst>
          </p:cNvPr>
          <p:cNvGrpSpPr>
            <a:grpSpLocks/>
          </p:cNvGrpSpPr>
          <p:nvPr/>
        </p:nvGrpSpPr>
        <p:grpSpPr bwMode="auto">
          <a:xfrm>
            <a:off x="15240" y="15240"/>
            <a:ext cx="6410325" cy="9226550"/>
            <a:chOff x="702" y="546"/>
            <a:chExt cx="10095" cy="14530"/>
          </a:xfrm>
        </p:grpSpPr>
        <p:pic>
          <p:nvPicPr>
            <p:cNvPr id="1027" name="docshape41">
              <a:extLst>
                <a:ext uri="{FF2B5EF4-FFF2-40B4-BE49-F238E27FC236}">
                  <a16:creationId xmlns:a16="http://schemas.microsoft.com/office/drawing/2014/main" id="{6B5C08E0-AEC1-2532-2B84-315667127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353" y="905"/>
              <a:ext cx="8444" cy="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cshape42">
              <a:extLst>
                <a:ext uri="{FF2B5EF4-FFF2-40B4-BE49-F238E27FC236}">
                  <a16:creationId xmlns:a16="http://schemas.microsoft.com/office/drawing/2014/main" id="{2A003557-00D8-58DB-1284-02889EF558B5}"/>
                </a:ext>
              </a:extLst>
            </p:cNvPr>
            <p:cNvSpPr>
              <a:spLocks/>
            </p:cNvSpPr>
            <p:nvPr/>
          </p:nvSpPr>
          <p:spPr bwMode="auto">
            <a:xfrm>
              <a:off x="702" y="546"/>
              <a:ext cx="20" cy="14530"/>
            </a:xfrm>
            <a:custGeom>
              <a:avLst/>
              <a:gdLst>
                <a:gd name="T0" fmla="+- 0 722 702"/>
                <a:gd name="T1" fmla="*/ T0 w 20"/>
                <a:gd name="T2" fmla="+- 0 15076 547"/>
                <a:gd name="T3" fmla="*/ 15076 h 14530"/>
                <a:gd name="T4" fmla="+- 0 722 702"/>
                <a:gd name="T5" fmla="*/ T4 w 20"/>
                <a:gd name="T6" fmla="+- 0 14029 547"/>
                <a:gd name="T7" fmla="*/ 14029 h 14530"/>
                <a:gd name="T8" fmla="+- 0 702 702"/>
                <a:gd name="T9" fmla="*/ T8 w 20"/>
                <a:gd name="T10" fmla="+- 0 10881 547"/>
                <a:gd name="T11" fmla="*/ 10881 h 14530"/>
                <a:gd name="T12" fmla="+- 0 702 702"/>
                <a:gd name="T13" fmla="*/ T12 w 20"/>
                <a:gd name="T14" fmla="+- 0 10168 547"/>
                <a:gd name="T15" fmla="*/ 10168 h 14530"/>
                <a:gd name="T16" fmla="+- 0 702 702"/>
                <a:gd name="T17" fmla="*/ T16 w 20"/>
                <a:gd name="T18" fmla="+- 0 10028 547"/>
                <a:gd name="T19" fmla="*/ 10028 h 14530"/>
                <a:gd name="T20" fmla="+- 0 702 702"/>
                <a:gd name="T21" fmla="*/ T20 w 20"/>
                <a:gd name="T22" fmla="+- 0 9334 547"/>
                <a:gd name="T23" fmla="*/ 9334 h 14530"/>
                <a:gd name="T24" fmla="+- 0 712 702"/>
                <a:gd name="T25" fmla="*/ T24 w 20"/>
                <a:gd name="T26" fmla="+- 0 6148 547"/>
                <a:gd name="T27" fmla="*/ 6148 h 14530"/>
                <a:gd name="T28" fmla="+- 0 712 702"/>
                <a:gd name="T29" fmla="*/ T28 w 20"/>
                <a:gd name="T30" fmla="+- 0 5280 547"/>
                <a:gd name="T31" fmla="*/ 5280 h 14530"/>
                <a:gd name="T32" fmla="+- 0 717 702"/>
                <a:gd name="T33" fmla="*/ T32 w 20"/>
                <a:gd name="T34" fmla="+- 0 5037 547"/>
                <a:gd name="T35" fmla="*/ 5037 h 14530"/>
                <a:gd name="T36" fmla="+- 0 717 702"/>
                <a:gd name="T37" fmla="*/ T36 w 20"/>
                <a:gd name="T38" fmla="+- 0 2040 547"/>
                <a:gd name="T39" fmla="*/ 2040 h 14530"/>
                <a:gd name="T40" fmla="+- 0 702 702"/>
                <a:gd name="T41" fmla="*/ T40 w 20"/>
                <a:gd name="T42" fmla="+- 0 2011 547"/>
                <a:gd name="T43" fmla="*/ 2011 h 14530"/>
                <a:gd name="T44" fmla="+- 0 702 702"/>
                <a:gd name="T45" fmla="*/ T44 w 20"/>
                <a:gd name="T46" fmla="+- 0 547 547"/>
                <a:gd name="T47" fmla="*/ 547 h 145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0" h="14530">
                  <a:moveTo>
                    <a:pt x="20" y="14529"/>
                  </a:moveTo>
                  <a:lnTo>
                    <a:pt x="20" y="13482"/>
                  </a:lnTo>
                  <a:moveTo>
                    <a:pt x="0" y="10334"/>
                  </a:moveTo>
                  <a:lnTo>
                    <a:pt x="0" y="9621"/>
                  </a:lnTo>
                  <a:moveTo>
                    <a:pt x="0" y="9481"/>
                  </a:moveTo>
                  <a:lnTo>
                    <a:pt x="0" y="8787"/>
                  </a:lnTo>
                  <a:moveTo>
                    <a:pt x="10" y="5601"/>
                  </a:moveTo>
                  <a:lnTo>
                    <a:pt x="10" y="4733"/>
                  </a:lnTo>
                  <a:moveTo>
                    <a:pt x="15" y="4490"/>
                  </a:moveTo>
                  <a:lnTo>
                    <a:pt x="15" y="1493"/>
                  </a:lnTo>
                  <a:moveTo>
                    <a:pt x="0" y="1464"/>
                  </a:moveTo>
                  <a:lnTo>
                    <a:pt x="0" y="0"/>
                  </a:lnTo>
                </a:path>
              </a:pathLst>
            </a:custGeom>
            <a:noFill/>
            <a:ln w="308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Line 5">
              <a:extLst>
                <a:ext uri="{FF2B5EF4-FFF2-40B4-BE49-F238E27FC236}">
                  <a16:creationId xmlns:a16="http://schemas.microsoft.com/office/drawing/2014/main" id="{5C717DCC-3C50-2DFE-7527-F14809149BE7}"/>
                </a:ext>
              </a:extLst>
            </p:cNvPr>
            <p:cNvSpPr>
              <a:spLocks noChangeShapeType="1"/>
            </p:cNvSpPr>
            <p:nvPr/>
          </p:nvSpPr>
          <p:spPr bwMode="auto">
            <a:xfrm>
              <a:off x="1091" y="14809"/>
              <a:ext cx="0" cy="0"/>
            </a:xfrm>
            <a:prstGeom prst="line">
              <a:avLst/>
            </a:prstGeom>
            <a:noFill/>
            <a:ln w="58659">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52A6AAF3-E80D-3AC0-3D6D-54A25C509B4A}"/>
                </a:ext>
              </a:extLst>
            </p:cNvPr>
            <p:cNvSpPr>
              <a:spLocks noChangeShapeType="1"/>
            </p:cNvSpPr>
            <p:nvPr/>
          </p:nvSpPr>
          <p:spPr bwMode="auto">
            <a:xfrm>
              <a:off x="1189" y="2545"/>
              <a:ext cx="0" cy="0"/>
            </a:xfrm>
            <a:prstGeom prst="line">
              <a:avLst/>
            </a:prstGeom>
            <a:noFill/>
            <a:ln w="52484">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27920528-1E68-20BE-BC80-834F4B652A89}"/>
                </a:ext>
              </a:extLst>
            </p:cNvPr>
            <p:cNvSpPr>
              <a:spLocks noChangeShapeType="1"/>
            </p:cNvSpPr>
            <p:nvPr/>
          </p:nvSpPr>
          <p:spPr bwMode="auto">
            <a:xfrm>
              <a:off x="9843" y="10028"/>
              <a:ext cx="0" cy="0"/>
            </a:xfrm>
            <a:prstGeom prst="line">
              <a:avLst/>
            </a:prstGeom>
            <a:noFill/>
            <a:ln w="3087">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7577EFF4-0B7F-114D-1EE1-754714F5C718}"/>
                </a:ext>
              </a:extLst>
            </p:cNvPr>
            <p:cNvSpPr>
              <a:spLocks noChangeShapeType="1"/>
            </p:cNvSpPr>
            <p:nvPr/>
          </p:nvSpPr>
          <p:spPr bwMode="auto">
            <a:xfrm>
              <a:off x="839" y="14809"/>
              <a:ext cx="9699" cy="0"/>
            </a:xfrm>
            <a:prstGeom prst="line">
              <a:avLst/>
            </a:prstGeom>
            <a:noFill/>
            <a:ln w="9238">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8109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2A5902-164C-4C96-B970-51E38E62351F}"/>
              </a:ext>
            </a:extLst>
          </p:cNvPr>
          <p:cNvSpPr/>
          <p:nvPr/>
        </p:nvSpPr>
        <p:spPr>
          <a:xfrm>
            <a:off x="8803532" y="0"/>
            <a:ext cx="3388467"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62470DA-F266-457D-BC4B-08D9D81A42F3}"/>
              </a:ext>
            </a:extLst>
          </p:cNvPr>
          <p:cNvSpPr txBox="1"/>
          <p:nvPr/>
        </p:nvSpPr>
        <p:spPr>
          <a:xfrm>
            <a:off x="9068003" y="243191"/>
            <a:ext cx="2989013" cy="1200329"/>
          </a:xfrm>
          <a:prstGeom prst="rect">
            <a:avLst/>
          </a:prstGeom>
          <a:noFill/>
        </p:spPr>
        <p:txBody>
          <a:bodyPr wrap="square" rtlCol="0">
            <a:spAutoFit/>
          </a:bodyPr>
          <a:lstStyle/>
          <a:p>
            <a:r>
              <a:rPr lang="en-US" sz="2800" b="1" dirty="0">
                <a:solidFill>
                  <a:schemeClr val="bg1"/>
                </a:solidFill>
                <a:latin typeface="Arial"/>
                <a:cs typeface="Arial"/>
              </a:rPr>
              <a:t>ORS 308A.309 (1) a-d</a:t>
            </a:r>
            <a:endParaRPr lang="en-US" altLang="en-US" sz="1600" dirty="0">
              <a:solidFill>
                <a:schemeClr val="bg1"/>
              </a:solidFill>
              <a:latin typeface="Arial" panose="020B0604020202020204" pitchFamily="34" charset="0"/>
              <a:cs typeface="Arial" panose="020B0604020202020204" pitchFamily="34" charset="0"/>
            </a:endParaRPr>
          </a:p>
          <a:p>
            <a:pPr>
              <a:spcBef>
                <a:spcPct val="0"/>
              </a:spcBef>
              <a:buFontTx/>
              <a:buNone/>
            </a:pPr>
            <a:endParaRPr lang="en-US" altLang="en-US" sz="1600" dirty="0">
              <a:solidFill>
                <a:schemeClr val="bg2">
                  <a:lumMod val="90000"/>
                </a:schemeClr>
              </a:solidFill>
              <a:latin typeface="Arial Narrow" panose="020B0606020202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2B526BBD-2024-4C68-8A2F-73041C00DEFF}"/>
              </a:ext>
            </a:extLst>
          </p:cNvPr>
          <p:cNvSpPr txBox="1"/>
          <p:nvPr/>
        </p:nvSpPr>
        <p:spPr>
          <a:xfrm>
            <a:off x="650524" y="763250"/>
            <a:ext cx="7296444" cy="6586418"/>
          </a:xfrm>
          <a:prstGeom prst="rect">
            <a:avLst/>
          </a:prstGeom>
          <a:noFill/>
        </p:spPr>
        <p:txBody>
          <a:bodyPr wrap="square" rtlCol="0">
            <a:spAutoFit/>
          </a:bodyPr>
          <a:lstStyle/>
          <a:p>
            <a:pPr>
              <a:spcBef>
                <a:spcPts val="600"/>
              </a:spcBef>
            </a:pPr>
            <a:r>
              <a:rPr lang="en-US" sz="2800" b="1" dirty="0">
                <a:solidFill>
                  <a:schemeClr val="tx1">
                    <a:lumMod val="75000"/>
                    <a:lumOff val="25000"/>
                  </a:schemeClr>
                </a:solidFill>
                <a:latin typeface="Arial" panose="020B0604020202020204" pitchFamily="34" charset="0"/>
                <a:cs typeface="Arial" panose="020B0604020202020204" pitchFamily="34" charset="0"/>
              </a:rPr>
              <a:t>Factors to Weigh</a:t>
            </a: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Factor 1: The projected costs and other consequences of extending urban services to the affected lot or parcel</a:t>
            </a:r>
            <a:r>
              <a:rPr lang="en-US" dirty="0">
                <a:solidFill>
                  <a:schemeClr val="tx1">
                    <a:lumMod val="75000"/>
                    <a:lumOff val="25000"/>
                  </a:schemeClr>
                </a:solidFill>
                <a:latin typeface="Times New Roman" panose="02020603050405020304" pitchFamily="18" charset="0"/>
                <a:cs typeface="Arial" panose="020B0604020202020204" pitchFamily="34" charset="0"/>
              </a:rPr>
              <a:t>.</a:t>
            </a:r>
          </a:p>
          <a:p>
            <a:pPr marL="342900" indent="-342900">
              <a:spcBef>
                <a:spcPts val="600"/>
              </a:spcBef>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Finding: Property has access to urban services: streets, sanitary sewer, water, police and fire protection, parks, public schools and mass transit</a:t>
            </a:r>
            <a:r>
              <a:rPr lang="en-US" dirty="0">
                <a:solidFill>
                  <a:schemeClr val="tx1">
                    <a:lumMod val="75000"/>
                    <a:lumOff val="25000"/>
                  </a:schemeClr>
                </a:solidFill>
                <a:latin typeface="Times New Roman" panose="02020603050405020304" pitchFamily="18" charset="0"/>
                <a:cs typeface="Arial" panose="020B0604020202020204" pitchFamily="34" charset="0"/>
              </a:rPr>
              <a:t>.</a:t>
            </a:r>
          </a:p>
          <a:p>
            <a:pPr marL="342900" indent="-342900">
              <a:spcBef>
                <a:spcPts val="600"/>
              </a:spcBef>
              <a:buFont typeface="Wingdings" panose="05000000000000000000" pitchFamily="2" charset="2"/>
              <a:buChar char="§"/>
            </a:pPr>
            <a:endParaRPr lang="en-US" dirty="0"/>
          </a:p>
          <a:p>
            <a:pPr marL="342900" indent="-342900">
              <a:spcBef>
                <a:spcPts val="600"/>
              </a:spcBef>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Factor 2: The value of preserving the lot or parcel as open space.</a:t>
            </a:r>
          </a:p>
          <a:p>
            <a:pPr marL="342900" indent="-342900">
              <a:spcBef>
                <a:spcPts val="600"/>
              </a:spcBef>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Finding: The value of the property is as residential rather than open space.</a:t>
            </a:r>
          </a:p>
          <a:p>
            <a:pPr marL="342900" indent="-342900">
              <a:spcBef>
                <a:spcPts val="600"/>
              </a:spcBef>
              <a:buFont typeface="Wingdings" panose="05000000000000000000" pitchFamily="2" charset="2"/>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80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2A5902-164C-4C96-B970-51E38E62351F}"/>
              </a:ext>
            </a:extLst>
          </p:cNvPr>
          <p:cNvSpPr/>
          <p:nvPr/>
        </p:nvSpPr>
        <p:spPr>
          <a:xfrm>
            <a:off x="8803532" y="0"/>
            <a:ext cx="3388467"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62470DA-F266-457D-BC4B-08D9D81A42F3}"/>
              </a:ext>
            </a:extLst>
          </p:cNvPr>
          <p:cNvSpPr txBox="1"/>
          <p:nvPr/>
        </p:nvSpPr>
        <p:spPr>
          <a:xfrm>
            <a:off x="9068003" y="243191"/>
            <a:ext cx="2989013" cy="1200329"/>
          </a:xfrm>
          <a:prstGeom prst="rect">
            <a:avLst/>
          </a:prstGeom>
          <a:noFill/>
        </p:spPr>
        <p:txBody>
          <a:bodyPr wrap="square" rtlCol="0">
            <a:spAutoFit/>
          </a:bodyPr>
          <a:lstStyle/>
          <a:p>
            <a:r>
              <a:rPr lang="en-US" sz="2800" b="1" dirty="0">
                <a:solidFill>
                  <a:schemeClr val="bg1"/>
                </a:solidFill>
                <a:latin typeface="Arial"/>
                <a:cs typeface="Arial"/>
              </a:rPr>
              <a:t>ORS 308A.309 (1) a-d</a:t>
            </a:r>
            <a:endParaRPr lang="en-US" altLang="en-US" sz="1600" dirty="0">
              <a:solidFill>
                <a:schemeClr val="bg1"/>
              </a:solidFill>
              <a:latin typeface="Arial" panose="020B0604020202020204" pitchFamily="34" charset="0"/>
              <a:cs typeface="Arial" panose="020B0604020202020204" pitchFamily="34" charset="0"/>
            </a:endParaRPr>
          </a:p>
          <a:p>
            <a:pPr>
              <a:spcBef>
                <a:spcPct val="0"/>
              </a:spcBef>
              <a:buFontTx/>
              <a:buNone/>
            </a:pPr>
            <a:endParaRPr lang="en-US" altLang="en-US" sz="1600" dirty="0">
              <a:solidFill>
                <a:schemeClr val="bg2">
                  <a:lumMod val="90000"/>
                </a:schemeClr>
              </a:solidFill>
              <a:latin typeface="Arial Narrow" panose="020B0606020202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2B526BBD-2024-4C68-8A2F-73041C00DEFF}"/>
              </a:ext>
            </a:extLst>
          </p:cNvPr>
          <p:cNvSpPr txBox="1"/>
          <p:nvPr/>
        </p:nvSpPr>
        <p:spPr>
          <a:xfrm>
            <a:off x="650524" y="763250"/>
            <a:ext cx="7296444" cy="6509474"/>
          </a:xfrm>
          <a:prstGeom prst="rect">
            <a:avLst/>
          </a:prstGeom>
          <a:noFill/>
        </p:spPr>
        <p:txBody>
          <a:bodyPr wrap="square" rtlCol="0">
            <a:spAutoFit/>
          </a:bodyPr>
          <a:lstStyle/>
          <a:p>
            <a:pPr>
              <a:spcBef>
                <a:spcPts val="600"/>
              </a:spcBef>
            </a:pPr>
            <a:r>
              <a:rPr lang="en-US" sz="2800" b="1" dirty="0">
                <a:solidFill>
                  <a:schemeClr val="tx1">
                    <a:lumMod val="75000"/>
                    <a:lumOff val="25000"/>
                  </a:schemeClr>
                </a:solidFill>
                <a:latin typeface="Arial" panose="020B0604020202020204" pitchFamily="34" charset="0"/>
                <a:cs typeface="Arial" panose="020B0604020202020204" pitchFamily="34" charset="0"/>
              </a:rPr>
              <a:t>Factors to Weigh</a:t>
            </a: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Factor 3: The projected costs and other consequences of extending urban services beyond the affected lot or parcel.</a:t>
            </a:r>
          </a:p>
          <a:p>
            <a:pPr marL="342900" indent="-342900">
              <a:spcBef>
                <a:spcPts val="600"/>
              </a:spcBef>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Finding: Urban services, including water and sewer, currently exist to and beyond the property.</a:t>
            </a:r>
          </a:p>
          <a:p>
            <a:pPr marL="342900" indent="-342900">
              <a:spcBef>
                <a:spcPts val="600"/>
              </a:spcBef>
              <a:buFont typeface="Wingdings" panose="05000000000000000000" pitchFamily="2" charset="2"/>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Factor 4: The projected costs and other consequences, including the projected costs of extending urban services, of expanding the urban growth boundary in other areas if necessary to compensate for any reduction in available buildable lands.</a:t>
            </a:r>
          </a:p>
          <a:p>
            <a:pPr marL="342900" indent="-342900">
              <a:spcBef>
                <a:spcPts val="600"/>
              </a:spcBef>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Finding: Approval would reduce the City’s supply of buildable land.</a:t>
            </a:r>
          </a:p>
          <a:p>
            <a:pPr marL="342900" indent="-342900">
              <a:spcBef>
                <a:spcPts val="600"/>
              </a:spcBef>
              <a:buFont typeface="Wingdings" panose="05000000000000000000" pitchFamily="2" charset="2"/>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653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2A5902-164C-4C96-B970-51E38E62351F}"/>
              </a:ext>
            </a:extLst>
          </p:cNvPr>
          <p:cNvSpPr/>
          <p:nvPr/>
        </p:nvSpPr>
        <p:spPr>
          <a:xfrm>
            <a:off x="8803532" y="0"/>
            <a:ext cx="3388467"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62470DA-F266-457D-BC4B-08D9D81A42F3}"/>
              </a:ext>
            </a:extLst>
          </p:cNvPr>
          <p:cNvSpPr txBox="1"/>
          <p:nvPr/>
        </p:nvSpPr>
        <p:spPr>
          <a:xfrm>
            <a:off x="9068003" y="243191"/>
            <a:ext cx="2989013" cy="338554"/>
          </a:xfrm>
          <a:prstGeom prst="rect">
            <a:avLst/>
          </a:prstGeom>
          <a:noFill/>
        </p:spPr>
        <p:txBody>
          <a:bodyPr wrap="square" rtlCol="0">
            <a:spAutoFit/>
          </a:bodyPr>
          <a:lstStyle/>
          <a:p>
            <a:pPr>
              <a:spcBef>
                <a:spcPct val="0"/>
              </a:spcBef>
              <a:buFontTx/>
              <a:buNone/>
            </a:pPr>
            <a:endParaRPr lang="en-US" altLang="en-US" sz="1600" dirty="0">
              <a:solidFill>
                <a:schemeClr val="bg2">
                  <a:lumMod val="90000"/>
                </a:schemeClr>
              </a:solidFill>
              <a:latin typeface="Arial Narrow" panose="020B0606020202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2B526BBD-2024-4C68-8A2F-73041C00DEFF}"/>
              </a:ext>
            </a:extLst>
          </p:cNvPr>
          <p:cNvSpPr txBox="1"/>
          <p:nvPr/>
        </p:nvSpPr>
        <p:spPr>
          <a:xfrm>
            <a:off x="650524" y="763250"/>
            <a:ext cx="7296444" cy="3708708"/>
          </a:xfrm>
          <a:prstGeom prst="rect">
            <a:avLst/>
          </a:prstGeom>
          <a:noFill/>
        </p:spPr>
        <p:txBody>
          <a:bodyPr wrap="square" rtlCol="0">
            <a:spAutoFit/>
          </a:bodyPr>
          <a:lstStyle/>
          <a:p>
            <a:pPr>
              <a:spcBef>
                <a:spcPts val="600"/>
              </a:spcBef>
            </a:pPr>
            <a:r>
              <a:rPr lang="en-US" sz="2800" b="1" dirty="0">
                <a:solidFill>
                  <a:schemeClr val="tx1">
                    <a:lumMod val="75000"/>
                    <a:lumOff val="25000"/>
                  </a:schemeClr>
                </a:solidFill>
                <a:latin typeface="Arial" panose="020B0604020202020204" pitchFamily="34" charset="0"/>
                <a:cs typeface="Arial" panose="020B0604020202020204" pitchFamily="34" charset="0"/>
              </a:rPr>
              <a:t>Staff Recommendation</a:t>
            </a: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r>
              <a:rPr lang="en-US" dirty="0">
                <a:solidFill>
                  <a:schemeClr val="tx1">
                    <a:lumMod val="75000"/>
                    <a:lumOff val="25000"/>
                  </a:schemeClr>
                </a:solidFill>
                <a:latin typeface="Arial" panose="020B0604020202020204" pitchFamily="34" charset="0"/>
                <a:cs typeface="Arial" panose="020B0604020202020204" pitchFamily="34" charset="0"/>
              </a:rPr>
              <a:t>City Council should vote in favor of the denial. </a:t>
            </a:r>
          </a:p>
          <a:p>
            <a:pPr marL="342900" indent="-342900">
              <a:spcBef>
                <a:spcPts val="600"/>
              </a:spcBef>
              <a:buFont typeface="Wingdings" panose="05000000000000000000" pitchFamily="2" charset="2"/>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99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2A5902-164C-4C96-B970-51E38E62351F}"/>
              </a:ext>
            </a:extLst>
          </p:cNvPr>
          <p:cNvSpPr/>
          <p:nvPr/>
        </p:nvSpPr>
        <p:spPr>
          <a:xfrm>
            <a:off x="0" y="0"/>
            <a:ext cx="12191999"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848D1C-C697-46E6-94E3-D3E333D96F62}"/>
              </a:ext>
            </a:extLst>
          </p:cNvPr>
          <p:cNvSpPr txBox="1"/>
          <p:nvPr/>
        </p:nvSpPr>
        <p:spPr>
          <a:xfrm>
            <a:off x="5342021" y="4591251"/>
            <a:ext cx="6395149" cy="1965643"/>
          </a:xfrm>
          <a:prstGeom prst="rect">
            <a:avLst/>
          </a:prstGeom>
          <a:noFill/>
        </p:spPr>
        <p:txBody>
          <a:bodyPr wrap="square" rtlCol="0" anchor="b">
            <a:noAutofit/>
          </a:bodyPr>
          <a:lstStyle/>
          <a:p>
            <a:pPr algn="r">
              <a:spcBef>
                <a:spcPct val="0"/>
              </a:spcBef>
              <a:buFontTx/>
              <a:buNone/>
            </a:pPr>
            <a:r>
              <a:rPr lang="en-US" altLang="en-US" sz="4400" b="1">
                <a:solidFill>
                  <a:schemeClr val="bg1"/>
                </a:solidFill>
                <a:latin typeface="Arial" panose="020B0604020202020204" pitchFamily="34" charset="0"/>
                <a:cs typeface="Arial" panose="020B0604020202020204" pitchFamily="34" charset="0"/>
              </a:rPr>
              <a:t>Questions?</a:t>
            </a:r>
            <a:endParaRPr lang="en-US" alt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229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5ED171E556C14F82E9EE7D6AD6ADC0" ma:contentTypeVersion="11" ma:contentTypeDescription="Create a new document." ma:contentTypeScope="" ma:versionID="f7c1a2b57cec20d2104d29832f8fd6f0">
  <xsd:schema xmlns:xsd="http://www.w3.org/2001/XMLSchema" xmlns:xs="http://www.w3.org/2001/XMLSchema" xmlns:p="http://schemas.microsoft.com/office/2006/metadata/properties" xmlns:ns2="346db972-0b35-4356-939b-7cf22708d79a" xmlns:ns3="060a82f8-d967-4b12-b40e-d98873453ce7" targetNamespace="http://schemas.microsoft.com/office/2006/metadata/properties" ma:root="true" ma:fieldsID="742e2822e5bf61bee64710f69857fb48" ns2:_="" ns3:_="">
    <xsd:import namespace="346db972-0b35-4356-939b-7cf22708d79a"/>
    <xsd:import namespace="060a82f8-d967-4b12-b40e-d98873453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db972-0b35-4356-939b-7cf22708d7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effce1-26ce-465d-98f3-ca32301bc2e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0a82f8-d967-4b12-b40e-d98873453c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c64b9fa-1538-4356-8a2a-35a33f486f78}" ma:internalName="TaxCatchAll" ma:showField="CatchAllData" ma:web="060a82f8-d967-4b12-b40e-d98873453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60a82f8-d967-4b12-b40e-d98873453ce7" xsi:nil="true"/>
    <lcf76f155ced4ddcb4097134ff3c332f xmlns="346db972-0b35-4356-939b-7cf22708d79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0BCB17-3CD6-443A-973A-8E3243F2E1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db972-0b35-4356-939b-7cf22708d79a"/>
    <ds:schemaRef ds:uri="060a82f8-d967-4b12-b40e-d98873453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C025E7-58F4-4ABF-9D67-8EB7186B94A7}">
  <ds:schemaRefs>
    <ds:schemaRef ds:uri="http://schemas.microsoft.com/office/2006/metadata/properties"/>
    <ds:schemaRef ds:uri="http://schemas.microsoft.com/office/infopath/2007/PartnerControls"/>
    <ds:schemaRef ds:uri="060a82f8-d967-4b12-b40e-d98873453ce7"/>
    <ds:schemaRef ds:uri="346db972-0b35-4356-939b-7cf22708d79a"/>
  </ds:schemaRefs>
</ds:datastoreItem>
</file>

<file path=customXml/itemProps3.xml><?xml version="1.0" encoding="utf-8"?>
<ds:datastoreItem xmlns:ds="http://schemas.openxmlformats.org/officeDocument/2006/customXml" ds:itemID="{D1D253C7-D103-4650-B589-A4EE0234B0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7647</TotalTime>
  <Words>314</Words>
  <Application>Microsoft Office PowerPoint</Application>
  <PresentationFormat>Widescreen</PresentationFormat>
  <Paragraphs>79</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Narrow</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DeCoursey, Jillian</dc:creator>
  <cp:lastModifiedBy>Buono, Shannon</cp:lastModifiedBy>
  <cp:revision>360</cp:revision>
  <dcterms:created xsi:type="dcterms:W3CDTF">2018-03-14T23:50:04Z</dcterms:created>
  <dcterms:modified xsi:type="dcterms:W3CDTF">2023-03-14T22:06:15Z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0x010100725ED171E556C14F82E9EE7D6AD6ADC0</vt:lpwstr>
  </property>
  <property fmtid="{D5CDD505-2E9C-101B-9397-08002B2CF9AE}" pid="3" name="MediaServiceImageTags">
    <vt:lpwstr/>
  </property>
</Properties>
</file>