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335" r:id="rId5"/>
    <p:sldId id="343" r:id="rId6"/>
    <p:sldId id="373" r:id="rId7"/>
    <p:sldId id="336" r:id="rId8"/>
    <p:sldId id="341" r:id="rId9"/>
    <p:sldId id="358" r:id="rId10"/>
    <p:sldId id="366" r:id="rId11"/>
    <p:sldId id="359" r:id="rId12"/>
    <p:sldId id="370" r:id="rId13"/>
    <p:sldId id="372" r:id="rId14"/>
    <p:sldId id="369" r:id="rId15"/>
    <p:sldId id="376" r:id="rId16"/>
    <p:sldId id="378" r:id="rId17"/>
    <p:sldId id="351" r:id="rId18"/>
    <p:sldId id="348" r:id="rId19"/>
    <p:sldId id="354" r:id="rId20"/>
    <p:sldId id="371" r:id="rId21"/>
    <p:sldId id="377" r:id="rId22"/>
    <p:sldId id="365" r:id="rId23"/>
    <p:sldId id="374" r:id="rId24"/>
    <p:sldId id="278" r:id="rId25"/>
  </p:sldIdLst>
  <p:sldSz cx="9144000" cy="6858000" type="screen4x3"/>
  <p:notesSz cx="9601200" cy="7315200"/>
  <p:defaultTextStyle>
    <a:defPPr>
      <a:defRPr lang="en-US"/>
    </a:defPPr>
    <a:lvl1pPr algn="l" defTabSz="455613" rtl="0" fontAlgn="base">
      <a:spcBef>
        <a:spcPct val="0"/>
      </a:spcBef>
      <a:spcAft>
        <a:spcPct val="0"/>
      </a:spcAft>
      <a:defRPr sz="2400" kern="1200">
        <a:solidFill>
          <a:schemeClr val="tx1"/>
        </a:solidFill>
        <a:latin typeface="Calibri" charset="0"/>
        <a:ea typeface="MS PGothic" charset="0"/>
        <a:cs typeface="MS PGothic" charset="0"/>
      </a:defRPr>
    </a:lvl1pPr>
    <a:lvl2pPr marL="4556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2pPr>
    <a:lvl3pPr marL="9128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3pPr>
    <a:lvl4pPr marL="13700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4pPr>
    <a:lvl5pPr marL="18272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5pPr>
    <a:lvl6pPr marL="2286000" algn="l" defTabSz="457200" rtl="0" eaLnBrk="1" latinLnBrk="0" hangingPunct="1">
      <a:defRPr sz="2400" kern="1200">
        <a:solidFill>
          <a:schemeClr val="tx1"/>
        </a:solidFill>
        <a:latin typeface="Calibri" charset="0"/>
        <a:ea typeface="MS PGothic" charset="0"/>
        <a:cs typeface="MS PGothic" charset="0"/>
      </a:defRPr>
    </a:lvl6pPr>
    <a:lvl7pPr marL="2743200" algn="l" defTabSz="457200" rtl="0" eaLnBrk="1" latinLnBrk="0" hangingPunct="1">
      <a:defRPr sz="2400" kern="1200">
        <a:solidFill>
          <a:schemeClr val="tx1"/>
        </a:solidFill>
        <a:latin typeface="Calibri" charset="0"/>
        <a:ea typeface="MS PGothic" charset="0"/>
        <a:cs typeface="MS PGothic" charset="0"/>
      </a:defRPr>
    </a:lvl7pPr>
    <a:lvl8pPr marL="3200400" algn="l" defTabSz="457200" rtl="0" eaLnBrk="1" latinLnBrk="0" hangingPunct="1">
      <a:defRPr sz="2400" kern="1200">
        <a:solidFill>
          <a:schemeClr val="tx1"/>
        </a:solidFill>
        <a:latin typeface="Calibri" charset="0"/>
        <a:ea typeface="MS PGothic" charset="0"/>
        <a:cs typeface="MS PGothic" charset="0"/>
      </a:defRPr>
    </a:lvl8pPr>
    <a:lvl9pPr marL="3657600" algn="l" defTabSz="457200" rtl="0" eaLnBrk="1" latinLnBrk="0" hangingPunct="1">
      <a:defRPr sz="2400"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Will" initials="MW" lastIdx="4" clrIdx="0">
    <p:extLst>
      <p:ext uri="{19B8F6BF-5375-455C-9EA6-DF929625EA0E}">
        <p15:presenceInfo xmlns:p15="http://schemas.microsoft.com/office/powerpoint/2012/main" userId="S::will.martin@portlandoregon.gov::e10681fd-2db3-4e7c-b7cc-08deb45e5289" providerId="AD"/>
      </p:ext>
    </p:extLst>
  </p:cmAuthor>
  <p:cmAuthor id="2" name="Nebel, Erika" initials="NE" lastIdx="2" clrIdx="1">
    <p:extLst>
      <p:ext uri="{19B8F6BF-5375-455C-9EA6-DF929625EA0E}">
        <p15:presenceInfo xmlns:p15="http://schemas.microsoft.com/office/powerpoint/2012/main" userId="S::Erika.Nebel@portlandoregon.gov::6aadd4b0-dff0-490b-9757-c076d922c199" providerId="AD"/>
      </p:ext>
    </p:extLst>
  </p:cmAuthor>
  <p:cmAuthor id="3" name="Williams, Mark" initials="WM" lastIdx="3" clrIdx="2">
    <p:extLst>
      <p:ext uri="{19B8F6BF-5375-455C-9EA6-DF929625EA0E}">
        <p15:presenceInfo xmlns:p15="http://schemas.microsoft.com/office/powerpoint/2012/main" userId="S::Mark.Williams@portlandoregon.gov::b59dff65-e6fc-4e57-98d5-c9909b4b5f3e" providerId="AD"/>
      </p:ext>
    </p:extLst>
  </p:cmAuthor>
  <p:cmAuthor id="4" name="Williams, Mark" initials="WM [2]" lastIdx="4" clrIdx="3">
    <p:extLst>
      <p:ext uri="{19B8F6BF-5375-455C-9EA6-DF929625EA0E}">
        <p15:presenceInfo xmlns:p15="http://schemas.microsoft.com/office/powerpoint/2012/main" userId="Williams, Mark" providerId="None"/>
      </p:ext>
    </p:extLst>
  </p:cmAuthor>
  <p:cmAuthor id="5" name="Wischner, Csilla" initials="WC" lastIdx="1" clrIdx="4">
    <p:extLst>
      <p:ext uri="{19B8F6BF-5375-455C-9EA6-DF929625EA0E}">
        <p15:presenceInfo xmlns:p15="http://schemas.microsoft.com/office/powerpoint/2012/main" userId="S::csilla.wischner@portlandoregon.gov::44a08591-3ca2-42a3-85bb-7786f71ac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98CBCC"/>
    <a:srgbClr val="00A0AE"/>
    <a:srgbClr val="4D4D4F"/>
    <a:srgbClr val="0AAE83"/>
    <a:srgbClr val="FCB043"/>
    <a:srgbClr val="E7E8EA"/>
    <a:srgbClr val="FF6667"/>
    <a:srgbClr val="DE791D"/>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111" d="100"/>
          <a:sy n="111" d="100"/>
        </p:scale>
        <p:origin x="1614" y="9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portlandoregongov.sharepoint.com/sites/GT-Transportation-RegulatoryTowingContracts/Shared%20Documents/Council%20Documents%20for%20Tow%20RFP/Presentations/20230202%20Two%20Rate%20Present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ortlandoregongov.sharepoint.com/sites/GT-Transportation-RegulatoryTowingContracts/Shared%20Documents/Council%20Documents%20for%20Tow%20RFP/Presentations/20230202%20Two%20Rate%20Presentat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n-US"/>
              <a:t>Tow Rate Comparison </a:t>
            </a:r>
          </a:p>
        </c:rich>
      </c:tx>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'Rate Comparison'!$C$1</c:f>
              <c:strCache>
                <c:ptCount val="1"/>
                <c:pt idx="0">
                  <c:v>Tow Rate</c:v>
                </c:pt>
              </c:strCache>
            </c:strRef>
          </c:tx>
          <c:spPr>
            <a:solidFill>
              <a:srgbClr val="98CB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'Rate Comparison'!$A$2:$B$21</c:f>
              <c:strCache>
                <c:ptCount val="18"/>
                <c:pt idx="0">
                  <c:v>Portland, Oregon</c:v>
                </c:pt>
                <c:pt idx="1">
                  <c:v>Baltimore County, MD​</c:v>
                </c:pt>
                <c:pt idx="2">
                  <c:v>Portland 2023</c:v>
                </c:pt>
                <c:pt idx="3">
                  <c:v>Fort Worth, TX​</c:v>
                </c:pt>
                <c:pt idx="4">
                  <c:v>North Las Vegas, NV​</c:v>
                </c:pt>
                <c:pt idx="5">
                  <c:v>Portland 2024</c:v>
                </c:pt>
                <c:pt idx="6">
                  <c:v>Portland 2025</c:v>
                </c:pt>
                <c:pt idx="7">
                  <c:v>Austin, TX​</c:v>
                </c:pt>
                <c:pt idx="8">
                  <c:v>Concord, CA​</c:v>
                </c:pt>
                <c:pt idx="9">
                  <c:v>San Diego, CA​</c:v>
                </c:pt>
                <c:pt idx="10">
                  <c:v>Las Vegas, NV​</c:v>
                </c:pt>
                <c:pt idx="11">
                  <c:v>Anne Arundel County, MD​</c:v>
                </c:pt>
                <c:pt idx="12">
                  <c:v>Sacramento, CA​</c:v>
                </c:pt>
                <c:pt idx="13">
                  <c:v>Denver, CO​</c:v>
                </c:pt>
                <c:pt idx="14">
                  <c:v>Washington County, OR​</c:v>
                </c:pt>
                <c:pt idx="15">
                  <c:v>Clackamas County</c:v>
                </c:pt>
                <c:pt idx="16">
                  <c:v>Denver, Colorodo</c:v>
                </c:pt>
                <c:pt idx="17">
                  <c:v>Seattle, Washington</c:v>
                </c:pt>
              </c:strCache>
            </c:strRef>
          </c:cat>
          <c:val>
            <c:numRef>
              <c:f>'Rate Comparison'!$C$2:$C$21</c:f>
              <c:numCache>
                <c:formatCode>"$"#,##0</c:formatCode>
                <c:ptCount val="18"/>
                <c:pt idx="0">
                  <c:v>133</c:v>
                </c:pt>
                <c:pt idx="1">
                  <c:v>140</c:v>
                </c:pt>
                <c:pt idx="2">
                  <c:v>144</c:v>
                </c:pt>
                <c:pt idx="3">
                  <c:v>150</c:v>
                </c:pt>
                <c:pt idx="4">
                  <c:v>150</c:v>
                </c:pt>
                <c:pt idx="5">
                  <c:v>155</c:v>
                </c:pt>
                <c:pt idx="6">
                  <c:v>168</c:v>
                </c:pt>
                <c:pt idx="7">
                  <c:v>170</c:v>
                </c:pt>
                <c:pt idx="8">
                  <c:v>175</c:v>
                </c:pt>
                <c:pt idx="9">
                  <c:v>178</c:v>
                </c:pt>
                <c:pt idx="10">
                  <c:v>180</c:v>
                </c:pt>
                <c:pt idx="11">
                  <c:v>185</c:v>
                </c:pt>
                <c:pt idx="12">
                  <c:v>200</c:v>
                </c:pt>
                <c:pt idx="13">
                  <c:v>203</c:v>
                </c:pt>
                <c:pt idx="14">
                  <c:v>203</c:v>
                </c:pt>
                <c:pt idx="15">
                  <c:v>210</c:v>
                </c:pt>
                <c:pt idx="16">
                  <c:v>211</c:v>
                </c:pt>
                <c:pt idx="17">
                  <c:v>260</c:v>
                </c:pt>
              </c:numCache>
            </c:numRef>
          </c:val>
          <c:extLst>
            <c:ext xmlns:c16="http://schemas.microsoft.com/office/drawing/2014/chart" uri="{C3380CC4-5D6E-409C-BE32-E72D297353CC}">
              <c16:uniqueId val="{00000000-9FA8-4BED-98EB-D0BDFD42B5AF}"/>
            </c:ext>
          </c:extLst>
        </c:ser>
        <c:dLbls>
          <c:dLblPos val="inEnd"/>
          <c:showLegendKey val="0"/>
          <c:showVal val="1"/>
          <c:showCatName val="0"/>
          <c:showSerName val="0"/>
          <c:showPercent val="0"/>
          <c:showBubbleSize val="0"/>
        </c:dLbls>
        <c:gapWidth val="80"/>
        <c:overlap val="25"/>
        <c:axId val="916195312"/>
        <c:axId val="916174096"/>
      </c:barChart>
      <c:catAx>
        <c:axId val="9161953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916174096"/>
        <c:crosses val="autoZero"/>
        <c:auto val="1"/>
        <c:lblAlgn val="ctr"/>
        <c:lblOffset val="100"/>
        <c:noMultiLvlLbl val="0"/>
      </c:catAx>
      <c:valAx>
        <c:axId val="916174096"/>
        <c:scaling>
          <c:orientation val="minMax"/>
        </c:scaling>
        <c:delete val="0"/>
        <c:axPos val="l"/>
        <c:majorGridlines>
          <c:spPr>
            <a:ln w="9525" cap="flat" cmpd="sng" algn="ctr">
              <a:solidFill>
                <a:schemeClr val="tx1">
                  <a:lumMod val="5000"/>
                  <a:lumOff val="9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916195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City</a:t>
            </a:r>
            <a:r>
              <a:rPr lang="en-US" baseline="0"/>
              <a:t> Service fees</a:t>
            </a:r>
            <a:endParaRPr lang="en-US"/>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9A4-4545-BB6F-902EA2CEE2E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9A4-4545-BB6F-902EA2CEE2E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9A4-4545-BB6F-902EA2CEE2E4}"/>
              </c:ext>
            </c:extLst>
          </c:dPt>
          <c:dPt>
            <c:idx val="3"/>
            <c:bubble3D val="0"/>
            <c:spPr>
              <a:solidFill>
                <a:srgbClr val="00206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9A4-4545-BB6F-902EA2CEE2E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9A4-4545-BB6F-902EA2CEE2E4}"/>
              </c:ext>
            </c:extLst>
          </c:dPt>
          <c:dPt>
            <c:idx val="5"/>
            <c:bubble3D val="0"/>
            <c:spPr>
              <a:solidFill>
                <a:schemeClr val="bg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D9A4-4545-BB6F-902EA2CEE2E4}"/>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A4-4545-BB6F-902EA2CEE2E4}"/>
                </c:ext>
              </c:extLst>
            </c:dLbl>
            <c:dLbl>
              <c:idx val="1"/>
              <c:layout>
                <c:manualLayout>
                  <c:x val="1.0936132981143043E-7"/>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7844444444444441"/>
                      <c:h val="0.11953546588191259"/>
                    </c:manualLayout>
                  </c15:layout>
                </c:ext>
                <c:ext xmlns:c16="http://schemas.microsoft.com/office/drawing/2014/chart" uri="{C3380CC4-5D6E-409C-BE32-E72D297353CC}">
                  <c16:uniqueId val="{00000003-D9A4-4545-BB6F-902EA2CEE2E4}"/>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A4-4545-BB6F-902EA2CEE2E4}"/>
                </c:ext>
              </c:extLst>
            </c:dLbl>
            <c:dLbl>
              <c:idx val="3"/>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20F51D15-2D22-417F-9F33-76521718CB54}" type="CATEGORYNAME">
                      <a:rPr lang="en-US">
                        <a:solidFill>
                          <a:srgbClr val="002060"/>
                        </a:solidFill>
                      </a:rPr>
                      <a:pPr>
                        <a:defRPr>
                          <a:solidFill>
                            <a:schemeClr val="accent1"/>
                          </a:solidFill>
                        </a:defRPr>
                      </a:pPr>
                      <a:t>[CATEGORY NAME]</a:t>
                    </a:fld>
                    <a:r>
                      <a:rPr lang="en-US" baseline="0">
                        <a:solidFill>
                          <a:srgbClr val="002060"/>
                        </a:solidFill>
                      </a:rPr>
                      <a:t>
</a:t>
                    </a:r>
                    <a:fld id="{D1DEB495-A1A1-42D4-BF0F-F2BA7C00357D}" type="VALUE">
                      <a:rPr lang="en-US" baseline="0">
                        <a:solidFill>
                          <a:srgbClr val="002060"/>
                        </a:solidFill>
                      </a:rPr>
                      <a:pPr>
                        <a:defRPr>
                          <a:solidFill>
                            <a:schemeClr val="accent1"/>
                          </a:solidFill>
                        </a:defRPr>
                      </a:pPr>
                      <a:t>[VALUE]</a:t>
                    </a:fld>
                    <a:endParaRPr lang="en-US" baseline="0">
                      <a:solidFill>
                        <a:srgbClr val="00206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9A4-4545-BB6F-902EA2CEE2E4}"/>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D9A4-4545-BB6F-902EA2CEE2E4}"/>
                </c:ext>
              </c:extLst>
            </c:dLbl>
            <c:dLbl>
              <c:idx val="5"/>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7CDC1366-ACDD-4D1F-BBB2-34714E729C1D}" type="CATEGORYNAME">
                      <a:rPr lang="en-US">
                        <a:solidFill>
                          <a:schemeClr val="bg2">
                            <a:lumMod val="50000"/>
                          </a:schemeClr>
                        </a:solidFill>
                      </a:rPr>
                      <a:pPr>
                        <a:defRPr>
                          <a:solidFill>
                            <a:schemeClr val="accent1"/>
                          </a:solidFill>
                        </a:defRPr>
                      </a:pPr>
                      <a:t>[CATEGORY NAME]</a:t>
                    </a:fld>
                    <a:r>
                      <a:rPr lang="en-US" baseline="0">
                        <a:solidFill>
                          <a:schemeClr val="bg2">
                            <a:lumMod val="50000"/>
                          </a:schemeClr>
                        </a:solidFill>
                      </a:rPr>
                      <a:t>
</a:t>
                    </a:r>
                    <a:fld id="{B02D069C-7393-4E0F-979C-3067ED08873A}" type="VALUE">
                      <a:rPr lang="en-US" baseline="0">
                        <a:solidFill>
                          <a:schemeClr val="bg2">
                            <a:lumMod val="50000"/>
                          </a:schemeClr>
                        </a:solidFill>
                      </a:rPr>
                      <a:pPr>
                        <a:defRPr>
                          <a:solidFill>
                            <a:schemeClr val="accent1"/>
                          </a:solidFill>
                        </a:defRPr>
                      </a:pPr>
                      <a:t>[VALUE]</a:t>
                    </a:fld>
                    <a:endParaRPr lang="en-US" baseline="0">
                      <a:solidFill>
                        <a:schemeClr val="bg2">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9A4-4545-BB6F-902EA2CEE2E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'[20230202 Two Rate Presentation.xlsx]Proposed Public Rates'!$A$7:$A$12</c:f>
              <c:strCache>
                <c:ptCount val="6"/>
                <c:pt idx="0">
                  <c:v>CITY SERVICE FEE</c:v>
                </c:pt>
                <c:pt idx="1">
                  <c:v>DISPATCH FEE</c:v>
                </c:pt>
                <c:pt idx="2">
                  <c:v>DERELICT RV </c:v>
                </c:pt>
                <c:pt idx="3">
                  <c:v>HARDSHIP FEE</c:v>
                </c:pt>
                <c:pt idx="5">
                  <c:v>PE FEE</c:v>
                </c:pt>
              </c:strCache>
            </c:strRef>
          </c:cat>
          <c:val>
            <c:numRef>
              <c:f>'[20230202 Two Rate Presentation.xlsx]Proposed Public Rates'!$B$7:$B$12</c:f>
              <c:numCache>
                <c:formatCode>"$"#,##0.00</c:formatCode>
                <c:ptCount val="6"/>
                <c:pt idx="0">
                  <c:v>29</c:v>
                </c:pt>
                <c:pt idx="1">
                  <c:v>22</c:v>
                </c:pt>
                <c:pt idx="2">
                  <c:v>15</c:v>
                </c:pt>
                <c:pt idx="3">
                  <c:v>5</c:v>
                </c:pt>
                <c:pt idx="5">
                  <c:v>15</c:v>
                </c:pt>
              </c:numCache>
            </c:numRef>
          </c:val>
          <c:extLst>
            <c:ext xmlns:c16="http://schemas.microsoft.com/office/drawing/2014/chart" uri="{C3380CC4-5D6E-409C-BE32-E72D297353CC}">
              <c16:uniqueId val="{0000000C-D9A4-4545-BB6F-902EA2CEE2E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4160520" cy="365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639" tIns="48320" rIns="96639" bIns="48320" numCol="1" anchor="t" anchorCtr="0" compatLnSpc="1">
            <a:prstTxWarp prst="textNoShape">
              <a:avLst/>
            </a:prstTxWarp>
          </a:bodyPr>
          <a:lstStyle>
            <a:lvl1pPr eaLnBrk="0" hangingPunct="0">
              <a:defRPr sz="1200"/>
            </a:lvl1pPr>
          </a:lstStyle>
          <a:p>
            <a:pPr>
              <a:defRPr/>
            </a:pPr>
            <a:endParaRPr lang="en-US"/>
          </a:p>
        </p:txBody>
      </p:sp>
      <p:sp>
        <p:nvSpPr>
          <p:cNvPr id="25603" name="Rectangle 3"/>
          <p:cNvSpPr>
            <a:spLocks noGrp="1" noChangeArrowheads="1"/>
          </p:cNvSpPr>
          <p:nvPr>
            <p:ph type="dt" sz="quarter" idx="1"/>
          </p:nvPr>
        </p:nvSpPr>
        <p:spPr bwMode="auto">
          <a:xfrm>
            <a:off x="5439014" y="0"/>
            <a:ext cx="4160520" cy="365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639" tIns="48320" rIns="96639" bIns="48320" numCol="1" anchor="t" anchorCtr="0" compatLnSpc="1">
            <a:prstTxWarp prst="textNoShape">
              <a:avLst/>
            </a:prstTxWarp>
          </a:bodyPr>
          <a:lstStyle>
            <a:lvl1pPr algn="r" eaLnBrk="0" hangingPunct="0">
              <a:defRPr sz="1200"/>
            </a:lvl1pPr>
          </a:lstStyle>
          <a:p>
            <a:pPr>
              <a:defRPr/>
            </a:pPr>
            <a:fld id="{A1016740-B75C-8B47-957E-DA86825BF794}" type="datetimeFigureOut">
              <a:rPr lang="en-US"/>
              <a:pPr>
                <a:defRPr/>
              </a:pPr>
              <a:t>3/6/2023</a:t>
            </a:fld>
            <a:endParaRPr lang="en-US"/>
          </a:p>
        </p:txBody>
      </p:sp>
      <p:sp>
        <p:nvSpPr>
          <p:cNvPr id="25604" name="Rectangle 4"/>
          <p:cNvSpPr>
            <a:spLocks noGrp="1" noChangeArrowheads="1"/>
          </p:cNvSpPr>
          <p:nvPr>
            <p:ph type="ftr" sz="quarter" idx="2"/>
          </p:nvPr>
        </p:nvSpPr>
        <p:spPr bwMode="auto">
          <a:xfrm>
            <a:off x="0" y="6947747"/>
            <a:ext cx="4160520" cy="365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639" tIns="48320" rIns="96639" bIns="48320" numCol="1" anchor="b" anchorCtr="0" compatLnSpc="1">
            <a:prstTxWarp prst="textNoShape">
              <a:avLst/>
            </a:prstTxWarp>
          </a:bodyPr>
          <a:lstStyle>
            <a:lvl1pPr eaLnBrk="0" hangingPunct="0">
              <a:defRPr sz="1200"/>
            </a:lvl1pPr>
          </a:lstStyle>
          <a:p>
            <a:pPr>
              <a:defRPr/>
            </a:pPr>
            <a:endParaRPr lang="en-US"/>
          </a:p>
        </p:txBody>
      </p:sp>
      <p:sp>
        <p:nvSpPr>
          <p:cNvPr id="25605" name="Rectangle 5"/>
          <p:cNvSpPr>
            <a:spLocks noGrp="1" noChangeArrowheads="1"/>
          </p:cNvSpPr>
          <p:nvPr>
            <p:ph type="sldNum" sz="quarter" idx="3"/>
          </p:nvPr>
        </p:nvSpPr>
        <p:spPr bwMode="auto">
          <a:xfrm>
            <a:off x="5439014" y="6947747"/>
            <a:ext cx="4160520" cy="365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639" tIns="48320" rIns="96639" bIns="48320" numCol="1" anchor="b" anchorCtr="0" compatLnSpc="1">
            <a:prstTxWarp prst="textNoShape">
              <a:avLst/>
            </a:prstTxWarp>
          </a:bodyPr>
          <a:lstStyle>
            <a:lvl1pPr algn="r" eaLnBrk="0" hangingPunct="0">
              <a:defRPr sz="1200"/>
            </a:lvl1pPr>
          </a:lstStyle>
          <a:p>
            <a:pPr>
              <a:defRPr/>
            </a:pPr>
            <a:fld id="{8AF6A1F5-02C7-FF46-90C9-D15D76C79CD2}" type="slidenum">
              <a:rPr lang="en-US"/>
              <a:pPr>
                <a:defRPr/>
              </a:pPr>
              <a:t>‹#›</a:t>
            </a:fld>
            <a:endParaRPr lang="en-US"/>
          </a:p>
        </p:txBody>
      </p:sp>
    </p:spTree>
    <p:extLst>
      <p:ext uri="{BB962C8B-B14F-4D97-AF65-F5344CB8AC3E}">
        <p14:creationId xmlns:p14="http://schemas.microsoft.com/office/powerpoint/2010/main" val="2393787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39" tIns="48320" rIns="96639" bIns="48320" rtlCol="0"/>
          <a:lstStyle>
            <a:lvl1pPr algn="l" defTabSz="48311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439014" y="0"/>
            <a:ext cx="4160520" cy="365760"/>
          </a:xfrm>
          <a:prstGeom prst="rect">
            <a:avLst/>
          </a:prstGeom>
        </p:spPr>
        <p:txBody>
          <a:bodyPr vert="horz" wrap="square" lIns="96639" tIns="48320" rIns="96639" bIns="48320" numCol="1" anchor="t" anchorCtr="0" compatLnSpc="1">
            <a:prstTxWarp prst="textNoShape">
              <a:avLst/>
            </a:prstTxWarp>
          </a:bodyPr>
          <a:lstStyle>
            <a:lvl1pPr algn="r">
              <a:defRPr sz="1200"/>
            </a:lvl1pPr>
          </a:lstStyle>
          <a:p>
            <a:pPr>
              <a:defRPr/>
            </a:pPr>
            <a:fld id="{073F5965-A204-F645-A64B-D6D08FE25058}" type="datetimeFigureOut">
              <a:rPr lang="en-US"/>
              <a:pPr>
                <a:defRPr/>
              </a:pPr>
              <a:t>3/6/2023</a:t>
            </a:fld>
            <a:endParaRPr lang="en-US"/>
          </a:p>
        </p:txBody>
      </p:sp>
      <p:sp>
        <p:nvSpPr>
          <p:cNvPr id="4" name="Slide Image Placeholder 3"/>
          <p:cNvSpPr>
            <a:spLocks noGrp="1" noRot="1" noChangeAspect="1"/>
          </p:cNvSpPr>
          <p:nvPr>
            <p:ph type="sldImg" idx="2"/>
          </p:nvPr>
        </p:nvSpPr>
        <p:spPr>
          <a:xfrm>
            <a:off x="2971800" y="547688"/>
            <a:ext cx="3657600" cy="2743200"/>
          </a:xfrm>
          <a:prstGeom prst="rect">
            <a:avLst/>
          </a:prstGeom>
          <a:noFill/>
          <a:ln w="12700">
            <a:solidFill>
              <a:prstClr val="black"/>
            </a:solidFill>
          </a:ln>
        </p:spPr>
        <p:txBody>
          <a:bodyPr vert="horz" lIns="96639" tIns="48320" rIns="96639" bIns="48320" rtlCol="0" anchor="ctr"/>
          <a:lstStyle/>
          <a:p>
            <a:pPr lvl="0"/>
            <a:endParaRPr lang="en-US" noProof="0"/>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39" tIns="48320" rIns="96639" bIns="483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947747"/>
            <a:ext cx="4160520" cy="365760"/>
          </a:xfrm>
          <a:prstGeom prst="rect">
            <a:avLst/>
          </a:prstGeom>
        </p:spPr>
        <p:txBody>
          <a:bodyPr vert="horz" lIns="96639" tIns="48320" rIns="96639" bIns="48320" rtlCol="0" anchor="b"/>
          <a:lstStyle>
            <a:lvl1pPr algn="l" defTabSz="483116"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439014" y="6947747"/>
            <a:ext cx="4160520" cy="365760"/>
          </a:xfrm>
          <a:prstGeom prst="rect">
            <a:avLst/>
          </a:prstGeom>
        </p:spPr>
        <p:txBody>
          <a:bodyPr vert="horz" wrap="square" lIns="96639" tIns="48320" rIns="96639" bIns="48320" numCol="1" anchor="b" anchorCtr="0" compatLnSpc="1">
            <a:prstTxWarp prst="textNoShape">
              <a:avLst/>
            </a:prstTxWarp>
          </a:bodyPr>
          <a:lstStyle>
            <a:lvl1pPr algn="r">
              <a:defRPr sz="1200"/>
            </a:lvl1pPr>
          </a:lstStyle>
          <a:p>
            <a:pPr>
              <a:defRPr/>
            </a:pPr>
            <a:fld id="{E1AA78CB-D1DD-4540-9ACA-558FD8429772}" type="slidenum">
              <a:rPr lang="en-US"/>
              <a:pPr>
                <a:defRPr/>
              </a:pPr>
              <a:t>‹#›</a:t>
            </a:fld>
            <a:endParaRPr lang="en-US"/>
          </a:p>
        </p:txBody>
      </p:sp>
    </p:spTree>
    <p:extLst>
      <p:ext uri="{BB962C8B-B14F-4D97-AF65-F5344CB8AC3E}">
        <p14:creationId xmlns:p14="http://schemas.microsoft.com/office/powerpoint/2010/main" val="150523056"/>
      </p:ext>
    </p:extLst>
  </p:cSld>
  <p:clrMap bg1="lt1" tx1="dk1" bg2="lt2" tx2="dk2" accent1="accent1" accent2="accent2" accent3="accent3" accent4="accent4" accent5="accent5" accent6="accent6" hlink="hlink" folHlink="folHlink"/>
  <p:notesStyle>
    <a:lvl1pPr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1pPr>
    <a:lvl2pPr marL="9366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2pPr>
    <a:lvl3pPr marL="18891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3pPr>
    <a:lvl4pPr marL="28416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4pPr>
    <a:lvl5pPr marL="37941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5pPr>
    <a:lvl6pPr marL="476174" algn="l" defTabSz="95235" rtl="0" eaLnBrk="1" latinLnBrk="0" hangingPunct="1">
      <a:defRPr sz="200" kern="1200">
        <a:solidFill>
          <a:schemeClr val="tx1"/>
        </a:solidFill>
        <a:latin typeface="+mn-lt"/>
        <a:ea typeface="+mn-ea"/>
        <a:cs typeface="+mn-cs"/>
      </a:defRPr>
    </a:lvl6pPr>
    <a:lvl7pPr marL="571409" algn="l" defTabSz="95235" rtl="0" eaLnBrk="1" latinLnBrk="0" hangingPunct="1">
      <a:defRPr sz="200" kern="1200">
        <a:solidFill>
          <a:schemeClr val="tx1"/>
        </a:solidFill>
        <a:latin typeface="+mn-lt"/>
        <a:ea typeface="+mn-ea"/>
        <a:cs typeface="+mn-cs"/>
      </a:defRPr>
    </a:lvl7pPr>
    <a:lvl8pPr marL="666643" algn="l" defTabSz="95235" rtl="0" eaLnBrk="1" latinLnBrk="0" hangingPunct="1">
      <a:defRPr sz="200" kern="1200">
        <a:solidFill>
          <a:schemeClr val="tx1"/>
        </a:solidFill>
        <a:latin typeface="+mn-lt"/>
        <a:ea typeface="+mn-ea"/>
        <a:cs typeface="+mn-cs"/>
      </a:defRPr>
    </a:lvl8pPr>
    <a:lvl9pPr marL="761878" algn="l" defTabSz="95235" rtl="0" eaLnBrk="1" latinLnBrk="0" hangingPunct="1">
      <a:defRPr sz="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mj-lt"/>
              </a:rPr>
              <a:t>Good morning, Mayor Wheeler and Commissioners.  My name is Mark Williams, and I am the Regulatory Division Manager for the Portland Bureau of Transportation.  With me today are Tim Moore, PBOT Towing Administrator &amp; Wendy Serrano with PBOT External Equity Services.  The Ordinance before you this morning is to </a:t>
            </a:r>
            <a:r>
              <a:rPr lang="en-US" sz="1800">
                <a:solidFill>
                  <a:srgbClr val="000000"/>
                </a:solidFill>
                <a:latin typeface="+mj-lt"/>
              </a:rPr>
              <a:t>Authorize the solicitation and execution of contracts for Vehicle Towing and Storage and Abandoned Vehicle Towing and Storage. </a:t>
            </a:r>
            <a:r>
              <a:rPr lang="en-US" sz="1800">
                <a:latin typeface="+mj-lt"/>
              </a:rPr>
              <a:t> </a:t>
            </a:r>
          </a:p>
          <a:p>
            <a:endParaRPr lang="en-US" sz="1800">
              <a:latin typeface="+mj-lt"/>
            </a:endParaRPr>
          </a:p>
          <a:p>
            <a:r>
              <a:rPr lang="en-US" sz="1800">
                <a:latin typeface="+mj-lt"/>
              </a:rPr>
              <a:t>We would also like to take a few moments to talk about the program and highlight some of the changes we proposing as well as the rates that will be offered to our vendors with the new contract agreements.</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a:t>
            </a:fld>
            <a:endParaRPr lang="en-US"/>
          </a:p>
        </p:txBody>
      </p:sp>
    </p:spTree>
    <p:extLst>
      <p:ext uri="{BB962C8B-B14F-4D97-AF65-F5344CB8AC3E}">
        <p14:creationId xmlns:p14="http://schemas.microsoft.com/office/powerpoint/2010/main" val="100943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We have redefined the company qualifying criteria in an effort to attract MWESB Owned Tow Companies.  By reducing the number of tow vehicles a company must have to be issued a contract, we hope to open the door to smaller companies to fill gaps in services the larger companies are unable to respond to.  Furthermore, we hired a consultant to research and identify all of these companies licensed to operate in the state of Oregon so that we can alert them when this RFP is published. </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10</a:t>
            </a:fld>
            <a:endParaRPr lang="en-US"/>
          </a:p>
        </p:txBody>
      </p:sp>
    </p:spTree>
    <p:extLst>
      <p:ext uri="{BB962C8B-B14F-4D97-AF65-F5344CB8AC3E}">
        <p14:creationId xmlns:p14="http://schemas.microsoft.com/office/powerpoint/2010/main" val="168057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The second change we are excited about is the new Financial Hardship Program.  Let’s face it, for many of our constituents, having your vehicle impounded for any reason can be life-altering.  For many working families, a vehicle is needed to get to work, transport children to school and pick-up food for your family.  Qualifying individuals can apply to receive a subsidy to reduce the cost of towing and storage services. This program will be funded by a $5.00 Hardship Fee added to the city service fee.</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11</a:t>
            </a:fld>
            <a:endParaRPr lang="en-US"/>
          </a:p>
        </p:txBody>
      </p:sp>
    </p:spTree>
    <p:extLst>
      <p:ext uri="{BB962C8B-B14F-4D97-AF65-F5344CB8AC3E}">
        <p14:creationId xmlns:p14="http://schemas.microsoft.com/office/powerpoint/2010/main" val="223196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As stated earlier, the rates that towers can charges are established in the contract. In 2016, we hired a consultant to conduct a Tow Rate Market Study.  The lessons we learned from that study are still applicable today.</a:t>
            </a:r>
          </a:p>
          <a:p>
            <a:endParaRPr lang="en-US" sz="1800"/>
          </a:p>
          <a:p>
            <a:pPr marL="171425" indent="-17142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12</a:t>
            </a:fld>
            <a:endParaRPr lang="en-US"/>
          </a:p>
        </p:txBody>
      </p:sp>
    </p:spTree>
    <p:extLst>
      <p:ext uri="{BB962C8B-B14F-4D97-AF65-F5344CB8AC3E}">
        <p14:creationId xmlns:p14="http://schemas.microsoft.com/office/powerpoint/2010/main" val="247974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sz="1700"/>
              <a:t>The costs tow companies pay for insurance have increased substantially</a:t>
            </a:r>
          </a:p>
          <a:p>
            <a:pPr marL="171425" indent="-171425">
              <a:buFont typeface="Arial" panose="020B0604020202020204" pitchFamily="34" charset="0"/>
              <a:buChar char="•"/>
            </a:pPr>
            <a:r>
              <a:rPr lang="en-US" sz="1700"/>
              <a:t>The cost of trucks and specialized equipment continues to rise</a:t>
            </a:r>
          </a:p>
          <a:p>
            <a:pPr marL="171425" indent="-171425">
              <a:buFont typeface="Arial" panose="020B0604020202020204" pitchFamily="34" charset="0"/>
              <a:buChar char="•"/>
            </a:pPr>
            <a:r>
              <a:rPr lang="en-US" sz="1700"/>
              <a:t>The City Portland’s tow rates lag behind comparable cities. </a:t>
            </a:r>
          </a:p>
          <a:p>
            <a:pPr marL="171425" indent="-171425">
              <a:buFont typeface="Arial" panose="020B0604020202020204" pitchFamily="34" charset="0"/>
              <a:buChar char="•"/>
            </a:pPr>
            <a:endParaRPr lang="en-US" sz="1700"/>
          </a:p>
          <a:p>
            <a:r>
              <a:rPr lang="en-US" sz="1700"/>
              <a:t>	</a:t>
            </a:r>
          </a:p>
          <a:p>
            <a:pPr marL="171425" indent="-17142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13</a:t>
            </a:fld>
            <a:endParaRPr lang="en-US"/>
          </a:p>
        </p:txBody>
      </p:sp>
    </p:spTree>
    <p:extLst>
      <p:ext uri="{BB962C8B-B14F-4D97-AF65-F5344CB8AC3E}">
        <p14:creationId xmlns:p14="http://schemas.microsoft.com/office/powerpoint/2010/main" val="153626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In response to that study, in 2017 the City increased the tow rates by 6.08% plus just over a 2.1% COLA </a:t>
            </a:r>
          </a:p>
          <a:p>
            <a:pPr marL="285708" indent="-285708">
              <a:buFont typeface="Arial" panose="020B0604020202020204" pitchFamily="34" charset="0"/>
              <a:buChar char="•"/>
            </a:pPr>
            <a:r>
              <a:rPr lang="en-US" sz="1800"/>
              <a:t>And in the fall of 2019 a 3.35% COLA was applied.</a:t>
            </a:r>
          </a:p>
          <a:p>
            <a:pPr marL="285708" indent="-285708">
              <a:buFont typeface="Arial" panose="020B0604020202020204" pitchFamily="34" charset="0"/>
              <a:buChar char="•"/>
            </a:pPr>
            <a:r>
              <a:rPr lang="en-US" sz="1800"/>
              <a:t>There have been no additional increases to the rates since 2019.</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14</a:t>
            </a:fld>
            <a:endParaRPr lang="en-US"/>
          </a:p>
        </p:txBody>
      </p:sp>
    </p:spTree>
    <p:extLst>
      <p:ext uri="{BB962C8B-B14F-4D97-AF65-F5344CB8AC3E}">
        <p14:creationId xmlns:p14="http://schemas.microsoft.com/office/powerpoint/2010/main" val="1558692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Tow Rates are complicated, so for this comparison, I am only illustrating the cost for a Class A Tow.  A Class A tow is a standard passenger vehicle and represents about 85% of the tows in Portland.  This comparison represents tow rates for a class A tow in a number of American cities. They do not include storage fees, mileage fees or any additional service or administrative fees.  Specifically, I would like to highlight the rates charged in WA and Clackamas County.</a:t>
            </a:r>
          </a:p>
          <a:p>
            <a:endParaRPr lang="en-US" sz="1300"/>
          </a:p>
          <a:p>
            <a:pPr defTabSz="93650">
              <a:defRPr/>
            </a:pPr>
            <a:r>
              <a:rPr lang="en-US" sz="1300"/>
              <a:t>Our goal here is not to lead or lag the market. However, a rate adjustment is necessary to attract and retain qualified towers. For that reason, we recommend the following rate adjustments. </a:t>
            </a:r>
          </a:p>
          <a:p>
            <a:endParaRPr lang="en-US" sz="1300"/>
          </a:p>
          <a:p>
            <a:r>
              <a:rPr lang="en-US"/>
              <a:t> </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15</a:t>
            </a:fld>
            <a:endParaRPr lang="en-US"/>
          </a:p>
        </p:txBody>
      </p:sp>
    </p:spTree>
    <p:extLst>
      <p:ext uri="{BB962C8B-B14F-4D97-AF65-F5344CB8AC3E}">
        <p14:creationId xmlns:p14="http://schemas.microsoft.com/office/powerpoint/2010/main" val="1060744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A 3% increase upon execution of the contract.  And an additional 3% on the anniversary date for the next two years.  This gradual increase of 9% is specifically designed to get Portland closer to alignment with the rest of the Market.</a:t>
            </a:r>
          </a:p>
          <a:p>
            <a:endParaRPr lang="en-US" sz="1800"/>
          </a:p>
          <a:p>
            <a:r>
              <a:rPr lang="en-US" sz="1800"/>
              <a:t>Additionally, we recommend up to a maximum 5% Cost of Living increase annually, based on CPI, for the term of this agreement.</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16</a:t>
            </a:fld>
            <a:endParaRPr lang="en-US"/>
          </a:p>
        </p:txBody>
      </p:sp>
    </p:spTree>
    <p:extLst>
      <p:ext uri="{BB962C8B-B14F-4D97-AF65-F5344CB8AC3E}">
        <p14:creationId xmlns:p14="http://schemas.microsoft.com/office/powerpoint/2010/main" val="317841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a typeface="MS PGothic"/>
                <a:cs typeface="Calibri"/>
              </a:rPr>
              <a:t>Should Council approve this recommendation, this graph illustrates how Portland would compare to these other cities over the next three years.  However, this graph does not take into consideration any rate increase that may occur in those cities.</a:t>
            </a:r>
          </a:p>
          <a:p>
            <a:endParaRPr lang="en-US" sz="1800"/>
          </a:p>
          <a:p>
            <a:r>
              <a:rPr lang="en-US" sz="1800">
                <a:ea typeface="MS PGothic"/>
                <a:cs typeface="Calibri"/>
              </a:rPr>
              <a:t>(Mark goes over chart)</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17</a:t>
            </a:fld>
            <a:endParaRPr lang="en-US"/>
          </a:p>
        </p:txBody>
      </p:sp>
    </p:spTree>
    <p:extLst>
      <p:ext uri="{BB962C8B-B14F-4D97-AF65-F5344CB8AC3E}">
        <p14:creationId xmlns:p14="http://schemas.microsoft.com/office/powerpoint/2010/main" val="674179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a typeface="MS PGothic"/>
                <a:cs typeface="Calibri"/>
              </a:rPr>
              <a:t>Now, the rates on the previous slide represent just what the towers charge for a class A tow. However, what matters the most is the total cost the consumer pays to get their vehicle out of impound. The City of Portland, like most cities, charges Administrative Fees.  </a:t>
            </a:r>
            <a:endParaRPr lang="en-US" sz="180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18</a:t>
            </a:fld>
            <a:endParaRPr lang="en-US"/>
          </a:p>
        </p:txBody>
      </p:sp>
    </p:spTree>
    <p:extLst>
      <p:ext uri="{BB962C8B-B14F-4D97-AF65-F5344CB8AC3E}">
        <p14:creationId xmlns:p14="http://schemas.microsoft.com/office/powerpoint/2010/main" val="437925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ea typeface="MS PGothic"/>
                <a:cs typeface="Calibri"/>
              </a:rPr>
              <a:t>On this slide, we illustrate the city service fees that we add to the cost of every tow, and what those fees are used for.</a:t>
            </a:r>
            <a:endParaRPr lang="en-US"/>
          </a:p>
          <a:p>
            <a:endParaRPr lang="en-US" sz="1600"/>
          </a:p>
          <a:p>
            <a:r>
              <a:rPr lang="en-US" sz="1600">
                <a:ea typeface="MS PGothic"/>
                <a:cs typeface="Calibri"/>
              </a:rPr>
              <a:t>Parking Enforcement Fee – This fee only applies to Parking Enforcement tows with the exception of abandoned auto tows and is used to offset the cost of Parking Enforcement operations.</a:t>
            </a:r>
          </a:p>
          <a:p>
            <a:endParaRPr lang="en-US" sz="1600"/>
          </a:p>
          <a:p>
            <a:r>
              <a:rPr lang="en-US" sz="1600">
                <a:ea typeface="MS PGothic"/>
                <a:cs typeface="Calibri"/>
              </a:rPr>
              <a:t>City Service Fee – This fee funds the towing program within PBOT.  Among other administrative duties, this program investigates consumer complaints, Attends code hearings, and helps coordinate towing logistics between our Bureau and Agency Partners and our contracted towers.  Towing Administration is a cost recovery program and does not receive any General Transportation Revenue. </a:t>
            </a:r>
            <a:endParaRPr lang="en-US" sz="1600">
              <a:cs typeface="Calibri"/>
            </a:endParaRPr>
          </a:p>
          <a:p>
            <a:endParaRPr lang="en-US" sz="1600"/>
          </a:p>
          <a:p>
            <a:pPr>
              <a:defRPr/>
            </a:pPr>
            <a:r>
              <a:rPr lang="en-US" sz="1600">
                <a:ea typeface="MS PGothic"/>
                <a:cs typeface="Calibri"/>
              </a:rPr>
              <a:t>The dispatch fee – this fee is passed-through to cover the cost of our Dispatch technology, which is the software and mobile application used to request and assign tows. This per-tow licensing approach is used by other cities that use a software-supported dispatch system and this model offers unlimited user licenses.  </a:t>
            </a:r>
            <a:endParaRPr lang="en-US" sz="1600">
              <a:cs typeface="Calibri"/>
            </a:endParaRPr>
          </a:p>
          <a:p>
            <a:pPr defTabSz="97157">
              <a:defRPr/>
            </a:pPr>
            <a:endParaRPr lang="en-US" sz="1600"/>
          </a:p>
          <a:p>
            <a:pPr>
              <a:defRPr/>
            </a:pPr>
            <a:r>
              <a:rPr lang="en-US" sz="1600">
                <a:ea typeface="MS PGothic"/>
                <a:cs typeface="Calibri"/>
              </a:rPr>
              <a:t>Derelict RV Fee – Currently at $9.00, and we recommend an increase to $15.00.  This fee helps offset the costs to Tow and demolish Derelict RVs.  The Derelict RV Program currently Costs the City around $1.2M annually.   With the increase from $9.00 to $15.00 we hope to offset that cost by $260,000 during the next fiscal year.</a:t>
            </a:r>
          </a:p>
          <a:p>
            <a:endParaRPr lang="en-US" sz="1600"/>
          </a:p>
          <a:p>
            <a:r>
              <a:rPr lang="en-US" sz="1600">
                <a:ea typeface="MS PGothic"/>
                <a:cs typeface="Calibri"/>
              </a:rPr>
              <a:t>Hardship Fee – This is a NEW fee that will be used to fund the New Financial Hardship Program</a:t>
            </a:r>
          </a:p>
          <a:p>
            <a:endParaRPr lang="en-US" sz="1600"/>
          </a:p>
          <a:p>
            <a:r>
              <a:rPr lang="en-US" sz="1600">
                <a:ea typeface="MS PGothic"/>
                <a:cs typeface="Calibri"/>
              </a:rPr>
              <a:t>If the council approves the rates proposed today, a standard Class A Tow would cost the consumer $144.00 plus city service fees at $86.00. Again, this does not include storage fees are any other towing related </a:t>
            </a:r>
            <a:r>
              <a:rPr lang="en-US" sz="1600" err="1">
                <a:ea typeface="MS PGothic"/>
                <a:cs typeface="Calibri"/>
              </a:rPr>
              <a:t>exspenses</a:t>
            </a:r>
            <a:r>
              <a:rPr lang="en-US" sz="1600">
                <a:ea typeface="MS PGothic"/>
                <a:cs typeface="Calibri"/>
              </a:rPr>
              <a:t>. </a:t>
            </a:r>
            <a:endParaRPr lang="en-US" sz="1600">
              <a:cs typeface="Calibri"/>
            </a:endParaRP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19</a:t>
            </a:fld>
            <a:endParaRPr lang="en-US"/>
          </a:p>
        </p:txBody>
      </p:sp>
    </p:spTree>
    <p:extLst>
      <p:ext uri="{BB962C8B-B14F-4D97-AF65-F5344CB8AC3E}">
        <p14:creationId xmlns:p14="http://schemas.microsoft.com/office/powerpoint/2010/main" val="194273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PBOT manages towing contracts used for Towing Services by other City Bureaus and external Regional Partner Agencies through Intergovernmental Agreements. In addition, PBOT Regulates and issues permits for Private Property Impound Towing Operations throughout the Portland area.  All rates associated with our Towing Agreements as well as Private Property Impound tows are established by the City.  This means that the towers can only charge constituents the set established rates.  We plan to present recommended changes to the Private Property Impound Code to this Council later this year.</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a:t>
            </a:fld>
            <a:endParaRPr lang="en-US"/>
          </a:p>
        </p:txBody>
      </p:sp>
    </p:spTree>
    <p:extLst>
      <p:ext uri="{BB962C8B-B14F-4D97-AF65-F5344CB8AC3E}">
        <p14:creationId xmlns:p14="http://schemas.microsoft.com/office/powerpoint/2010/main" val="57582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In closing, I would like to recap our main objectives.</a:t>
            </a:r>
          </a:p>
          <a:p>
            <a:endParaRPr lang="en-US" sz="1900"/>
          </a:p>
          <a:p>
            <a:pPr marL="474254" indent="-474254">
              <a:buFont typeface="Arial" panose="020B0604020202020204" pitchFamily="34" charset="0"/>
              <a:buChar char="•"/>
            </a:pPr>
            <a:r>
              <a:rPr lang="en-US" sz="1900">
                <a:solidFill>
                  <a:srgbClr val="000000"/>
                </a:solidFill>
                <a:latin typeface="Arial"/>
                <a:ea typeface="MS PGothic"/>
              </a:rPr>
              <a:t>Maintain consumer protections by regulating rates</a:t>
            </a:r>
          </a:p>
          <a:p>
            <a:pPr marL="474254" indent="-474254">
              <a:buFont typeface="Arial" panose="020B0604020202020204" pitchFamily="34" charset="0"/>
              <a:buChar char="•"/>
            </a:pPr>
            <a:r>
              <a:rPr lang="en-US" sz="1900">
                <a:solidFill>
                  <a:srgbClr val="000000"/>
                </a:solidFill>
                <a:latin typeface="Arial"/>
                <a:ea typeface="MS PGothic"/>
              </a:rPr>
              <a:t>Adjust rates the tower can charge for better market alignment</a:t>
            </a:r>
          </a:p>
          <a:p>
            <a:pPr marL="474254" indent="-474254">
              <a:buFont typeface="Arial" panose="020B0604020202020204" pitchFamily="34" charset="0"/>
              <a:buChar char="•"/>
            </a:pPr>
            <a:r>
              <a:rPr lang="en-US" sz="1900">
                <a:solidFill>
                  <a:srgbClr val="000000"/>
                </a:solidFill>
                <a:latin typeface="Arial" panose="020B0604020202020204" pitchFamily="34" charset="0"/>
              </a:rPr>
              <a:t>Provide opportunities for MWESB towers </a:t>
            </a:r>
          </a:p>
          <a:p>
            <a:pPr marL="474254" indent="-474254">
              <a:buFont typeface="Arial" panose="020B0604020202020204" pitchFamily="34" charset="0"/>
              <a:buChar char="•"/>
            </a:pPr>
            <a:r>
              <a:rPr lang="en-US" sz="1900">
                <a:solidFill>
                  <a:srgbClr val="000000"/>
                </a:solidFill>
                <a:latin typeface="Arial"/>
                <a:ea typeface="MS PGothic"/>
              </a:rPr>
              <a:t>Improve Safety and response times</a:t>
            </a:r>
          </a:p>
          <a:p>
            <a:pPr marL="474254" indent="-474254">
              <a:buFont typeface="Arial" panose="020B0604020202020204" pitchFamily="34" charset="0"/>
              <a:buChar char="•"/>
            </a:pPr>
            <a:r>
              <a:rPr lang="en-US" sz="1900">
                <a:solidFill>
                  <a:srgbClr val="000000"/>
                </a:solidFill>
                <a:latin typeface="Arial"/>
                <a:ea typeface="MS PGothic"/>
              </a:rPr>
              <a:t>And provide Support to people facing financial challenges</a:t>
            </a:r>
            <a:endParaRPr lang="en-US" sz="1900">
              <a:solidFill>
                <a:srgbClr val="000000"/>
              </a:solidFill>
              <a:latin typeface="Arial"/>
            </a:endParaRPr>
          </a:p>
          <a:p>
            <a:endParaRPr lang="en-US" sz="1900"/>
          </a:p>
          <a:p>
            <a:pPr marL="171425" indent="-171425">
              <a:buFont typeface="Arial" panose="020B0604020202020204" pitchFamily="34" charset="0"/>
              <a:buChar char="•"/>
            </a:pPr>
            <a:endParaRPr lang="en-US" sz="1900"/>
          </a:p>
          <a:p>
            <a:pPr defTabSz="97157">
              <a:defRPr/>
            </a:pPr>
            <a:r>
              <a:rPr lang="en-US" sz="1900"/>
              <a:t>That concludes my presentation. At this time, I would like to invite Wendy Serrano, from PBOT External Equity Services, to say a few words. Tim and I will remain here to respond to any questions Council may have.</a:t>
            </a:r>
          </a:p>
          <a:p>
            <a:endParaRPr lang="en-US"/>
          </a:p>
          <a:p>
            <a:pPr marL="171425" indent="-171425">
              <a:buFont typeface="Arial" panose="020B0604020202020204" pitchFamily="34" charset="0"/>
              <a:buChar char="•"/>
            </a:pPr>
            <a:endParaRPr lang="en-US"/>
          </a:p>
          <a:p>
            <a:endParaRPr lang="en-US"/>
          </a:p>
          <a:p>
            <a:pPr marL="171425" indent="-17142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20</a:t>
            </a:fld>
            <a:endParaRPr lang="en-US"/>
          </a:p>
        </p:txBody>
      </p:sp>
    </p:spTree>
    <p:extLst>
      <p:ext uri="{BB962C8B-B14F-4D97-AF65-F5344CB8AC3E}">
        <p14:creationId xmlns:p14="http://schemas.microsoft.com/office/powerpoint/2010/main" val="267093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21</a:t>
            </a:fld>
            <a:endParaRPr lang="en-US"/>
          </a:p>
        </p:txBody>
      </p:sp>
    </p:spTree>
    <p:extLst>
      <p:ext uri="{BB962C8B-B14F-4D97-AF65-F5344CB8AC3E}">
        <p14:creationId xmlns:p14="http://schemas.microsoft.com/office/powerpoint/2010/main" val="219815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a:latin typeface="+mj-lt"/>
              </a:rPr>
              <a:t>Towing can be complicated, so I want to take a moment to explain the three basic types of tows that take place in our city. </a:t>
            </a:r>
          </a:p>
          <a:p>
            <a:pPr marL="171425" indent="-171425">
              <a:buFont typeface="Arial" panose="020B0604020202020204" pitchFamily="34" charset="0"/>
              <a:buChar char="•"/>
            </a:pPr>
            <a:r>
              <a:rPr lang="en-US" sz="1500">
                <a:latin typeface="+mj-lt"/>
              </a:rPr>
              <a:t>Contract and Abandoned Vehicles Tows – These are the tows associated with our tow contracts in which the city regulates the rates that the towers can charge.</a:t>
            </a:r>
          </a:p>
          <a:p>
            <a:pPr marL="171425" indent="-171425">
              <a:buFont typeface="Arial" panose="020B0604020202020204" pitchFamily="34" charset="0"/>
              <a:buChar char="•"/>
            </a:pPr>
            <a:r>
              <a:rPr lang="en-US" sz="1500">
                <a:latin typeface="+mj-lt"/>
              </a:rPr>
              <a:t>Private Property Impound Tows – These are tows that are provided to private property owners and occur on Private Property.  The City Regulates these Services and rates through Portland city code. </a:t>
            </a:r>
          </a:p>
          <a:p>
            <a:pPr marL="171425" indent="-171425">
              <a:buFont typeface="Arial" panose="020B0604020202020204" pitchFamily="34" charset="0"/>
              <a:buChar char="•"/>
            </a:pPr>
            <a:r>
              <a:rPr lang="en-US" sz="1500">
                <a:latin typeface="+mj-lt"/>
              </a:rPr>
              <a:t>Finally, there are constituents</a:t>
            </a:r>
            <a:r>
              <a:rPr lang="en-US" altLang="en-US" sz="1500">
                <a:latin typeface="+mj-lt"/>
                <a:ea typeface="MS PGothic"/>
              </a:rPr>
              <a:t> who </a:t>
            </a:r>
            <a:r>
              <a:rPr lang="en-US" sz="1500">
                <a:latin typeface="+mj-lt"/>
              </a:rPr>
              <a:t>requested private tows. These tows represent services requested through roadside assistance programs such as AAA, or anytime a </a:t>
            </a:r>
            <a:r>
              <a:rPr lang="en-US" altLang="en-US" sz="1500">
                <a:latin typeface="+mj-lt"/>
                <a:ea typeface="MS PGothic"/>
              </a:rPr>
              <a:t>constituent</a:t>
            </a:r>
            <a:r>
              <a:rPr lang="en-US" sz="1500">
                <a:latin typeface="+mj-lt"/>
              </a:rPr>
              <a:t> calls any tower licensed to operate in this state.  Rates associated with Private Tows are not Regulated by the City.</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3</a:t>
            </a:fld>
            <a:endParaRPr lang="en-US"/>
          </a:p>
        </p:txBody>
      </p:sp>
    </p:spTree>
    <p:extLst>
      <p:ext uri="{BB962C8B-B14F-4D97-AF65-F5344CB8AC3E}">
        <p14:creationId xmlns:p14="http://schemas.microsoft.com/office/powerpoint/2010/main" val="387757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These are a few services our contracted towers provide.  They range from accident recovery on our roads and freeways within the City and Multnomah County to removing derelict RV’s from the Right-of-way.</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4</a:t>
            </a:fld>
            <a:endParaRPr lang="en-US"/>
          </a:p>
        </p:txBody>
      </p:sp>
    </p:spTree>
    <p:extLst>
      <p:ext uri="{BB962C8B-B14F-4D97-AF65-F5344CB8AC3E}">
        <p14:creationId xmlns:p14="http://schemas.microsoft.com/office/powerpoint/2010/main" val="253669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As I stated earlier, All these services provided through our Tow Contract Agreements are available to our city Bureaus and Regional Agency Partners, including Port of Portland Multnomah County and the Oregon Department of Transportation. These organizations can request towing services through our Automated Dispatch System. </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5</a:t>
            </a:fld>
            <a:endParaRPr lang="en-US"/>
          </a:p>
        </p:txBody>
      </p:sp>
    </p:spTree>
    <p:extLst>
      <p:ext uri="{BB962C8B-B14F-4D97-AF65-F5344CB8AC3E}">
        <p14:creationId xmlns:p14="http://schemas.microsoft.com/office/powerpoint/2010/main" val="235379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ea typeface="MS PGothic"/>
                <a:cs typeface="Calibri"/>
              </a:rPr>
              <a:t>This chart shows the number of tows provided through the contract over the last two years.</a:t>
            </a:r>
          </a:p>
          <a:p>
            <a:pPr marL="171258" indent="-171258">
              <a:buFont typeface="Arial" panose="020B0604020202020204" pitchFamily="34" charset="0"/>
              <a:buChar char="•"/>
            </a:pPr>
            <a:r>
              <a:rPr lang="en-US" sz="1600">
                <a:ea typeface="MS PGothic"/>
                <a:cs typeface="Calibri"/>
              </a:rPr>
              <a:t>The blue bar represents the tows requested by our City and Agency Partners for services such as accident recovery, removing hazardous vehicles from the right of away, vehicles towed as evidence of a crime, or towing city-owned vehicles that may have broken down and need to be towed back in for repair.</a:t>
            </a:r>
          </a:p>
          <a:p>
            <a:pPr marL="171258" indent="-171258" defTabSz="97157">
              <a:buFont typeface="Arial" panose="020B0604020202020204" pitchFamily="34" charset="0"/>
              <a:buChar char="•"/>
              <a:defRPr/>
            </a:pPr>
            <a:r>
              <a:rPr lang="en-US" sz="1600">
                <a:ea typeface="MS PGothic"/>
                <a:cs typeface="Calibri"/>
              </a:rPr>
              <a:t>The green bar represents Abandoned Vehicles and Abandoned RV Tows almost exclusively requested by Parking enforcement.</a:t>
            </a:r>
          </a:p>
          <a:p>
            <a:pPr defTabSz="97157">
              <a:defRPr/>
            </a:pPr>
            <a:endParaRPr lang="en-US" sz="1600" strike="sngStrike"/>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6</a:t>
            </a:fld>
            <a:endParaRPr lang="en-US"/>
          </a:p>
        </p:txBody>
      </p:sp>
    </p:spTree>
    <p:extLst>
      <p:ext uri="{BB962C8B-B14F-4D97-AF65-F5344CB8AC3E}">
        <p14:creationId xmlns:p14="http://schemas.microsoft.com/office/powerpoint/2010/main" val="391414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Much like other industries, the towing industry is facing challenges.  For example, recruiting and retaining qualified CDL drivers, the rising cost of insurance and bonds, and rising fuel costs. </a:t>
            </a:r>
          </a:p>
          <a:p>
            <a:endParaRPr lang="en-US" sz="1800"/>
          </a:p>
          <a:p>
            <a:endParaRPr lang="en-US" sz="180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7</a:t>
            </a:fld>
            <a:endParaRPr lang="en-US"/>
          </a:p>
        </p:txBody>
      </p:sp>
    </p:spTree>
    <p:extLst>
      <p:ext uri="{BB962C8B-B14F-4D97-AF65-F5344CB8AC3E}">
        <p14:creationId xmlns:p14="http://schemas.microsoft.com/office/powerpoint/2010/main" val="62511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And as you can imagine, some of those challenges impact their ability to provide services.  Bureaus and Agency Partners can experience delays in response times.  This can have a negative impact on our communities and the safety of the public and first responders.</a:t>
            </a:r>
          </a:p>
          <a:p>
            <a:endParaRPr lang="en-US" sz="180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8</a:t>
            </a:fld>
            <a:endParaRPr lang="en-US"/>
          </a:p>
        </p:txBody>
      </p:sp>
    </p:spTree>
    <p:extLst>
      <p:ext uri="{BB962C8B-B14F-4D97-AF65-F5344CB8AC3E}">
        <p14:creationId xmlns:p14="http://schemas.microsoft.com/office/powerpoint/2010/main" val="44505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solidFill>
                  <a:srgbClr val="000000"/>
                </a:solidFill>
                <a:latin typeface="Arial" panose="020B0604020202020204" pitchFamily="34" charset="0"/>
              </a:rPr>
              <a:t>The new contracts issued as a result of this RFP will contain changes designed to be more inclusive, improve service levels, and maintain consumer protections.  I would like to take a few moments to highlight two of the changes we are excited about.  </a:t>
            </a:r>
            <a:endParaRPr lang="en-US" sz="100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9</a:t>
            </a:fld>
            <a:endParaRPr lang="en-US"/>
          </a:p>
        </p:txBody>
      </p:sp>
    </p:spTree>
    <p:extLst>
      <p:ext uri="{BB962C8B-B14F-4D97-AF65-F5344CB8AC3E}">
        <p14:creationId xmlns:p14="http://schemas.microsoft.com/office/powerpoint/2010/main" val="1295031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54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a:p>
        </p:txBody>
      </p:sp>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82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a:p>
        </p:txBody>
      </p:sp>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46721"/>
            <a:ext cx="2852289" cy="4368314"/>
          </a:xfrm>
          <a:prstGeom prst="rect">
            <a:avLst/>
          </a:prstGeom>
        </p:spPr>
      </p:pic>
      <p:sp>
        <p:nvSpPr>
          <p:cNvPr id="5" name="Rectangle 4"/>
          <p:cNvSpPr/>
          <p:nvPr userDrawn="1"/>
        </p:nvSpPr>
        <p:spPr>
          <a:xfrm>
            <a:off x="-113524" y="620781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46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46721"/>
            <a:ext cx="2852289" cy="4368314"/>
          </a:xfrm>
          <a:prstGeom prst="rect">
            <a:avLst/>
          </a:prstGeom>
        </p:spPr>
      </p:pic>
      <p:pic>
        <p:nvPicPr>
          <p:cNvPr id="8" name="Picture 7" descr="IMG_3068.jpg"/>
          <p:cNvPicPr>
            <a:picLocks noChangeAspect="1"/>
          </p:cNvPicPr>
          <p:nvPr userDrawn="1"/>
        </p:nvPicPr>
        <p:blipFill rotWithShape="1">
          <a:blip r:embed="rId4" cstate="email">
            <a:grayscl/>
            <a:extLst>
              <a:ext uri="{28A0092B-C50C-407E-A947-70E740481C1C}">
                <a14:useLocalDpi xmlns:a14="http://schemas.microsoft.com/office/drawing/2010/main"/>
              </a:ext>
            </a:extLst>
          </a:blip>
          <a:srcRect/>
          <a:stretch/>
        </p:blipFill>
        <p:spPr>
          <a:xfrm>
            <a:off x="-51075" y="1846721"/>
            <a:ext cx="2903364" cy="4368315"/>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31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a:p>
        </p:txBody>
      </p:sp>
      <p:pic>
        <p:nvPicPr>
          <p:cNvPr id="7" name="Picture 6" descr="IMG_3677.jpg"/>
          <p:cNvPicPr>
            <a:picLocks noChangeAspect="1"/>
          </p:cNvPicPr>
          <p:nvPr userDrawn="1"/>
        </p:nvPicPr>
        <p:blipFill rotWithShape="1">
          <a:blip r:embed="rId3">
            <a:grayscl/>
            <a:extLst>
              <a:ext uri="{28A0092B-C50C-407E-A947-70E740481C1C}">
                <a14:useLocalDpi xmlns:a14="http://schemas.microsoft.com/office/drawing/2010/main" val="0"/>
              </a:ext>
            </a:extLst>
          </a:blip>
          <a:srcRect l="-17446" t="6311" r="14974" b="6323"/>
          <a:stretch/>
        </p:blipFill>
        <p:spPr>
          <a:xfrm>
            <a:off x="-582537" y="1846721"/>
            <a:ext cx="3421559" cy="4375531"/>
          </a:xfrm>
          <a:prstGeom prst="rect">
            <a:avLst/>
          </a:prstGeom>
        </p:spPr>
      </p:pic>
      <p:sp>
        <p:nvSpPr>
          <p:cNvPr id="6" name="Rectangle 5"/>
          <p:cNvSpPr/>
          <p:nvPr userDrawn="1"/>
        </p:nvSpPr>
        <p:spPr>
          <a:xfrm>
            <a:off x="-51075" y="175461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87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551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96386"/>
            <a:ext cx="2852289" cy="4368314"/>
          </a:xfrm>
          <a:prstGeom prst="rect">
            <a:avLst/>
          </a:prstGeom>
        </p:spPr>
      </p:pic>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075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pic>
        <p:nvPicPr>
          <p:cNvPr id="2" name="Picture 1" descr="IMG_4853.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5" y="1846721"/>
            <a:ext cx="2937325" cy="4368314"/>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IMG_6450.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5" y="1846720"/>
            <a:ext cx="2945936" cy="4368315"/>
          </a:xfrm>
          <a:prstGeom prst="rect">
            <a:avLst/>
          </a:prstGeom>
        </p:spPr>
      </p:pic>
      <p:sp>
        <p:nvSpPr>
          <p:cNvPr id="6" name="Rectangle 5"/>
          <p:cNvSpPr/>
          <p:nvPr userDrawn="1"/>
        </p:nvSpPr>
        <p:spPr>
          <a:xfrm>
            <a:off x="-51075" y="175448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199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961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3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pic>
        <p:nvPicPr>
          <p:cNvPr id="2" name="Picture 1" descr="4518345905_51dc214515_o.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99092" y="1846721"/>
            <a:ext cx="2980004" cy="4368314"/>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96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32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MG_2925.jpg"/>
          <p:cNvPicPr>
            <a:picLocks noChangeAspect="1"/>
          </p:cNvPicPr>
          <p:nvPr userDrawn="1"/>
        </p:nvPicPr>
        <p:blipFill rotWithShape="1">
          <a:blip r:embed="rId3">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3921" t="7067" r="2353" b="13921"/>
          <a:stretch/>
        </p:blipFill>
        <p:spPr>
          <a:xfrm>
            <a:off x="-194685" y="1846721"/>
            <a:ext cx="3080935" cy="4361219"/>
          </a:xfrm>
          <a:prstGeom prst="rect">
            <a:avLst/>
          </a:prstGeom>
        </p:spPr>
      </p:pic>
      <p:sp>
        <p:nvSpPr>
          <p:cNvPr id="6" name="Rectangle 5"/>
          <p:cNvSpPr/>
          <p:nvPr userDrawn="1"/>
        </p:nvSpPr>
        <p:spPr>
          <a:xfrm>
            <a:off x="-51075" y="175448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575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3001974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2707657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3454702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718552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45080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2224243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3902247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10" name="Round Diagonal Corner Rectangle 9"/>
          <p:cNvSpPr/>
          <p:nvPr userDrawn="1"/>
        </p:nvSpPr>
        <p:spPr>
          <a:xfrm>
            <a:off x="266139" y="149417"/>
            <a:ext cx="8521930" cy="5939320"/>
          </a:xfrm>
          <a:prstGeom prst="round2DiagRect">
            <a:avLst/>
          </a:prstGeom>
          <a:solidFill>
            <a:srgbClr val="98CBCC">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64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10" name="Round Diagonal Corner Rectangle 9"/>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4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621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6" name="Round Diagonal Corner Rectangle 5"/>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6" name="Round Diagonal Corner Rectangle 5"/>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0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FCB043">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191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6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00A0AE">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96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156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482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3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E7E8EA"/>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874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89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a:p>
        </p:txBody>
      </p:sp>
      <p:pic>
        <p:nvPicPr>
          <p:cNvPr id="7" name="Picture 6"/>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00268" y="1919806"/>
            <a:ext cx="2856916" cy="4321756"/>
          </a:xfrm>
          <a:prstGeom prst="rect">
            <a:avLst/>
          </a:prstGeom>
        </p:spPr>
      </p:pic>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65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430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F5822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82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957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0A0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3776775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257622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257622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AAE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257622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4D4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257622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F6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257622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E7E8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936317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11903" r="4947"/>
          <a:stretch/>
        </p:blipFill>
        <p:spPr>
          <a:xfrm>
            <a:off x="-336133" y="1926097"/>
            <a:ext cx="3085285" cy="4339478"/>
          </a:xfrm>
          <a:prstGeom prst="rect">
            <a:avLst/>
          </a:prstGeom>
        </p:spPr>
      </p:pic>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49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63297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6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5002"/>
          <a:stretch/>
        </p:blipFill>
        <p:spPr>
          <a:xfrm>
            <a:off x="-278407" y="1926097"/>
            <a:ext cx="3028938" cy="4339478"/>
          </a:xfrm>
          <a:prstGeom prst="rect">
            <a:avLst/>
          </a:prstGeom>
        </p:spPr>
      </p:pic>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55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a:p>
        </p:txBody>
      </p:sp>
      <p:pic>
        <p:nvPicPr>
          <p:cNvPr id="7" name="Picture 6" descr="IMG_5491.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l="-5100"/>
          <a:stretch/>
        </p:blipFill>
        <p:spPr>
          <a:xfrm>
            <a:off x="-289666" y="1886092"/>
            <a:ext cx="3027448" cy="4357787"/>
          </a:xfrm>
          <a:prstGeom prst="rect">
            <a:avLst/>
          </a:prstGeom>
        </p:spPr>
      </p:pic>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95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a:p>
        </p:txBody>
      </p:sp>
      <p:pic>
        <p:nvPicPr>
          <p:cNvPr id="7" name="Picture 6" descr="IMG_7127.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3839" y="1809332"/>
            <a:ext cx="2848741" cy="4426241"/>
          </a:xfrm>
          <a:prstGeom prst="rect">
            <a:avLst/>
          </a:prstGeom>
        </p:spPr>
      </p:pic>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6516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723" r:id="rId2"/>
    <p:sldLayoutId id="2147483680" r:id="rId3"/>
    <p:sldLayoutId id="2147483726" r:id="rId4"/>
    <p:sldLayoutId id="2147483716" r:id="rId5"/>
    <p:sldLayoutId id="2147483681" r:id="rId6"/>
    <p:sldLayoutId id="2147483718" r:id="rId7"/>
    <p:sldLayoutId id="2147483684" r:id="rId8"/>
    <p:sldLayoutId id="2147483717" r:id="rId9"/>
    <p:sldLayoutId id="2147483724" r:id="rId10"/>
    <p:sldLayoutId id="2147483685" r:id="rId11"/>
    <p:sldLayoutId id="2147483725" r:id="rId12"/>
    <p:sldLayoutId id="2147483720" r:id="rId13"/>
    <p:sldLayoutId id="2147483719" r:id="rId14"/>
    <p:sldLayoutId id="2147483722" r:id="rId15"/>
    <p:sldLayoutId id="2147483686" r:id="rId16"/>
    <p:sldLayoutId id="2147483721" r:id="rId17"/>
    <p:sldLayoutId id="2147483727" r:id="rId18"/>
    <p:sldLayoutId id="2147483728" r:id="rId19"/>
    <p:sldLayoutId id="2147483729" r:id="rId20"/>
    <p:sldLayoutId id="2147483687" r:id="rId21"/>
    <p:sldLayoutId id="2147483688" r:id="rId22"/>
    <p:sldLayoutId id="2147483689" r:id="rId23"/>
    <p:sldLayoutId id="2147483678" r:id="rId24"/>
    <p:sldLayoutId id="2147483690" r:id="rId25"/>
    <p:sldLayoutId id="2147483691" r:id="rId26"/>
    <p:sldLayoutId id="2147483692" r:id="rId27"/>
    <p:sldLayoutId id="2147483693" r:id="rId28"/>
    <p:sldLayoutId id="2147483715" r:id="rId29"/>
    <p:sldLayoutId id="2147483694" r:id="rId30"/>
    <p:sldLayoutId id="2147483714" r:id="rId31"/>
    <p:sldLayoutId id="2147483695" r:id="rId32"/>
    <p:sldLayoutId id="2147483713" r:id="rId33"/>
    <p:sldLayoutId id="2147483696" r:id="rId34"/>
    <p:sldLayoutId id="2147483712" r:id="rId35"/>
    <p:sldLayoutId id="2147483697" r:id="rId36"/>
    <p:sldLayoutId id="2147483711" r:id="rId37"/>
    <p:sldLayoutId id="2147483698" r:id="rId38"/>
    <p:sldLayoutId id="2147483699" r:id="rId39"/>
    <p:sldLayoutId id="2147483710" r:id="rId40"/>
    <p:sldLayoutId id="2147483700" r:id="rId41"/>
    <p:sldLayoutId id="2147483709"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Lst>
  <p:txStyles>
    <p:titleStyle>
      <a:lvl1pPr algn="ctr" defTabSz="455613"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1" name="Title 1"/>
          <p:cNvSpPr txBox="1">
            <a:spLocks/>
          </p:cNvSpPr>
          <p:nvPr/>
        </p:nvSpPr>
        <p:spPr bwMode="auto">
          <a:xfrm>
            <a:off x="198438" y="387856"/>
            <a:ext cx="8047037"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4000" b="1">
                <a:solidFill>
                  <a:schemeClr val="bg1"/>
                </a:solidFill>
                <a:latin typeface="Trebuchet MS"/>
                <a:ea typeface="MS PGothic"/>
              </a:rPr>
              <a:t>Regulatory Division </a:t>
            </a:r>
            <a:endParaRPr lang="en-US" sz="4000" b="1">
              <a:solidFill>
                <a:schemeClr val="bg1"/>
              </a:solidFill>
              <a:latin typeface="Trebuchet MS" charset="0"/>
            </a:endParaRPr>
          </a:p>
          <a:p>
            <a:pPr eaLnBrk="1" hangingPunct="1"/>
            <a:r>
              <a:rPr lang="en-US" sz="4000" b="1">
                <a:solidFill>
                  <a:schemeClr val="bg1"/>
                </a:solidFill>
                <a:latin typeface="Trebuchet MS"/>
                <a:ea typeface="MS PGothic"/>
              </a:rPr>
              <a:t>Towing Administration</a:t>
            </a:r>
            <a:endParaRPr lang="en-US" sz="4000" b="1">
              <a:solidFill>
                <a:schemeClr val="bg1"/>
              </a:solidFill>
              <a:latin typeface="Trebuchet MS" charset="0"/>
            </a:endParaRPr>
          </a:p>
        </p:txBody>
      </p:sp>
      <p:sp>
        <p:nvSpPr>
          <p:cNvPr id="10242" name="TextBox 6"/>
          <p:cNvSpPr txBox="1">
            <a:spLocks noChangeArrowheads="1"/>
          </p:cNvSpPr>
          <p:nvPr/>
        </p:nvSpPr>
        <p:spPr bwMode="auto">
          <a:xfrm>
            <a:off x="436563" y="2673350"/>
            <a:ext cx="79232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000" i="1">
                <a:solidFill>
                  <a:srgbClr val="4D4D4F"/>
                </a:solidFill>
                <a:latin typeface="Trebuchet MS" charset="0"/>
              </a:rPr>
              <a:t>Private for-Hire Transportation</a:t>
            </a:r>
          </a:p>
        </p:txBody>
      </p:sp>
      <p:pic>
        <p:nvPicPr>
          <p:cNvPr id="10244" name="Picture 10" descr="CityOfPortlandSeal_2013.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3117" y="5434648"/>
            <a:ext cx="566653" cy="566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BOT_LOGO_2015_PRIMA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968" y="5473428"/>
            <a:ext cx="1469661" cy="518178"/>
          </a:xfrm>
          <a:prstGeom prst="rect">
            <a:avLst/>
          </a:prstGeom>
        </p:spPr>
      </p:pic>
    </p:spTree>
    <p:extLst>
      <p:ext uri="{BB962C8B-B14F-4D97-AF65-F5344CB8AC3E}">
        <p14:creationId xmlns:p14="http://schemas.microsoft.com/office/powerpoint/2010/main" val="560823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out Us | Newhouse Towing">
            <a:extLst>
              <a:ext uri="{FF2B5EF4-FFF2-40B4-BE49-F238E27FC236}">
                <a16:creationId xmlns:a16="http://schemas.microsoft.com/office/drawing/2014/main" id="{322A29C3-BF17-3E61-8E6A-49A1BB9BAB5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r="15880"/>
          <a:stretch/>
        </p:blipFill>
        <p:spPr bwMode="auto">
          <a:xfrm>
            <a:off x="-3" y="0"/>
            <a:ext cx="9144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13227" y="110962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hangingPunct="0"/>
            <a:r>
              <a:rPr lang="en-US" b="0" i="0" u="sng" strike="noStrike" cap="none" normalizeH="0" baseline="0" dirty="0">
                <a:ln>
                  <a:noFill/>
                </a:ln>
                <a:solidFill>
                  <a:srgbClr val="000000"/>
                </a:solidFill>
                <a:effectLst/>
                <a:latin typeface="Arial"/>
                <a:ea typeface="MS PGothic"/>
              </a:rPr>
              <a:t>Increasing Opportunities</a:t>
            </a:r>
            <a:endParaRPr lang="en-US" b="0" i="0" u="sng" strike="noStrike" cap="none" normalizeH="0" baseline="0" dirty="0">
              <a:ln>
                <a:noFill/>
              </a:ln>
              <a:solidFill>
                <a:srgbClr val="000000"/>
              </a:solidFill>
              <a:effectLst/>
              <a:latin typeface="Arial" panose="020B0604020202020204" pitchFamily="34" charset="0"/>
            </a:endParaRPr>
          </a:p>
        </p:txBody>
      </p:sp>
      <p:sp>
        <p:nvSpPr>
          <p:cNvPr id="9" name="TextBox 8">
            <a:extLst>
              <a:ext uri="{FF2B5EF4-FFF2-40B4-BE49-F238E27FC236}">
                <a16:creationId xmlns:a16="http://schemas.microsoft.com/office/drawing/2014/main" id="{65A88EB2-C667-7259-1DC6-86A23A32C55A}"/>
              </a:ext>
            </a:extLst>
          </p:cNvPr>
          <p:cNvSpPr txBox="1"/>
          <p:nvPr/>
        </p:nvSpPr>
        <p:spPr>
          <a:xfrm>
            <a:off x="713227" y="1781140"/>
            <a:ext cx="7790693" cy="1323439"/>
          </a:xfrm>
          <a:prstGeom prst="rect">
            <a:avLst/>
          </a:prstGeom>
          <a:noFill/>
        </p:spPr>
        <p:txBody>
          <a:bodyPr wrap="square">
            <a:spAutoFit/>
          </a:bodyPr>
          <a:lstStyle/>
          <a:p>
            <a:pPr marL="342900" indent="-342900">
              <a:buFont typeface="Arial" panose="020B0604020202020204" pitchFamily="34" charset="0"/>
              <a:buChar char="•"/>
            </a:pPr>
            <a:r>
              <a:rPr lang="en-US" sz="2800">
                <a:solidFill>
                  <a:srgbClr val="000000"/>
                </a:solidFill>
                <a:latin typeface="Arial" panose="020B0604020202020204" pitchFamily="34" charset="0"/>
              </a:rPr>
              <a:t>Includes </a:t>
            </a:r>
            <a:r>
              <a:rPr lang="en-US" sz="2800" b="0" i="0">
                <a:solidFill>
                  <a:srgbClr val="000000"/>
                </a:solidFill>
                <a:effectLst/>
                <a:latin typeface="Arial" panose="020B0604020202020204" pitchFamily="34" charset="0"/>
              </a:rPr>
              <a:t>qualifying criteria langu</a:t>
            </a:r>
            <a:r>
              <a:rPr lang="en-US" sz="2800">
                <a:solidFill>
                  <a:srgbClr val="000000"/>
                </a:solidFill>
                <a:latin typeface="Arial" panose="020B0604020202020204" pitchFamily="34" charset="0"/>
              </a:rPr>
              <a:t>age that opens the door to smaller tow companies.</a:t>
            </a:r>
          </a:p>
          <a:p>
            <a:endParaRPr lang="en-US"/>
          </a:p>
        </p:txBody>
      </p:sp>
    </p:spTree>
    <p:extLst>
      <p:ext uri="{BB962C8B-B14F-4D97-AF65-F5344CB8AC3E}">
        <p14:creationId xmlns:p14="http://schemas.microsoft.com/office/powerpoint/2010/main" val="992248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9" name="TextBox 8">
            <a:extLst>
              <a:ext uri="{FF2B5EF4-FFF2-40B4-BE49-F238E27FC236}">
                <a16:creationId xmlns:a16="http://schemas.microsoft.com/office/drawing/2014/main" id="{65A88EB2-C667-7259-1DC6-86A23A32C55A}"/>
              </a:ext>
            </a:extLst>
          </p:cNvPr>
          <p:cNvSpPr txBox="1"/>
          <p:nvPr/>
        </p:nvSpPr>
        <p:spPr>
          <a:xfrm>
            <a:off x="713227" y="1643663"/>
            <a:ext cx="7790693" cy="1938992"/>
          </a:xfrm>
          <a:prstGeom prst="rect">
            <a:avLst/>
          </a:prstGeom>
          <a:noFill/>
        </p:spPr>
        <p:txBody>
          <a:bodyPr wrap="square" lIns="91440" tIns="45720" rIns="91440" bIns="45720" anchor="t">
            <a:spAutoFit/>
          </a:bodyPr>
          <a:lstStyle/>
          <a:p>
            <a:r>
              <a:rPr lang="en-US">
                <a:solidFill>
                  <a:srgbClr val="000000"/>
                </a:solidFill>
                <a:latin typeface="Arial"/>
                <a:ea typeface="MS PGothic"/>
              </a:rPr>
              <a:t>Financial H</a:t>
            </a:r>
            <a:r>
              <a:rPr lang="en-US" b="0" i="0">
                <a:solidFill>
                  <a:srgbClr val="000000"/>
                </a:solidFill>
                <a:effectLst/>
                <a:latin typeface="Arial"/>
                <a:ea typeface="MS PGothic"/>
              </a:rPr>
              <a:t>ardship Program</a:t>
            </a:r>
            <a:endParaRPr lang="en-US" b="0" i="0">
              <a:solidFill>
                <a:srgbClr val="000000"/>
              </a:solidFill>
              <a:effectLst/>
              <a:latin typeface="Arial" panose="020B0604020202020204" pitchFamily="34" charset="0"/>
            </a:endParaRPr>
          </a:p>
          <a:p>
            <a:endParaRPr lang="en-US" b="0" i="0">
              <a:solidFill>
                <a:srgbClr val="000000"/>
              </a:solidFill>
              <a:effectLst/>
              <a:latin typeface="Arial" panose="020B0604020202020204" pitchFamily="34" charset="0"/>
            </a:endParaRPr>
          </a:p>
          <a:p>
            <a:pPr marL="342900" indent="-342900">
              <a:buFont typeface="Arial" panose="020B0604020202020204" pitchFamily="34" charset="0"/>
              <a:buChar char="•"/>
            </a:pPr>
            <a:r>
              <a:rPr lang="en-US" b="0" i="0">
                <a:solidFill>
                  <a:srgbClr val="000000"/>
                </a:solidFill>
                <a:effectLst/>
                <a:latin typeface="Arial"/>
                <a:ea typeface="MS PGothic"/>
              </a:rPr>
              <a:t>This program aims to make retrieving </a:t>
            </a:r>
            <a:r>
              <a:rPr lang="en-US">
                <a:solidFill>
                  <a:srgbClr val="000000"/>
                </a:solidFill>
                <a:latin typeface="Arial"/>
                <a:ea typeface="MS PGothic"/>
              </a:rPr>
              <a:t>a vehicle</a:t>
            </a:r>
            <a:r>
              <a:rPr lang="en-US" b="0" i="0">
                <a:solidFill>
                  <a:srgbClr val="000000"/>
                </a:solidFill>
                <a:effectLst/>
                <a:latin typeface="Arial"/>
                <a:ea typeface="MS PGothic"/>
              </a:rPr>
              <a:t> more equitable and affordable by subsidizing tow and storage expenses for qualifying vehicle owners.</a:t>
            </a:r>
          </a:p>
        </p:txBody>
      </p:sp>
      <p:pic>
        <p:nvPicPr>
          <p:cNvPr id="4098" name="Picture 2" descr="HELP FOR OUR ENTERTAINMENT COMMUNITY—EMERGENCY FINANCIAL ASSISTANCE |  Entertainment Community Fund">
            <a:extLst>
              <a:ext uri="{FF2B5EF4-FFF2-40B4-BE49-F238E27FC236}">
                <a16:creationId xmlns:a16="http://schemas.microsoft.com/office/drawing/2014/main" id="{E6298D16-9C4C-9A6A-8E87-E491186A5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832" y="3829900"/>
            <a:ext cx="3090672" cy="179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79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31520" y="110962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u="sng">
                <a:latin typeface="Calibri" panose="020F0502020204030204" pitchFamily="34" charset="0"/>
                <a:ea typeface="Calibri" panose="020F0502020204030204" pitchFamily="34" charset="0"/>
                <a:cs typeface="Times New Roman" panose="02020603050405020304" pitchFamily="18" charset="0"/>
              </a:rPr>
              <a:t>2016 Tow Rate Market Study </a:t>
            </a:r>
            <a:endParaRPr kumimoji="0" lang="en-US" altLang="en-US" b="0" i="0" u="sng" strike="noStrike" cap="none" normalizeH="0" baseline="0">
              <a:ln>
                <a:noFill/>
              </a:ln>
              <a:effectLst/>
              <a:latin typeface="Arial" panose="020B0604020202020204" pitchFamily="34" charset="0"/>
            </a:endParaRPr>
          </a:p>
        </p:txBody>
      </p:sp>
      <p:pic>
        <p:nvPicPr>
          <p:cNvPr id="9220" name="Picture 4" descr="Towing Company Portland | Speed&amp;#39;s Towing">
            <a:extLst>
              <a:ext uri="{FF2B5EF4-FFF2-40B4-BE49-F238E27FC236}">
                <a16:creationId xmlns:a16="http://schemas.microsoft.com/office/drawing/2014/main" id="{4A5C32E0-6F47-49C6-BBA7-E73666D771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112"/>
          <a:stretch/>
        </p:blipFill>
        <p:spPr bwMode="auto">
          <a:xfrm>
            <a:off x="5015771" y="1781140"/>
            <a:ext cx="3040645" cy="24291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Gerlock Towing &amp;amp; Heavy Haul&amp;#39;s Kenworth T800 Rotator, Truck… | Flickr">
            <a:extLst>
              <a:ext uri="{FF2B5EF4-FFF2-40B4-BE49-F238E27FC236}">
                <a16:creationId xmlns:a16="http://schemas.microsoft.com/office/drawing/2014/main" id="{D9533476-9912-4024-8EA7-CE44CCCC05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352" b="7108"/>
          <a:stretch/>
        </p:blipFill>
        <p:spPr bwMode="auto">
          <a:xfrm>
            <a:off x="919502" y="4181932"/>
            <a:ext cx="3364992" cy="15506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20FD3F8-BFD9-CFA2-0BDD-C4801F55B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687" y="2242805"/>
            <a:ext cx="3943956" cy="85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536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31520" y="110962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u="sng">
                <a:latin typeface="Calibri" panose="020F0502020204030204" pitchFamily="34" charset="0"/>
                <a:ea typeface="Calibri" panose="020F0502020204030204" pitchFamily="34" charset="0"/>
                <a:cs typeface="Times New Roman" panose="02020603050405020304" pitchFamily="18" charset="0"/>
              </a:rPr>
              <a:t>2016 Tow Rate Market Study </a:t>
            </a:r>
            <a:endParaRPr kumimoji="0" lang="en-US" altLang="en-US" b="0" i="0" u="sng" strike="noStrike" cap="none" normalizeH="0" baseline="0">
              <a:ln>
                <a:noFill/>
              </a:ln>
              <a:effectLst/>
              <a:latin typeface="Arial" panose="020B0604020202020204" pitchFamily="34" charset="0"/>
            </a:endParaRPr>
          </a:p>
        </p:txBody>
      </p:sp>
      <p:sp>
        <p:nvSpPr>
          <p:cNvPr id="2" name="TextBox 1">
            <a:extLst>
              <a:ext uri="{FF2B5EF4-FFF2-40B4-BE49-F238E27FC236}">
                <a16:creationId xmlns:a16="http://schemas.microsoft.com/office/drawing/2014/main" id="{5CA88906-8BF3-83C1-8959-608D7690A5F6}"/>
              </a:ext>
            </a:extLst>
          </p:cNvPr>
          <p:cNvSpPr txBox="1"/>
          <p:nvPr/>
        </p:nvSpPr>
        <p:spPr>
          <a:xfrm>
            <a:off x="980661" y="2014330"/>
            <a:ext cx="6586330" cy="255454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3200">
                <a:latin typeface="Calibri"/>
                <a:ea typeface="MS PGothic"/>
              </a:rPr>
              <a:t>Insurance rates increased</a:t>
            </a:r>
          </a:p>
          <a:p>
            <a:pPr marL="342900" indent="-342900">
              <a:buFont typeface="Arial" panose="020B0604020202020204" pitchFamily="34" charset="0"/>
              <a:buChar char="•"/>
            </a:pPr>
            <a:r>
              <a:rPr lang="en-US" sz="3200">
                <a:latin typeface="Calibri"/>
                <a:ea typeface="MS PGothic"/>
              </a:rPr>
              <a:t>Increased cost for trucks and equipment</a:t>
            </a:r>
          </a:p>
          <a:p>
            <a:pPr marL="342900" indent="-342900">
              <a:buFont typeface="Arial" panose="020B0604020202020204" pitchFamily="34" charset="0"/>
              <a:buChar char="•"/>
            </a:pPr>
            <a:r>
              <a:rPr lang="en-US" sz="3200">
                <a:latin typeface="Calibri"/>
                <a:ea typeface="MS PGothic"/>
              </a:rPr>
              <a:t>Portland rates have not kept up with the rest of the market</a:t>
            </a:r>
          </a:p>
        </p:txBody>
      </p:sp>
      <p:pic>
        <p:nvPicPr>
          <p:cNvPr id="6" name="Picture 5">
            <a:extLst>
              <a:ext uri="{FF2B5EF4-FFF2-40B4-BE49-F238E27FC236}">
                <a16:creationId xmlns:a16="http://schemas.microsoft.com/office/drawing/2014/main" id="{67B69BA3-900A-AAE7-BFEC-D93CCC4A2577}"/>
              </a:ext>
            </a:extLst>
          </p:cNvPr>
          <p:cNvPicPr>
            <a:picLocks noChangeAspect="1"/>
          </p:cNvPicPr>
          <p:nvPr/>
        </p:nvPicPr>
        <p:blipFill rotWithShape="1">
          <a:blip r:embed="rId4">
            <a:alphaModFix amt="20000"/>
          </a:blip>
          <a:srcRect r="29231" b="2778"/>
          <a:stretch/>
        </p:blipFill>
        <p:spPr>
          <a:xfrm>
            <a:off x="-4" y="0"/>
            <a:ext cx="9144001" cy="6858000"/>
          </a:xfrm>
          <a:prstGeom prst="rect">
            <a:avLst/>
          </a:prstGeom>
        </p:spPr>
      </p:pic>
    </p:spTree>
    <p:extLst>
      <p:ext uri="{BB962C8B-B14F-4D97-AF65-F5344CB8AC3E}">
        <p14:creationId xmlns:p14="http://schemas.microsoft.com/office/powerpoint/2010/main" val="13336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hy Do Asset Prices Fall When Interest Rates Increase?">
            <a:extLst>
              <a:ext uri="{FF2B5EF4-FFF2-40B4-BE49-F238E27FC236}">
                <a16:creationId xmlns:a16="http://schemas.microsoft.com/office/drawing/2014/main" id="{613E0EE8-8AD0-414E-B373-3120440C7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959" y="1743224"/>
            <a:ext cx="3180409" cy="2984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470626" y="1281559"/>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u="sng">
                <a:latin typeface="Calibri" panose="020F0502020204030204" pitchFamily="34" charset="0"/>
                <a:ea typeface="Calibri" panose="020F0502020204030204" pitchFamily="34" charset="0"/>
                <a:cs typeface="Times New Roman" panose="02020603050405020304" pitchFamily="18" charset="0"/>
              </a:rPr>
              <a:t>After Market Study Rate Adjustment</a:t>
            </a:r>
            <a:endParaRPr kumimoji="0" lang="en-US" altLang="en-US" b="0" i="0" u="sng" strike="noStrike" cap="none" normalizeH="0" baseline="0">
              <a:ln>
                <a:noFill/>
              </a:ln>
              <a:effectLst/>
              <a:latin typeface="Arial" panose="020B0604020202020204" pitchFamily="34" charset="0"/>
            </a:endParaRPr>
          </a:p>
        </p:txBody>
      </p:sp>
      <p:sp>
        <p:nvSpPr>
          <p:cNvPr id="2" name="TextBox 1">
            <a:extLst>
              <a:ext uri="{FF2B5EF4-FFF2-40B4-BE49-F238E27FC236}">
                <a16:creationId xmlns:a16="http://schemas.microsoft.com/office/drawing/2014/main" id="{37F8E5A3-73AA-4C78-BCB9-A199D331A374}"/>
              </a:ext>
            </a:extLst>
          </p:cNvPr>
          <p:cNvSpPr txBox="1"/>
          <p:nvPr/>
        </p:nvSpPr>
        <p:spPr>
          <a:xfrm>
            <a:off x="532941" y="2173507"/>
            <a:ext cx="6008233" cy="212365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3200">
                <a:latin typeface="Calibri"/>
                <a:ea typeface="MS PGothic"/>
              </a:rPr>
              <a:t>2017 Tow rates adjusted 6.08% + 2.1% COLA  </a:t>
            </a:r>
          </a:p>
          <a:p>
            <a:pPr marL="342900" indent="-342900">
              <a:buFont typeface="Arial" panose="020B0604020202020204" pitchFamily="34" charset="0"/>
              <a:buChar char="•"/>
            </a:pPr>
            <a:r>
              <a:rPr lang="en-US" sz="3200">
                <a:latin typeface="Calibri"/>
                <a:ea typeface="MS PGothic"/>
              </a:rPr>
              <a:t>2019, 3.35% COLA</a:t>
            </a:r>
          </a:p>
          <a:p>
            <a:endParaRPr lang="en-US" sz="1800">
              <a:latin typeface="Calibri"/>
              <a:ea typeface="MS PGothic"/>
            </a:endParaRPr>
          </a:p>
          <a:p>
            <a:r>
              <a:rPr lang="en-US" sz="1800" b="1" i="1">
                <a:latin typeface="Calibri"/>
                <a:ea typeface="MS PGothic"/>
              </a:rPr>
              <a:t>There have been no additional rate increases since 2019.</a:t>
            </a:r>
          </a:p>
        </p:txBody>
      </p:sp>
    </p:spTree>
    <p:extLst>
      <p:ext uri="{BB962C8B-B14F-4D97-AF65-F5344CB8AC3E}">
        <p14:creationId xmlns:p14="http://schemas.microsoft.com/office/powerpoint/2010/main" val="138949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2" name="Picture 3">
            <a:extLst>
              <a:ext uri="{FF2B5EF4-FFF2-40B4-BE49-F238E27FC236}">
                <a16:creationId xmlns:a16="http://schemas.microsoft.com/office/drawing/2014/main" id="{D1650824-7604-D22C-233D-831F6EDFA85A}"/>
              </a:ext>
            </a:extLst>
          </p:cNvPr>
          <p:cNvPicPr>
            <a:picLocks noChangeAspect="1"/>
          </p:cNvPicPr>
          <p:nvPr/>
        </p:nvPicPr>
        <p:blipFill>
          <a:blip r:embed="rId3"/>
          <a:stretch>
            <a:fillRect/>
          </a:stretch>
        </p:blipFill>
        <p:spPr>
          <a:xfrm>
            <a:off x="737191" y="936827"/>
            <a:ext cx="7386083" cy="5108391"/>
          </a:xfrm>
          <a:prstGeom prst="rect">
            <a:avLst/>
          </a:prstGeom>
        </p:spPr>
      </p:pic>
      <p:sp>
        <p:nvSpPr>
          <p:cNvPr id="4" name="Rectangle 3">
            <a:extLst>
              <a:ext uri="{FF2B5EF4-FFF2-40B4-BE49-F238E27FC236}">
                <a16:creationId xmlns:a16="http://schemas.microsoft.com/office/drawing/2014/main" id="{45DABB32-7F06-611A-A710-1A874C377204}"/>
              </a:ext>
            </a:extLst>
          </p:cNvPr>
          <p:cNvSpPr/>
          <p:nvPr/>
        </p:nvSpPr>
        <p:spPr>
          <a:xfrm>
            <a:off x="5710568" y="2564295"/>
            <a:ext cx="225287" cy="2478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D7CCD9-54D4-4770-78B1-3E0E45465015}"/>
              </a:ext>
            </a:extLst>
          </p:cNvPr>
          <p:cNvSpPr/>
          <p:nvPr/>
        </p:nvSpPr>
        <p:spPr>
          <a:xfrm>
            <a:off x="6113642" y="2464904"/>
            <a:ext cx="225287" cy="25709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 Rates</a:t>
            </a:r>
            <a:endParaRPr lang="en-US" sz="3200" b="1" spc="-150">
              <a:solidFill>
                <a:srgbClr val="00A0AE"/>
              </a:solidFill>
              <a:latin typeface="Trebuchet MS" charset="0"/>
            </a:endParaRPr>
          </a:p>
        </p:txBody>
      </p:sp>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31520" y="110962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u="sng">
                <a:latin typeface="Calibri" panose="020F0502020204030204" pitchFamily="34" charset="0"/>
                <a:ea typeface="Calibri" panose="020F0502020204030204" pitchFamily="34" charset="0"/>
                <a:cs typeface="Times New Roman" panose="02020603050405020304" pitchFamily="18" charset="0"/>
              </a:rPr>
              <a:t>Recommended Rate Adjustments 2023 </a:t>
            </a:r>
            <a:endParaRPr kumimoji="0" lang="en-US" altLang="en-US" b="0" i="0" u="sng" strike="noStrike" cap="none" normalizeH="0" baseline="0">
              <a:ln>
                <a:noFill/>
              </a:ln>
              <a:effectLst/>
              <a:latin typeface="Arial" panose="020B0604020202020204" pitchFamily="34" charset="0"/>
            </a:endParaRPr>
          </a:p>
        </p:txBody>
      </p:sp>
      <p:sp>
        <p:nvSpPr>
          <p:cNvPr id="5" name="TextBox 4">
            <a:extLst>
              <a:ext uri="{FF2B5EF4-FFF2-40B4-BE49-F238E27FC236}">
                <a16:creationId xmlns:a16="http://schemas.microsoft.com/office/drawing/2014/main" id="{8CF24CB2-9C60-4776-AE75-5DF6A654F2A1}"/>
              </a:ext>
            </a:extLst>
          </p:cNvPr>
          <p:cNvSpPr txBox="1"/>
          <p:nvPr/>
        </p:nvSpPr>
        <p:spPr>
          <a:xfrm>
            <a:off x="731520" y="1690164"/>
            <a:ext cx="7424928" cy="1938992"/>
          </a:xfrm>
          <a:prstGeom prst="rect">
            <a:avLst/>
          </a:prstGeom>
          <a:noFill/>
        </p:spPr>
        <p:txBody>
          <a:bodyPr wrap="square" rtlCol="0">
            <a:spAutoFit/>
          </a:bodyPr>
          <a:lstStyle/>
          <a:p>
            <a:pPr marL="342900" indent="-342900">
              <a:buFont typeface="+mj-lt"/>
              <a:buAutoNum type="arabicPeriod"/>
            </a:pPr>
            <a:r>
              <a:rPr lang="en-US"/>
              <a:t>3% increase upon execution of the contract</a:t>
            </a:r>
          </a:p>
          <a:p>
            <a:pPr marL="342900" indent="-342900">
              <a:buFont typeface="+mj-lt"/>
              <a:buAutoNum type="arabicPeriod"/>
            </a:pPr>
            <a:r>
              <a:rPr lang="en-US"/>
              <a:t>3% increase annually for an additional two years</a:t>
            </a:r>
          </a:p>
          <a:p>
            <a:pPr marL="342900" indent="-342900">
              <a:buFont typeface="+mj-lt"/>
              <a:buAutoNum type="arabicPeriod"/>
            </a:pPr>
            <a:r>
              <a:rPr lang="en-US"/>
              <a:t>Up to a maximum of 5% each fiscal year based on COLA</a:t>
            </a:r>
          </a:p>
          <a:p>
            <a:pPr marL="285750" indent="-285750">
              <a:buFont typeface="Arial" panose="020B0604020202020204" pitchFamily="34" charset="0"/>
              <a:buChar char="•"/>
            </a:pPr>
            <a:endParaRPr lang="en-US" b="1"/>
          </a:p>
          <a:p>
            <a:endParaRPr lang="en-US" b="1"/>
          </a:p>
        </p:txBody>
      </p:sp>
      <p:pic>
        <p:nvPicPr>
          <p:cNvPr id="2050" name="Picture 2" descr="Towing Company Portland | Speed's Towing">
            <a:extLst>
              <a:ext uri="{FF2B5EF4-FFF2-40B4-BE49-F238E27FC236}">
                <a16:creationId xmlns:a16="http://schemas.microsoft.com/office/drawing/2014/main" id="{5BB55E96-513F-F8E3-2AE0-104EED9A4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290" y="3218688"/>
            <a:ext cx="3998214" cy="2625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94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graphicFrame>
        <p:nvGraphicFramePr>
          <p:cNvPr id="2" name="Chart 1">
            <a:extLst>
              <a:ext uri="{FF2B5EF4-FFF2-40B4-BE49-F238E27FC236}">
                <a16:creationId xmlns:a16="http://schemas.microsoft.com/office/drawing/2014/main" id="{5C929A79-C50F-4A16-A4CD-1F418B53D578}"/>
              </a:ext>
            </a:extLst>
          </p:cNvPr>
          <p:cNvGraphicFramePr>
            <a:graphicFrameLocks/>
          </p:cNvGraphicFramePr>
          <p:nvPr>
            <p:extLst>
              <p:ext uri="{D42A27DB-BD31-4B8C-83A1-F6EECF244321}">
                <p14:modId xmlns:p14="http://schemas.microsoft.com/office/powerpoint/2010/main" val="2621886708"/>
              </p:ext>
            </p:extLst>
          </p:nvPr>
        </p:nvGraphicFramePr>
        <p:xfrm>
          <a:off x="948306" y="1197864"/>
          <a:ext cx="7247382" cy="478536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a:extLst>
              <a:ext uri="{FF2B5EF4-FFF2-40B4-BE49-F238E27FC236}">
                <a16:creationId xmlns:a16="http://schemas.microsoft.com/office/drawing/2014/main" id="{0F1D7DE0-6A13-324B-07BB-2094783CF5C3}"/>
              </a:ext>
            </a:extLst>
          </p:cNvPr>
          <p:cNvCxnSpPr>
            <a:cxnSpLocks/>
          </p:cNvCxnSpPr>
          <p:nvPr/>
        </p:nvCxnSpPr>
        <p:spPr>
          <a:xfrm>
            <a:off x="2130552" y="2315926"/>
            <a:ext cx="265176" cy="79303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7" name="TextBox 6">
            <a:extLst>
              <a:ext uri="{FF2B5EF4-FFF2-40B4-BE49-F238E27FC236}">
                <a16:creationId xmlns:a16="http://schemas.microsoft.com/office/drawing/2014/main" id="{02C61F4E-F98E-2D7E-6F65-CB358A700200}"/>
              </a:ext>
            </a:extLst>
          </p:cNvPr>
          <p:cNvSpPr txBox="1"/>
          <p:nvPr/>
        </p:nvSpPr>
        <p:spPr>
          <a:xfrm>
            <a:off x="1540764" y="1854261"/>
            <a:ext cx="1179576" cy="461665"/>
          </a:xfrm>
          <a:prstGeom prst="rect">
            <a:avLst/>
          </a:prstGeom>
          <a:noFill/>
          <a:ln w="28575">
            <a:solidFill>
              <a:srgbClr val="98CBCC"/>
            </a:solidFill>
          </a:ln>
        </p:spPr>
        <p:txBody>
          <a:bodyPr wrap="square" rtlCol="0">
            <a:spAutoFit/>
          </a:bodyPr>
          <a:lstStyle/>
          <a:p>
            <a:pPr algn="ctr"/>
            <a:r>
              <a:rPr lang="en-US" sz="1200">
                <a:solidFill>
                  <a:schemeClr val="tx1">
                    <a:lumMod val="50000"/>
                  </a:schemeClr>
                </a:solidFill>
              </a:rPr>
              <a:t>Fall of 2023</a:t>
            </a:r>
          </a:p>
          <a:p>
            <a:pPr algn="ctr"/>
            <a:r>
              <a:rPr lang="en-US" sz="1200">
                <a:solidFill>
                  <a:schemeClr val="tx1">
                    <a:lumMod val="50000"/>
                  </a:schemeClr>
                </a:solidFill>
              </a:rPr>
              <a:t>3% + COLA</a:t>
            </a:r>
          </a:p>
        </p:txBody>
      </p:sp>
      <p:sp>
        <p:nvSpPr>
          <p:cNvPr id="9" name="TextBox 8">
            <a:extLst>
              <a:ext uri="{FF2B5EF4-FFF2-40B4-BE49-F238E27FC236}">
                <a16:creationId xmlns:a16="http://schemas.microsoft.com/office/drawing/2014/main" id="{8BA47F17-E63C-FAC3-7070-2B45359DCD7A}"/>
              </a:ext>
            </a:extLst>
          </p:cNvPr>
          <p:cNvSpPr txBox="1"/>
          <p:nvPr/>
        </p:nvSpPr>
        <p:spPr>
          <a:xfrm>
            <a:off x="3067809" y="1920990"/>
            <a:ext cx="1179576" cy="461665"/>
          </a:xfrm>
          <a:prstGeom prst="rect">
            <a:avLst/>
          </a:prstGeom>
          <a:noFill/>
          <a:ln w="28575">
            <a:solidFill>
              <a:srgbClr val="98CBCC"/>
            </a:solidFill>
          </a:ln>
        </p:spPr>
        <p:txBody>
          <a:bodyPr wrap="square" rtlCol="0">
            <a:spAutoFit/>
          </a:bodyPr>
          <a:lstStyle/>
          <a:p>
            <a:pPr algn="ctr"/>
            <a:r>
              <a:rPr lang="en-US" sz="1200">
                <a:solidFill>
                  <a:schemeClr val="tx1">
                    <a:lumMod val="50000"/>
                  </a:schemeClr>
                </a:solidFill>
              </a:rPr>
              <a:t>2024</a:t>
            </a:r>
          </a:p>
          <a:p>
            <a:pPr algn="ctr"/>
            <a:r>
              <a:rPr lang="en-US" sz="1200">
                <a:solidFill>
                  <a:schemeClr val="tx1">
                    <a:lumMod val="50000"/>
                  </a:schemeClr>
                </a:solidFill>
              </a:rPr>
              <a:t>3%  + COLA</a:t>
            </a:r>
          </a:p>
        </p:txBody>
      </p:sp>
      <p:cxnSp>
        <p:nvCxnSpPr>
          <p:cNvPr id="10" name="Straight Arrow Connector 9">
            <a:extLst>
              <a:ext uri="{FF2B5EF4-FFF2-40B4-BE49-F238E27FC236}">
                <a16:creationId xmlns:a16="http://schemas.microsoft.com/office/drawing/2014/main" id="{669CE712-8A99-B79A-685D-93A7DAAFFB76}"/>
              </a:ext>
            </a:extLst>
          </p:cNvPr>
          <p:cNvCxnSpPr>
            <a:cxnSpLocks/>
            <a:stCxn id="9" idx="2"/>
          </p:cNvCxnSpPr>
          <p:nvPr/>
        </p:nvCxnSpPr>
        <p:spPr>
          <a:xfrm flipH="1">
            <a:off x="3517014" y="2382655"/>
            <a:ext cx="140583" cy="59284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8AB52013-470D-1243-1563-DD6012ADB74A}"/>
              </a:ext>
            </a:extLst>
          </p:cNvPr>
          <p:cNvCxnSpPr>
            <a:cxnSpLocks/>
          </p:cNvCxnSpPr>
          <p:nvPr/>
        </p:nvCxnSpPr>
        <p:spPr>
          <a:xfrm flipH="1">
            <a:off x="4023360" y="2170371"/>
            <a:ext cx="1018600" cy="651206"/>
          </a:xfrm>
          <a:prstGeom prst="straightConnector1">
            <a:avLst/>
          </a:prstGeom>
          <a:ln w="31750">
            <a:tailEnd type="triangle"/>
          </a:ln>
        </p:spPr>
        <p:style>
          <a:lnRef idx="3">
            <a:schemeClr val="accent6"/>
          </a:lnRef>
          <a:fillRef idx="0">
            <a:schemeClr val="accent6"/>
          </a:fillRef>
          <a:effectRef idx="2">
            <a:schemeClr val="accent6"/>
          </a:effectRef>
          <a:fontRef idx="minor">
            <a:schemeClr val="tx1"/>
          </a:fontRef>
        </p:style>
      </p:cxnSp>
      <p:sp>
        <p:nvSpPr>
          <p:cNvPr id="16" name="TextBox 15">
            <a:extLst>
              <a:ext uri="{FF2B5EF4-FFF2-40B4-BE49-F238E27FC236}">
                <a16:creationId xmlns:a16="http://schemas.microsoft.com/office/drawing/2014/main" id="{15F49948-AB7D-6431-3EFC-F29A0A98C84A}"/>
              </a:ext>
            </a:extLst>
          </p:cNvPr>
          <p:cNvSpPr txBox="1"/>
          <p:nvPr/>
        </p:nvSpPr>
        <p:spPr>
          <a:xfrm>
            <a:off x="4452172" y="1708706"/>
            <a:ext cx="1179576" cy="461665"/>
          </a:xfrm>
          <a:prstGeom prst="rect">
            <a:avLst/>
          </a:prstGeom>
          <a:noFill/>
          <a:ln w="28575">
            <a:solidFill>
              <a:srgbClr val="98CBCC"/>
            </a:solidFill>
          </a:ln>
        </p:spPr>
        <p:txBody>
          <a:bodyPr wrap="square" rtlCol="0">
            <a:spAutoFit/>
          </a:bodyPr>
          <a:lstStyle/>
          <a:p>
            <a:pPr algn="ctr"/>
            <a:r>
              <a:rPr lang="en-US" sz="1200">
                <a:solidFill>
                  <a:schemeClr val="tx1">
                    <a:lumMod val="50000"/>
                  </a:schemeClr>
                </a:solidFill>
              </a:rPr>
              <a:t>2025</a:t>
            </a:r>
          </a:p>
          <a:p>
            <a:pPr algn="ctr"/>
            <a:r>
              <a:rPr lang="en-US" sz="1200">
                <a:solidFill>
                  <a:schemeClr val="tx1">
                    <a:lumMod val="50000"/>
                  </a:schemeClr>
                </a:solidFill>
              </a:rPr>
              <a:t>3% + COLA</a:t>
            </a:r>
          </a:p>
        </p:txBody>
      </p:sp>
      <p:sp>
        <p:nvSpPr>
          <p:cNvPr id="21" name="TextBox 20">
            <a:extLst>
              <a:ext uri="{FF2B5EF4-FFF2-40B4-BE49-F238E27FC236}">
                <a16:creationId xmlns:a16="http://schemas.microsoft.com/office/drawing/2014/main" id="{4A742929-920C-266D-51F1-2464C50E4D9D}"/>
              </a:ext>
            </a:extLst>
          </p:cNvPr>
          <p:cNvSpPr txBox="1"/>
          <p:nvPr/>
        </p:nvSpPr>
        <p:spPr>
          <a:xfrm>
            <a:off x="6043036" y="1431707"/>
            <a:ext cx="1741364" cy="461665"/>
          </a:xfrm>
          <a:prstGeom prst="rect">
            <a:avLst/>
          </a:prstGeom>
          <a:noFill/>
          <a:ln w="28575">
            <a:solidFill>
              <a:srgbClr val="98CBCC"/>
            </a:solidFill>
          </a:ln>
        </p:spPr>
        <p:txBody>
          <a:bodyPr wrap="square" rtlCol="0">
            <a:spAutoFit/>
          </a:bodyPr>
          <a:lstStyle/>
          <a:p>
            <a:pPr algn="ctr"/>
            <a:r>
              <a:rPr lang="en-US" sz="1200">
                <a:solidFill>
                  <a:schemeClr val="tx1">
                    <a:lumMod val="50000"/>
                  </a:schemeClr>
                </a:solidFill>
              </a:rPr>
              <a:t>Maximum 5% COLA</a:t>
            </a:r>
            <a:br>
              <a:rPr lang="en-US" sz="1200">
                <a:solidFill>
                  <a:schemeClr val="tx1">
                    <a:lumMod val="50000"/>
                  </a:schemeClr>
                </a:solidFill>
              </a:rPr>
            </a:br>
            <a:r>
              <a:rPr lang="en-US" sz="1200">
                <a:solidFill>
                  <a:schemeClr val="tx1">
                    <a:lumMod val="50000"/>
                  </a:schemeClr>
                </a:solidFill>
              </a:rPr>
              <a:t>Annually</a:t>
            </a:r>
          </a:p>
        </p:txBody>
      </p:sp>
    </p:spTree>
    <p:extLst>
      <p:ext uri="{BB962C8B-B14F-4D97-AF65-F5344CB8AC3E}">
        <p14:creationId xmlns:p14="http://schemas.microsoft.com/office/powerpoint/2010/main" val="18547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6"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218658"/>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328610" y="1069403"/>
            <a:ext cx="8202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hangingPunct="0"/>
            <a:r>
              <a:rPr lang="en-US" sz="2800">
                <a:solidFill>
                  <a:srgbClr val="000000"/>
                </a:solidFill>
                <a:latin typeface="Arial"/>
                <a:ea typeface="MS PGothic"/>
              </a:rPr>
              <a:t>Administrative Fees</a:t>
            </a:r>
            <a:endParaRPr lang="en-US" sz="2800" b="0" i="0" strike="noStrike" cap="none" normalizeH="0" baseline="0">
              <a:ln>
                <a:noFill/>
              </a:ln>
              <a:solidFill>
                <a:srgbClr val="000000"/>
              </a:solidFill>
              <a:effectLst/>
              <a:latin typeface="Arial" panose="020B0604020202020204" pitchFamily="34" charset="0"/>
            </a:endParaRPr>
          </a:p>
        </p:txBody>
      </p:sp>
      <p:pic>
        <p:nvPicPr>
          <p:cNvPr id="3074" name="Picture 2" descr="what is a buyer admin fee">
            <a:extLst>
              <a:ext uri="{FF2B5EF4-FFF2-40B4-BE49-F238E27FC236}">
                <a16:creationId xmlns:a16="http://schemas.microsoft.com/office/drawing/2014/main" id="{3DE36AED-D22E-FC7D-E894-7E4EA67F9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760670"/>
            <a:ext cx="4282069" cy="299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629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5" name="TextBox 4">
            <a:extLst>
              <a:ext uri="{FF2B5EF4-FFF2-40B4-BE49-F238E27FC236}">
                <a16:creationId xmlns:a16="http://schemas.microsoft.com/office/drawing/2014/main" id="{D182A59E-3933-B9CC-DA24-FE9908A1C644}"/>
              </a:ext>
            </a:extLst>
          </p:cNvPr>
          <p:cNvSpPr txBox="1"/>
          <p:nvPr/>
        </p:nvSpPr>
        <p:spPr>
          <a:xfrm>
            <a:off x="1283881" y="4864395"/>
            <a:ext cx="333507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ea typeface="MS PGothic"/>
              </a:rPr>
              <a:t>$144.00       New 2023 Tow Fee</a:t>
            </a:r>
          </a:p>
          <a:p>
            <a:r>
              <a:rPr lang="en-US" sz="1400">
                <a:latin typeface="Calibri"/>
                <a:ea typeface="MS PGothic"/>
              </a:rPr>
              <a:t>$86.00         City Service Fees</a:t>
            </a:r>
          </a:p>
          <a:p>
            <a:endParaRPr lang="en-US" sz="1400">
              <a:latin typeface="Calibri"/>
              <a:ea typeface="MS PGothic"/>
            </a:endParaRPr>
          </a:p>
          <a:p>
            <a:r>
              <a:rPr lang="en-US" sz="1400">
                <a:latin typeface="Calibri"/>
                <a:ea typeface="MS PGothic"/>
              </a:rPr>
              <a:t>$230.00       Consumer Pays</a:t>
            </a:r>
          </a:p>
        </p:txBody>
      </p:sp>
      <p:cxnSp>
        <p:nvCxnSpPr>
          <p:cNvPr id="6" name="Straight Connector 5">
            <a:extLst>
              <a:ext uri="{FF2B5EF4-FFF2-40B4-BE49-F238E27FC236}">
                <a16:creationId xmlns:a16="http://schemas.microsoft.com/office/drawing/2014/main" id="{EDC7334F-F5CE-AE42-2C2F-29A2669933E7}"/>
              </a:ext>
            </a:extLst>
          </p:cNvPr>
          <p:cNvCxnSpPr>
            <a:cxnSpLocks/>
          </p:cNvCxnSpPr>
          <p:nvPr/>
        </p:nvCxnSpPr>
        <p:spPr>
          <a:xfrm>
            <a:off x="1283881" y="5413248"/>
            <a:ext cx="828383" cy="0"/>
          </a:xfrm>
          <a:prstGeom prst="line">
            <a:avLst/>
          </a:prstGeom>
        </p:spPr>
        <p:style>
          <a:lnRef idx="2">
            <a:schemeClr val="accent4"/>
          </a:lnRef>
          <a:fillRef idx="0">
            <a:schemeClr val="accent4"/>
          </a:fillRef>
          <a:effectRef idx="1">
            <a:schemeClr val="accent4"/>
          </a:effectRef>
          <a:fontRef idx="minor">
            <a:schemeClr val="tx1"/>
          </a:fontRef>
        </p:style>
      </p:cxnSp>
      <p:sp>
        <p:nvSpPr>
          <p:cNvPr id="11" name="Rectangle 10">
            <a:extLst>
              <a:ext uri="{FF2B5EF4-FFF2-40B4-BE49-F238E27FC236}">
                <a16:creationId xmlns:a16="http://schemas.microsoft.com/office/drawing/2014/main" id="{10E4B6EF-2AE0-B234-102D-B36BE6CFEA49}"/>
              </a:ext>
            </a:extLst>
          </p:cNvPr>
          <p:cNvSpPr/>
          <p:nvPr/>
        </p:nvSpPr>
        <p:spPr>
          <a:xfrm>
            <a:off x="6845136" y="1198860"/>
            <a:ext cx="1731936" cy="9570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accent5">
                    <a:lumMod val="10000"/>
                  </a:schemeClr>
                </a:solidFill>
              </a:rPr>
              <a:t>Covers Towing Administration Program Cost 1.75 FTE</a:t>
            </a:r>
          </a:p>
        </p:txBody>
      </p:sp>
      <p:cxnSp>
        <p:nvCxnSpPr>
          <p:cNvPr id="13" name="Straight Arrow Connector 12">
            <a:extLst>
              <a:ext uri="{FF2B5EF4-FFF2-40B4-BE49-F238E27FC236}">
                <a16:creationId xmlns:a16="http://schemas.microsoft.com/office/drawing/2014/main" id="{BEBFA7F6-4E35-5128-BE68-297666D86AAE}"/>
              </a:ext>
            </a:extLst>
          </p:cNvPr>
          <p:cNvCxnSpPr/>
          <p:nvPr/>
        </p:nvCxnSpPr>
        <p:spPr>
          <a:xfrm flipH="1">
            <a:off x="6647688" y="2011680"/>
            <a:ext cx="416488" cy="30175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4" name="Rectangle 13">
            <a:extLst>
              <a:ext uri="{FF2B5EF4-FFF2-40B4-BE49-F238E27FC236}">
                <a16:creationId xmlns:a16="http://schemas.microsoft.com/office/drawing/2014/main" id="{5E2E5940-42C9-8668-11B6-8FAD6F1CB411}"/>
              </a:ext>
            </a:extLst>
          </p:cNvPr>
          <p:cNvSpPr/>
          <p:nvPr/>
        </p:nvSpPr>
        <p:spPr>
          <a:xfrm>
            <a:off x="219457" y="1109627"/>
            <a:ext cx="2560320" cy="9570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accent5">
                    <a:lumMod val="10000"/>
                  </a:schemeClr>
                </a:solidFill>
              </a:rPr>
              <a:t>Parking Enforcement Fee</a:t>
            </a:r>
          </a:p>
          <a:p>
            <a:pPr algn="ctr"/>
            <a:r>
              <a:rPr lang="en-US" sz="1600">
                <a:solidFill>
                  <a:schemeClr val="accent5">
                    <a:lumMod val="10000"/>
                  </a:schemeClr>
                </a:solidFill>
              </a:rPr>
              <a:t>Offsets enforcement costs</a:t>
            </a:r>
          </a:p>
        </p:txBody>
      </p:sp>
      <p:cxnSp>
        <p:nvCxnSpPr>
          <p:cNvPr id="15" name="Straight Arrow Connector 14">
            <a:extLst>
              <a:ext uri="{FF2B5EF4-FFF2-40B4-BE49-F238E27FC236}">
                <a16:creationId xmlns:a16="http://schemas.microsoft.com/office/drawing/2014/main" id="{8F4C236A-123B-C49C-98A0-48ADE90FF4A0}"/>
              </a:ext>
            </a:extLst>
          </p:cNvPr>
          <p:cNvCxnSpPr>
            <a:cxnSpLocks/>
          </p:cNvCxnSpPr>
          <p:nvPr/>
        </p:nvCxnSpPr>
        <p:spPr>
          <a:xfrm>
            <a:off x="2630683" y="1588138"/>
            <a:ext cx="436486" cy="23054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graphicFrame>
        <p:nvGraphicFramePr>
          <p:cNvPr id="2" name="Chart 1">
            <a:extLst>
              <a:ext uri="{FF2B5EF4-FFF2-40B4-BE49-F238E27FC236}">
                <a16:creationId xmlns:a16="http://schemas.microsoft.com/office/drawing/2014/main" id="{062BFBD9-2C88-0CF0-4634-3FBCDD15D75E}"/>
              </a:ext>
            </a:extLst>
          </p:cNvPr>
          <p:cNvGraphicFramePr>
            <a:graphicFrameLocks/>
          </p:cNvGraphicFramePr>
          <p:nvPr>
            <p:extLst>
              <p:ext uri="{D42A27DB-BD31-4B8C-83A1-F6EECF244321}">
                <p14:modId xmlns:p14="http://schemas.microsoft.com/office/powerpoint/2010/main" val="1575458020"/>
              </p:ext>
            </p:extLst>
          </p:nvPr>
        </p:nvGraphicFramePr>
        <p:xfrm>
          <a:off x="1579200" y="1324958"/>
          <a:ext cx="5562264" cy="36775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499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 getting towed.">
            <a:extLst>
              <a:ext uri="{FF2B5EF4-FFF2-40B4-BE49-F238E27FC236}">
                <a16:creationId xmlns:a16="http://schemas.microsoft.com/office/drawing/2014/main" id="{791F90D4-FA12-ABED-43B8-22F4FA6B9C0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r="29597" b="2385"/>
          <a:stretch/>
        </p:blipFill>
        <p:spPr bwMode="auto">
          <a:xfrm>
            <a:off x="0" y="-9396"/>
            <a:ext cx="9114537" cy="68673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31520" y="101934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hangingPunct="0"/>
            <a:r>
              <a:rPr lang="en-US" altLang="en-US" u="sng">
                <a:latin typeface="Calibri"/>
                <a:ea typeface="Calibri" panose="020F0502020204030204" pitchFamily="34" charset="0"/>
                <a:cs typeface="Times New Roman"/>
              </a:rPr>
              <a:t>Towing Program </a:t>
            </a:r>
            <a:endParaRPr kumimoji="0" lang="en-US" altLang="en-US" b="0" i="0" u="sng" strike="noStrike" cap="none" normalizeH="0" baseline="0">
              <a:ln>
                <a:noFill/>
              </a:ln>
              <a:effectLst/>
              <a:latin typeface="Arial" panose="020B0604020202020204" pitchFamily="34" charset="0"/>
            </a:endParaRPr>
          </a:p>
        </p:txBody>
      </p:sp>
      <p:sp>
        <p:nvSpPr>
          <p:cNvPr id="2" name="Rectangle 1">
            <a:extLst>
              <a:ext uri="{FF2B5EF4-FFF2-40B4-BE49-F238E27FC236}">
                <a16:creationId xmlns:a16="http://schemas.microsoft.com/office/drawing/2014/main" id="{EA007017-17EF-4F6B-BA69-AB23AE48F502}"/>
              </a:ext>
            </a:extLst>
          </p:cNvPr>
          <p:cNvSpPr>
            <a:spLocks noChangeArrowheads="1"/>
          </p:cNvSpPr>
          <p:nvPr/>
        </p:nvSpPr>
        <p:spPr bwMode="auto">
          <a:xfrm>
            <a:off x="731520" y="1813967"/>
            <a:ext cx="674678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hangingPunct="0"/>
            <a:r>
              <a:rPr lang="en-US" altLang="en-US" sz="2000">
                <a:latin typeface="Calibri"/>
                <a:ea typeface="MS PGothic"/>
              </a:rPr>
              <a:t>The city manages the towing contracts for several agency partners that utilize these services via Intergovernmental Agreements.</a:t>
            </a:r>
            <a:endParaRPr lang="en-US" altLang="en-US" sz="2000"/>
          </a:p>
          <a:p>
            <a:pPr defTabSz="914400"/>
            <a:endParaRPr lang="en-US" altLang="en-US" sz="2000"/>
          </a:p>
          <a:p>
            <a:pPr defTabSz="914400"/>
            <a:r>
              <a:rPr lang="en-US" altLang="en-US" sz="2000">
                <a:latin typeface="Calibri"/>
                <a:ea typeface="MS PGothic"/>
              </a:rPr>
              <a:t>The city also regulates Private Property Impounds as well as </a:t>
            </a:r>
            <a:r>
              <a:rPr lang="en-US" altLang="en-US" sz="2000" b="1" i="1">
                <a:latin typeface="Calibri"/>
                <a:ea typeface="MS PGothic"/>
              </a:rPr>
              <a:t>all rates </a:t>
            </a:r>
            <a:r>
              <a:rPr lang="en-US" altLang="en-US" sz="2000">
                <a:latin typeface="Calibri"/>
                <a:ea typeface="MS PGothic"/>
              </a:rPr>
              <a:t>the towers can charge vehicle owners for tows within the City of Portland.</a:t>
            </a:r>
          </a:p>
          <a:p>
            <a:pPr defTabSz="914400"/>
            <a:endParaRPr lang="en-US" altLang="en-US" sz="1800"/>
          </a:p>
          <a:p>
            <a:pPr defTabSz="914400"/>
            <a:endParaRPr lang="en-US" altLang="en-US" sz="1800"/>
          </a:p>
        </p:txBody>
      </p:sp>
    </p:spTree>
    <p:extLst>
      <p:ext uri="{BB962C8B-B14F-4D97-AF65-F5344CB8AC3E}">
        <p14:creationId xmlns:p14="http://schemas.microsoft.com/office/powerpoint/2010/main" val="282935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13227" y="110962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hangingPunct="0"/>
            <a:r>
              <a:rPr lang="en-US" u="sng">
                <a:solidFill>
                  <a:srgbClr val="000000"/>
                </a:solidFill>
                <a:latin typeface="Arial"/>
                <a:ea typeface="MS PGothic"/>
              </a:rPr>
              <a:t>Objectives</a:t>
            </a:r>
            <a:endParaRPr lang="en-US" b="0" i="0" u="sng" strike="noStrike" cap="none" normalizeH="0" baseline="0">
              <a:ln>
                <a:noFill/>
              </a:ln>
              <a:solidFill>
                <a:srgbClr val="000000"/>
              </a:solidFill>
              <a:effectLst/>
              <a:latin typeface="Arial" panose="020B0604020202020204" pitchFamily="34" charset="0"/>
            </a:endParaRPr>
          </a:p>
        </p:txBody>
      </p:sp>
      <p:sp>
        <p:nvSpPr>
          <p:cNvPr id="9" name="TextBox 8">
            <a:extLst>
              <a:ext uri="{FF2B5EF4-FFF2-40B4-BE49-F238E27FC236}">
                <a16:creationId xmlns:a16="http://schemas.microsoft.com/office/drawing/2014/main" id="{65A88EB2-C667-7259-1DC6-86A23A32C55A}"/>
              </a:ext>
            </a:extLst>
          </p:cNvPr>
          <p:cNvSpPr txBox="1"/>
          <p:nvPr/>
        </p:nvSpPr>
        <p:spPr>
          <a:xfrm>
            <a:off x="328610" y="1745085"/>
            <a:ext cx="7790693" cy="1938992"/>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a:solidFill>
                  <a:srgbClr val="000000"/>
                </a:solidFill>
                <a:latin typeface="Arial"/>
                <a:ea typeface="MS PGothic"/>
              </a:rPr>
              <a:t>Maintain consumer protections by regulating rates</a:t>
            </a:r>
          </a:p>
          <a:p>
            <a:pPr marL="457200" indent="-457200">
              <a:buFont typeface="Arial" panose="020B0604020202020204" pitchFamily="34" charset="0"/>
              <a:buChar char="•"/>
            </a:pPr>
            <a:r>
              <a:rPr lang="en-US">
                <a:solidFill>
                  <a:srgbClr val="000000"/>
                </a:solidFill>
                <a:latin typeface="Arial"/>
                <a:ea typeface="MS PGothic"/>
              </a:rPr>
              <a:t>Adjust rates for better market alignment</a:t>
            </a:r>
          </a:p>
          <a:p>
            <a:pPr marL="457200" indent="-457200">
              <a:buFont typeface="Arial" panose="020B0604020202020204" pitchFamily="34" charset="0"/>
              <a:buChar char="•"/>
            </a:pPr>
            <a:r>
              <a:rPr lang="en-US">
                <a:solidFill>
                  <a:srgbClr val="000000"/>
                </a:solidFill>
                <a:latin typeface="Arial" panose="020B0604020202020204" pitchFamily="34" charset="0"/>
              </a:rPr>
              <a:t>Provide opportunities for MWESB towers </a:t>
            </a:r>
          </a:p>
          <a:p>
            <a:pPr marL="457200" indent="-457200">
              <a:buFont typeface="Arial" panose="020B0604020202020204" pitchFamily="34" charset="0"/>
              <a:buChar char="•"/>
            </a:pPr>
            <a:r>
              <a:rPr lang="en-US">
                <a:solidFill>
                  <a:srgbClr val="000000"/>
                </a:solidFill>
                <a:latin typeface="Arial"/>
                <a:ea typeface="MS PGothic"/>
              </a:rPr>
              <a:t>Improve response times</a:t>
            </a:r>
          </a:p>
          <a:p>
            <a:pPr marL="457200" indent="-457200">
              <a:buFont typeface="Arial" panose="020B0604020202020204" pitchFamily="34" charset="0"/>
              <a:buChar char="•"/>
            </a:pPr>
            <a:r>
              <a:rPr lang="en-US">
                <a:solidFill>
                  <a:srgbClr val="000000"/>
                </a:solidFill>
                <a:latin typeface="Arial"/>
                <a:ea typeface="MS PGothic"/>
              </a:rPr>
              <a:t>Support people facing financial challenges</a:t>
            </a:r>
            <a:endParaRPr lang="en-US">
              <a:solidFill>
                <a:srgbClr val="000000"/>
              </a:solidFill>
              <a:latin typeface="Arial"/>
            </a:endParaRPr>
          </a:p>
        </p:txBody>
      </p:sp>
    </p:spTree>
    <p:extLst>
      <p:ext uri="{BB962C8B-B14F-4D97-AF65-F5344CB8AC3E}">
        <p14:creationId xmlns:p14="http://schemas.microsoft.com/office/powerpoint/2010/main" val="205336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p:nvSpPr>
        <p:spPr bwMode="auto">
          <a:xfrm>
            <a:off x="436563" y="2673350"/>
            <a:ext cx="79232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000" i="1">
                <a:solidFill>
                  <a:srgbClr val="4D4D4F"/>
                </a:solidFill>
                <a:latin typeface="Trebuchet MS" charset="0"/>
              </a:rPr>
              <a:t>Private for-Hire Transportation</a:t>
            </a:r>
          </a:p>
        </p:txBody>
      </p:sp>
      <p:pic>
        <p:nvPicPr>
          <p:cNvPr id="10244" name="Picture 10" descr="CityOfPortlandSeal_2013.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3117" y="5434648"/>
            <a:ext cx="566653" cy="566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BOT_LOGO_2015_PRIMA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968" y="5473428"/>
            <a:ext cx="1469661" cy="518178"/>
          </a:xfrm>
          <a:prstGeom prst="rect">
            <a:avLst/>
          </a:prstGeom>
        </p:spPr>
      </p:pic>
      <p:sp>
        <p:nvSpPr>
          <p:cNvPr id="2" name="Title 1">
            <a:extLst>
              <a:ext uri="{FF2B5EF4-FFF2-40B4-BE49-F238E27FC236}">
                <a16:creationId xmlns:a16="http://schemas.microsoft.com/office/drawing/2014/main" id="{4510CAA1-A0E5-47BF-0703-9255A97192B0}"/>
              </a:ext>
            </a:extLst>
          </p:cNvPr>
          <p:cNvSpPr txBox="1">
            <a:spLocks/>
          </p:cNvSpPr>
          <p:nvPr/>
        </p:nvSpPr>
        <p:spPr bwMode="auto">
          <a:xfrm>
            <a:off x="374650" y="601589"/>
            <a:ext cx="8047037"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4000" b="1">
                <a:solidFill>
                  <a:schemeClr val="bg1"/>
                </a:solidFill>
                <a:latin typeface="Trebuchet MS"/>
                <a:ea typeface="MS PGothic"/>
              </a:rPr>
              <a:t>Regulatory Division </a:t>
            </a:r>
            <a:endParaRPr lang="en-US" sz="4000" b="1">
              <a:solidFill>
                <a:schemeClr val="bg1"/>
              </a:solidFill>
              <a:latin typeface="Trebuchet MS" charset="0"/>
            </a:endParaRPr>
          </a:p>
          <a:p>
            <a:pPr eaLnBrk="1" hangingPunct="1"/>
            <a:r>
              <a:rPr lang="en-US" sz="4000" b="1">
                <a:solidFill>
                  <a:schemeClr val="bg1"/>
                </a:solidFill>
                <a:latin typeface="Trebuchet MS"/>
                <a:ea typeface="MS PGothic"/>
              </a:rPr>
              <a:t>Towing Administration</a:t>
            </a:r>
            <a:endParaRPr lang="en-US" sz="4000" b="1">
              <a:solidFill>
                <a:schemeClr val="bg1"/>
              </a:solidFill>
              <a:latin typeface="Trebuchet MS"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der image for the site">
            <a:extLst>
              <a:ext uri="{FF2B5EF4-FFF2-40B4-BE49-F238E27FC236}">
                <a16:creationId xmlns:a16="http://schemas.microsoft.com/office/drawing/2014/main" id="{A19CF789-8B7D-E372-D46F-0008341AA790}"/>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13876" r="50098" b="25037"/>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31520" y="101934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hangingPunct="0"/>
            <a:r>
              <a:rPr lang="en-US" altLang="en-US" u="sng">
                <a:latin typeface="Calibri"/>
                <a:ea typeface="Calibri" panose="020F0502020204030204" pitchFamily="34" charset="0"/>
                <a:cs typeface="Times New Roman"/>
              </a:rPr>
              <a:t>Types of tows </a:t>
            </a:r>
            <a:endParaRPr kumimoji="0" lang="en-US" altLang="en-US" b="0" i="0" u="sng" strike="noStrike" cap="none" normalizeH="0" baseline="0">
              <a:ln>
                <a:noFill/>
              </a:ln>
              <a:effectLst/>
              <a:latin typeface="Arial" panose="020B0604020202020204" pitchFamily="34" charset="0"/>
            </a:endParaRPr>
          </a:p>
        </p:txBody>
      </p:sp>
      <p:sp>
        <p:nvSpPr>
          <p:cNvPr id="2" name="Rectangle 1">
            <a:extLst>
              <a:ext uri="{FF2B5EF4-FFF2-40B4-BE49-F238E27FC236}">
                <a16:creationId xmlns:a16="http://schemas.microsoft.com/office/drawing/2014/main" id="{EA007017-17EF-4F6B-BA69-AB23AE48F502}"/>
              </a:ext>
            </a:extLst>
          </p:cNvPr>
          <p:cNvSpPr>
            <a:spLocks noChangeArrowheads="1"/>
          </p:cNvSpPr>
          <p:nvPr/>
        </p:nvSpPr>
        <p:spPr bwMode="auto">
          <a:xfrm>
            <a:off x="702952" y="1652289"/>
            <a:ext cx="674678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hangingPunct="0"/>
            <a:r>
              <a:rPr lang="en-US" altLang="en-US" sz="1800" b="1">
                <a:latin typeface="Calibri"/>
                <a:ea typeface="MS PGothic"/>
              </a:rPr>
              <a:t>Contract/Abandoned Vehicle Tows</a:t>
            </a:r>
          </a:p>
          <a:p>
            <a:pPr marL="285750" indent="-285750" defTabSz="914400" eaLnBrk="0" hangingPunct="0">
              <a:buFont typeface="Arial" panose="020B0604020202020204" pitchFamily="34" charset="0"/>
              <a:buChar char="•"/>
            </a:pPr>
            <a:r>
              <a:rPr lang="en-US" altLang="en-US" sz="1800">
                <a:latin typeface="Calibri"/>
                <a:ea typeface="MS PGothic"/>
              </a:rPr>
              <a:t>Tows requested by City Bureaus and Agency Partners; rates regulated by the city.</a:t>
            </a:r>
            <a:endParaRPr lang="en-US" altLang="en-US" sz="1800"/>
          </a:p>
          <a:p>
            <a:pPr defTabSz="914400"/>
            <a:endParaRPr lang="en-US" altLang="en-US" sz="1800"/>
          </a:p>
          <a:p>
            <a:pPr defTabSz="914400"/>
            <a:r>
              <a:rPr lang="en-US" altLang="en-US" sz="1800" b="1">
                <a:latin typeface="Calibri"/>
                <a:ea typeface="MS PGothic"/>
              </a:rPr>
              <a:t>Private Property Impound (PPI) Tows</a:t>
            </a:r>
          </a:p>
          <a:p>
            <a:pPr marL="285750" indent="-285750" defTabSz="914400">
              <a:buFont typeface="Arial" panose="020B0604020202020204" pitchFamily="34" charset="0"/>
              <a:buChar char="•"/>
            </a:pPr>
            <a:r>
              <a:rPr lang="en-US" altLang="en-US" sz="1800">
                <a:latin typeface="Calibri"/>
                <a:ea typeface="MS PGothic"/>
              </a:rPr>
              <a:t>Tows requested by owners to remove vehicles from private commercial and multifamily properties; rates regulated by the city.</a:t>
            </a:r>
          </a:p>
          <a:p>
            <a:pPr defTabSz="914400"/>
            <a:endParaRPr lang="en-US" altLang="en-US" sz="1800">
              <a:latin typeface="Calibri"/>
              <a:ea typeface="MS PGothic"/>
            </a:endParaRPr>
          </a:p>
          <a:p>
            <a:pPr defTabSz="914400"/>
            <a:r>
              <a:rPr lang="en-US" altLang="en-US" sz="1800" b="1">
                <a:latin typeface="Calibri"/>
                <a:ea typeface="MS PGothic"/>
              </a:rPr>
              <a:t>Private Tows</a:t>
            </a:r>
          </a:p>
          <a:p>
            <a:pPr marL="285750" indent="-285750" defTabSz="914400">
              <a:buFont typeface="Arial" panose="020B0604020202020204" pitchFamily="34" charset="0"/>
              <a:buChar char="•"/>
            </a:pPr>
            <a:r>
              <a:rPr lang="en-US" altLang="en-US" sz="1800">
                <a:latin typeface="Calibri"/>
                <a:ea typeface="MS PGothic"/>
              </a:rPr>
              <a:t>Tows requested by private constituents and roadside assistance programs such as AAA; rates are not regulated by the city.</a:t>
            </a:r>
          </a:p>
          <a:p>
            <a:pPr defTabSz="914400"/>
            <a:endParaRPr lang="en-US" altLang="en-US" sz="1800"/>
          </a:p>
          <a:p>
            <a:pPr defTabSz="914400"/>
            <a:endParaRPr lang="en-US" altLang="en-US" sz="1800"/>
          </a:p>
        </p:txBody>
      </p:sp>
    </p:spTree>
    <p:extLst>
      <p:ext uri="{BB962C8B-B14F-4D97-AF65-F5344CB8AC3E}">
        <p14:creationId xmlns:p14="http://schemas.microsoft.com/office/powerpoint/2010/main" val="273095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31520" y="101934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Services Provided</a:t>
            </a:r>
            <a:endParaRPr kumimoji="0" lang="en-US" altLang="en-US" b="0" i="0" u="sng" strike="noStrike" cap="none" normalizeH="0" baseline="0">
              <a:ln>
                <a:noFill/>
              </a:ln>
              <a:effectLst/>
              <a:latin typeface="Arial" panose="020B0604020202020204" pitchFamily="34" charset="0"/>
            </a:endParaRPr>
          </a:p>
        </p:txBody>
      </p:sp>
      <p:sp>
        <p:nvSpPr>
          <p:cNvPr id="17" name="Rectangle 9">
            <a:extLst>
              <a:ext uri="{FF2B5EF4-FFF2-40B4-BE49-F238E27FC236}">
                <a16:creationId xmlns:a16="http://schemas.microsoft.com/office/drawing/2014/main" id="{B2205C17-EAAA-4F82-BCAB-C774C290B66A}"/>
              </a:ext>
            </a:extLst>
          </p:cNvPr>
          <p:cNvSpPr>
            <a:spLocks noChangeArrowheads="1"/>
          </p:cNvSpPr>
          <p:nvPr/>
        </p:nvSpPr>
        <p:spPr bwMode="auto">
          <a:xfrm rot="10800000" flipV="1">
            <a:off x="782248" y="1620678"/>
            <a:ext cx="628192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a:latin typeface="+mn-lt"/>
                <a:ea typeface="Calibri" panose="020F0502020204030204" pitchFamily="34" charset="0"/>
                <a:cs typeface="Arial"/>
              </a:rPr>
              <a:t>A</a:t>
            </a:r>
            <a:r>
              <a:rPr kumimoji="0" lang="en-US" altLang="en-US" sz="1800" b="0" i="0" u="none" strike="noStrike" cap="none" normalizeH="0" baseline="0">
                <a:ln>
                  <a:noFill/>
                </a:ln>
                <a:effectLst/>
                <a:latin typeface="+mn-lt"/>
                <a:ea typeface="Calibri" panose="020F0502020204030204" pitchFamily="34" charset="0"/>
                <a:cs typeface="Arial"/>
              </a:rPr>
              <a:t>ccident recovery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a:latin typeface="+mn-lt"/>
                <a:ea typeface="Calibri" panose="020F0502020204030204" pitchFamily="34" charset="0"/>
                <a:cs typeface="Arial"/>
              </a:rPr>
              <a:t>T</a:t>
            </a:r>
            <a:r>
              <a:rPr kumimoji="0" lang="en-US" altLang="en-US" sz="1800" b="0" i="0" u="none" strike="noStrike" cap="none" normalizeH="0" baseline="0">
                <a:ln>
                  <a:noFill/>
                </a:ln>
                <a:effectLst/>
                <a:latin typeface="+mn-lt"/>
                <a:ea typeface="Calibri" panose="020F0502020204030204" pitchFamily="34" charset="0"/>
                <a:cs typeface="Arial"/>
              </a:rPr>
              <a:t>owing hazards from the right of way</a:t>
            </a:r>
            <a:endParaRPr lang="en-US" altLang="en-US" sz="1800" b="0" i="0" u="none" strike="noStrike" cap="none" normalizeH="0" baseline="0">
              <a:ln>
                <a:noFill/>
              </a:ln>
              <a:effectLst/>
              <a:latin typeface="+mn-lt"/>
              <a:ea typeface="Calibri" panose="020F0502020204030204" pitchFamily="34" charset="0"/>
              <a:cs typeface="Arial"/>
            </a:endParaRPr>
          </a:p>
          <a:p>
            <a:pPr marL="171450" indent="-171450" defTabSz="914400" eaLnBrk="0" hangingPunct="0">
              <a:buFont typeface="Arial" panose="020B0604020202020204" pitchFamily="34" charset="0"/>
              <a:buChar char="•"/>
            </a:pPr>
            <a:r>
              <a:rPr lang="en-US" altLang="en-US" sz="1800">
                <a:latin typeface="+mn-lt"/>
                <a:ea typeface="Calibri" panose="020F0502020204030204" pitchFamily="34" charset="0"/>
                <a:cs typeface="Arial"/>
              </a:rPr>
              <a:t>T</a:t>
            </a:r>
            <a:r>
              <a:rPr kumimoji="0" lang="en-US" altLang="en-US" sz="1800" b="0" i="0" u="none" strike="noStrike" cap="none" normalizeH="0" baseline="0">
                <a:ln>
                  <a:noFill/>
                </a:ln>
                <a:effectLst/>
                <a:latin typeface="+mn-lt"/>
                <a:ea typeface="Calibri" panose="020F0502020204030204" pitchFamily="34" charset="0"/>
                <a:cs typeface="Arial"/>
              </a:rPr>
              <a:t>owing </a:t>
            </a:r>
            <a:r>
              <a:rPr lang="en-US" altLang="en-US" sz="1800">
                <a:latin typeface="+mn-lt"/>
                <a:ea typeface="Calibri" panose="020F0502020204030204" pitchFamily="34" charset="0"/>
                <a:cs typeface="Arial"/>
              </a:rPr>
              <a:t>broken </a:t>
            </a:r>
            <a:r>
              <a:rPr kumimoji="0" lang="en-US" altLang="en-US" sz="1800" b="0" i="0" u="none" strike="noStrike" cap="none" normalizeH="0" baseline="0">
                <a:ln>
                  <a:noFill/>
                </a:ln>
                <a:effectLst/>
                <a:latin typeface="+mn-lt"/>
                <a:ea typeface="Calibri" panose="020F0502020204030204" pitchFamily="34" charset="0"/>
                <a:cs typeface="Arial"/>
              </a:rPr>
              <a:t>down or damaged city equipment and vehicles</a:t>
            </a:r>
            <a:r>
              <a:rPr lang="en-US" altLang="en-US" sz="1800">
                <a:latin typeface="+mn-lt"/>
                <a:ea typeface="Calibri" panose="020F0502020204030204" pitchFamily="34" charset="0"/>
                <a:cs typeface="Arial"/>
              </a:rPr>
              <a:t> </a:t>
            </a:r>
            <a:endParaRPr lang="en-US" altLang="en-US" sz="1800" b="0" i="0" u="none" strike="noStrike" cap="none" normalizeH="0" baseline="0">
              <a:ln>
                <a:noFill/>
              </a:ln>
              <a:effectLst/>
              <a:latin typeface="+mn-lt"/>
              <a:ea typeface="Calibri" panose="020F0502020204030204" pitchFamily="34" charset="0"/>
              <a:cs typeface="Arial" panose="020B0604020202020204" pitchFamily="34" charset="0"/>
            </a:endParaRPr>
          </a:p>
          <a:p>
            <a:pPr marL="171450" indent="-171450" defTabSz="914400" eaLnBrk="0" hangingPunct="0">
              <a:buFont typeface="Arial" panose="020B0604020202020204" pitchFamily="34" charset="0"/>
              <a:buChar char="•"/>
            </a:pPr>
            <a:r>
              <a:rPr lang="en-US" altLang="en-US" sz="1800">
                <a:latin typeface="+mn-lt"/>
                <a:ea typeface="Calibri" panose="020F0502020204030204" pitchFamily="34" charset="0"/>
                <a:cs typeface="Arial"/>
              </a:rPr>
              <a:t>T</a:t>
            </a:r>
            <a:r>
              <a:rPr kumimoji="0" lang="en-US" altLang="en-US" sz="1800" b="0" i="0" u="none" strike="noStrike" cap="none" normalizeH="0" baseline="0">
                <a:ln>
                  <a:noFill/>
                </a:ln>
                <a:effectLst/>
                <a:latin typeface="+mn-lt"/>
                <a:ea typeface="Calibri" panose="020F0502020204030204" pitchFamily="34" charset="0"/>
                <a:cs typeface="Arial"/>
              </a:rPr>
              <a:t>ransporting vehicles that are evidence</a:t>
            </a:r>
            <a:r>
              <a:rPr lang="en-US" altLang="en-US" sz="1800">
                <a:latin typeface="+mn-lt"/>
                <a:ea typeface="Calibri" panose="020F0502020204030204" pitchFamily="34" charset="0"/>
                <a:cs typeface="Arial"/>
              </a:rPr>
              <a:t> in </a:t>
            </a:r>
            <a:r>
              <a:rPr kumimoji="0" lang="en-US" altLang="en-US" sz="1800" b="0" i="0" u="none" strike="noStrike" cap="none" normalizeH="0" baseline="0">
                <a:ln>
                  <a:noFill/>
                </a:ln>
                <a:effectLst/>
                <a:latin typeface="+mn-lt"/>
                <a:ea typeface="Calibri" panose="020F0502020204030204" pitchFamily="34" charset="0"/>
                <a:cs typeface="Arial"/>
              </a:rPr>
              <a:t>a crime</a:t>
            </a:r>
            <a:r>
              <a:rPr lang="en-US" altLang="en-US" sz="1800">
                <a:latin typeface="+mn-lt"/>
                <a:ea typeface="Calibri" panose="020F0502020204030204" pitchFamily="34" charset="0"/>
                <a:cs typeface="Arial"/>
              </a:rPr>
              <a:t> </a:t>
            </a:r>
            <a:endParaRPr lang="en-US" altLang="en-US" sz="1800" b="0" i="0" u="none" strike="noStrike" cap="none" normalizeH="0" baseline="0">
              <a:ln>
                <a:noFill/>
              </a:ln>
              <a:effectLst/>
              <a:latin typeface="+mn-lt"/>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a:latin typeface="+mn-lt"/>
                <a:ea typeface="Calibri" panose="020F0502020204030204" pitchFamily="34" charset="0"/>
                <a:cs typeface="Arial"/>
              </a:rPr>
              <a:t>T</a:t>
            </a:r>
            <a:r>
              <a:rPr kumimoji="0" lang="en-US" altLang="en-US" sz="1800" b="0" i="0" u="none" strike="noStrike" cap="none" normalizeH="0" baseline="0">
                <a:ln>
                  <a:noFill/>
                </a:ln>
                <a:effectLst/>
                <a:latin typeface="+mn-lt"/>
                <a:ea typeface="Calibri" panose="020F0502020204030204" pitchFamily="34" charset="0"/>
                <a:cs typeface="Arial"/>
              </a:rPr>
              <a:t>owing abandoned vehicles and boats from the right-of-way</a:t>
            </a:r>
            <a:endParaRPr lang="en-US" altLang="en-US" sz="1800" b="0" i="0" u="none" strike="noStrike" cap="none" normalizeH="0" baseline="0">
              <a:ln>
                <a:noFill/>
              </a:ln>
              <a:effectLst/>
              <a:latin typeface="+mn-lt"/>
              <a:ea typeface="Calibri" panose="020F0502020204030204" pitchFamily="34" charset="0"/>
              <a:cs typeface="Arial"/>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effectLst/>
                <a:latin typeface="+mn-lt"/>
                <a:ea typeface="Calibri" panose="020F0502020204030204" pitchFamily="34" charset="0"/>
                <a:cs typeface="Arial"/>
              </a:rPr>
              <a:t>R</a:t>
            </a:r>
            <a:r>
              <a:rPr lang="en-US" altLang="en-US" sz="1800">
                <a:latin typeface="+mn-lt"/>
                <a:ea typeface="MS PGothic"/>
              </a:rPr>
              <a:t>emoving dangerous recreational vehicles (RVs) from the public right-of way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08B842E0-F502-1CD5-6C63-DFCECB725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040" y="3929004"/>
            <a:ext cx="2484352" cy="1484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who left 11 dilapidated RVs on Portland streets convicted of crimes -  oregonlive.com">
            <a:extLst>
              <a:ext uri="{FF2B5EF4-FFF2-40B4-BE49-F238E27FC236}">
                <a16:creationId xmlns:a16="http://schemas.microsoft.com/office/drawing/2014/main" id="{68A91AA9-245B-9962-5127-F82AE12B7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562" y="3929165"/>
            <a:ext cx="2015109" cy="148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70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612643" y="997674"/>
            <a:ext cx="82027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The City contracts with several local tow companies to provide towing and storage services for the City of Portland, and various partner city agencies</a:t>
            </a:r>
            <a:r>
              <a:rPr kumimoji="0" lang="en-US" altLang="en-US" sz="1400" b="0" i="0"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b="0" i="0" strike="noStrike" cap="none" normalizeH="0" baseline="0">
              <a:ln>
                <a:noFill/>
              </a:ln>
              <a:effectLst/>
              <a:latin typeface="Arial" panose="020B0604020202020204" pitchFamily="34" charset="0"/>
            </a:endParaRPr>
          </a:p>
        </p:txBody>
      </p:sp>
      <p:sp>
        <p:nvSpPr>
          <p:cNvPr id="12" name="TextBox 11">
            <a:extLst>
              <a:ext uri="{FF2B5EF4-FFF2-40B4-BE49-F238E27FC236}">
                <a16:creationId xmlns:a16="http://schemas.microsoft.com/office/drawing/2014/main" id="{AD7EDBC0-0DF2-4768-ABD5-FAE219C91FE1}"/>
              </a:ext>
            </a:extLst>
          </p:cNvPr>
          <p:cNvSpPr txBox="1"/>
          <p:nvPr/>
        </p:nvSpPr>
        <p:spPr>
          <a:xfrm>
            <a:off x="612643" y="2198003"/>
            <a:ext cx="3374136"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a:latin typeface="Calibri"/>
                <a:ea typeface="MS PGothic"/>
              </a:rPr>
              <a:t>City Fleet</a:t>
            </a:r>
          </a:p>
          <a:p>
            <a:pPr marL="285750" indent="-285750">
              <a:buFont typeface="Arial" panose="020B0604020202020204" pitchFamily="34" charset="0"/>
              <a:buChar char="•"/>
            </a:pPr>
            <a:r>
              <a:rPr lang="en-US" sz="1800">
                <a:latin typeface="Calibri"/>
                <a:ea typeface="MS PGothic"/>
              </a:rPr>
              <a:t>PBOT Maintenance Operations</a:t>
            </a:r>
          </a:p>
          <a:p>
            <a:pPr marL="285750" indent="-285750">
              <a:buFont typeface="Arial" panose="020B0604020202020204" pitchFamily="34" charset="0"/>
              <a:buChar char="•"/>
            </a:pPr>
            <a:r>
              <a:rPr lang="en-US" sz="1800">
                <a:latin typeface="Calibri"/>
                <a:ea typeface="MS PGothic"/>
              </a:rPr>
              <a:t>Parking Enforcement</a:t>
            </a:r>
          </a:p>
          <a:p>
            <a:pPr marL="285750" indent="-285750">
              <a:buFont typeface="Arial" panose="020B0604020202020204" pitchFamily="34" charset="0"/>
              <a:buChar char="•"/>
            </a:pPr>
            <a:r>
              <a:rPr lang="en-US" sz="1800">
                <a:latin typeface="Calibri"/>
                <a:ea typeface="MS PGothic"/>
              </a:rPr>
              <a:t>Portland Police Bureau</a:t>
            </a:r>
          </a:p>
          <a:p>
            <a:pPr marL="285750" indent="-285750">
              <a:buFont typeface="Arial" panose="020B0604020202020204" pitchFamily="34" charset="0"/>
              <a:buChar char="•"/>
            </a:pPr>
            <a:r>
              <a:rPr lang="en-US" sz="1800">
                <a:latin typeface="Calibri"/>
                <a:ea typeface="MS PGothic"/>
              </a:rPr>
              <a:t>Portland Parks and Recreation</a:t>
            </a:r>
          </a:p>
          <a:p>
            <a:pPr marL="285750" indent="-285750">
              <a:buFont typeface="Arial" panose="020B0604020202020204" pitchFamily="34" charset="0"/>
              <a:buChar char="•"/>
            </a:pPr>
            <a:r>
              <a:rPr lang="en-US" sz="1800"/>
              <a:t>Portland Water Bureau</a:t>
            </a:r>
          </a:p>
          <a:p>
            <a:pPr marL="285750" indent="-285750">
              <a:buFont typeface="Arial" panose="020B0604020202020204" pitchFamily="34" charset="0"/>
              <a:buChar char="•"/>
            </a:pPr>
            <a:endParaRPr lang="en-US" sz="1800"/>
          </a:p>
        </p:txBody>
      </p:sp>
      <p:sp>
        <p:nvSpPr>
          <p:cNvPr id="13" name="TextBox 12">
            <a:extLst>
              <a:ext uri="{FF2B5EF4-FFF2-40B4-BE49-F238E27FC236}">
                <a16:creationId xmlns:a16="http://schemas.microsoft.com/office/drawing/2014/main" id="{EF48BDDA-3108-4C79-BD5F-E3DE7C6E4E40}"/>
              </a:ext>
            </a:extLst>
          </p:cNvPr>
          <p:cNvSpPr txBox="1"/>
          <p:nvPr/>
        </p:nvSpPr>
        <p:spPr>
          <a:xfrm>
            <a:off x="3885448" y="2246582"/>
            <a:ext cx="3374136"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a:latin typeface="Calibri"/>
                <a:ea typeface="MS PGothic"/>
              </a:rPr>
              <a:t>Port of Portland</a:t>
            </a:r>
          </a:p>
          <a:p>
            <a:pPr marL="285750" indent="-285750">
              <a:buFont typeface="Arial" panose="020B0604020202020204" pitchFamily="34" charset="0"/>
              <a:buChar char="•"/>
            </a:pPr>
            <a:r>
              <a:rPr lang="en-US" sz="1800">
                <a:latin typeface="Calibri"/>
                <a:ea typeface="MS PGothic"/>
              </a:rPr>
              <a:t>Multnomah County Sherriff</a:t>
            </a:r>
          </a:p>
          <a:p>
            <a:pPr marL="285750" indent="-285750">
              <a:buFont typeface="Arial" panose="020B0604020202020204" pitchFamily="34" charset="0"/>
              <a:buChar char="•"/>
            </a:pPr>
            <a:r>
              <a:rPr lang="en-US" sz="1800">
                <a:latin typeface="Calibri"/>
                <a:ea typeface="MS PGothic"/>
              </a:rPr>
              <a:t>Multnomah County Fleet</a:t>
            </a:r>
          </a:p>
          <a:p>
            <a:pPr marL="285750" indent="-285750">
              <a:buFont typeface="Arial" panose="020B0604020202020204" pitchFamily="34" charset="0"/>
              <a:buChar char="•"/>
            </a:pPr>
            <a:r>
              <a:rPr lang="en-US" sz="1800">
                <a:latin typeface="Calibri"/>
                <a:ea typeface="MS PGothic"/>
              </a:rPr>
              <a:t>ODOT</a:t>
            </a:r>
          </a:p>
          <a:p>
            <a:pPr marL="285750" indent="-285750">
              <a:buFont typeface="Arial" panose="020B0604020202020204" pitchFamily="34" charset="0"/>
              <a:buChar char="•"/>
            </a:pPr>
            <a:r>
              <a:rPr lang="en-US" sz="1800">
                <a:latin typeface="Calibri"/>
                <a:ea typeface="MS PGothic"/>
              </a:rPr>
              <a:t>Portland Streetcar</a:t>
            </a:r>
            <a:endParaRPr lang="en-US" sz="1800"/>
          </a:p>
          <a:p>
            <a:endParaRPr lang="en-US" sz="1800"/>
          </a:p>
          <a:p>
            <a:pPr marL="285750" indent="-285750">
              <a:buFont typeface="Arial" panose="020B0604020202020204" pitchFamily="34" charset="0"/>
              <a:buChar char="•"/>
            </a:pPr>
            <a:endParaRPr lang="en-US" sz="1800"/>
          </a:p>
        </p:txBody>
      </p:sp>
      <p:pic>
        <p:nvPicPr>
          <p:cNvPr id="6" name="Picture 5">
            <a:extLst>
              <a:ext uri="{FF2B5EF4-FFF2-40B4-BE49-F238E27FC236}">
                <a16:creationId xmlns:a16="http://schemas.microsoft.com/office/drawing/2014/main" id="{B448E0C2-26BC-4142-8E27-42DD48DED11F}"/>
              </a:ext>
            </a:extLst>
          </p:cNvPr>
          <p:cNvPicPr>
            <a:picLocks noChangeAspect="1"/>
          </p:cNvPicPr>
          <p:nvPr/>
        </p:nvPicPr>
        <p:blipFill>
          <a:blip r:embed="rId4"/>
          <a:stretch>
            <a:fillRect/>
          </a:stretch>
        </p:blipFill>
        <p:spPr>
          <a:xfrm>
            <a:off x="3890620" y="5441014"/>
            <a:ext cx="1483294" cy="605028"/>
          </a:xfrm>
          <a:prstGeom prst="rect">
            <a:avLst/>
          </a:prstGeom>
        </p:spPr>
      </p:pic>
      <p:pic>
        <p:nvPicPr>
          <p:cNvPr id="10" name="Picture 9">
            <a:extLst>
              <a:ext uri="{FF2B5EF4-FFF2-40B4-BE49-F238E27FC236}">
                <a16:creationId xmlns:a16="http://schemas.microsoft.com/office/drawing/2014/main" id="{99619DC4-D651-4678-9C29-254BC933E15B}"/>
              </a:ext>
            </a:extLst>
          </p:cNvPr>
          <p:cNvPicPr>
            <a:picLocks noChangeAspect="1"/>
          </p:cNvPicPr>
          <p:nvPr/>
        </p:nvPicPr>
        <p:blipFill>
          <a:blip r:embed="rId5"/>
          <a:stretch>
            <a:fillRect/>
          </a:stretch>
        </p:blipFill>
        <p:spPr>
          <a:xfrm>
            <a:off x="791392" y="5441014"/>
            <a:ext cx="3099228" cy="605027"/>
          </a:xfrm>
          <a:prstGeom prst="rect">
            <a:avLst/>
          </a:prstGeom>
        </p:spPr>
      </p:pic>
      <p:pic>
        <p:nvPicPr>
          <p:cNvPr id="19" name="Picture 18">
            <a:extLst>
              <a:ext uri="{FF2B5EF4-FFF2-40B4-BE49-F238E27FC236}">
                <a16:creationId xmlns:a16="http://schemas.microsoft.com/office/drawing/2014/main" id="{A9A94C2F-D6E4-4635-A2BD-6F6D0FE61BEA}"/>
              </a:ext>
            </a:extLst>
          </p:cNvPr>
          <p:cNvPicPr>
            <a:picLocks noChangeAspect="1"/>
          </p:cNvPicPr>
          <p:nvPr/>
        </p:nvPicPr>
        <p:blipFill>
          <a:blip r:embed="rId6"/>
          <a:stretch>
            <a:fillRect/>
          </a:stretch>
        </p:blipFill>
        <p:spPr>
          <a:xfrm>
            <a:off x="3882543" y="4292649"/>
            <a:ext cx="1030563" cy="1003443"/>
          </a:xfrm>
          <a:prstGeom prst="rect">
            <a:avLst/>
          </a:prstGeom>
        </p:spPr>
      </p:pic>
      <p:pic>
        <p:nvPicPr>
          <p:cNvPr id="1026" name="Picture 2" descr="Portland Police Badge">
            <a:extLst>
              <a:ext uri="{FF2B5EF4-FFF2-40B4-BE49-F238E27FC236}">
                <a16:creationId xmlns:a16="http://schemas.microsoft.com/office/drawing/2014/main" id="{B09B5D5D-0C23-AA45-0974-4E9D498409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7326" y="3233454"/>
            <a:ext cx="1110916" cy="14947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egon figures out how to spend $412M for transportation projects">
            <a:extLst>
              <a:ext uri="{FF2B5EF4-FFF2-40B4-BE49-F238E27FC236}">
                <a16:creationId xmlns:a16="http://schemas.microsoft.com/office/drawing/2014/main" id="{00A76085-A23E-E56A-5BC2-D53514EB5B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8553" y="3974137"/>
            <a:ext cx="1949395" cy="7797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ultnomah County, Oregon | Government Alliance on Race and Equity">
            <a:extLst>
              <a:ext uri="{FF2B5EF4-FFF2-40B4-BE49-F238E27FC236}">
                <a16:creationId xmlns:a16="http://schemas.microsoft.com/office/drawing/2014/main" id="{C128D02E-9B9D-A1DD-4035-EC698BB42C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29" y="4380858"/>
            <a:ext cx="2810312" cy="86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185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100" y="4976777"/>
            <a:ext cx="2257166" cy="795839"/>
          </a:xfrm>
          <a:prstGeom prst="rect">
            <a:avLst/>
          </a:prstGeom>
        </p:spPr>
      </p:pic>
      <p:pic>
        <p:nvPicPr>
          <p:cNvPr id="1025" name="Picture 1">
            <a:extLst>
              <a:ext uri="{FF2B5EF4-FFF2-40B4-BE49-F238E27FC236}">
                <a16:creationId xmlns:a16="http://schemas.microsoft.com/office/drawing/2014/main" id="{D9C5C1C9-8C23-22E5-18F3-F1E6DE05F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47" y="1109627"/>
            <a:ext cx="621030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26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to">
            <a:extLst>
              <a:ext uri="{FF2B5EF4-FFF2-40B4-BE49-F238E27FC236}">
                <a16:creationId xmlns:a16="http://schemas.microsoft.com/office/drawing/2014/main" id="{7C935A6F-F04E-104C-BC3F-0E9787F0CB5C}"/>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3009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13227" y="110962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b="0" i="0" u="sng">
                <a:solidFill>
                  <a:srgbClr val="000000"/>
                </a:solidFill>
                <a:effectLst/>
                <a:latin typeface="Arial" panose="020B0604020202020204" pitchFamily="34" charset="0"/>
              </a:rPr>
              <a:t>Industry Challenges Today</a:t>
            </a:r>
            <a:endParaRPr kumimoji="0" lang="en-US" altLang="en-US" b="0" i="0" u="sng" strike="noStrike" cap="none" normalizeH="0" baseline="0">
              <a:ln>
                <a:noFill/>
              </a:ln>
              <a:effectLst/>
              <a:latin typeface="Arial" panose="020B0604020202020204" pitchFamily="34" charset="0"/>
            </a:endParaRPr>
          </a:p>
        </p:txBody>
      </p:sp>
      <p:sp>
        <p:nvSpPr>
          <p:cNvPr id="2" name="TextBox 1">
            <a:extLst>
              <a:ext uri="{FF2B5EF4-FFF2-40B4-BE49-F238E27FC236}">
                <a16:creationId xmlns:a16="http://schemas.microsoft.com/office/drawing/2014/main" id="{73236AF1-3960-4742-ABC7-C63FF1EEA1EB}"/>
              </a:ext>
            </a:extLst>
          </p:cNvPr>
          <p:cNvSpPr txBox="1"/>
          <p:nvPr/>
        </p:nvSpPr>
        <p:spPr>
          <a:xfrm>
            <a:off x="813811" y="1776675"/>
            <a:ext cx="7214616" cy="193899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latin typeface="Calibri"/>
                <a:ea typeface="MS PGothic"/>
              </a:rPr>
              <a:t>Shortage of CDL Drivers; competing wages</a:t>
            </a:r>
          </a:p>
          <a:p>
            <a:pPr marL="342900" indent="-342900">
              <a:buFont typeface="Arial" panose="020B0604020202020204" pitchFamily="34" charset="0"/>
              <a:buChar char="•"/>
            </a:pPr>
            <a:r>
              <a:rPr lang="en-US">
                <a:latin typeface="Calibri"/>
                <a:ea typeface="MS PGothic"/>
              </a:rPr>
              <a:t>Rising cost of equipment, vehicles, and fuel</a:t>
            </a:r>
          </a:p>
          <a:p>
            <a:pPr marL="342900" indent="-342900">
              <a:buFont typeface="Arial" panose="020B0604020202020204" pitchFamily="34" charset="0"/>
              <a:buChar char="•"/>
            </a:pPr>
            <a:r>
              <a:rPr lang="en-US">
                <a:latin typeface="Calibri"/>
                <a:ea typeface="MS PGothic"/>
              </a:rPr>
              <a:t>Increased costs for insurance and bonds</a:t>
            </a:r>
          </a:p>
          <a:p>
            <a:pPr marL="342900" indent="-342900">
              <a:buFont typeface="Arial" panose="020B0604020202020204" pitchFamily="34" charset="0"/>
              <a:buChar char="•"/>
            </a:pPr>
            <a:r>
              <a:rPr lang="en-US">
                <a:latin typeface="Calibri"/>
                <a:ea typeface="MS PGothic"/>
              </a:rPr>
              <a:t>Costs associated with maintaining and securing storage lots</a:t>
            </a:r>
          </a:p>
        </p:txBody>
      </p:sp>
    </p:spTree>
    <p:extLst>
      <p:ext uri="{BB962C8B-B14F-4D97-AF65-F5344CB8AC3E}">
        <p14:creationId xmlns:p14="http://schemas.microsoft.com/office/powerpoint/2010/main" val="418663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A3B65-2D00-4B8B-9453-2AFD7F37008B}"/>
              </a:ext>
            </a:extLst>
          </p:cNvPr>
          <p:cNvPicPr>
            <a:picLocks noChangeAspect="1"/>
          </p:cNvPicPr>
          <p:nvPr/>
        </p:nvPicPr>
        <p:blipFill rotWithShape="1">
          <a:blip r:embed="rId3">
            <a:alphaModFix amt="20000"/>
          </a:blip>
          <a:srcRect l="19583" t="21612" b="-2654"/>
          <a:stretch/>
        </p:blipFill>
        <p:spPr>
          <a:xfrm>
            <a:off x="0" y="0"/>
            <a:ext cx="9144000" cy="6858000"/>
          </a:xfrm>
          <a:prstGeom prst="rect">
            <a:avLst/>
          </a:prstGeom>
        </p:spPr>
      </p:pic>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11" name="Rectangle 5">
            <a:extLst>
              <a:ext uri="{FF2B5EF4-FFF2-40B4-BE49-F238E27FC236}">
                <a16:creationId xmlns:a16="http://schemas.microsoft.com/office/drawing/2014/main" id="{47B1B750-447F-498B-AECB-896C534FB022}"/>
              </a:ext>
            </a:extLst>
          </p:cNvPr>
          <p:cNvSpPr>
            <a:spLocks noChangeArrowheads="1"/>
          </p:cNvSpPr>
          <p:nvPr/>
        </p:nvSpPr>
        <p:spPr bwMode="auto">
          <a:xfrm>
            <a:off x="713227" y="1109627"/>
            <a:ext cx="8202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u="sng" strike="noStrike" cap="none" normalizeH="0" baseline="0">
                <a:ln>
                  <a:noFill/>
                </a:ln>
                <a:solidFill>
                  <a:srgbClr val="000000"/>
                </a:solidFill>
                <a:latin typeface="Arial" panose="020B0604020202020204" pitchFamily="34" charset="0"/>
              </a:rPr>
              <a:t>Bureau and Agency Challenges</a:t>
            </a:r>
            <a:endParaRPr kumimoji="0" lang="en-US" altLang="en-US" b="0" i="0" u="sng" strike="noStrike" cap="none" normalizeH="0" baseline="0">
              <a:ln>
                <a:noFill/>
              </a:ln>
              <a:effectLst/>
              <a:latin typeface="Arial" panose="020B0604020202020204" pitchFamily="34" charset="0"/>
            </a:endParaRPr>
          </a:p>
        </p:txBody>
      </p:sp>
      <p:sp>
        <p:nvSpPr>
          <p:cNvPr id="2" name="TextBox 1">
            <a:extLst>
              <a:ext uri="{FF2B5EF4-FFF2-40B4-BE49-F238E27FC236}">
                <a16:creationId xmlns:a16="http://schemas.microsoft.com/office/drawing/2014/main" id="{73236AF1-3960-4742-ABC7-C63FF1EEA1EB}"/>
              </a:ext>
            </a:extLst>
          </p:cNvPr>
          <p:cNvSpPr txBox="1"/>
          <p:nvPr/>
        </p:nvSpPr>
        <p:spPr>
          <a:xfrm>
            <a:off x="1124707" y="1904370"/>
            <a:ext cx="7214616"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a:latin typeface="Calibri"/>
                <a:ea typeface="MS PGothic"/>
              </a:rPr>
              <a:t>Delayed Response to First Responder tow requests</a:t>
            </a:r>
          </a:p>
          <a:p>
            <a:pPr marL="342900" indent="-342900">
              <a:buFont typeface="Arial" panose="020B0604020202020204" pitchFamily="34" charset="0"/>
              <a:buChar char="•"/>
            </a:pPr>
            <a:r>
              <a:rPr lang="en-US" sz="2800">
                <a:latin typeface="Calibri"/>
                <a:ea typeface="MS PGothic"/>
              </a:rPr>
              <a:t>Delayed response to some Abandoned Vehicle Requests, including Derelict RV and Derelict Boat Request</a:t>
            </a:r>
          </a:p>
        </p:txBody>
      </p:sp>
    </p:spTree>
    <p:extLst>
      <p:ext uri="{BB962C8B-B14F-4D97-AF65-F5344CB8AC3E}">
        <p14:creationId xmlns:p14="http://schemas.microsoft.com/office/powerpoint/2010/main" val="2066889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0E938-A294-3422-189B-9FB887F36276}"/>
              </a:ext>
            </a:extLst>
          </p:cNvPr>
          <p:cNvPicPr>
            <a:picLocks noChangeAspect="1"/>
          </p:cNvPicPr>
          <p:nvPr/>
        </p:nvPicPr>
        <p:blipFill>
          <a:blip r:embed="rId3">
            <a:alphaModFix amt="20000"/>
          </a:blip>
          <a:stretch>
            <a:fillRect/>
          </a:stretch>
        </p:blipFill>
        <p:spPr>
          <a:xfrm>
            <a:off x="0" y="0"/>
            <a:ext cx="9144000" cy="6858000"/>
          </a:xfrm>
          <a:prstGeom prst="rect">
            <a:avLst/>
          </a:prstGeom>
        </p:spPr>
      </p:pic>
      <p:sp>
        <p:nvSpPr>
          <p:cNvPr id="3" name="Title 1"/>
          <p:cNvSpPr txBox="1">
            <a:spLocks/>
          </p:cNvSpPr>
          <p:nvPr/>
        </p:nvSpPr>
        <p:spPr bwMode="auto">
          <a:xfrm>
            <a:off x="328610" y="43811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3200" b="1" spc="-150">
                <a:solidFill>
                  <a:srgbClr val="00A0AE"/>
                </a:solidFill>
                <a:latin typeface="Trebuchet MS"/>
                <a:ea typeface="MS PGothic"/>
              </a:rPr>
              <a:t>Towing Administration</a:t>
            </a:r>
            <a:endParaRPr lang="en-US" sz="3200" b="1" spc="-150">
              <a:solidFill>
                <a:srgbClr val="00A0AE"/>
              </a:solidFill>
              <a:latin typeface="Trebuchet MS" charset="0"/>
            </a:endParaRPr>
          </a:p>
        </p:txBody>
      </p:sp>
      <p:pic>
        <p:nvPicPr>
          <p:cNvPr id="7" name="Picture 6" descr="PBOT_LOGO_2015_PRIMARY.png">
            <a:extLst>
              <a:ext uri="{FF2B5EF4-FFF2-40B4-BE49-F238E27FC236}">
                <a16:creationId xmlns:a16="http://schemas.microsoft.com/office/drawing/2014/main" id="{17EA4031-6E1E-49CF-9E86-51477F982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3" y="4947689"/>
            <a:ext cx="2257166" cy="795839"/>
          </a:xfrm>
          <a:prstGeom prst="rect">
            <a:avLst/>
          </a:prstGeom>
        </p:spPr>
      </p:pic>
      <p:sp>
        <p:nvSpPr>
          <p:cNvPr id="2" name="TextBox 1">
            <a:extLst>
              <a:ext uri="{FF2B5EF4-FFF2-40B4-BE49-F238E27FC236}">
                <a16:creationId xmlns:a16="http://schemas.microsoft.com/office/drawing/2014/main" id="{28AEE034-62D2-04E8-A341-EB613A0E67A1}"/>
              </a:ext>
            </a:extLst>
          </p:cNvPr>
          <p:cNvSpPr txBox="1"/>
          <p:nvPr/>
        </p:nvSpPr>
        <p:spPr>
          <a:xfrm>
            <a:off x="1403487" y="1653736"/>
            <a:ext cx="605540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mj-lt"/>
                <a:ea typeface="MS PGothic"/>
                <a:cs typeface="Aharoni" panose="02010803020104030203" pitchFamily="2" charset="-79"/>
              </a:rPr>
              <a:t>Increasing Opportunities</a:t>
            </a:r>
            <a:endParaRPr lang="en-US" sz="4000" dirty="0">
              <a:latin typeface="+mj-lt"/>
              <a:cs typeface="Aharoni" panose="02010803020104030203" pitchFamily="2" charset="-79"/>
            </a:endParaRPr>
          </a:p>
          <a:p>
            <a:endParaRPr lang="en-US" sz="4000" dirty="0">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9EE77638-31AA-CEE3-E780-4BA7DB638360}"/>
              </a:ext>
            </a:extLst>
          </p:cNvPr>
          <p:cNvSpPr txBox="1"/>
          <p:nvPr/>
        </p:nvSpPr>
        <p:spPr>
          <a:xfrm>
            <a:off x="1403487" y="2755232"/>
            <a:ext cx="4355075" cy="1938992"/>
          </a:xfrm>
          <a:prstGeom prst="rect">
            <a:avLst/>
          </a:prstGeom>
          <a:noFill/>
        </p:spPr>
        <p:txBody>
          <a:bodyPr wrap="square" rtlCol="0">
            <a:spAutoFit/>
          </a:bodyPr>
          <a:lstStyle/>
          <a:p>
            <a:r>
              <a:rPr lang="en-US" sz="4000" dirty="0">
                <a:latin typeface="+mj-lt"/>
                <a:ea typeface="MS PGothic"/>
                <a:cs typeface="Aharoni" panose="02010803020104030203" pitchFamily="2" charset="-79"/>
              </a:rPr>
              <a:t>Financial Hardship Fund</a:t>
            </a:r>
            <a:endParaRPr lang="en-US" sz="4000" dirty="0">
              <a:latin typeface="+mj-lt"/>
              <a:cs typeface="Aharoni" panose="02010803020104030203" pitchFamily="2" charset="-79"/>
            </a:endParaRPr>
          </a:p>
          <a:p>
            <a:endParaRPr lang="en-US" sz="4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68522231"/>
      </p:ext>
    </p:extLst>
  </p:cSld>
  <p:clrMapOvr>
    <a:masterClrMapping/>
  </p:clrMapOvr>
</p:sld>
</file>

<file path=ppt/theme/theme1.xml><?xml version="1.0" encoding="utf-8"?>
<a:theme xmlns:a="http://schemas.openxmlformats.org/drawingml/2006/main" name="Office Theme">
  <a:themeElements>
    <a:clrScheme name="Portland Bureau of Transportation">
      <a:dk1>
        <a:srgbClr val="4D4D4F"/>
      </a:dk1>
      <a:lt1>
        <a:sysClr val="window" lastClr="FFFFFF"/>
      </a:lt1>
      <a:dk2>
        <a:srgbClr val="FFFFFF"/>
      </a:dk2>
      <a:lt2>
        <a:srgbClr val="EEECE1"/>
      </a:lt2>
      <a:accent1>
        <a:srgbClr val="FCB043"/>
      </a:accent1>
      <a:accent2>
        <a:srgbClr val="F58220"/>
      </a:accent2>
      <a:accent3>
        <a:srgbClr val="FF6667"/>
      </a:accent3>
      <a:accent4>
        <a:srgbClr val="4D4D4F"/>
      </a:accent4>
      <a:accent5>
        <a:srgbClr val="E7E8EA"/>
      </a:accent5>
      <a:accent6>
        <a:srgbClr val="98CBCC"/>
      </a:accent6>
      <a:hlink>
        <a:srgbClr val="00A0AE"/>
      </a:hlink>
      <a:folHlink>
        <a:srgbClr val="66AE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F78DF102E2704C8BC1479BA4276D2C" ma:contentTypeVersion="10" ma:contentTypeDescription="Create a new document." ma:contentTypeScope="" ma:versionID="8106c7382181cdb48705ea37a455fcec">
  <xsd:schema xmlns:xsd="http://www.w3.org/2001/XMLSchema" xmlns:xs="http://www.w3.org/2001/XMLSchema" xmlns:p="http://schemas.microsoft.com/office/2006/metadata/properties" xmlns:ns2="d1fd1ad5-f963-4128-be52-8a881bdc83c8" xmlns:ns3="86279b05-1dcd-4234-a1f0-ea00139868ef" targetNamespace="http://schemas.microsoft.com/office/2006/metadata/properties" ma:root="true" ma:fieldsID="84d478d4401b93760aaa1c17de87a622" ns2:_="" ns3:_="">
    <xsd:import namespace="d1fd1ad5-f963-4128-be52-8a881bdc83c8"/>
    <xsd:import namespace="86279b05-1dcd-4234-a1f0-ea00139868e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fd1ad5-f963-4128-be52-8a881bdc83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5effce1-26ce-465d-98f3-ca32301bc2e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279b05-1dcd-4234-a1f0-ea00139868e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c2ffcaf-f2f2-4303-b3ca-6e1b16f63bd2}" ma:internalName="TaxCatchAll" ma:showField="CatchAllData" ma:web="86279b05-1dcd-4234-a1f0-ea00139868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6279b05-1dcd-4234-a1f0-ea00139868ef">
      <UserInfo>
        <DisplayName>Moore, Tim</DisplayName>
        <AccountId>50</AccountId>
        <AccountType/>
      </UserInfo>
    </SharedWithUsers>
    <TaxCatchAll xmlns="86279b05-1dcd-4234-a1f0-ea00139868ef" xsi:nil="true"/>
    <lcf76f155ced4ddcb4097134ff3c332f xmlns="d1fd1ad5-f963-4128-be52-8a881bdc83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55BEB8-1A78-4D31-83D4-DD63BA77268F}">
  <ds:schemaRefs>
    <ds:schemaRef ds:uri="http://schemas.microsoft.com/sharepoint/v3/contenttype/forms"/>
  </ds:schemaRefs>
</ds:datastoreItem>
</file>

<file path=customXml/itemProps2.xml><?xml version="1.0" encoding="utf-8"?>
<ds:datastoreItem xmlns:ds="http://schemas.openxmlformats.org/officeDocument/2006/customXml" ds:itemID="{9E615721-09C2-4902-81D4-09F97AAE8CBA}">
  <ds:schemaRefs>
    <ds:schemaRef ds:uri="86279b05-1dcd-4234-a1f0-ea00139868ef"/>
    <ds:schemaRef ds:uri="d1fd1ad5-f963-4128-be52-8a881bdc83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BA34BF-A572-4551-A0F7-2544AD59C613}">
  <ds:schemaRefs>
    <ds:schemaRef ds:uri="http://schemas.microsoft.com/office/2006/documentManagement/types"/>
    <ds:schemaRef ds:uri="http://purl.org/dc/dcmitype/"/>
    <ds:schemaRef ds:uri="http://purl.org/dc/terms/"/>
    <ds:schemaRef ds:uri="http://purl.org/dc/elements/1.1/"/>
    <ds:schemaRef ds:uri="86279b05-1dcd-4234-a1f0-ea00139868ef"/>
    <ds:schemaRef ds:uri="d1fd1ad5-f963-4128-be52-8a881bdc83c8"/>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218</TotalTime>
  <Words>2251</Words>
  <Application>Microsoft Office PowerPoint</Application>
  <PresentationFormat>On-screen Show (4:3)</PresentationFormat>
  <Paragraphs>199</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Aharoni</vt:lpstr>
      <vt:lpstr>Arial</vt:lpstr>
      <vt:lpstr>Calibri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Portland Bureau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(ALL CAPS)</dc:title>
  <dc:creator>Felicity Mackay</dc:creator>
  <cp:lastModifiedBy>Williams, Mark</cp:lastModifiedBy>
  <cp:revision>2</cp:revision>
  <cp:lastPrinted>2023-03-06T20:43:44Z</cp:lastPrinted>
  <dcterms:created xsi:type="dcterms:W3CDTF">2014-02-13T04:24:49Z</dcterms:created>
  <dcterms:modified xsi:type="dcterms:W3CDTF">2023-03-06T23:08:42Z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0x01010091F78DF102E2704C8BC1479BA4276D2C</vt:lpwstr>
  </property>
  <property fmtid="{D5CDD505-2E9C-101B-9397-08002B2CF9AE}" pid="3" name="Order">
    <vt:lpwstr>22155800.0000000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