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497" r:id="rId3"/>
    <p:sldId id="502" r:id="rId4"/>
    <p:sldId id="503" r:id="rId5"/>
    <p:sldId id="507" r:id="rId6"/>
    <p:sldId id="504" r:id="rId7"/>
    <p:sldId id="505" r:id="rId8"/>
    <p:sldId id="501" r:id="rId9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jason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/>
  <p:clrMru>
    <a:srgbClr val="7FAC00"/>
    <a:srgbClr val="1C1C1C"/>
    <a:srgbClr val="99CC00"/>
    <a:srgbClr val="85B400"/>
    <a:srgbClr val="DDFF7D"/>
    <a:srgbClr val="608200"/>
    <a:srgbClr val="C0C0C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72" autoAdjust="0"/>
    <p:restoredTop sz="86251" autoAdjust="0"/>
  </p:normalViewPr>
  <p:slideViewPr>
    <p:cSldViewPr snapToGrid="0" showGuides="1">
      <p:cViewPr varScale="1">
        <p:scale>
          <a:sx n="51" d="100"/>
          <a:sy n="51" d="100"/>
        </p:scale>
        <p:origin x="624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howGuides="1">
      <p:cViewPr>
        <p:scale>
          <a:sx n="130" d="100"/>
          <a:sy n="130" d="100"/>
        </p:scale>
        <p:origin x="2004" y="-125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>
            <a:extLst>
              <a:ext uri="{FF2B5EF4-FFF2-40B4-BE49-F238E27FC236}">
                <a16:creationId xmlns:a16="http://schemas.microsoft.com/office/drawing/2014/main" id="{052D0B61-C9EB-4B70-B931-C1ED18832AF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DFE169C5-4132-4FB6-886B-C4B198F42DC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0" name="Rectangle 4">
            <a:extLst>
              <a:ext uri="{FF2B5EF4-FFF2-40B4-BE49-F238E27FC236}">
                <a16:creationId xmlns:a16="http://schemas.microsoft.com/office/drawing/2014/main" id="{DEA8C069-C759-4730-B4BF-B0BDEE20C2E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>
            <a:extLst>
              <a:ext uri="{FF2B5EF4-FFF2-40B4-BE49-F238E27FC236}">
                <a16:creationId xmlns:a16="http://schemas.microsoft.com/office/drawing/2014/main" id="{174427A1-DAC9-42C1-8DC4-A7FD52B7780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E19F3C7-B827-46B8-9B67-A3F03BEEE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995FE094-78CB-446E-A1ED-CBA852F86A0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48296457-AE8E-4C74-B7C3-14CDFC31A26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3CE38E4-8B98-4B33-AD8D-3B61294DDFF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5" name="Rectangle 5">
            <a:extLst>
              <a:ext uri="{FF2B5EF4-FFF2-40B4-BE49-F238E27FC236}">
                <a16:creationId xmlns:a16="http://schemas.microsoft.com/office/drawing/2014/main" id="{CAAA668B-F7D7-4C89-94EC-5C55C556D90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846" name="Rectangle 6">
            <a:extLst>
              <a:ext uri="{FF2B5EF4-FFF2-40B4-BE49-F238E27FC236}">
                <a16:creationId xmlns:a16="http://schemas.microsoft.com/office/drawing/2014/main" id="{BB79CC2F-9B42-415A-840F-23A75F85B87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47" name="Rectangle 7">
            <a:extLst>
              <a:ext uri="{FF2B5EF4-FFF2-40B4-BE49-F238E27FC236}">
                <a16:creationId xmlns:a16="http://schemas.microsoft.com/office/drawing/2014/main" id="{A94B9C04-C6B1-4356-996A-BD25E8A3D7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C86BB05-3F3A-41E4-9EDF-21716F83EA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E213601F-F12C-4556-BF7C-AECFA91641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DFF435E9-192E-4318-81D8-876A5463E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0488" indent="-90488"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0F4D7F0D-E71A-4BD7-B457-33BE294E3E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6BEE8E-BB8E-491D-877C-DD6A384607CA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86BB05-3F3A-41E4-9EDF-21716F83EAE5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638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A4024979-0B5A-4D4B-A3A8-ED843A6449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2905140E-0259-4532-ADEF-0118908925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5567F721-C3CA-43DD-9B67-EB8534F43F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E8D6B4-9EB7-421D-9653-00D369DB7AD9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1371600"/>
            <a:ext cx="10972800" cy="6858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2286000"/>
            <a:ext cx="10972800" cy="38862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8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i"/>
              </a:defRPr>
            </a:lvl2pPr>
            <a:lvl3pPr marL="914377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i"/>
              </a:defRPr>
            </a:lvl3pPr>
            <a:lvl4pPr marL="1371566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i"/>
              </a:defRPr>
            </a:lvl4pPr>
            <a:lvl5pPr marL="1828755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6658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1371600"/>
            <a:ext cx="10972800" cy="6858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0" y="2277374"/>
            <a:ext cx="10972800" cy="3886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872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8771"/>
            <a:ext cx="5257800" cy="3886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371600"/>
            <a:ext cx="10972800" cy="6858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324602" y="2288771"/>
            <a:ext cx="5257800" cy="3886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482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9">
            <a:extLst>
              <a:ext uri="{FF2B5EF4-FFF2-40B4-BE49-F238E27FC236}">
                <a16:creationId xmlns:a16="http://schemas.microsoft.com/office/drawing/2014/main" id="{E83E7ED0-531E-447F-BE6D-99F4598AC7B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180975"/>
            <a:ext cx="12192000" cy="6677025"/>
            <a:chOff x="0" y="180919"/>
            <a:chExt cx="12192000" cy="6677081"/>
          </a:xfrm>
        </p:grpSpPr>
        <p:sp>
          <p:nvSpPr>
            <p:cNvPr id="7" name="Rectangle 23">
              <a:extLst>
                <a:ext uri="{FF2B5EF4-FFF2-40B4-BE49-F238E27FC236}">
                  <a16:creationId xmlns:a16="http://schemas.microsoft.com/office/drawing/2014/main" id="{944756AC-5393-4288-8EC1-59B88E80EB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6400796"/>
              <a:ext cx="12192000" cy="457204"/>
            </a:xfrm>
            <a:prstGeom prst="rect">
              <a:avLst/>
            </a:prstGeom>
            <a:solidFill>
              <a:srgbClr val="7FAC00"/>
            </a:solidFill>
            <a:ln>
              <a:noFill/>
            </a:ln>
            <a:effectLst/>
          </p:spPr>
          <p:txBody>
            <a:bodyPr wrap="none" lIns="0" tIns="0" rIns="0" bIns="0" anchor="ctr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dirty="0">
                <a:noFill/>
              </a:endParaRPr>
            </a:p>
          </p:txBody>
        </p:sp>
        <p:sp>
          <p:nvSpPr>
            <p:cNvPr id="6" name="Text Box 14">
              <a:extLst>
                <a:ext uri="{FF2B5EF4-FFF2-40B4-BE49-F238E27FC236}">
                  <a16:creationId xmlns:a16="http://schemas.microsoft.com/office/drawing/2014/main" id="{4969F278-8022-4A61-B0F5-C5FB36D1E90C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2438400" y="6492872"/>
              <a:ext cx="7315200" cy="25400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1051" b="1" dirty="0">
                  <a:solidFill>
                    <a:schemeClr val="bg1"/>
                  </a:solidFill>
                  <a:latin typeface="Calibi"/>
                </a:rPr>
                <a:t>PORTLANDPARKS.ORG    </a:t>
              </a:r>
              <a:r>
                <a:rPr lang="en-US" altLang="en-US" sz="1051" dirty="0">
                  <a:solidFill>
                    <a:schemeClr val="bg1"/>
                  </a:solidFill>
                  <a:latin typeface="Calibi"/>
                </a:rPr>
                <a:t>|   Commissioner Dan Ryan   |   Director Adena Long</a:t>
              </a:r>
              <a:endParaRPr lang="en-US" altLang="en-US" sz="2800" dirty="0">
                <a:solidFill>
                  <a:schemeClr val="bg1"/>
                </a:solidFill>
                <a:latin typeface="Calibi"/>
              </a:endParaRPr>
            </a:p>
          </p:txBody>
        </p:sp>
        <p:pic>
          <p:nvPicPr>
            <p:cNvPr id="1029" name="Picture 2">
              <a:extLst>
                <a:ext uri="{FF2B5EF4-FFF2-40B4-BE49-F238E27FC236}">
                  <a16:creationId xmlns:a16="http://schemas.microsoft.com/office/drawing/2014/main" id="{0FAFDE46-7C76-46AC-88B7-D68E3E6B0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8" b="-1788"/>
            <a:stretch>
              <a:fillRect/>
            </a:stretch>
          </p:blipFill>
          <p:spPr bwMode="auto">
            <a:xfrm>
              <a:off x="9143834" y="228600"/>
              <a:ext cx="3048166" cy="2666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4" descr="Portland Parks &amp; Recreation logo with the tagline &quot;Healthy Parks, Healthy Portland&quot;">
              <a:extLst>
                <a:ext uri="{FF2B5EF4-FFF2-40B4-BE49-F238E27FC236}">
                  <a16:creationId xmlns:a16="http://schemas.microsoft.com/office/drawing/2014/main" id="{762F379E-1EE2-49EB-A6BC-249C3957CFD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62" y="180919"/>
              <a:ext cx="4128075" cy="825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rtland.gov/parks/construction/light-pole-safety-project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30196A9-CF6E-4540-BE63-C8BFEDA52E2B}"/>
              </a:ext>
            </a:extLst>
          </p:cNvPr>
          <p:cNvSpPr txBox="1">
            <a:spLocks/>
          </p:cNvSpPr>
          <p:nvPr/>
        </p:nvSpPr>
        <p:spPr>
          <a:xfrm>
            <a:off x="1981200" y="5313363"/>
            <a:ext cx="822960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>
                <a:solidFill>
                  <a:schemeClr val="tx1"/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400" b="0" i="1" kern="0" dirty="0">
                <a:solidFill>
                  <a:schemeClr val="bg1"/>
                </a:solidFill>
              </a:rPr>
              <a:t>Click to update the date or subtitle – January 1, 2018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ACFEC0-4965-4EF7-AA7F-000E0F4C0B42}"/>
              </a:ext>
            </a:extLst>
          </p:cNvPr>
          <p:cNvSpPr txBox="1">
            <a:spLocks/>
          </p:cNvSpPr>
          <p:nvPr/>
        </p:nvSpPr>
        <p:spPr>
          <a:xfrm>
            <a:off x="1981200" y="5710238"/>
            <a:ext cx="822960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>
                <a:solidFill>
                  <a:schemeClr val="tx1"/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400" i="1" kern="0" dirty="0">
                <a:solidFill>
                  <a:schemeClr val="bg1"/>
                </a:solidFill>
              </a:rPr>
              <a:t>Presenter Name</a:t>
            </a:r>
            <a:r>
              <a:rPr lang="en-US" sz="1400" b="0" i="1" kern="0" dirty="0">
                <a:solidFill>
                  <a:schemeClr val="bg1"/>
                </a:solidFill>
              </a:rPr>
              <a:t>, Title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6AF96AD-C21A-4E94-8335-34C37216BF34}"/>
              </a:ext>
            </a:extLst>
          </p:cNvPr>
          <p:cNvSpPr txBox="1">
            <a:spLocks/>
          </p:cNvSpPr>
          <p:nvPr/>
        </p:nvSpPr>
        <p:spPr>
          <a:xfrm>
            <a:off x="1981200" y="5313363"/>
            <a:ext cx="822960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>
                <a:solidFill>
                  <a:schemeClr val="tx1"/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400" b="0" i="1" kern="0" dirty="0">
                <a:solidFill>
                  <a:schemeClr val="bg1"/>
                </a:solidFill>
              </a:rPr>
              <a:t>Click to update the date or subtitle – January 1, 2018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069DF10-B137-4D5C-99DC-90F4A51E0155}"/>
              </a:ext>
            </a:extLst>
          </p:cNvPr>
          <p:cNvSpPr txBox="1">
            <a:spLocks/>
          </p:cNvSpPr>
          <p:nvPr/>
        </p:nvSpPr>
        <p:spPr>
          <a:xfrm>
            <a:off x="1981200" y="5710238"/>
            <a:ext cx="822960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>
                <a:solidFill>
                  <a:schemeClr val="tx1"/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400" i="1" kern="0" dirty="0">
                <a:solidFill>
                  <a:schemeClr val="bg1"/>
                </a:solidFill>
              </a:rPr>
              <a:t>Presenter Name</a:t>
            </a:r>
            <a:r>
              <a:rPr lang="en-US" sz="1400" b="0" i="1" kern="0" dirty="0">
                <a:solidFill>
                  <a:schemeClr val="bg1"/>
                </a:solidFill>
              </a:rPr>
              <a:t>, Title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FC1E5A9-CD99-4AD1-BE56-B8CB7FF8E25F}"/>
              </a:ext>
            </a:extLst>
          </p:cNvPr>
          <p:cNvSpPr txBox="1">
            <a:spLocks/>
          </p:cNvSpPr>
          <p:nvPr/>
        </p:nvSpPr>
        <p:spPr>
          <a:xfrm>
            <a:off x="1981200" y="5313363"/>
            <a:ext cx="822960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>
                <a:solidFill>
                  <a:schemeClr val="tx1"/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400" b="0" i="1" kern="0" dirty="0">
                <a:solidFill>
                  <a:schemeClr val="bg1"/>
                </a:solidFill>
              </a:rPr>
              <a:t>Click to update the date or subtitle – January 1, 2018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0CDB8B-DFDA-4640-8DD0-C2F786FACAE7}"/>
              </a:ext>
            </a:extLst>
          </p:cNvPr>
          <p:cNvSpPr txBox="1">
            <a:spLocks/>
          </p:cNvSpPr>
          <p:nvPr/>
        </p:nvSpPr>
        <p:spPr>
          <a:xfrm>
            <a:off x="1981200" y="5710238"/>
            <a:ext cx="8229600" cy="457200"/>
          </a:xfrm>
          <a:prstGeom prst="rect">
            <a:avLst/>
          </a:prstGeom>
        </p:spPr>
        <p:txBody>
          <a:bodyPr lIns="0" tIns="0" rIns="0" bIns="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>
                <a:solidFill>
                  <a:schemeClr val="tx1"/>
                </a:solidFill>
                <a:latin typeface="Calibi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400" i="1" kern="0" dirty="0">
                <a:solidFill>
                  <a:schemeClr val="bg1"/>
                </a:solidFill>
              </a:rPr>
              <a:t>Presenter Name</a:t>
            </a:r>
            <a:r>
              <a:rPr lang="en-US" sz="1400" b="0" i="1" kern="0" dirty="0">
                <a:solidFill>
                  <a:schemeClr val="bg1"/>
                </a:solidFill>
              </a:rPr>
              <a:t>, Title </a:t>
            </a:r>
          </a:p>
        </p:txBody>
      </p:sp>
      <p:pic>
        <p:nvPicPr>
          <p:cNvPr id="4104" name="Picture 4">
            <a:extLst>
              <a:ext uri="{FF2B5EF4-FFF2-40B4-BE49-F238E27FC236}">
                <a16:creationId xmlns:a16="http://schemas.microsoft.com/office/drawing/2014/main" id="{3FB23A8C-32FA-461C-B370-D12E13F38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 b="47726"/>
          <a:stretch>
            <a:fillRect/>
          </a:stretch>
        </p:blipFill>
        <p:spPr bwMode="auto">
          <a:xfrm>
            <a:off x="0" y="2743200"/>
            <a:ext cx="1219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9B82F3-EE78-4944-B522-C91575CC6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Light Pole Safety Project – at Historic Sites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D4E008-C22B-41E1-9BEC-F4436D970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289175"/>
            <a:ext cx="6764323" cy="3886200"/>
          </a:xfrm>
        </p:spPr>
        <p:txBody>
          <a:bodyPr/>
          <a:lstStyle/>
          <a:p>
            <a:pPr marL="342891" indent="-342891">
              <a:defRPr/>
            </a:pPr>
            <a:r>
              <a:rPr lang="en-US" dirty="0"/>
              <a:t>Project Scope</a:t>
            </a:r>
          </a:p>
          <a:p>
            <a:pPr marL="342891" indent="-342891">
              <a:defRPr/>
            </a:pPr>
            <a:r>
              <a:rPr lang="en-US" dirty="0"/>
              <a:t>Why Are The Light Poles Being Removed?</a:t>
            </a:r>
          </a:p>
          <a:p>
            <a:pPr marL="342891" indent="-342891">
              <a:defRPr/>
            </a:pPr>
            <a:r>
              <a:rPr lang="en-US" dirty="0"/>
              <a:t>Proposed Design</a:t>
            </a:r>
          </a:p>
          <a:p>
            <a:pPr marL="342891" indent="-342891">
              <a:defRPr/>
            </a:pPr>
            <a:r>
              <a:rPr lang="en-US" dirty="0"/>
              <a:t>Timeline &amp; Budget</a:t>
            </a:r>
          </a:p>
          <a:p>
            <a:pPr marL="342891" indent="-342891">
              <a:defRPr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AB264-DC42-4DAF-B0C5-9D45FBBC9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Outline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D4E008-C22B-41E1-9BEC-F4436D970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33" y="1984942"/>
            <a:ext cx="5119396" cy="3886200"/>
          </a:xfrm>
        </p:spPr>
        <p:txBody>
          <a:bodyPr/>
          <a:lstStyle/>
          <a:p>
            <a:pPr marL="342891" indent="-342891">
              <a:defRPr/>
            </a:pPr>
            <a:r>
              <a:rPr lang="en-US" dirty="0"/>
              <a:t>Remove and replace 243 light poles across 12 parks</a:t>
            </a:r>
          </a:p>
          <a:p>
            <a:pPr marL="342891" indent="-342891">
              <a:defRPr/>
            </a:pPr>
            <a:r>
              <a:rPr lang="en-US" dirty="0"/>
              <a:t>Four are in historic parks: </a:t>
            </a:r>
          </a:p>
          <a:p>
            <a:pPr marL="742941" lvl="1" indent="-342891">
              <a:defRPr/>
            </a:pPr>
            <a:r>
              <a:rPr lang="en-US" dirty="0"/>
              <a:t>Irving Park: 73 poles of 78 poles</a:t>
            </a:r>
          </a:p>
          <a:p>
            <a:pPr marL="742941" lvl="1" indent="-342891">
              <a:defRPr/>
            </a:pPr>
            <a:r>
              <a:rPr lang="en-US" dirty="0"/>
              <a:t>Mt Tabor Park: 81 of 216 poles</a:t>
            </a:r>
          </a:p>
          <a:p>
            <a:pPr marL="742941" lvl="1" indent="-342891">
              <a:defRPr/>
            </a:pPr>
            <a:r>
              <a:rPr lang="en-US" dirty="0"/>
              <a:t>Ladd’s Circle &amp; Squares: 4 of 20 poles</a:t>
            </a:r>
          </a:p>
          <a:p>
            <a:pPr marL="742941" lvl="1" indent="-342891">
              <a:defRPr/>
            </a:pPr>
            <a:r>
              <a:rPr lang="en-US" dirty="0"/>
              <a:t>Lair Hill Park: 5 of 9 poles</a:t>
            </a:r>
          </a:p>
          <a:p>
            <a:pPr marL="342891" indent="-342891">
              <a:defRPr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AB264-DC42-4DAF-B0C5-9D45FBBC9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Project Scope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18C515D-DDF8-779E-2348-C6551BEF0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91" y="805881"/>
            <a:ext cx="6148737" cy="499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83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D4E008-C22B-41E1-9BEC-F4436D970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289175"/>
            <a:ext cx="10572925" cy="3886200"/>
          </a:xfrm>
        </p:spPr>
        <p:txBody>
          <a:bodyPr/>
          <a:lstStyle/>
          <a:p>
            <a:pPr marL="342900" indent="-28575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Calibri" panose="020F0502020204030204" pitchFamily="34" charset="0"/>
              </a:rPr>
              <a:t>Portland Parks &amp; Recreation (PP&amp;R) recently evaluated a specific type of light pole in the park system. </a:t>
            </a:r>
          </a:p>
          <a:p>
            <a:pPr marL="342900" indent="-28575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Calibri" panose="020F0502020204030204" pitchFamily="34" charset="0"/>
              </a:rPr>
              <a:t>The process identified a flaw with the anchoring system of 243 poles located in 12 Portland parks. </a:t>
            </a:r>
          </a:p>
          <a:p>
            <a:pPr marL="342900" indent="-28575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Calibri" panose="020F0502020204030204" pitchFamily="34" charset="0"/>
              </a:rPr>
              <a:t>This flawed anchoring system may pose life and safety hazards to the public. </a:t>
            </a:r>
          </a:p>
          <a:p>
            <a:pPr marL="342900" indent="-28575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Calibri" panose="020F0502020204030204" pitchFamily="34" charset="0"/>
              </a:rPr>
              <a:t>PP&amp;R will remove these 243 poles to help ensure the community’s safety. </a:t>
            </a:r>
          </a:p>
          <a:p>
            <a:pPr marL="342900" indent="-28575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a typeface="Yu Mincho" panose="020B0400000000000000" pitchFamily="18" charset="-128"/>
              </a:rPr>
              <a:t>PP&amp;R began removing poles on February 22, 2023.</a:t>
            </a:r>
          </a:p>
          <a:p>
            <a:pPr marL="342900" indent="-28575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Calibri" panose="020F0502020204030204" pitchFamily="34" charset="0"/>
              </a:rPr>
              <a:t>More information: </a:t>
            </a:r>
            <a:r>
              <a:rPr lang="en-US" sz="22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Calibri" panose="020F0502020204030204" pitchFamily="34" charset="0"/>
                <a:hlinkClick r:id="rId2"/>
              </a:rPr>
              <a:t>https://www.portland.gov/parks/construction/light-pole-safety-project</a:t>
            </a:r>
            <a:endParaRPr lang="en-US" sz="2200" dirty="0">
              <a:effectLst/>
              <a:latin typeface="Calibri" panose="020F0502020204030204" pitchFamily="34" charset="0"/>
              <a:ea typeface="Yu Mincho" panose="020B0400000000000000" pitchFamily="18" charset="-128"/>
              <a:cs typeface="Calibri" panose="020F0502020204030204" pitchFamily="34" charset="0"/>
            </a:endParaRPr>
          </a:p>
          <a:p>
            <a:pPr marL="342891" indent="-342891">
              <a:defRPr/>
            </a:pPr>
            <a:endParaRPr lang="en-US" dirty="0"/>
          </a:p>
          <a:p>
            <a:pPr marL="342891" indent="-342891">
              <a:defRPr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AB264-DC42-4DAF-B0C5-9D45FBBC9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Why Are the Light Poles Being Removed?</a:t>
            </a:r>
          </a:p>
        </p:txBody>
      </p:sp>
    </p:spTree>
    <p:extLst>
      <p:ext uri="{BB962C8B-B14F-4D97-AF65-F5344CB8AC3E}">
        <p14:creationId xmlns:p14="http://schemas.microsoft.com/office/powerpoint/2010/main" val="272783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565A8D1A-181D-0F39-684F-C5F0A6EB6C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38500" r="67707" b="43478"/>
          <a:stretch/>
        </p:blipFill>
        <p:spPr>
          <a:xfrm rot="5400000">
            <a:off x="6653608" y="1846015"/>
            <a:ext cx="2976690" cy="26087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98ED47-3A15-34E4-21C5-3AB7C4FA27E5}"/>
              </a:ext>
            </a:extLst>
          </p:cNvPr>
          <p:cNvSpPr txBox="1"/>
          <p:nvPr/>
        </p:nvSpPr>
        <p:spPr>
          <a:xfrm>
            <a:off x="1774952" y="4390798"/>
            <a:ext cx="26055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Original 1920s era Light Fixture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038D1C-B68E-B7C8-EB39-B6CCDED30287}"/>
              </a:ext>
            </a:extLst>
          </p:cNvPr>
          <p:cNvSpPr txBox="1"/>
          <p:nvPr/>
        </p:nvSpPr>
        <p:spPr>
          <a:xfrm>
            <a:off x="6225499" y="4718775"/>
            <a:ext cx="38329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Existing Lights – all 81, from the 1950s and 1980s </a:t>
            </a:r>
          </a:p>
        </p:txBody>
      </p:sp>
      <p:sp>
        <p:nvSpPr>
          <p:cNvPr id="23" name="Callout: Bent Line 22">
            <a:extLst>
              <a:ext uri="{FF2B5EF4-FFF2-40B4-BE49-F238E27FC236}">
                <a16:creationId xmlns:a16="http://schemas.microsoft.com/office/drawing/2014/main" id="{3445ADE6-7AE0-DDA9-6FE7-D16617EB5A59}"/>
              </a:ext>
            </a:extLst>
          </p:cNvPr>
          <p:cNvSpPr/>
          <p:nvPr/>
        </p:nvSpPr>
        <p:spPr bwMode="auto">
          <a:xfrm>
            <a:off x="5066977" y="2408579"/>
            <a:ext cx="1321298" cy="980444"/>
          </a:xfrm>
          <a:prstGeom prst="borderCallout2">
            <a:avLst>
              <a:gd name="adj1" fmla="val 33058"/>
              <a:gd name="adj2" fmla="val 101105"/>
              <a:gd name="adj3" fmla="val 33058"/>
              <a:gd name="adj4" fmla="val 114155"/>
              <a:gd name="adj5" fmla="val 57870"/>
              <a:gd name="adj6" fmla="val 207805"/>
            </a:avLst>
          </a:prstGeom>
          <a:solidFill>
            <a:schemeClr val="bg1"/>
          </a:solidFill>
          <a:ln w="571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Polygon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al Lantern Style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C2D3AF3-58D5-AD34-97EE-AEADDBAA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079" y="495037"/>
            <a:ext cx="4043718" cy="980443"/>
          </a:xfrm>
        </p:spPr>
        <p:txBody>
          <a:bodyPr/>
          <a:lstStyle/>
          <a:p>
            <a:pPr>
              <a:defRPr/>
            </a:pPr>
            <a:r>
              <a:rPr lang="en-US" dirty="0"/>
              <a:t>Mt Tabor Fixtures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D5CD02-838C-F849-DDB1-FC782ACC7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7" t="23785" r="37730" b="54414"/>
          <a:stretch/>
        </p:blipFill>
        <p:spPr bwMode="auto">
          <a:xfrm>
            <a:off x="2105445" y="1521043"/>
            <a:ext cx="1944604" cy="270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llout: Bent Line 25">
            <a:extLst>
              <a:ext uri="{FF2B5EF4-FFF2-40B4-BE49-F238E27FC236}">
                <a16:creationId xmlns:a16="http://schemas.microsoft.com/office/drawing/2014/main" id="{EF554C5F-8658-1AD3-E801-F12C4B711B15}"/>
              </a:ext>
            </a:extLst>
          </p:cNvPr>
          <p:cNvSpPr/>
          <p:nvPr/>
        </p:nvSpPr>
        <p:spPr bwMode="auto">
          <a:xfrm>
            <a:off x="471358" y="2744076"/>
            <a:ext cx="1333807" cy="644947"/>
          </a:xfrm>
          <a:prstGeom prst="borderCallout2">
            <a:avLst>
              <a:gd name="adj1" fmla="val 33058"/>
              <a:gd name="adj2" fmla="val 101105"/>
              <a:gd name="adj3" fmla="val 33058"/>
              <a:gd name="adj4" fmla="val 114155"/>
              <a:gd name="adj5" fmla="val -1339"/>
              <a:gd name="adj6" fmla="val 182459"/>
            </a:avLst>
          </a:prstGeom>
          <a:solidFill>
            <a:schemeClr val="bg1"/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charset="0"/>
              </a:rPr>
              <a:t>Glass Globe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88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565A8D1A-181D-0F39-684F-C5F0A6EB6C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30650" r="21360" b="38692"/>
          <a:stretch/>
        </p:blipFill>
        <p:spPr>
          <a:xfrm rot="5400000">
            <a:off x="490930" y="2640563"/>
            <a:ext cx="4236098" cy="1576873"/>
          </a:xfrm>
          <a:prstGeom prst="rect">
            <a:avLst/>
          </a:prstGeom>
        </p:spPr>
      </p:pic>
      <p:pic>
        <p:nvPicPr>
          <p:cNvPr id="11" name="Picture 10" descr="A picture containing text, outdoor, tree, sign&#10;&#10;Description automatically generated">
            <a:extLst>
              <a:ext uri="{FF2B5EF4-FFF2-40B4-BE49-F238E27FC236}">
                <a16:creationId xmlns:a16="http://schemas.microsoft.com/office/drawing/2014/main" id="{A1E6CD4B-77A4-44B1-5A8C-037FA2653C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1"/>
          <a:stretch/>
        </p:blipFill>
        <p:spPr>
          <a:xfrm>
            <a:off x="4656910" y="1744974"/>
            <a:ext cx="2773066" cy="3705334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FD780A1B-F9FD-40D1-08B5-28FA716CAA02}"/>
              </a:ext>
            </a:extLst>
          </p:cNvPr>
          <p:cNvSpPr/>
          <p:nvPr/>
        </p:nvSpPr>
        <p:spPr bwMode="auto">
          <a:xfrm>
            <a:off x="3703743" y="3188411"/>
            <a:ext cx="584996" cy="122411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2E6964-42F7-8186-D75A-BFF635C0B44D}"/>
              </a:ext>
            </a:extLst>
          </p:cNvPr>
          <p:cNvSpPr txBox="1"/>
          <p:nvPr/>
        </p:nvSpPr>
        <p:spPr>
          <a:xfrm>
            <a:off x="7032240" y="2926452"/>
            <a:ext cx="339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98ED47-3A15-34E4-21C5-3AB7C4FA27E5}"/>
              </a:ext>
            </a:extLst>
          </p:cNvPr>
          <p:cNvSpPr txBox="1"/>
          <p:nvPr/>
        </p:nvSpPr>
        <p:spPr>
          <a:xfrm>
            <a:off x="1514215" y="5547049"/>
            <a:ext cx="232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Existing Light Pole </a:t>
            </a:r>
          </a:p>
          <a:p>
            <a:pPr algn="ctr"/>
            <a:r>
              <a:rPr lang="en-US" b="1" dirty="0"/>
              <a:t>and Fixture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038D1C-B68E-B7C8-EB39-B6CCDED30287}"/>
              </a:ext>
            </a:extLst>
          </p:cNvPr>
          <p:cNvSpPr txBox="1"/>
          <p:nvPr/>
        </p:nvSpPr>
        <p:spPr>
          <a:xfrm>
            <a:off x="4867630" y="1290628"/>
            <a:ext cx="245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Proposed Light Pole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6A0A4F-1436-B9F6-BB49-A39BFD45536C}"/>
              </a:ext>
            </a:extLst>
          </p:cNvPr>
          <p:cNvSpPr txBox="1"/>
          <p:nvPr/>
        </p:nvSpPr>
        <p:spPr>
          <a:xfrm>
            <a:off x="8794586" y="1285237"/>
            <a:ext cx="238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Proposed Fixture</a:t>
            </a:r>
          </a:p>
          <a:p>
            <a:pPr algn="ctr"/>
            <a:r>
              <a:rPr lang="en-US" dirty="0"/>
              <a:t>(color will be black)</a:t>
            </a:r>
          </a:p>
        </p:txBody>
      </p:sp>
      <p:sp>
        <p:nvSpPr>
          <p:cNvPr id="23" name="Callout: Bent Line 22">
            <a:extLst>
              <a:ext uri="{FF2B5EF4-FFF2-40B4-BE49-F238E27FC236}">
                <a16:creationId xmlns:a16="http://schemas.microsoft.com/office/drawing/2014/main" id="{3445ADE6-7AE0-DDA9-6FE7-D16617EB5A59}"/>
              </a:ext>
            </a:extLst>
          </p:cNvPr>
          <p:cNvSpPr/>
          <p:nvPr/>
        </p:nvSpPr>
        <p:spPr bwMode="auto">
          <a:xfrm>
            <a:off x="674297" y="4324022"/>
            <a:ext cx="1333807" cy="644947"/>
          </a:xfrm>
          <a:prstGeom prst="borderCallout2">
            <a:avLst>
              <a:gd name="adj1" fmla="val 33058"/>
              <a:gd name="adj2" fmla="val 101105"/>
              <a:gd name="adj3" fmla="val 33058"/>
              <a:gd name="adj4" fmla="val 114155"/>
              <a:gd name="adj5" fmla="val 57870"/>
              <a:gd name="adj6" fmla="val 130068"/>
            </a:avLst>
          </a:prstGeom>
          <a:solidFill>
            <a:schemeClr val="bg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Octagonal Shape</a:t>
            </a:r>
          </a:p>
        </p:txBody>
      </p:sp>
      <p:sp>
        <p:nvSpPr>
          <p:cNvPr id="25" name="Callout: Bent Line 24">
            <a:extLst>
              <a:ext uri="{FF2B5EF4-FFF2-40B4-BE49-F238E27FC236}">
                <a16:creationId xmlns:a16="http://schemas.microsoft.com/office/drawing/2014/main" id="{83A923CF-DC3F-7A6C-E26A-46C65E695B72}"/>
              </a:ext>
            </a:extLst>
          </p:cNvPr>
          <p:cNvSpPr/>
          <p:nvPr/>
        </p:nvSpPr>
        <p:spPr bwMode="auto">
          <a:xfrm>
            <a:off x="5165842" y="5548433"/>
            <a:ext cx="1333807" cy="644947"/>
          </a:xfrm>
          <a:prstGeom prst="borderCallout2">
            <a:avLst>
              <a:gd name="adj1" fmla="val 33058"/>
              <a:gd name="adj2" fmla="val 101734"/>
              <a:gd name="adj3" fmla="val 33058"/>
              <a:gd name="adj4" fmla="val 114155"/>
              <a:gd name="adj5" fmla="val -235292"/>
              <a:gd name="adj6" fmla="val 85024"/>
            </a:avLst>
          </a:prstGeom>
          <a:solidFill>
            <a:schemeClr val="bg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Octagonal Shape</a:t>
            </a:r>
          </a:p>
        </p:txBody>
      </p:sp>
      <p:sp>
        <p:nvSpPr>
          <p:cNvPr id="26" name="Callout: Bent Line 25">
            <a:extLst>
              <a:ext uri="{FF2B5EF4-FFF2-40B4-BE49-F238E27FC236}">
                <a16:creationId xmlns:a16="http://schemas.microsoft.com/office/drawing/2014/main" id="{EF554C5F-8658-1AD3-E801-F12C4B711B15}"/>
              </a:ext>
            </a:extLst>
          </p:cNvPr>
          <p:cNvSpPr/>
          <p:nvPr/>
        </p:nvSpPr>
        <p:spPr bwMode="auto">
          <a:xfrm>
            <a:off x="347159" y="1889031"/>
            <a:ext cx="1333807" cy="644947"/>
          </a:xfrm>
          <a:prstGeom prst="borderCallout2">
            <a:avLst>
              <a:gd name="adj1" fmla="val 33058"/>
              <a:gd name="adj2" fmla="val 101105"/>
              <a:gd name="adj3" fmla="val 33058"/>
              <a:gd name="adj4" fmla="val 114155"/>
              <a:gd name="adj5" fmla="val -7166"/>
              <a:gd name="adj6" fmla="val 155225"/>
            </a:avLst>
          </a:prstGeom>
          <a:solidFill>
            <a:schemeClr val="bg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Flared Lantern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0C2D3AF3-58D5-AD34-97EE-AEADDBAA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235" y="468435"/>
            <a:ext cx="3089073" cy="685800"/>
          </a:xfrm>
        </p:spPr>
        <p:txBody>
          <a:bodyPr/>
          <a:lstStyle/>
          <a:p>
            <a:pPr>
              <a:defRPr/>
            </a:pPr>
            <a:r>
              <a:rPr lang="en-US" dirty="0"/>
              <a:t>Proposed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869DF-B2C3-B63B-F949-027A4FC888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3"/>
          <a:stretch/>
        </p:blipFill>
        <p:spPr>
          <a:xfrm>
            <a:off x="8741308" y="1961050"/>
            <a:ext cx="2489905" cy="2861472"/>
          </a:xfrm>
          <a:prstGeom prst="rect">
            <a:avLst/>
          </a:prstGeom>
        </p:spPr>
      </p:pic>
      <p:sp>
        <p:nvSpPr>
          <p:cNvPr id="27" name="Callout: Bent Line 26">
            <a:extLst>
              <a:ext uri="{FF2B5EF4-FFF2-40B4-BE49-F238E27FC236}">
                <a16:creationId xmlns:a16="http://schemas.microsoft.com/office/drawing/2014/main" id="{63EE6E25-03A4-42A0-B70F-C8B11B7C1828}"/>
              </a:ext>
            </a:extLst>
          </p:cNvPr>
          <p:cNvSpPr/>
          <p:nvPr/>
        </p:nvSpPr>
        <p:spPr bwMode="auto">
          <a:xfrm>
            <a:off x="9343978" y="5127834"/>
            <a:ext cx="1333807" cy="644947"/>
          </a:xfrm>
          <a:prstGeom prst="borderCallout2">
            <a:avLst>
              <a:gd name="adj1" fmla="val 39562"/>
              <a:gd name="adj2" fmla="val -4559"/>
              <a:gd name="adj3" fmla="val 39562"/>
              <a:gd name="adj4" fmla="val -24843"/>
              <a:gd name="adj5" fmla="val -130770"/>
              <a:gd name="adj6" fmla="val 17139"/>
            </a:avLst>
          </a:prstGeom>
          <a:solidFill>
            <a:schemeClr val="bg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Flared Lantern</a:t>
            </a:r>
          </a:p>
        </p:txBody>
      </p:sp>
    </p:spTree>
    <p:extLst>
      <p:ext uri="{BB962C8B-B14F-4D97-AF65-F5344CB8AC3E}">
        <p14:creationId xmlns:p14="http://schemas.microsoft.com/office/powerpoint/2010/main" val="3788417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D4E008-C22B-41E1-9BEC-F4436D970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7" y="2178050"/>
            <a:ext cx="10572925" cy="1611706"/>
          </a:xfrm>
        </p:spPr>
        <p:txBody>
          <a:bodyPr/>
          <a:lstStyle/>
          <a:p>
            <a:pPr marL="342900" indent="-28575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Calibri" panose="020F0502020204030204" pitchFamily="34" charset="0"/>
              </a:rPr>
              <a:t>Light poles are currently being removed at the 12 parks through the end of April</a:t>
            </a:r>
          </a:p>
          <a:p>
            <a:pPr marL="342900" indent="-28575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a typeface="Yu Mincho" panose="020B0400000000000000" pitchFamily="18" charset="-128"/>
              </a:rPr>
              <a:t>Only have</a:t>
            </a:r>
            <a:r>
              <a:rPr lang="en-US" sz="22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200" dirty="0">
                <a:ea typeface="Yu Mincho" panose="020B0400000000000000" pitchFamily="18" charset="-128"/>
              </a:rPr>
              <a:t>funding to replace light poles at Irving Park and Mt Scott Park</a:t>
            </a:r>
          </a:p>
          <a:p>
            <a:pPr marL="342900" indent="-28575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Yu Mincho" panose="020B0400000000000000" pitchFamily="18" charset="-128"/>
                <a:cs typeface="Calibri" panose="020F0502020204030204" pitchFamily="34" charset="0"/>
              </a:rPr>
              <a:t>Light poles at Irving and Mt Scott will be replaced as soon as possible, and may take up to 16 months</a:t>
            </a:r>
          </a:p>
          <a:p>
            <a:pPr marL="342900" indent="-28575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Yu Mincho" panose="020B0400000000000000" pitchFamily="18" charset="-128"/>
              <a:cs typeface="Calibri" panose="020F0502020204030204" pitchFamily="34" charset="0"/>
            </a:endParaRPr>
          </a:p>
          <a:p>
            <a:pPr marL="342900" indent="-28575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200" dirty="0">
              <a:effectLst/>
              <a:latin typeface="Calibri" panose="020F0502020204030204" pitchFamily="34" charset="0"/>
              <a:ea typeface="Yu Mincho" panose="020B0400000000000000" pitchFamily="18" charset="-128"/>
              <a:cs typeface="Calibri" panose="020F0502020204030204" pitchFamily="34" charset="0"/>
            </a:endParaRPr>
          </a:p>
          <a:p>
            <a:pPr marL="342891" indent="-342891">
              <a:defRPr/>
            </a:pPr>
            <a:endParaRPr lang="en-US" dirty="0"/>
          </a:p>
          <a:p>
            <a:pPr marL="342891" indent="-342891">
              <a:defRPr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AB264-DC42-4DAF-B0C5-9D45FBBC9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Timeline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94E425A-8BEA-0D9F-82AE-79C6D7B138EB}"/>
              </a:ext>
            </a:extLst>
          </p:cNvPr>
          <p:cNvSpPr txBox="1">
            <a:spLocks/>
          </p:cNvSpPr>
          <p:nvPr/>
        </p:nvSpPr>
        <p:spPr>
          <a:xfrm>
            <a:off x="609600" y="3789756"/>
            <a:ext cx="10972800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/>
              <a:t>Budget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9A3E01FD-4551-9246-86E1-0F0947C83592}"/>
              </a:ext>
            </a:extLst>
          </p:cNvPr>
          <p:cNvSpPr txBox="1">
            <a:spLocks/>
          </p:cNvSpPr>
          <p:nvPr/>
        </p:nvSpPr>
        <p:spPr>
          <a:xfrm>
            <a:off x="609598" y="4475556"/>
            <a:ext cx="10572925" cy="1046556"/>
          </a:xfrm>
          <a:prstGeom prst="rect">
            <a:avLst/>
          </a:prstGeom>
        </p:spPr>
        <p:txBody>
          <a:bodyPr/>
          <a:lstStyle>
            <a:lvl1pPr marL="341313" indent="-34131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1363" indent="-2841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141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9861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581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28575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kern="0" dirty="0">
                <a:ea typeface="Yu Mincho" panose="020B0400000000000000" pitchFamily="18" charset="-128"/>
              </a:rPr>
              <a:t>$5,000,000 to remove all light poles and replace light poles at Irving Park and Mt Scott</a:t>
            </a:r>
          </a:p>
          <a:p>
            <a:pPr marL="342900" indent="-28575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kern="0" dirty="0">
                <a:ea typeface="Yu Mincho" panose="020B0400000000000000" pitchFamily="18" charset="-128"/>
              </a:rPr>
              <a:t>Approximately $10,000,000 funding gap to replace the remainder of the light poles</a:t>
            </a:r>
            <a:endParaRPr lang="en-US" sz="1800" kern="0" dirty="0">
              <a:ea typeface="Yu Mincho" panose="020B0400000000000000" pitchFamily="18" charset="-128"/>
            </a:endParaRPr>
          </a:p>
          <a:p>
            <a:pPr marL="342900" indent="-28575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kern="0" dirty="0">
              <a:ea typeface="Yu Mincho" panose="020B0400000000000000" pitchFamily="18" charset="-128"/>
            </a:endParaRPr>
          </a:p>
          <a:p>
            <a:pPr marL="342900" indent="-28575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200" kern="0" dirty="0">
              <a:ea typeface="Yu Mincho" panose="020B0400000000000000" pitchFamily="18" charset="-128"/>
            </a:endParaRPr>
          </a:p>
          <a:p>
            <a:pPr marL="342891" indent="-342891">
              <a:defRPr/>
            </a:pPr>
            <a:endParaRPr lang="en-US" kern="0" dirty="0"/>
          </a:p>
          <a:p>
            <a:pPr marL="342891" indent="-342891">
              <a:defRPr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649361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84A924-CCB2-482F-A38A-4DCBF16E1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Questions and Discussion</a:t>
            </a:r>
          </a:p>
        </p:txBody>
      </p:sp>
      <p:pic>
        <p:nvPicPr>
          <p:cNvPr id="10243" name="Picture 4">
            <a:extLst>
              <a:ext uri="{FF2B5EF4-FFF2-40B4-BE49-F238E27FC236}">
                <a16:creationId xmlns:a16="http://schemas.microsoft.com/office/drawing/2014/main" id="{BBFA3AC8-5C4C-4EBC-90EA-80528ABAD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 b="47726"/>
          <a:stretch>
            <a:fillRect/>
          </a:stretch>
        </p:blipFill>
        <p:spPr bwMode="auto">
          <a:xfrm>
            <a:off x="0" y="2743200"/>
            <a:ext cx="1219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R PPT Template - 2023 16x9" id="{2993C44A-90AC-431A-971B-C4193A1B0CE8}" vid="{622766C6-FF7E-417D-92F5-3B46D8954A1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Light Pole Safety Project</Template>
  <TotalTime>318</TotalTime>
  <Words>367</Words>
  <Application>Microsoft Office PowerPoint</Application>
  <PresentationFormat>Widescreen</PresentationFormat>
  <Paragraphs>57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Calibi</vt:lpstr>
      <vt:lpstr>Calibri</vt:lpstr>
      <vt:lpstr>Symbol</vt:lpstr>
      <vt:lpstr>Default Design</vt:lpstr>
      <vt:lpstr>Light Pole Safety Project – at Historic Sites</vt:lpstr>
      <vt:lpstr>Outline</vt:lpstr>
      <vt:lpstr>Project Scope</vt:lpstr>
      <vt:lpstr>Why Are the Light Poles Being Removed?</vt:lpstr>
      <vt:lpstr>Mt Tabor Fixtures</vt:lpstr>
      <vt:lpstr>Proposed Design</vt:lpstr>
      <vt:lpstr>Timeline</vt:lpstr>
      <vt:lpstr>Questions and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Pole Safety Project – Historic Review Sites</dc:title>
  <dc:creator>Hutchinson, Jill</dc:creator>
  <cp:lastModifiedBy>Horner, Brett</cp:lastModifiedBy>
  <cp:revision>7</cp:revision>
  <cp:lastPrinted>2013-02-20T04:28:25Z</cp:lastPrinted>
  <dcterms:created xsi:type="dcterms:W3CDTF">2023-02-22T22:15:49Z</dcterms:created>
  <dcterms:modified xsi:type="dcterms:W3CDTF">2023-03-08T03:12:50Z</dcterms:modified>
</cp:coreProperties>
</file>