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14"/>
  </p:notesMasterIdLst>
  <p:sldIdLst>
    <p:sldId id="309" r:id="rId6"/>
    <p:sldId id="301" r:id="rId7"/>
    <p:sldId id="260" r:id="rId8"/>
    <p:sldId id="430" r:id="rId9"/>
    <p:sldId id="282" r:id="rId10"/>
    <p:sldId id="308" r:id="rId11"/>
    <p:sldId id="283" r:id="rId12"/>
    <p:sldId id="304" r:id="rId13"/>
  </p:sldIdLst>
  <p:sldSz cx="9144000" cy="6858000" type="screen4x3"/>
  <p:notesSz cx="6881813"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15BA1A-2FB2-45CA-C5BD-B635308C8A38}" name="Huntington, Lisa" initials="HL" userId="S::Lisa.Huntington@portlandoregon.gov::2934ff3f-513d-4e98-9e83-899f77aee012" providerId="AD"/>
  <p188:author id="{04826024-827F-0697-C134-13FF8E16AA47}" name="Young, Ali" initials="YA" userId="S::Ali.Young@portlandoregon.gov::8ab2ca61-f81b-4002-b623-cb2dd78d524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Dvorak, Joe" initials="DJ" lastIdx="1" clrIdx="6">
    <p:extLst>
      <p:ext uri="{19B8F6BF-5375-455C-9EA6-DF929625EA0E}">
        <p15:presenceInfo xmlns:p15="http://schemas.microsoft.com/office/powerpoint/2012/main" userId="S::joe.dvorak@portlandoregon.gov::78ec821c-0db0-4d18-ba4f-df8abbbbb807" providerId="AD"/>
      </p:ext>
    </p:extLst>
  </p:cmAuthor>
  <p:cmAuthor id="1" name="McCormick, Philip" initials="MP" lastIdx="4" clrIdx="0"/>
  <p:cmAuthor id="8" name="Robben, Joshua" initials="RJ" lastIdx="9" clrIdx="7">
    <p:extLst>
      <p:ext uri="{19B8F6BF-5375-455C-9EA6-DF929625EA0E}">
        <p15:presenceInfo xmlns:p15="http://schemas.microsoft.com/office/powerpoint/2012/main" userId="S::Joshua.Robben@portlandoregon.gov::5c24a1d8-c6f4-4a8d-8caf-21cb1bce2532" providerId="AD"/>
      </p:ext>
    </p:extLst>
  </p:cmAuthor>
  <p:cmAuthor id="2" name="Young, Ali" initials="YA" lastIdx="1" clrIdx="1"/>
  <p:cmAuthor id="3" name="Rubin, Kerry" initials="RK" lastIdx="1" clrIdx="2">
    <p:extLst>
      <p:ext uri="{19B8F6BF-5375-455C-9EA6-DF929625EA0E}">
        <p15:presenceInfo xmlns:p15="http://schemas.microsoft.com/office/powerpoint/2012/main" userId="S::Kerry.Rubin@portlandoregon.gov::9abf1108-6ee6-4324-b447-b1b97ef5cbe5" providerId="AD"/>
      </p:ext>
    </p:extLst>
  </p:cmAuthor>
  <p:cmAuthor id="4" name="Irwin, Gary" initials="IG" lastIdx="8" clrIdx="3">
    <p:extLst>
      <p:ext uri="{19B8F6BF-5375-455C-9EA6-DF929625EA0E}">
        <p15:presenceInfo xmlns:p15="http://schemas.microsoft.com/office/powerpoint/2012/main" userId="S::Gary.Irwin@portlandoregon.gov::d10c8496-d792-4e05-9e65-9b95728d18cb" providerId="AD"/>
      </p:ext>
    </p:extLst>
  </p:cmAuthor>
  <p:cmAuthor id="5" name="Chomowicz, Amy" initials="CA" lastIdx="48" clrIdx="4">
    <p:extLst>
      <p:ext uri="{19B8F6BF-5375-455C-9EA6-DF929625EA0E}">
        <p15:presenceInfo xmlns:p15="http://schemas.microsoft.com/office/powerpoint/2012/main" userId="S::AMY.CHOMOWICZ@portlandoregon.gov::461608e0-a8e4-48c6-a2f3-6dbc132fc3b9" providerId="AD"/>
      </p:ext>
    </p:extLst>
  </p:cmAuthor>
  <p:cmAuthor id="6" name="Suto, Paul" initials="SP" lastIdx="2" clrIdx="5">
    <p:extLst>
      <p:ext uri="{19B8F6BF-5375-455C-9EA6-DF929625EA0E}">
        <p15:presenceInfo xmlns:p15="http://schemas.microsoft.com/office/powerpoint/2012/main" userId="S::paul.suto@portlandoregon.gov::897ab265-e7ab-4768-8e61-56e6c22b2ef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FF66"/>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51" autoAdjust="0"/>
    <p:restoredTop sz="83543" autoAdjust="0"/>
  </p:normalViewPr>
  <p:slideViewPr>
    <p:cSldViewPr snapToGrid="0">
      <p:cViewPr varScale="1">
        <p:scale>
          <a:sx n="71" d="100"/>
          <a:sy n="71" d="100"/>
        </p:scale>
        <p:origin x="1541"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97313" y="0"/>
            <a:ext cx="2982912" cy="466725"/>
          </a:xfrm>
          <a:prstGeom prst="rect">
            <a:avLst/>
          </a:prstGeom>
        </p:spPr>
        <p:txBody>
          <a:bodyPr vert="horz" lIns="91440" tIns="45720" rIns="91440" bIns="45720" rtlCol="0"/>
          <a:lstStyle>
            <a:lvl1pPr algn="r">
              <a:defRPr sz="1200"/>
            </a:lvl1pPr>
          </a:lstStyle>
          <a:p>
            <a:fld id="{677C0ED0-322D-49C2-92E3-C1D45C2EA50B}" type="datetimeFigureOut">
              <a:rPr lang="en-US" smtClean="0"/>
              <a:t>2/10/2023</a:t>
            </a:fld>
            <a:endParaRPr lang="en-US"/>
          </a:p>
        </p:txBody>
      </p:sp>
      <p:sp>
        <p:nvSpPr>
          <p:cNvPr id="4" name="Slide Image Placeholder 3"/>
          <p:cNvSpPr>
            <a:spLocks noGrp="1" noRot="1" noChangeAspect="1"/>
          </p:cNvSpPr>
          <p:nvPr>
            <p:ph type="sldImg" idx="2"/>
          </p:nvPr>
        </p:nvSpPr>
        <p:spPr>
          <a:xfrm>
            <a:off x="13509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8975" y="4473575"/>
            <a:ext cx="55054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2982913"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97313" y="8829675"/>
            <a:ext cx="2982912" cy="466725"/>
          </a:xfrm>
          <a:prstGeom prst="rect">
            <a:avLst/>
          </a:prstGeom>
        </p:spPr>
        <p:txBody>
          <a:bodyPr vert="horz" lIns="91440" tIns="45720" rIns="91440" bIns="45720" rtlCol="0" anchor="b"/>
          <a:lstStyle>
            <a:lvl1pPr algn="r">
              <a:defRPr sz="1200"/>
            </a:lvl1pPr>
          </a:lstStyle>
          <a:p>
            <a:fld id="{E8E7D6A1-7B6A-4302-9E3B-C99E74E0CBBB}" type="slidenum">
              <a:rPr lang="en-US" smtClean="0"/>
              <a:t>‹#›</a:t>
            </a:fld>
            <a:endParaRPr lang="en-US"/>
          </a:p>
        </p:txBody>
      </p:sp>
    </p:spTree>
    <p:extLst>
      <p:ext uri="{BB962C8B-B14F-4D97-AF65-F5344CB8AC3E}">
        <p14:creationId xmlns:p14="http://schemas.microsoft.com/office/powerpoint/2010/main" val="1047461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a:extLst>
              <a:ext uri="{FF2B5EF4-FFF2-40B4-BE49-F238E27FC236}">
                <a16:creationId xmlns:a16="http://schemas.microsoft.com/office/drawing/2014/main" id="{3C1D3EF5-8ADE-DC4B-BA6E-E575B829DC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6" name="Notes Placeholder 2">
            <a:extLst>
              <a:ext uri="{FF2B5EF4-FFF2-40B4-BE49-F238E27FC236}">
                <a16:creationId xmlns:a16="http://schemas.microsoft.com/office/drawing/2014/main" id="{AC91055E-1DD4-1141-9C7F-FCFFE8B1AD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Good morning and thank you for your time. We come to you today to request authorization to advertise the construction contract for the Tryon Creek Fish Passage Improvement project.</a:t>
            </a:r>
          </a:p>
          <a:p>
            <a:endParaRPr lang="en-US" altLang="en-US" dirty="0"/>
          </a:p>
          <a:p>
            <a:r>
              <a:rPr lang="en-US" altLang="en-US" dirty="0"/>
              <a:t>My name is Ali Young, and I am the Project Manager for Environmental Services. </a:t>
            </a:r>
          </a:p>
        </p:txBody>
      </p:sp>
      <p:sp>
        <p:nvSpPr>
          <p:cNvPr id="6147" name="Slide Number Placeholder 3">
            <a:extLst>
              <a:ext uri="{FF2B5EF4-FFF2-40B4-BE49-F238E27FC236}">
                <a16:creationId xmlns:a16="http://schemas.microsoft.com/office/drawing/2014/main" id="{51780078-8F50-2F40-8FAF-DC3E7DD447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1271" indent="-288950">
              <a:defRPr>
                <a:solidFill>
                  <a:schemeClr val="tx1"/>
                </a:solidFill>
                <a:latin typeface="Arial" panose="020B0604020202020204" pitchFamily="34" charset="0"/>
                <a:cs typeface="Arial" panose="020B0604020202020204" pitchFamily="34" charset="0"/>
              </a:defRPr>
            </a:lvl2pPr>
            <a:lvl3pPr marL="1155802" indent="-231160">
              <a:defRPr>
                <a:solidFill>
                  <a:schemeClr val="tx1"/>
                </a:solidFill>
                <a:latin typeface="Arial" panose="020B0604020202020204" pitchFamily="34" charset="0"/>
                <a:cs typeface="Arial" panose="020B0604020202020204" pitchFamily="34" charset="0"/>
              </a:defRPr>
            </a:lvl3pPr>
            <a:lvl4pPr marL="1618122" indent="-231160">
              <a:defRPr>
                <a:solidFill>
                  <a:schemeClr val="tx1"/>
                </a:solidFill>
                <a:latin typeface="Arial" panose="020B0604020202020204" pitchFamily="34" charset="0"/>
                <a:cs typeface="Arial" panose="020B0604020202020204" pitchFamily="34" charset="0"/>
              </a:defRPr>
            </a:lvl4pPr>
            <a:lvl5pPr marL="2080443" indent="-231160">
              <a:defRPr>
                <a:solidFill>
                  <a:schemeClr val="tx1"/>
                </a:solidFill>
                <a:latin typeface="Arial" panose="020B0604020202020204" pitchFamily="34" charset="0"/>
                <a:cs typeface="Arial" panose="020B0604020202020204" pitchFamily="34" charset="0"/>
              </a:defRPr>
            </a:lvl5pPr>
            <a:lvl6pPr marL="254276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508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740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972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F4DB3D4-8912-9C41-BD10-FEEF13C5CD9E}" type="slidenum">
              <a:rPr lang="en-US" altLang="en-US"/>
              <a:pPr/>
              <a:t>1</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We have a short presentation with 5 slides that provide an overview on the Tryon Creek Fish Passage Improvement project.</a:t>
            </a:r>
          </a:p>
        </p:txBody>
      </p:sp>
      <p:sp>
        <p:nvSpPr>
          <p:cNvPr id="4" name="Slide Number Placeholder 3"/>
          <p:cNvSpPr>
            <a:spLocks noGrp="1"/>
          </p:cNvSpPr>
          <p:nvPr>
            <p:ph type="sldNum" sz="quarter" idx="5"/>
          </p:nvPr>
        </p:nvSpPr>
        <p:spPr/>
        <p:txBody>
          <a:bodyPr/>
          <a:lstStyle/>
          <a:p>
            <a:fld id="{A820000F-9055-4BFC-9B30-1E90BB888AAF}" type="slidenum">
              <a:rPr lang="en-US" altLang="en-US" smtClean="0"/>
              <a:pPr/>
              <a:t>2</a:t>
            </a:fld>
            <a:endParaRPr lang="en-US" altLang="en-US"/>
          </a:p>
        </p:txBody>
      </p:sp>
    </p:spTree>
    <p:extLst>
      <p:ext uri="{BB962C8B-B14F-4D97-AF65-F5344CB8AC3E}">
        <p14:creationId xmlns:p14="http://schemas.microsoft.com/office/powerpoint/2010/main" val="941023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The project is located on Tryon Creek at the SW Boones Ferry Road crossing. Tryon Creek flows from the southwest in Portland to the southeast into the Willamette River in the City of Lake Oswego.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Arnold Creek enters Tryon Creek at the upstream end of the new Boones Ferry Road bridge.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Downstream of Boones Ferry Road, Tryon Creek flows through Tryon Creek State Park.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8AED668-F7AA-48B4-B0A5-1DB26FBFEA14}" type="slidenum">
              <a:rPr lang="en-US" smtClean="0"/>
              <a:t>3</a:t>
            </a:fld>
            <a:endParaRPr lang="en-US"/>
          </a:p>
        </p:txBody>
      </p:sp>
    </p:spTree>
    <p:extLst>
      <p:ext uri="{BB962C8B-B14F-4D97-AF65-F5344CB8AC3E}">
        <p14:creationId xmlns:p14="http://schemas.microsoft.com/office/powerpoint/2010/main" val="1920846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04875" rtl="0" eaLnBrk="0" fontAlgn="base" latinLnBrk="0" hangingPunct="0">
              <a:lnSpc>
                <a:spcPct val="100000"/>
              </a:lnSpc>
              <a:spcBef>
                <a:spcPts val="400"/>
              </a:spcBef>
              <a:spcAft>
                <a:spcPct val="0"/>
              </a:spcAft>
              <a:buClrTx/>
              <a:buSzTx/>
              <a:buFontTx/>
              <a:buNone/>
              <a:tabLst/>
              <a:defRPr/>
            </a:pPr>
            <a:r>
              <a:rPr lang="en-US" sz="1800" b="0" i="0" dirty="0">
                <a:solidFill>
                  <a:srgbClr val="15191E"/>
                </a:solidFill>
                <a:effectLst/>
                <a:latin typeface="Open Sans" panose="020B0606030504020204" pitchFamily="34" charset="0"/>
              </a:rPr>
              <a:t>In spring 2022, Environmental Services completed the Boones Ferry Bridge Project which removed an undersized culvert in Tryon Creek and replaced it with a new bridge, restoring connections for fish, wildlife, and people. While the creek is now flowing freely, the fish passage elements have not held up to severe flows, </a:t>
            </a:r>
            <a:r>
              <a:rPr lang="en-US" sz="1800" dirty="0">
                <a:effectLst/>
                <a:latin typeface="Calibri" panose="020F0502020204030204" pitchFamily="34" charset="0"/>
                <a:ea typeface="Calibri" panose="020F0502020204030204" pitchFamily="34" charset="0"/>
                <a:cs typeface="Calibri" panose="020F0502020204030204" pitchFamily="34" charset="0"/>
              </a:rPr>
              <a:t>failing to meet Oregon Department of Fish and Wildlife’s (ODFW) fish passage requirements, and violating our permit with Oregon Department of State Lands (DSL). The City is now under a legally binding consent order with DSL to resolve permit violations by providing fish passage </a:t>
            </a:r>
            <a:r>
              <a:rPr lang="en-US" sz="1800" u="sng" dirty="0">
                <a:effectLst/>
                <a:latin typeface="Calibri" panose="020F0502020204030204" pitchFamily="34" charset="0"/>
                <a:ea typeface="Calibri" panose="020F0502020204030204" pitchFamily="34" charset="0"/>
                <a:cs typeface="Calibri" panose="020F0502020204030204" pitchFamily="34" charset="0"/>
              </a:rPr>
              <a:t>by September 2023</a:t>
            </a:r>
            <a:r>
              <a:rPr lang="en-US" sz="1800" dirty="0">
                <a:effectLst/>
                <a:latin typeface="Calibri" panose="020F0502020204030204" pitchFamily="34" charset="0"/>
                <a:ea typeface="Calibri" panose="020F0502020204030204" pitchFamily="34" charset="0"/>
                <a:cs typeface="Calibri" panose="020F0502020204030204" pitchFamily="34" charset="0"/>
              </a:rPr>
              <a:t>. T</a:t>
            </a:r>
            <a:r>
              <a:rPr lang="en-US" sz="1800" b="0" i="0" dirty="0">
                <a:solidFill>
                  <a:srgbClr val="15191E"/>
                </a:solidFill>
                <a:effectLst/>
                <a:latin typeface="Open Sans" panose="020B0606030504020204" pitchFamily="34" charset="0"/>
              </a:rPr>
              <a:t>o comply, we will make improvements to ensure the creek is passable for fish species moving upstream to the areas opened by the bridge project.</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Additionally, an 18" sewer pipe upstream of the bridge was re-exposed creating a public health risk along with a partial fish passage barrier at low flow. </a:t>
            </a:r>
          </a:p>
        </p:txBody>
      </p:sp>
      <p:sp>
        <p:nvSpPr>
          <p:cNvPr id="4" name="Slide Number Placeholder 3"/>
          <p:cNvSpPr>
            <a:spLocks noGrp="1"/>
          </p:cNvSpPr>
          <p:nvPr>
            <p:ph type="sldNum" sz="quarter" idx="5"/>
          </p:nvPr>
        </p:nvSpPr>
        <p:spPr/>
        <p:txBody>
          <a:bodyPr/>
          <a:lstStyle/>
          <a:p>
            <a:fld id="{B8AED668-F7AA-48B4-B0A5-1DB26FBFEA14}" type="slidenum">
              <a:rPr lang="en-US" smtClean="0"/>
              <a:t>4</a:t>
            </a:fld>
            <a:endParaRPr lang="en-US"/>
          </a:p>
        </p:txBody>
      </p:sp>
    </p:spTree>
    <p:extLst>
      <p:ext uri="{BB962C8B-B14F-4D97-AF65-F5344CB8AC3E}">
        <p14:creationId xmlns:p14="http://schemas.microsoft.com/office/powerpoint/2010/main" val="2056857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0CD49DB-7083-4CF1-AD6D-21BB9A67E7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52B24C8D-42B0-438D-ADAD-4279A0B3B6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04875" rtl="0" eaLnBrk="0" fontAlgn="base" latinLnBrk="0" hangingPunct="0">
              <a:lnSpc>
                <a:spcPct val="100000"/>
              </a:lnSpc>
              <a:spcBef>
                <a:spcPts val="4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Our project will meet ODFW requirements for fish passage per the DSL consent order.</a:t>
            </a:r>
          </a:p>
          <a:p>
            <a:pPr marL="0" marR="0" lvl="0" indent="0" algn="l" defTabSz="904875" rtl="0" eaLnBrk="0" fontAlgn="base" latinLnBrk="0" hangingPunct="0">
              <a:lnSpc>
                <a:spcPct val="100000"/>
              </a:lnSpc>
              <a:spcBef>
                <a:spcPts val="4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04875" rtl="0" eaLnBrk="0" fontAlgn="base" latinLnBrk="0" hangingPunct="0">
              <a:lnSpc>
                <a:spcPct val="100000"/>
              </a:lnSpc>
              <a:spcBef>
                <a:spcPts val="4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Additionally, our project will</a:t>
            </a:r>
            <a:r>
              <a:rPr lang="en-US" sz="1800" dirty="0">
                <a:effectLst/>
                <a:latin typeface="Calibri" panose="020F0502020204030204" pitchFamily="34" charset="0"/>
                <a:ea typeface="Calibri" panose="020F0502020204030204" pitchFamily="34" charset="0"/>
                <a:cs typeface="Arial" panose="020B0604020202020204" pitchFamily="34" charset="0"/>
              </a:rPr>
              <a:t> incorporate natural processes to help dissipate energy, address active bed and bank erosion, and protect and re-bury the exposed sewer pipe. Our project will enhance riparian, wetland, and upland native plant diversity and structural complexity in areas of disturbance. We will incorporate natural elements like large wood and other native materials to help enhance habitat. </a:t>
            </a:r>
          </a:p>
          <a:p>
            <a:pPr marL="0" marR="0" lvl="0" indent="0" algn="l" defTabSz="904875" rtl="0" eaLnBrk="0" fontAlgn="base" latinLnBrk="0" hangingPunct="0">
              <a:lnSpc>
                <a:spcPct val="100000"/>
              </a:lnSpc>
              <a:spcBef>
                <a:spcPts val="4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04875" rtl="0" eaLnBrk="0" fontAlgn="base" latinLnBrk="0" hangingPunct="0">
              <a:lnSpc>
                <a:spcPct val="100000"/>
              </a:lnSpc>
              <a:spcBef>
                <a:spcPts val="400"/>
              </a:spcBef>
              <a:spcAft>
                <a:spcPct val="0"/>
              </a:spcAft>
              <a:buClrTx/>
              <a:buSzTx/>
              <a:buFontTx/>
              <a:buNone/>
              <a:tabLst/>
              <a:defRPr/>
            </a:pPr>
            <a:endParaRPr lang="en-US" b="0" i="0" strike="sngStrike" dirty="0">
              <a:solidFill>
                <a:srgbClr val="15191E"/>
              </a:solidFill>
              <a:effectLst/>
              <a:latin typeface="Open Sans" panose="020B0606030504020204" pitchFamily="34" charset="0"/>
            </a:endParaRPr>
          </a:p>
        </p:txBody>
      </p:sp>
      <p:sp>
        <p:nvSpPr>
          <p:cNvPr id="8196" name="Slide Number Placeholder 3">
            <a:extLst>
              <a:ext uri="{FF2B5EF4-FFF2-40B4-BE49-F238E27FC236}">
                <a16:creationId xmlns:a16="http://schemas.microsoft.com/office/drawing/2014/main" id="{C546E3B4-5783-4136-BEEB-111452AC34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42FF627-5B9A-4680-A86F-A3DACF94DA9A}" type="slidenum">
              <a:rPr lang="en-US" altLang="en-US" smtClean="0"/>
              <a:pPr/>
              <a:t>5</a:t>
            </a:fld>
            <a:endParaRPr lang="en-US" altLang="en-US"/>
          </a:p>
        </p:txBody>
      </p:sp>
    </p:spTree>
    <p:extLst>
      <p:ext uri="{BB962C8B-B14F-4D97-AF65-F5344CB8AC3E}">
        <p14:creationId xmlns:p14="http://schemas.microsoft.com/office/powerpoint/2010/main" val="183998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Regular monthly updates to Tryon Creek Watershed Council at their board meetings (which includes Arnold neighbors and Friends of Tryon and West Multnomah Soil &amp; Water Conservation District). We gave the board a tour last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1EB95A3-2032-4E4A-B581-B103CB012504}" type="slidenum">
              <a:rPr lang="en-US" smtClean="0"/>
              <a:t>6</a:t>
            </a:fld>
            <a:endParaRPr lang="en-US"/>
          </a:p>
        </p:txBody>
      </p:sp>
    </p:spTree>
    <p:extLst>
      <p:ext uri="{BB962C8B-B14F-4D97-AF65-F5344CB8AC3E}">
        <p14:creationId xmlns:p14="http://schemas.microsoft.com/office/powerpoint/2010/main" val="2622699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estimated construction cost for this project is $1,247,000. This estimate has a </a:t>
            </a:r>
            <a:r>
              <a:rPr lang="en-US" dirty="0">
                <a:highlight>
                  <a:srgbClr val="FFFF00"/>
                </a:highlight>
              </a:rPr>
              <a:t>high</a:t>
            </a:r>
            <a:r>
              <a:rPr lang="en-US" dirty="0"/>
              <a:t> level of confidence and is based on final construction drawings.</a:t>
            </a:r>
          </a:p>
          <a:p>
            <a:endParaRPr lang="en-US" dirty="0"/>
          </a:p>
          <a:p>
            <a:r>
              <a:rPr lang="en-US" dirty="0"/>
              <a:t>The project is scheduled to Advertise in February 2023 and begin construction in June 2023. Construction can only take place during an In Water Work Window regulated by ODFW for migratory fish protection. It is important to align construction with this window and construction is estimated to last approximately 5 months, meeting the September 2023 consent order deadline.</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905AC15E-4F66-5243-8CD5-C2176B4E7768}" type="slidenum">
              <a:rPr lang="en-US" altLang="en-US" smtClean="0"/>
              <a:pPr>
                <a:defRPr/>
              </a:pPr>
              <a:t>7</a:t>
            </a:fld>
            <a:endParaRPr lang="en-US" altLang="en-US"/>
          </a:p>
        </p:txBody>
      </p:sp>
    </p:spTree>
    <p:extLst>
      <p:ext uri="{BB962C8B-B14F-4D97-AF65-F5344CB8AC3E}">
        <p14:creationId xmlns:p14="http://schemas.microsoft.com/office/powerpoint/2010/main" val="1053082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20000F-9055-4BFC-9B30-1E90BB888AAF}" type="slidenum">
              <a:rPr lang="en-US" altLang="en-US" smtClean="0"/>
              <a:pPr/>
              <a:t>8</a:t>
            </a:fld>
            <a:endParaRPr lang="en-US" altLang="en-US"/>
          </a:p>
        </p:txBody>
      </p:sp>
    </p:spTree>
    <p:extLst>
      <p:ext uri="{BB962C8B-B14F-4D97-AF65-F5344CB8AC3E}">
        <p14:creationId xmlns:p14="http://schemas.microsoft.com/office/powerpoint/2010/main" val="13001346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87A7177B-B9F2-4330-A2E9-1F7B9E24BCA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1588"/>
            <a:ext cx="913765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Rectangle 8"/>
          <p:cNvSpPr>
            <a:spLocks noGrp="1" noChangeArrowheads="1"/>
          </p:cNvSpPr>
          <p:nvPr>
            <p:ph type="ctrTitle"/>
          </p:nvPr>
        </p:nvSpPr>
        <p:spPr>
          <a:xfrm>
            <a:off x="1066800" y="1524000"/>
            <a:ext cx="7924800" cy="1600200"/>
          </a:xfrm>
        </p:spPr>
        <p:txBody>
          <a:bodyPr/>
          <a:lstStyle>
            <a:lvl1pPr algn="r">
              <a:defRPr b="0"/>
            </a:lvl1pPr>
          </a:lstStyle>
          <a:p>
            <a:pPr lvl="0"/>
            <a:r>
              <a:rPr lang="en-US" altLang="en-US" noProof="0"/>
              <a:t>Click to edit Master title style</a:t>
            </a:r>
          </a:p>
        </p:txBody>
      </p:sp>
      <p:sp>
        <p:nvSpPr>
          <p:cNvPr id="3081" name="Rectangle 9"/>
          <p:cNvSpPr>
            <a:spLocks noGrp="1" noChangeArrowheads="1"/>
          </p:cNvSpPr>
          <p:nvPr>
            <p:ph type="subTitle" idx="1"/>
          </p:nvPr>
        </p:nvSpPr>
        <p:spPr>
          <a:xfrm>
            <a:off x="4038600" y="2286000"/>
            <a:ext cx="4953000" cy="1524000"/>
          </a:xfrm>
        </p:spPr>
        <p:txBody>
          <a:bodyPr/>
          <a:lstStyle>
            <a:lvl1pPr marL="0" indent="0" algn="r">
              <a:buFontTx/>
              <a:buNone/>
              <a:defRPr sz="1800"/>
            </a:lvl1pPr>
          </a:lstStyle>
          <a:p>
            <a:pPr lvl="0"/>
            <a:r>
              <a:rPr lang="en-US" altLang="en-US" noProof="0"/>
              <a:t>Click to edit Master subtitle style</a:t>
            </a:r>
          </a:p>
        </p:txBody>
      </p:sp>
    </p:spTree>
    <p:extLst>
      <p:ext uri="{BB962C8B-B14F-4D97-AF65-F5344CB8AC3E}">
        <p14:creationId xmlns:p14="http://schemas.microsoft.com/office/powerpoint/2010/main" val="2300423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2647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304800"/>
            <a:ext cx="20574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304800"/>
            <a:ext cx="60198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1238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7606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961323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41438"/>
            <a:ext cx="4038600" cy="452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19600" y="1341438"/>
            <a:ext cx="4038600" cy="452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0421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1505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29459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409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13503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9164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9">
            <a:extLst>
              <a:ext uri="{FF2B5EF4-FFF2-40B4-BE49-F238E27FC236}">
                <a16:creationId xmlns:a16="http://schemas.microsoft.com/office/drawing/2014/main" id="{9FC784DA-02F9-4EB1-9485-E73CAC760458}"/>
              </a:ext>
            </a:extLst>
          </p:cNvPr>
          <p:cNvSpPr>
            <a:spLocks noChangeArrowheads="1"/>
          </p:cNvSpPr>
          <p:nvPr userDrawn="1"/>
        </p:nvSpPr>
        <p:spPr bwMode="auto">
          <a:xfrm>
            <a:off x="0" y="6248400"/>
            <a:ext cx="9144000" cy="609600"/>
          </a:xfrm>
          <a:prstGeom prst="rect">
            <a:avLst/>
          </a:prstGeom>
          <a:gradFill rotWithShape="1">
            <a:gsLst>
              <a:gs pos="0">
                <a:schemeClr val="bg1"/>
              </a:gs>
              <a:gs pos="100000">
                <a:srgbClr val="006325">
                  <a:alpha val="48000"/>
                </a:srgbClr>
              </a:gs>
            </a:gsLst>
            <a:lin ang="5400000" scaled="1"/>
          </a:gradFill>
          <a:ln>
            <a:noFill/>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latin typeface="Calibri" panose="020F0502020204030204" pitchFamily="34" charset="0"/>
            </a:endParaRPr>
          </a:p>
        </p:txBody>
      </p:sp>
      <p:sp>
        <p:nvSpPr>
          <p:cNvPr id="1027" name="Rectangle 9">
            <a:extLst>
              <a:ext uri="{FF2B5EF4-FFF2-40B4-BE49-F238E27FC236}">
                <a16:creationId xmlns:a16="http://schemas.microsoft.com/office/drawing/2014/main" id="{BC8F8ABB-FFE4-4479-A4D8-C6C9F2A7E03F}"/>
              </a:ext>
            </a:extLst>
          </p:cNvPr>
          <p:cNvSpPr>
            <a:spLocks noChangeArrowheads="1"/>
          </p:cNvSpPr>
          <p:nvPr userDrawn="1"/>
        </p:nvSpPr>
        <p:spPr bwMode="auto">
          <a:xfrm>
            <a:off x="0" y="0"/>
            <a:ext cx="9144000" cy="457200"/>
          </a:xfrm>
          <a:prstGeom prst="rect">
            <a:avLst/>
          </a:prstGeom>
          <a:gradFill rotWithShape="1">
            <a:gsLst>
              <a:gs pos="0">
                <a:srgbClr val="006325">
                  <a:alpha val="48000"/>
                </a:srgbClr>
              </a:gs>
              <a:gs pos="100000">
                <a:srgbClr val="FFFFFF"/>
              </a:gs>
            </a:gsLst>
            <a:lin ang="5400000" scaled="1"/>
          </a:gradFill>
          <a:ln>
            <a:noFill/>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latin typeface="Calibri" panose="020F0502020204030204" pitchFamily="34" charset="0"/>
            </a:endParaRPr>
          </a:p>
        </p:txBody>
      </p:sp>
      <p:sp>
        <p:nvSpPr>
          <p:cNvPr id="1028" name="Text Box 11">
            <a:extLst>
              <a:ext uri="{FF2B5EF4-FFF2-40B4-BE49-F238E27FC236}">
                <a16:creationId xmlns:a16="http://schemas.microsoft.com/office/drawing/2014/main" id="{5B50E29E-0D5C-4C5D-973D-25AF4D860BCF}"/>
              </a:ext>
            </a:extLst>
          </p:cNvPr>
          <p:cNvSpPr txBox="1">
            <a:spLocks noChangeArrowheads="1"/>
          </p:cNvSpPr>
          <p:nvPr userDrawn="1"/>
        </p:nvSpPr>
        <p:spPr bwMode="auto">
          <a:xfrm>
            <a:off x="914400" y="6477000"/>
            <a:ext cx="7239000" cy="244475"/>
          </a:xfrm>
          <a:prstGeom prst="rect">
            <a:avLst/>
          </a:prstGeom>
          <a:noFill/>
          <a:ln>
            <a:noFill/>
          </a:ln>
          <a:effec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defRPr/>
            </a:pPr>
            <a:r>
              <a:rPr lang="en-US" altLang="en-US" sz="1000" b="1">
                <a:solidFill>
                  <a:srgbClr val="006325"/>
                </a:solidFill>
                <a:latin typeface="Calibri" panose="020F0502020204030204" pitchFamily="34" charset="0"/>
              </a:rPr>
              <a:t>Environmental Services   l    Presentation Title</a:t>
            </a:r>
          </a:p>
        </p:txBody>
      </p:sp>
      <p:sp>
        <p:nvSpPr>
          <p:cNvPr id="1029" name="Text Box 12">
            <a:extLst>
              <a:ext uri="{FF2B5EF4-FFF2-40B4-BE49-F238E27FC236}">
                <a16:creationId xmlns:a16="http://schemas.microsoft.com/office/drawing/2014/main" id="{AC0AFBAB-AE0B-4D36-8535-E42CBF16DC1A}"/>
              </a:ext>
            </a:extLst>
          </p:cNvPr>
          <p:cNvSpPr txBox="1">
            <a:spLocks noChangeArrowheads="1"/>
          </p:cNvSpPr>
          <p:nvPr userDrawn="1"/>
        </p:nvSpPr>
        <p:spPr bwMode="auto">
          <a:xfrm>
            <a:off x="8077200" y="6477000"/>
            <a:ext cx="990600" cy="244475"/>
          </a:xfrm>
          <a:prstGeom prst="rect">
            <a:avLst/>
          </a:prstGeom>
          <a:noFill/>
          <a:ln>
            <a:noFill/>
          </a:ln>
          <a:effec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defRPr/>
            </a:pPr>
            <a:fld id="{82B08E58-FC69-4AF6-868C-D8AB81CBC1C8}" type="slidenum">
              <a:rPr lang="en-US" altLang="en-US" sz="1000" b="1" smtClean="0">
                <a:solidFill>
                  <a:srgbClr val="006325"/>
                </a:solidFill>
                <a:latin typeface="Calibri" panose="020F0502020204030204" pitchFamily="34" charset="0"/>
              </a:rPr>
              <a:pPr algn="r" eaLnBrk="1" hangingPunct="1">
                <a:spcBef>
                  <a:spcPct val="50000"/>
                </a:spcBef>
                <a:defRPr/>
              </a:pPr>
              <a:t>‹#›</a:t>
            </a:fld>
            <a:endParaRPr lang="en-US" altLang="en-US" sz="1000" b="1">
              <a:solidFill>
                <a:srgbClr val="006325"/>
              </a:solidFill>
              <a:latin typeface="Calibri" panose="020F0502020204030204" pitchFamily="34" charset="0"/>
            </a:endParaRPr>
          </a:p>
        </p:txBody>
      </p:sp>
      <p:pic>
        <p:nvPicPr>
          <p:cNvPr id="1030" name="Picture 13" descr="Heron">
            <a:extLst>
              <a:ext uri="{FF2B5EF4-FFF2-40B4-BE49-F238E27FC236}">
                <a16:creationId xmlns:a16="http://schemas.microsoft.com/office/drawing/2014/main" id="{A7A8F3E6-A518-4337-952A-8E8B4182250D}"/>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2400" y="5943600"/>
            <a:ext cx="7032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Line 14">
            <a:extLst>
              <a:ext uri="{FF2B5EF4-FFF2-40B4-BE49-F238E27FC236}">
                <a16:creationId xmlns:a16="http://schemas.microsoft.com/office/drawing/2014/main" id="{683CD210-3347-49A6-B7F2-43DD16D6D4C3}"/>
              </a:ext>
            </a:extLst>
          </p:cNvPr>
          <p:cNvSpPr>
            <a:spLocks noChangeShapeType="1"/>
          </p:cNvSpPr>
          <p:nvPr userDrawn="1"/>
        </p:nvSpPr>
        <p:spPr bwMode="auto">
          <a:xfrm>
            <a:off x="304800" y="914400"/>
            <a:ext cx="8229600" cy="0"/>
          </a:xfrm>
          <a:prstGeom prst="line">
            <a:avLst/>
          </a:prstGeom>
          <a:noFill/>
          <a:ln w="25400">
            <a:solidFill>
              <a:srgbClr val="00632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2" name="Rectangle 19">
            <a:extLst>
              <a:ext uri="{FF2B5EF4-FFF2-40B4-BE49-F238E27FC236}">
                <a16:creationId xmlns:a16="http://schemas.microsoft.com/office/drawing/2014/main" id="{99661FC5-551A-41FE-9D34-289DB5AB7E4B}"/>
              </a:ext>
            </a:extLst>
          </p:cNvPr>
          <p:cNvSpPr>
            <a:spLocks noGrp="1" noChangeArrowheads="1"/>
          </p:cNvSpPr>
          <p:nvPr>
            <p:ph type="title"/>
          </p:nvPr>
        </p:nvSpPr>
        <p:spPr bwMode="auto">
          <a:xfrm>
            <a:off x="228600" y="3048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33" name="Rectangle 20">
            <a:extLst>
              <a:ext uri="{FF2B5EF4-FFF2-40B4-BE49-F238E27FC236}">
                <a16:creationId xmlns:a16="http://schemas.microsoft.com/office/drawing/2014/main" id="{63183774-3192-48CA-83C5-235C1DE40B5D}"/>
              </a:ext>
            </a:extLst>
          </p:cNvPr>
          <p:cNvSpPr>
            <a:spLocks noGrp="1" noChangeArrowheads="1"/>
          </p:cNvSpPr>
          <p:nvPr>
            <p:ph type="body" idx="1"/>
          </p:nvPr>
        </p:nvSpPr>
        <p:spPr bwMode="auto">
          <a:xfrm>
            <a:off x="228600" y="1341438"/>
            <a:ext cx="82296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79"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rtl="0" eaLnBrk="0" fontAlgn="base" hangingPunct="0">
        <a:spcBef>
          <a:spcPct val="0"/>
        </a:spcBef>
        <a:spcAft>
          <a:spcPct val="0"/>
        </a:spcAft>
        <a:defRPr sz="3600" b="1" kern="1200">
          <a:solidFill>
            <a:srgbClr val="006325"/>
          </a:solidFill>
          <a:latin typeface="+mj-lt"/>
          <a:ea typeface="+mj-ea"/>
          <a:cs typeface="+mj-cs"/>
        </a:defRPr>
      </a:lvl1pPr>
      <a:lvl2pPr algn="l" rtl="0" eaLnBrk="0" fontAlgn="base" hangingPunct="0">
        <a:spcBef>
          <a:spcPct val="0"/>
        </a:spcBef>
        <a:spcAft>
          <a:spcPct val="0"/>
        </a:spcAft>
        <a:defRPr sz="3600" b="1">
          <a:solidFill>
            <a:srgbClr val="006325"/>
          </a:solidFill>
          <a:latin typeface="Calibri" panose="020F0502020204030204" pitchFamily="34" charset="0"/>
          <a:cs typeface="Arial" panose="020B0604020202020204" pitchFamily="34" charset="0"/>
        </a:defRPr>
      </a:lvl2pPr>
      <a:lvl3pPr algn="l" rtl="0" eaLnBrk="0" fontAlgn="base" hangingPunct="0">
        <a:spcBef>
          <a:spcPct val="0"/>
        </a:spcBef>
        <a:spcAft>
          <a:spcPct val="0"/>
        </a:spcAft>
        <a:defRPr sz="3600" b="1">
          <a:solidFill>
            <a:srgbClr val="006325"/>
          </a:solidFill>
          <a:latin typeface="Calibri" panose="020F0502020204030204" pitchFamily="34" charset="0"/>
          <a:cs typeface="Arial" panose="020B0604020202020204" pitchFamily="34" charset="0"/>
        </a:defRPr>
      </a:lvl3pPr>
      <a:lvl4pPr algn="l" rtl="0" eaLnBrk="0" fontAlgn="base" hangingPunct="0">
        <a:spcBef>
          <a:spcPct val="0"/>
        </a:spcBef>
        <a:spcAft>
          <a:spcPct val="0"/>
        </a:spcAft>
        <a:defRPr sz="3600" b="1">
          <a:solidFill>
            <a:srgbClr val="006325"/>
          </a:solidFill>
          <a:latin typeface="Calibri" panose="020F0502020204030204" pitchFamily="34" charset="0"/>
          <a:cs typeface="Arial" panose="020B0604020202020204" pitchFamily="34" charset="0"/>
        </a:defRPr>
      </a:lvl4pPr>
      <a:lvl5pPr algn="l" rtl="0" eaLnBrk="0" fontAlgn="base" hangingPunct="0">
        <a:spcBef>
          <a:spcPct val="0"/>
        </a:spcBef>
        <a:spcAft>
          <a:spcPct val="0"/>
        </a:spcAft>
        <a:defRPr sz="3600" b="1">
          <a:solidFill>
            <a:srgbClr val="006325"/>
          </a:solidFill>
          <a:latin typeface="Calibri" panose="020F0502020204030204" pitchFamily="34" charset="0"/>
          <a:cs typeface="Arial" panose="020B0604020202020204" pitchFamily="34" charset="0"/>
        </a:defRPr>
      </a:lvl5pPr>
      <a:lvl6pPr marL="457200" algn="l" rtl="0" fontAlgn="base">
        <a:spcBef>
          <a:spcPct val="0"/>
        </a:spcBef>
        <a:spcAft>
          <a:spcPct val="0"/>
        </a:spcAft>
        <a:defRPr sz="3600" b="1">
          <a:solidFill>
            <a:srgbClr val="006325"/>
          </a:solidFill>
          <a:latin typeface="Calibri" panose="020F0502020204030204" pitchFamily="34" charset="0"/>
          <a:cs typeface="Arial" panose="020B0604020202020204" pitchFamily="34" charset="0"/>
        </a:defRPr>
      </a:lvl6pPr>
      <a:lvl7pPr marL="914400" algn="l" rtl="0" fontAlgn="base">
        <a:spcBef>
          <a:spcPct val="0"/>
        </a:spcBef>
        <a:spcAft>
          <a:spcPct val="0"/>
        </a:spcAft>
        <a:defRPr sz="3600" b="1">
          <a:solidFill>
            <a:srgbClr val="006325"/>
          </a:solidFill>
          <a:latin typeface="Calibri" panose="020F0502020204030204" pitchFamily="34" charset="0"/>
          <a:cs typeface="Arial" panose="020B0604020202020204" pitchFamily="34" charset="0"/>
        </a:defRPr>
      </a:lvl7pPr>
      <a:lvl8pPr marL="1371600" algn="l" rtl="0" fontAlgn="base">
        <a:spcBef>
          <a:spcPct val="0"/>
        </a:spcBef>
        <a:spcAft>
          <a:spcPct val="0"/>
        </a:spcAft>
        <a:defRPr sz="3600" b="1">
          <a:solidFill>
            <a:srgbClr val="006325"/>
          </a:solidFill>
          <a:latin typeface="Calibri" panose="020F0502020204030204" pitchFamily="34" charset="0"/>
          <a:cs typeface="Arial" panose="020B0604020202020204" pitchFamily="34" charset="0"/>
        </a:defRPr>
      </a:lvl8pPr>
      <a:lvl9pPr marL="1828800" algn="l" rtl="0" fontAlgn="base">
        <a:spcBef>
          <a:spcPct val="0"/>
        </a:spcBef>
        <a:spcAft>
          <a:spcPct val="0"/>
        </a:spcAft>
        <a:defRPr sz="3600" b="1">
          <a:solidFill>
            <a:srgbClr val="006325"/>
          </a:solidFill>
          <a:latin typeface="Calibri" panose="020F050202020403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9">
            <a:extLst>
              <a:ext uri="{FF2B5EF4-FFF2-40B4-BE49-F238E27FC236}">
                <a16:creationId xmlns:a16="http://schemas.microsoft.com/office/drawing/2014/main" id="{B5487866-6972-0442-9DCC-976BE9ABD0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1766" cy="6886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a:extLst>
              <a:ext uri="{FF2B5EF4-FFF2-40B4-BE49-F238E27FC236}">
                <a16:creationId xmlns:a16="http://schemas.microsoft.com/office/drawing/2014/main" id="{80E6E66A-6EED-F740-83A0-14F665595D3E}"/>
              </a:ext>
            </a:extLst>
          </p:cNvPr>
          <p:cNvSpPr>
            <a:spLocks noGrp="1" noChangeArrowheads="1"/>
          </p:cNvSpPr>
          <p:nvPr>
            <p:ph type="ctrTitle"/>
          </p:nvPr>
        </p:nvSpPr>
        <p:spPr>
          <a:xfrm>
            <a:off x="76200" y="1524000"/>
            <a:ext cx="8610600" cy="1470025"/>
          </a:xfrm>
        </p:spPr>
        <p:txBody>
          <a:bodyPr/>
          <a:lstStyle/>
          <a:p>
            <a:r>
              <a:rPr lang="en-US" altLang="en-US" sz="2400" dirty="0">
                <a:solidFill>
                  <a:schemeClr val="tx1"/>
                </a:solidFill>
              </a:rPr>
              <a:t>Tryon Creek Fish Passage Improvement E11427</a:t>
            </a:r>
            <a:br>
              <a:rPr lang="en-US" altLang="en-US" sz="2400" dirty="0">
                <a:solidFill>
                  <a:schemeClr val="tx1"/>
                </a:solidFill>
              </a:rPr>
            </a:br>
            <a:r>
              <a:rPr lang="en-US" altLang="en-US" sz="2400" dirty="0">
                <a:solidFill>
                  <a:schemeClr val="tx1"/>
                </a:solidFill>
              </a:rPr>
              <a:t>Council Item 139</a:t>
            </a:r>
            <a:br>
              <a:rPr lang="en-US" altLang="en-US" sz="2400" dirty="0">
                <a:solidFill>
                  <a:schemeClr val="tx1"/>
                </a:solidFill>
              </a:rPr>
            </a:br>
            <a:r>
              <a:rPr lang="en-US" altLang="en-US" sz="2000" b="0" dirty="0">
                <a:solidFill>
                  <a:schemeClr val="tx1"/>
                </a:solidFill>
              </a:rPr>
              <a:t>Portland City Council    |   </a:t>
            </a:r>
            <a:r>
              <a:rPr lang="en-US" altLang="en-US" sz="2000" dirty="0">
                <a:solidFill>
                  <a:schemeClr val="tx1"/>
                </a:solidFill>
              </a:rPr>
              <a:t>February 15, 2023</a:t>
            </a:r>
            <a:endParaRPr lang="en-US" altLang="en-US" sz="2400" dirty="0">
              <a:solidFill>
                <a:schemeClr val="tx1"/>
              </a:solidFill>
            </a:endParaRPr>
          </a:p>
        </p:txBody>
      </p:sp>
      <p:sp>
        <p:nvSpPr>
          <p:cNvPr id="5124" name="TextBox 4">
            <a:extLst>
              <a:ext uri="{FF2B5EF4-FFF2-40B4-BE49-F238E27FC236}">
                <a16:creationId xmlns:a16="http://schemas.microsoft.com/office/drawing/2014/main" id="{C1E800EB-196D-B64F-9A48-08A9C481B2A5}"/>
              </a:ext>
            </a:extLst>
          </p:cNvPr>
          <p:cNvSpPr txBox="1">
            <a:spLocks noChangeArrowheads="1"/>
          </p:cNvSpPr>
          <p:nvPr/>
        </p:nvSpPr>
        <p:spPr bwMode="auto">
          <a:xfrm>
            <a:off x="228600" y="6096000"/>
            <a:ext cx="25146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1100" dirty="0">
                <a:solidFill>
                  <a:schemeClr val="bg1"/>
                </a:solidFill>
                <a:latin typeface="Calibri" panose="020F0502020204030204" pitchFamily="34" charset="0"/>
                <a:cs typeface="Calibri" panose="020F0502020204030204" pitchFamily="34" charset="0"/>
              </a:rPr>
              <a:t>MINGUS MAPPS, COMMISSIONER</a:t>
            </a:r>
          </a:p>
          <a:p>
            <a:pPr algn="ctr"/>
            <a:r>
              <a:rPr lang="en-US" altLang="en-US" sz="1100" dirty="0">
                <a:solidFill>
                  <a:schemeClr val="bg1"/>
                </a:solidFill>
                <a:latin typeface="Calibri" panose="020F0502020204030204" pitchFamily="34" charset="0"/>
                <a:cs typeface="Calibri" panose="020F0502020204030204" pitchFamily="34" charset="0"/>
              </a:rPr>
              <a:t>MICHAEL JORDAN, DIRECTOR</a:t>
            </a:r>
          </a:p>
        </p:txBody>
      </p:sp>
      <p:sp>
        <p:nvSpPr>
          <p:cNvPr id="7" name="Rectangle 3">
            <a:extLst>
              <a:ext uri="{FF2B5EF4-FFF2-40B4-BE49-F238E27FC236}">
                <a16:creationId xmlns:a16="http://schemas.microsoft.com/office/drawing/2014/main" id="{039E931D-4C5E-496D-9F90-179AE6F64CB3}"/>
              </a:ext>
            </a:extLst>
          </p:cNvPr>
          <p:cNvSpPr>
            <a:spLocks noGrp="1" noChangeArrowheads="1"/>
          </p:cNvSpPr>
          <p:nvPr>
            <p:ph type="subTitle" idx="1"/>
          </p:nvPr>
        </p:nvSpPr>
        <p:spPr>
          <a:xfrm>
            <a:off x="3124200" y="3429000"/>
            <a:ext cx="2819400" cy="2590800"/>
          </a:xfrm>
        </p:spPr>
        <p:txBody>
          <a:bodyPr/>
          <a:lstStyle/>
          <a:p>
            <a:pPr eaLnBrk="1" hangingPunct="1"/>
            <a:r>
              <a:rPr lang="en-US" altLang="en-US" sz="1600" b="1" dirty="0"/>
              <a:t>Kerry Rubin, P.E.,</a:t>
            </a:r>
          </a:p>
          <a:p>
            <a:pPr eaLnBrk="1" hangingPunct="1"/>
            <a:r>
              <a:rPr lang="en-US" altLang="en-US" sz="1600" b="1" dirty="0"/>
              <a:t>Project Management Division Manager</a:t>
            </a:r>
          </a:p>
          <a:p>
            <a:pPr eaLnBrk="1" hangingPunct="1"/>
            <a:endParaRPr lang="en-US" altLang="en-US" sz="800" b="1" dirty="0"/>
          </a:p>
          <a:p>
            <a:r>
              <a:rPr lang="en-US" altLang="en-US" sz="1600" b="1" dirty="0"/>
              <a:t>Ali Young,</a:t>
            </a:r>
          </a:p>
          <a:p>
            <a:pPr eaLnBrk="1" hangingPunct="1"/>
            <a:r>
              <a:rPr lang="en-US" altLang="en-US" sz="1600" b="1" dirty="0"/>
              <a:t>Project Manager</a:t>
            </a:r>
          </a:p>
          <a:p>
            <a:pPr eaLnBrk="1" hangingPunct="1"/>
            <a:endParaRPr lang="en-US" altLang="en-US" sz="800"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6577EB09-DF95-4CE6-87A1-2FC2B36EA988}"/>
              </a:ext>
            </a:extLst>
          </p:cNvPr>
          <p:cNvSpPr>
            <a:spLocks noGrp="1" noChangeArrowheads="1"/>
          </p:cNvSpPr>
          <p:nvPr>
            <p:ph type="title"/>
          </p:nvPr>
        </p:nvSpPr>
        <p:spPr/>
        <p:txBody>
          <a:bodyPr/>
          <a:lstStyle/>
          <a:p>
            <a:r>
              <a:rPr lang="en-US" altLang="en-US" dirty="0"/>
              <a:t>Presentation Outline</a:t>
            </a:r>
          </a:p>
        </p:txBody>
      </p:sp>
      <p:sp>
        <p:nvSpPr>
          <p:cNvPr id="6147" name="Content Placeholder 2">
            <a:extLst>
              <a:ext uri="{FF2B5EF4-FFF2-40B4-BE49-F238E27FC236}">
                <a16:creationId xmlns:a16="http://schemas.microsoft.com/office/drawing/2014/main" id="{7A8D1852-A4E9-4405-8A8E-2850D8485231}"/>
              </a:ext>
            </a:extLst>
          </p:cNvPr>
          <p:cNvSpPr>
            <a:spLocks noGrp="1" noChangeArrowheads="1"/>
          </p:cNvSpPr>
          <p:nvPr>
            <p:ph sz="half" idx="1"/>
          </p:nvPr>
        </p:nvSpPr>
        <p:spPr>
          <a:xfrm>
            <a:off x="439738" y="1250950"/>
            <a:ext cx="3657600" cy="4525963"/>
          </a:xfrm>
        </p:spPr>
        <p:txBody>
          <a:bodyPr/>
          <a:lstStyle/>
          <a:p>
            <a:r>
              <a:rPr lang="en-US" altLang="en-US" dirty="0"/>
              <a:t>Location</a:t>
            </a:r>
          </a:p>
          <a:p>
            <a:r>
              <a:rPr lang="en-US" altLang="en-US" dirty="0"/>
              <a:t>Background</a:t>
            </a:r>
          </a:p>
          <a:p>
            <a:r>
              <a:rPr lang="en-US" altLang="en-US" dirty="0"/>
              <a:t>Project Goals</a:t>
            </a:r>
          </a:p>
          <a:p>
            <a:r>
              <a:rPr lang="en-US" altLang="en-US" dirty="0"/>
              <a:t>Outreach</a:t>
            </a:r>
          </a:p>
          <a:p>
            <a:r>
              <a:rPr lang="en-US" altLang="en-US" dirty="0"/>
              <a:t>Estimate &amp; Schedule</a:t>
            </a:r>
          </a:p>
          <a:p>
            <a:r>
              <a:rPr lang="en-US" altLang="en-US" dirty="0"/>
              <a:t>Questions</a:t>
            </a:r>
          </a:p>
        </p:txBody>
      </p:sp>
      <p:pic>
        <p:nvPicPr>
          <p:cNvPr id="3" name="Picture 2">
            <a:extLst>
              <a:ext uri="{FF2B5EF4-FFF2-40B4-BE49-F238E27FC236}">
                <a16:creationId xmlns:a16="http://schemas.microsoft.com/office/drawing/2014/main" id="{A4635AC2-27E0-410B-9DF5-AA44C8B60B07}"/>
              </a:ext>
            </a:extLst>
          </p:cNvPr>
          <p:cNvPicPr>
            <a:picLocks noChangeAspect="1"/>
          </p:cNvPicPr>
          <p:nvPr/>
        </p:nvPicPr>
        <p:blipFill>
          <a:blip r:embed="rId3"/>
          <a:stretch>
            <a:fillRect/>
          </a:stretch>
        </p:blipFill>
        <p:spPr>
          <a:xfrm>
            <a:off x="4820931" y="929884"/>
            <a:ext cx="3543607" cy="536494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07D28-7095-4874-A64B-F7FE7EB9874A}"/>
              </a:ext>
            </a:extLst>
          </p:cNvPr>
          <p:cNvSpPr>
            <a:spLocks noGrp="1"/>
          </p:cNvSpPr>
          <p:nvPr>
            <p:ph type="title"/>
          </p:nvPr>
        </p:nvSpPr>
        <p:spPr/>
        <p:txBody>
          <a:bodyPr/>
          <a:lstStyle/>
          <a:p>
            <a:r>
              <a:rPr lang="en-US" dirty="0"/>
              <a:t>Project Location</a:t>
            </a:r>
          </a:p>
        </p:txBody>
      </p:sp>
      <p:pic>
        <p:nvPicPr>
          <p:cNvPr id="6" name="Picture 5">
            <a:extLst>
              <a:ext uri="{FF2B5EF4-FFF2-40B4-BE49-F238E27FC236}">
                <a16:creationId xmlns:a16="http://schemas.microsoft.com/office/drawing/2014/main" id="{354BE027-A64A-4036-AE29-A8E47CC42E94}"/>
              </a:ext>
            </a:extLst>
          </p:cNvPr>
          <p:cNvPicPr>
            <a:picLocks noChangeAspect="1"/>
          </p:cNvPicPr>
          <p:nvPr/>
        </p:nvPicPr>
        <p:blipFill>
          <a:blip r:embed="rId3"/>
          <a:stretch>
            <a:fillRect/>
          </a:stretch>
        </p:blipFill>
        <p:spPr>
          <a:xfrm>
            <a:off x="1055486" y="990600"/>
            <a:ext cx="7033027" cy="5376156"/>
          </a:xfrm>
          <a:prstGeom prst="rect">
            <a:avLst/>
          </a:prstGeom>
        </p:spPr>
      </p:pic>
    </p:spTree>
    <p:extLst>
      <p:ext uri="{BB962C8B-B14F-4D97-AF65-F5344CB8AC3E}">
        <p14:creationId xmlns:p14="http://schemas.microsoft.com/office/powerpoint/2010/main" val="65000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DC9B8-0E53-431C-93DB-4A5BC4FFF2C4}"/>
              </a:ext>
            </a:extLst>
          </p:cNvPr>
          <p:cNvSpPr>
            <a:spLocks noGrp="1"/>
          </p:cNvSpPr>
          <p:nvPr>
            <p:ph type="title"/>
          </p:nvPr>
        </p:nvSpPr>
        <p:spPr>
          <a:xfrm>
            <a:off x="254000" y="92313"/>
            <a:ext cx="8587163" cy="820752"/>
          </a:xfrm>
        </p:spPr>
        <p:txBody>
          <a:bodyPr/>
          <a:lstStyle/>
          <a:p>
            <a:r>
              <a:rPr lang="en-US" dirty="0"/>
              <a:t>2020 project and Oregon DSL Consent Order</a:t>
            </a:r>
            <a:br>
              <a:rPr lang="en-US" sz="3200" dirty="0"/>
            </a:br>
            <a:endParaRPr lang="en-US" sz="3200" dirty="0"/>
          </a:p>
        </p:txBody>
      </p:sp>
      <p:sp>
        <p:nvSpPr>
          <p:cNvPr id="7" name="TextBox 6">
            <a:extLst>
              <a:ext uri="{FF2B5EF4-FFF2-40B4-BE49-F238E27FC236}">
                <a16:creationId xmlns:a16="http://schemas.microsoft.com/office/drawing/2014/main" id="{4ED64885-F7BA-479B-8972-00357B7BAA16}"/>
              </a:ext>
            </a:extLst>
          </p:cNvPr>
          <p:cNvSpPr txBox="1"/>
          <p:nvPr/>
        </p:nvSpPr>
        <p:spPr>
          <a:xfrm>
            <a:off x="4813300" y="5839965"/>
            <a:ext cx="4822012" cy="400110"/>
          </a:xfrm>
          <a:prstGeom prst="rect">
            <a:avLst/>
          </a:prstGeom>
          <a:noFill/>
        </p:spPr>
        <p:txBody>
          <a:bodyPr wrap="square" rtlCol="0">
            <a:spAutoFit/>
          </a:bodyPr>
          <a:lstStyle/>
          <a:p>
            <a:r>
              <a:rPr lang="en-US" sz="2000" dirty="0"/>
              <a:t>After bridge built- during low flow</a:t>
            </a:r>
          </a:p>
        </p:txBody>
      </p:sp>
      <p:pic>
        <p:nvPicPr>
          <p:cNvPr id="14" name="Picture 13">
            <a:extLst>
              <a:ext uri="{FF2B5EF4-FFF2-40B4-BE49-F238E27FC236}">
                <a16:creationId xmlns:a16="http://schemas.microsoft.com/office/drawing/2014/main" id="{66AEA50C-739F-4D92-9709-8B6A67C1BB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3300" y="2685143"/>
            <a:ext cx="4208056" cy="3154822"/>
          </a:xfrm>
          <a:prstGeom prst="rect">
            <a:avLst/>
          </a:prstGeom>
          <a:noFill/>
          <a:ln>
            <a:noFill/>
          </a:ln>
        </p:spPr>
      </p:pic>
      <p:pic>
        <p:nvPicPr>
          <p:cNvPr id="15" name="Picture 14" descr="A picture containing tree, nature, forest&#10;&#10;Description automatically generated">
            <a:extLst>
              <a:ext uri="{FF2B5EF4-FFF2-40B4-BE49-F238E27FC236}">
                <a16:creationId xmlns:a16="http://schemas.microsoft.com/office/drawing/2014/main" id="{92E3EDB3-6227-44F4-9D12-E906FDB4A1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020234"/>
            <a:ext cx="4421377" cy="2929466"/>
          </a:xfrm>
          <a:prstGeom prst="rect">
            <a:avLst/>
          </a:prstGeom>
        </p:spPr>
      </p:pic>
      <p:sp>
        <p:nvSpPr>
          <p:cNvPr id="16" name="TextBox 15">
            <a:extLst>
              <a:ext uri="{FF2B5EF4-FFF2-40B4-BE49-F238E27FC236}">
                <a16:creationId xmlns:a16="http://schemas.microsoft.com/office/drawing/2014/main" id="{15476997-1147-4346-8CCC-24ED22E7A690}"/>
              </a:ext>
            </a:extLst>
          </p:cNvPr>
          <p:cNvSpPr txBox="1"/>
          <p:nvPr/>
        </p:nvSpPr>
        <p:spPr>
          <a:xfrm>
            <a:off x="122644" y="3893222"/>
            <a:ext cx="3459178" cy="400110"/>
          </a:xfrm>
          <a:prstGeom prst="rect">
            <a:avLst/>
          </a:prstGeom>
          <a:noFill/>
        </p:spPr>
        <p:txBody>
          <a:bodyPr wrap="square" rtlCol="0">
            <a:spAutoFit/>
          </a:bodyPr>
          <a:lstStyle/>
          <a:p>
            <a:r>
              <a:rPr lang="en-US" sz="2000" dirty="0"/>
              <a:t>Before Bridge was built</a:t>
            </a:r>
          </a:p>
        </p:txBody>
      </p:sp>
    </p:spTree>
    <p:extLst>
      <p:ext uri="{BB962C8B-B14F-4D97-AF65-F5344CB8AC3E}">
        <p14:creationId xmlns:p14="http://schemas.microsoft.com/office/powerpoint/2010/main" val="3745225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a:extLst>
              <a:ext uri="{FF2B5EF4-FFF2-40B4-BE49-F238E27FC236}">
                <a16:creationId xmlns:a16="http://schemas.microsoft.com/office/drawing/2014/main" id="{39A80691-AC3D-407B-88B3-4A1DA173C88C}"/>
              </a:ext>
            </a:extLst>
          </p:cNvPr>
          <p:cNvSpPr>
            <a:spLocks noGrp="1" noChangeArrowheads="1"/>
          </p:cNvSpPr>
          <p:nvPr>
            <p:ph type="title"/>
          </p:nvPr>
        </p:nvSpPr>
        <p:spPr>
          <a:xfrm>
            <a:off x="228600" y="457200"/>
            <a:ext cx="8305800" cy="530225"/>
          </a:xfrm>
        </p:spPr>
        <p:txBody>
          <a:bodyPr/>
          <a:lstStyle/>
          <a:p>
            <a:pPr eaLnBrk="1" hangingPunct="1"/>
            <a:r>
              <a:rPr lang="en-US" altLang="en-US" dirty="0"/>
              <a:t>Project Goals</a:t>
            </a:r>
          </a:p>
        </p:txBody>
      </p:sp>
      <p:sp>
        <p:nvSpPr>
          <p:cNvPr id="11268" name="Text Placeholder 2">
            <a:extLst>
              <a:ext uri="{FF2B5EF4-FFF2-40B4-BE49-F238E27FC236}">
                <a16:creationId xmlns:a16="http://schemas.microsoft.com/office/drawing/2014/main" id="{C9AADE4C-6D83-4C22-87FA-951D0668F02C}"/>
              </a:ext>
            </a:extLst>
          </p:cNvPr>
          <p:cNvSpPr>
            <a:spLocks noGrp="1"/>
          </p:cNvSpPr>
          <p:nvPr>
            <p:ph type="body" sz="half" idx="2"/>
          </p:nvPr>
        </p:nvSpPr>
        <p:spPr>
          <a:xfrm>
            <a:off x="286676" y="1219200"/>
            <a:ext cx="4285324" cy="4651375"/>
          </a:xfrm>
        </p:spPr>
        <p:txBody>
          <a:bodyPr/>
          <a:lstStyle/>
          <a:p>
            <a:pPr marL="342900" indent="-342900" algn="l">
              <a:buFont typeface="Arial" panose="020B0604020202020204" pitchFamily="34" charset="0"/>
              <a:buChar char="•"/>
            </a:pPr>
            <a:r>
              <a:rPr lang="en-US" sz="2400" b="0" i="0" dirty="0">
                <a:solidFill>
                  <a:srgbClr val="15191E"/>
                </a:solidFill>
                <a:effectLst/>
              </a:rPr>
              <a:t>Provide fish passage per DSL Consent Order and ODFW approval</a:t>
            </a:r>
            <a:endParaRPr lang="en-US" sz="2400" dirty="0">
              <a:solidFill>
                <a:srgbClr val="15191E"/>
              </a:solidFill>
            </a:endParaRPr>
          </a:p>
          <a:p>
            <a:pPr marL="342900" indent="-342900" algn="l">
              <a:buFont typeface="Arial" panose="020B0604020202020204" pitchFamily="34" charset="0"/>
              <a:buChar char="•"/>
            </a:pPr>
            <a:r>
              <a:rPr lang="en-US" sz="2400" dirty="0">
                <a:solidFill>
                  <a:srgbClr val="15191E"/>
                </a:solidFill>
              </a:rPr>
              <a:t>Bury exposed sewer pipe in stream channel</a:t>
            </a:r>
          </a:p>
          <a:p>
            <a:pPr marL="342900" indent="-342900" algn="l">
              <a:buFont typeface="Arial" panose="020B0604020202020204" pitchFamily="34" charset="0"/>
              <a:buChar char="•"/>
            </a:pPr>
            <a:r>
              <a:rPr lang="en-US" sz="2400" dirty="0">
                <a:solidFill>
                  <a:srgbClr val="15191E"/>
                </a:solidFill>
              </a:rPr>
              <a:t>Stabilize channel and improve the natural process that allow erosive energy to dissipate</a:t>
            </a:r>
            <a:endParaRPr lang="en-US" sz="2400" b="0" i="0" dirty="0">
              <a:solidFill>
                <a:srgbClr val="15191E"/>
              </a:solidFill>
              <a:effectLst/>
            </a:endParaRPr>
          </a:p>
          <a:p>
            <a:pPr marL="342900" indent="-342900" algn="l">
              <a:buFont typeface="Arial" panose="020B0604020202020204" pitchFamily="34" charset="0"/>
              <a:buChar char="•"/>
            </a:pPr>
            <a:r>
              <a:rPr lang="en-US" sz="2400" b="0" i="0" dirty="0">
                <a:solidFill>
                  <a:srgbClr val="15191E"/>
                </a:solidFill>
                <a:effectLst/>
              </a:rPr>
              <a:t>Augment fish and wildlife habitat</a:t>
            </a:r>
          </a:p>
          <a:p>
            <a:pPr marL="342900" indent="-342900" algn="l">
              <a:buFont typeface="Arial" panose="020B0604020202020204" pitchFamily="34" charset="0"/>
              <a:buChar char="•"/>
            </a:pPr>
            <a:r>
              <a:rPr lang="en-US" sz="2400" b="0" i="0" dirty="0">
                <a:solidFill>
                  <a:srgbClr val="15191E"/>
                </a:solidFill>
                <a:effectLst/>
              </a:rPr>
              <a:t>Enhance native plant communities</a:t>
            </a:r>
          </a:p>
        </p:txBody>
      </p:sp>
      <p:pic>
        <p:nvPicPr>
          <p:cNvPr id="4" name="Picture 3" descr="A picture containing tree, outdoor, grass, nature&#10;&#10;Description automatically generated">
            <a:extLst>
              <a:ext uri="{FF2B5EF4-FFF2-40B4-BE49-F238E27FC236}">
                <a16:creationId xmlns:a16="http://schemas.microsoft.com/office/drawing/2014/main" id="{C3CF5BDF-298F-4613-B9BF-BBD96EBAFE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874837"/>
            <a:ext cx="4453467" cy="3340100"/>
          </a:xfrm>
          <a:prstGeom prst="rect">
            <a:avLst/>
          </a:prstGeom>
        </p:spPr>
      </p:pic>
    </p:spTree>
    <p:extLst>
      <p:ext uri="{BB962C8B-B14F-4D97-AF65-F5344CB8AC3E}">
        <p14:creationId xmlns:p14="http://schemas.microsoft.com/office/powerpoint/2010/main" val="48082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AE2F-C921-4ED0-813E-B7A91AFF2F6C}"/>
              </a:ext>
            </a:extLst>
          </p:cNvPr>
          <p:cNvSpPr>
            <a:spLocks noGrp="1"/>
          </p:cNvSpPr>
          <p:nvPr>
            <p:ph type="title"/>
          </p:nvPr>
        </p:nvSpPr>
        <p:spPr/>
        <p:txBody>
          <a:bodyPr/>
          <a:lstStyle/>
          <a:p>
            <a:r>
              <a:rPr lang="en-US" dirty="0"/>
              <a:t>Community Outreach and Engagement</a:t>
            </a:r>
          </a:p>
        </p:txBody>
      </p:sp>
      <p:sp>
        <p:nvSpPr>
          <p:cNvPr id="3" name="Content Placeholder 2">
            <a:extLst>
              <a:ext uri="{FF2B5EF4-FFF2-40B4-BE49-F238E27FC236}">
                <a16:creationId xmlns:a16="http://schemas.microsoft.com/office/drawing/2014/main" id="{9E18725B-70F0-47FB-9BBC-F4A3259EAF40}"/>
              </a:ext>
            </a:extLst>
          </p:cNvPr>
          <p:cNvSpPr>
            <a:spLocks noGrp="1"/>
          </p:cNvSpPr>
          <p:nvPr>
            <p:ph idx="1"/>
          </p:nvPr>
        </p:nvSpPr>
        <p:spPr>
          <a:xfrm>
            <a:off x="228600" y="1166019"/>
            <a:ext cx="5715000" cy="4525962"/>
          </a:xfrm>
        </p:spPr>
        <p:txBody>
          <a:bodyPr/>
          <a:lstStyle/>
          <a:p>
            <a:pPr>
              <a:spcBef>
                <a:spcPts val="0"/>
              </a:spcBef>
              <a:spcAft>
                <a:spcPts val="0"/>
              </a:spcAft>
              <a:buFont typeface="Symbol" panose="05050102010706020507" pitchFamily="18" charset="2"/>
              <a:buChar char=""/>
            </a:pPr>
            <a:r>
              <a:rPr lang="en-US" sz="2400" dirty="0">
                <a:effectLst/>
                <a:latin typeface="+mj-lt"/>
                <a:ea typeface="Calibri" panose="020F0502020204030204" pitchFamily="34" charset="0"/>
              </a:rPr>
              <a:t>Project webpage</a:t>
            </a:r>
          </a:p>
          <a:p>
            <a:pPr>
              <a:spcBef>
                <a:spcPts val="0"/>
              </a:spcBef>
              <a:spcAft>
                <a:spcPts val="0"/>
              </a:spcAft>
              <a:buFont typeface="Symbol" panose="05050102010706020507" pitchFamily="18" charset="2"/>
              <a:buChar char=""/>
            </a:pPr>
            <a:r>
              <a:rPr lang="en-US" sz="2400" dirty="0">
                <a:effectLst/>
                <a:latin typeface="+mj-lt"/>
                <a:ea typeface="Calibri" panose="020F0502020204030204" pitchFamily="34" charset="0"/>
              </a:rPr>
              <a:t>Project update mailers</a:t>
            </a:r>
          </a:p>
          <a:p>
            <a:pPr>
              <a:spcBef>
                <a:spcPts val="0"/>
              </a:spcBef>
              <a:spcAft>
                <a:spcPts val="0"/>
              </a:spcAft>
              <a:buFont typeface="Symbol" panose="05050102010706020507" pitchFamily="18" charset="2"/>
              <a:buChar char=""/>
            </a:pPr>
            <a:r>
              <a:rPr lang="en-US" sz="2400" dirty="0">
                <a:effectLst/>
                <a:latin typeface="+mj-lt"/>
                <a:ea typeface="Calibri" panose="020F0502020204030204" pitchFamily="34" charset="0"/>
              </a:rPr>
              <a:t>Email updates</a:t>
            </a:r>
          </a:p>
          <a:p>
            <a:pPr>
              <a:spcBef>
                <a:spcPts val="0"/>
              </a:spcBef>
              <a:spcAft>
                <a:spcPts val="0"/>
              </a:spcAft>
              <a:buFont typeface="Symbol" panose="05050102010706020507" pitchFamily="18" charset="2"/>
              <a:buChar char=""/>
            </a:pPr>
            <a:r>
              <a:rPr lang="en-US" sz="2400" dirty="0">
                <a:effectLst/>
                <a:latin typeface="+mj-lt"/>
                <a:ea typeface="Calibri" panose="020F0502020204030204" pitchFamily="34" charset="0"/>
              </a:rPr>
              <a:t>Social media posts</a:t>
            </a:r>
          </a:p>
          <a:p>
            <a:pPr>
              <a:spcBef>
                <a:spcPts val="0"/>
              </a:spcBef>
              <a:spcAft>
                <a:spcPts val="0"/>
              </a:spcAft>
              <a:buFont typeface="Symbol" panose="05050102010706020507" pitchFamily="18" charset="2"/>
              <a:buChar char=""/>
            </a:pPr>
            <a:r>
              <a:rPr lang="en-US" sz="2400" dirty="0">
                <a:effectLst/>
                <a:latin typeface="+mj-lt"/>
                <a:ea typeface="Calibri" panose="020F0502020204030204" pitchFamily="34" charset="0"/>
              </a:rPr>
              <a:t>Focused outreach to adjacent property owners</a:t>
            </a:r>
          </a:p>
          <a:p>
            <a:pPr>
              <a:spcBef>
                <a:spcPts val="0"/>
              </a:spcBef>
              <a:spcAft>
                <a:spcPts val="0"/>
              </a:spcAft>
              <a:buFont typeface="Symbol" panose="05050102010706020507" pitchFamily="18" charset="2"/>
              <a:buChar char=""/>
            </a:pPr>
            <a:r>
              <a:rPr lang="en-US" sz="2400" dirty="0">
                <a:effectLst/>
                <a:latin typeface="+mj-lt"/>
                <a:ea typeface="Calibri" panose="020F0502020204030204" pitchFamily="34" charset="0"/>
              </a:rPr>
              <a:t>Contact with PPS Transportation to coordinate any school bus impacts</a:t>
            </a:r>
          </a:p>
          <a:p>
            <a:pPr>
              <a:spcBef>
                <a:spcPts val="0"/>
              </a:spcBef>
              <a:spcAft>
                <a:spcPts val="0"/>
              </a:spcAft>
              <a:buFont typeface="Symbol" panose="05050102010706020507" pitchFamily="18" charset="2"/>
              <a:buChar char=""/>
            </a:pPr>
            <a:r>
              <a:rPr lang="en-US" sz="2400" dirty="0">
                <a:effectLst/>
                <a:latin typeface="+mj-lt"/>
                <a:ea typeface="Calibri" panose="020F0502020204030204" pitchFamily="34" charset="0"/>
              </a:rPr>
              <a:t>Public presentations to Friends of Tryon Creek and the Tryon Creek Watershed Council</a:t>
            </a:r>
          </a:p>
          <a:p>
            <a:pPr>
              <a:spcBef>
                <a:spcPts val="0"/>
              </a:spcBef>
              <a:spcAft>
                <a:spcPts val="0"/>
              </a:spcAft>
              <a:buFont typeface="Symbol" panose="05050102010706020507" pitchFamily="18" charset="2"/>
              <a:buChar char=""/>
            </a:pPr>
            <a:r>
              <a:rPr lang="en-US" sz="2400" dirty="0">
                <a:effectLst/>
                <a:latin typeface="+mj-lt"/>
                <a:ea typeface="Calibri" panose="020F0502020204030204" pitchFamily="34" charset="0"/>
              </a:rPr>
              <a:t>Individual correspondence to answer community questions, take input, and address concerns. </a:t>
            </a:r>
          </a:p>
        </p:txBody>
      </p:sp>
      <p:pic>
        <p:nvPicPr>
          <p:cNvPr id="6" name="Picture 5" descr="A picture containing outdoor&#10;&#10;Description automatically generated">
            <a:extLst>
              <a:ext uri="{FF2B5EF4-FFF2-40B4-BE49-F238E27FC236}">
                <a16:creationId xmlns:a16="http://schemas.microsoft.com/office/drawing/2014/main" id="{93D502A2-5990-43CD-B0AC-A954327245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075198" y="1826119"/>
            <a:ext cx="4650059" cy="3487544"/>
          </a:xfrm>
          <a:prstGeom prst="rect">
            <a:avLst/>
          </a:prstGeom>
        </p:spPr>
      </p:pic>
    </p:spTree>
    <p:extLst>
      <p:ext uri="{BB962C8B-B14F-4D97-AF65-F5344CB8AC3E}">
        <p14:creationId xmlns:p14="http://schemas.microsoft.com/office/powerpoint/2010/main" val="3872731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B3FF8-EA0D-4D76-AFAF-09D97FDDA25A}"/>
              </a:ext>
            </a:extLst>
          </p:cNvPr>
          <p:cNvSpPr>
            <a:spLocks noGrp="1"/>
          </p:cNvSpPr>
          <p:nvPr>
            <p:ph type="title"/>
          </p:nvPr>
        </p:nvSpPr>
        <p:spPr>
          <a:xfrm>
            <a:off x="505619" y="289902"/>
            <a:ext cx="6608762" cy="685800"/>
          </a:xfrm>
        </p:spPr>
        <p:txBody>
          <a:bodyPr/>
          <a:lstStyle/>
          <a:p>
            <a:r>
              <a:rPr lang="en-US" dirty="0"/>
              <a:t>Engineer’s Estimate &amp; Schedule</a:t>
            </a:r>
          </a:p>
        </p:txBody>
      </p:sp>
      <p:sp>
        <p:nvSpPr>
          <p:cNvPr id="4" name="Text Placeholder 3">
            <a:extLst>
              <a:ext uri="{FF2B5EF4-FFF2-40B4-BE49-F238E27FC236}">
                <a16:creationId xmlns:a16="http://schemas.microsoft.com/office/drawing/2014/main" id="{1158A53F-60E7-4BBF-A06B-D537400B4099}"/>
              </a:ext>
            </a:extLst>
          </p:cNvPr>
          <p:cNvSpPr>
            <a:spLocks noGrp="1"/>
          </p:cNvSpPr>
          <p:nvPr>
            <p:ph type="body" sz="half" idx="2"/>
          </p:nvPr>
        </p:nvSpPr>
        <p:spPr>
          <a:xfrm>
            <a:off x="723900" y="1104900"/>
            <a:ext cx="3830952" cy="4610100"/>
          </a:xfrm>
        </p:spPr>
        <p:txBody>
          <a:bodyPr/>
          <a:lstStyle/>
          <a:p>
            <a:pPr marL="0" indent="0" eaLnBrk="1" hangingPunct="1">
              <a:buFontTx/>
              <a:buNone/>
              <a:defRPr/>
            </a:pPr>
            <a:r>
              <a:rPr lang="en-US" altLang="en-US" sz="2400" b="1" dirty="0"/>
              <a:t>Engineer’s Estimate:</a:t>
            </a:r>
          </a:p>
          <a:p>
            <a:pPr eaLnBrk="1" hangingPunct="1">
              <a:defRPr/>
            </a:pPr>
            <a:r>
              <a:rPr lang="en-US" altLang="en-US" sz="2000" dirty="0"/>
              <a:t>$1,247,000</a:t>
            </a:r>
          </a:p>
          <a:p>
            <a:pPr eaLnBrk="1" hangingPunct="1">
              <a:defRPr/>
            </a:pPr>
            <a:r>
              <a:rPr lang="en-US" altLang="en-US" sz="2000" dirty="0"/>
              <a:t>High Confidence Level</a:t>
            </a:r>
          </a:p>
          <a:p>
            <a:pPr marL="0" indent="0" eaLnBrk="1" hangingPunct="1">
              <a:buNone/>
              <a:defRPr/>
            </a:pPr>
            <a:endParaRPr lang="en-US" altLang="en-US" sz="600" dirty="0"/>
          </a:p>
          <a:p>
            <a:pPr marL="0" indent="0" eaLnBrk="1" hangingPunct="1">
              <a:buFontTx/>
              <a:buNone/>
              <a:defRPr/>
            </a:pPr>
            <a:r>
              <a:rPr lang="en-US" altLang="en-US" sz="2400" b="1" dirty="0"/>
              <a:t>Advertise Project:</a:t>
            </a:r>
          </a:p>
          <a:p>
            <a:pPr eaLnBrk="1" hangingPunct="1">
              <a:defRPr/>
            </a:pPr>
            <a:r>
              <a:rPr lang="en-US" altLang="en-US" sz="2000" dirty="0"/>
              <a:t>February 2023</a:t>
            </a:r>
          </a:p>
          <a:p>
            <a:pPr eaLnBrk="1" hangingPunct="1">
              <a:defRPr/>
            </a:pPr>
            <a:endParaRPr lang="en-US" altLang="en-US" sz="600" dirty="0"/>
          </a:p>
          <a:p>
            <a:pPr marL="0" indent="0" eaLnBrk="1" hangingPunct="1">
              <a:buFontTx/>
              <a:buNone/>
              <a:defRPr/>
            </a:pPr>
            <a:r>
              <a:rPr lang="en-US" altLang="en-US" sz="2400" b="1" dirty="0"/>
              <a:t>Begin Construction:</a:t>
            </a:r>
          </a:p>
          <a:p>
            <a:pPr eaLnBrk="1" hangingPunct="1">
              <a:defRPr/>
            </a:pPr>
            <a:r>
              <a:rPr lang="en-US" altLang="en-US" sz="2000" dirty="0"/>
              <a:t>June 2023</a:t>
            </a:r>
          </a:p>
          <a:p>
            <a:pPr marL="0" indent="0" eaLnBrk="1" hangingPunct="1">
              <a:buFontTx/>
              <a:buNone/>
              <a:defRPr/>
            </a:pPr>
            <a:endParaRPr lang="en-US" altLang="en-US" sz="600" dirty="0"/>
          </a:p>
          <a:p>
            <a:pPr marL="0" indent="0" eaLnBrk="1" hangingPunct="1">
              <a:buFontTx/>
              <a:buNone/>
              <a:defRPr/>
            </a:pPr>
            <a:r>
              <a:rPr lang="en-US" altLang="en-US" sz="2400" b="1" dirty="0"/>
              <a:t>Construction Duration:</a:t>
            </a:r>
          </a:p>
          <a:p>
            <a:pPr eaLnBrk="1" hangingPunct="1">
              <a:defRPr/>
            </a:pPr>
            <a:r>
              <a:rPr lang="en-US" altLang="en-US" sz="2000" dirty="0"/>
              <a:t>5 months</a:t>
            </a:r>
          </a:p>
          <a:p>
            <a:pPr eaLnBrk="1" hangingPunct="1">
              <a:defRPr/>
            </a:pPr>
            <a:endParaRPr lang="en-US" altLang="en-US" sz="600" dirty="0"/>
          </a:p>
          <a:p>
            <a:pPr marL="0" indent="0" eaLnBrk="1" hangingPunct="1">
              <a:buFontTx/>
              <a:buNone/>
              <a:defRPr/>
            </a:pPr>
            <a:r>
              <a:rPr lang="en-US" altLang="en-US" sz="2400" b="1" dirty="0"/>
              <a:t>Consent Order Deadline:</a:t>
            </a:r>
          </a:p>
          <a:p>
            <a:pPr eaLnBrk="1" hangingPunct="1">
              <a:defRPr/>
            </a:pPr>
            <a:r>
              <a:rPr lang="en-US" altLang="en-US" sz="2000" dirty="0"/>
              <a:t>September 2023</a:t>
            </a:r>
          </a:p>
          <a:p>
            <a:pPr eaLnBrk="1" hangingPunct="1">
              <a:defRPr/>
            </a:pPr>
            <a:endParaRPr lang="en-US" altLang="en-US" sz="2000" dirty="0"/>
          </a:p>
        </p:txBody>
      </p:sp>
      <p:pic>
        <p:nvPicPr>
          <p:cNvPr id="7" name="Picture 6" descr="A picture containing plant, tree&#10;&#10;Description automatically generated">
            <a:extLst>
              <a:ext uri="{FF2B5EF4-FFF2-40B4-BE49-F238E27FC236}">
                <a16:creationId xmlns:a16="http://schemas.microsoft.com/office/drawing/2014/main" id="{F2069078-B775-4C27-A456-70515F2F58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890099" y="1674753"/>
            <a:ext cx="5592394" cy="4194296"/>
          </a:xfrm>
          <a:prstGeom prst="rect">
            <a:avLst/>
          </a:prstGeom>
        </p:spPr>
      </p:pic>
    </p:spTree>
    <p:extLst>
      <p:ext uri="{BB962C8B-B14F-4D97-AF65-F5344CB8AC3E}">
        <p14:creationId xmlns:p14="http://schemas.microsoft.com/office/powerpoint/2010/main" val="3177131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8">
            <a:extLst>
              <a:ext uri="{FF2B5EF4-FFF2-40B4-BE49-F238E27FC236}">
                <a16:creationId xmlns:a16="http://schemas.microsoft.com/office/drawing/2014/main" id="{5266AB22-EA23-4A39-AE3D-A730F4A7102D}"/>
              </a:ext>
            </a:extLst>
          </p:cNvPr>
          <p:cNvSpPr>
            <a:spLocks noChangeArrowheads="1"/>
          </p:cNvSpPr>
          <p:nvPr/>
        </p:nvSpPr>
        <p:spPr bwMode="auto">
          <a:xfrm>
            <a:off x="3529012" y="5181600"/>
            <a:ext cx="3971925" cy="1351064"/>
          </a:xfrm>
          <a:prstGeom prst="rect">
            <a:avLst/>
          </a:prstGeom>
          <a:solidFill>
            <a:schemeClr val="bg1">
              <a:alpha val="749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34820" name="Rectangle 2">
            <a:extLst>
              <a:ext uri="{FF2B5EF4-FFF2-40B4-BE49-F238E27FC236}">
                <a16:creationId xmlns:a16="http://schemas.microsoft.com/office/drawing/2014/main" id="{3AD032CC-4C61-47D9-9031-8DB3CDDB33C3}"/>
              </a:ext>
            </a:extLst>
          </p:cNvPr>
          <p:cNvSpPr>
            <a:spLocks noGrp="1" noChangeArrowheads="1"/>
          </p:cNvSpPr>
          <p:nvPr>
            <p:ph type="title"/>
          </p:nvPr>
        </p:nvSpPr>
        <p:spPr/>
        <p:txBody>
          <a:bodyPr/>
          <a:lstStyle/>
          <a:p>
            <a:pPr algn="ctr" eaLnBrk="1" hangingPunct="1"/>
            <a:r>
              <a:rPr lang="en-US" altLang="en-US" sz="3200" dirty="0"/>
              <a:t>Thank You!</a:t>
            </a:r>
            <a:br>
              <a:rPr lang="en-US" altLang="en-US" sz="3200" dirty="0">
                <a:solidFill>
                  <a:schemeClr val="tx1"/>
                </a:solidFill>
              </a:rPr>
            </a:br>
            <a:endParaRPr lang="en-US" altLang="en-US" sz="2000" b="0" dirty="0">
              <a:solidFill>
                <a:schemeClr val="tx1"/>
              </a:solidFill>
            </a:endParaRPr>
          </a:p>
        </p:txBody>
      </p:sp>
      <p:sp>
        <p:nvSpPr>
          <p:cNvPr id="5" name="Content Placeholder 4">
            <a:extLst>
              <a:ext uri="{FF2B5EF4-FFF2-40B4-BE49-F238E27FC236}">
                <a16:creationId xmlns:a16="http://schemas.microsoft.com/office/drawing/2014/main" id="{6E189FE3-5FFD-BA0D-5E76-E4D65C331CA1}"/>
              </a:ext>
            </a:extLst>
          </p:cNvPr>
          <p:cNvSpPr>
            <a:spLocks noGrp="1"/>
          </p:cNvSpPr>
          <p:nvPr>
            <p:ph idx="1"/>
          </p:nvPr>
        </p:nvSpPr>
        <p:spPr>
          <a:xfrm>
            <a:off x="1643063" y="5617582"/>
            <a:ext cx="7272337" cy="4491618"/>
          </a:xfrm>
        </p:spPr>
        <p:txBody>
          <a:bodyPr/>
          <a:lstStyle/>
          <a:p>
            <a:pPr marL="0" indent="0">
              <a:buNone/>
            </a:pPr>
            <a:r>
              <a:rPr lang="en-US" altLang="en-US" sz="2000" b="1" dirty="0">
                <a:solidFill>
                  <a:schemeClr val="tx1"/>
                </a:solidFill>
              </a:rPr>
              <a:t>Contact:</a:t>
            </a:r>
          </a:p>
          <a:p>
            <a:pPr marL="0" indent="0">
              <a:buNone/>
            </a:pPr>
            <a:r>
              <a:rPr lang="en-US" altLang="en-US" sz="2000" b="0" dirty="0">
                <a:solidFill>
                  <a:schemeClr val="tx1"/>
                </a:solidFill>
              </a:rPr>
              <a:t>ali.young@portlandoregon.gov</a:t>
            </a:r>
            <a:endParaRPr lang="en-US" sz="2000" dirty="0"/>
          </a:p>
        </p:txBody>
      </p:sp>
      <p:pic>
        <p:nvPicPr>
          <p:cNvPr id="4" name="Picture 3" descr="A group of people hiking in the woods&#10;&#10;Description automatically generated with medium confidence">
            <a:extLst>
              <a:ext uri="{FF2B5EF4-FFF2-40B4-BE49-F238E27FC236}">
                <a16:creationId xmlns:a16="http://schemas.microsoft.com/office/drawing/2014/main" id="{17FC6521-98D5-413E-9DF8-7FE1975071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063" y="990259"/>
            <a:ext cx="5988824" cy="4491618"/>
          </a:xfrm>
          <a:prstGeom prst="rect">
            <a:avLst/>
          </a:prstGeom>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alibri"/>
        <a:ea typeface=""/>
        <a:cs typeface="Arial"/>
      </a:majorFont>
      <a:minorFont>
        <a:latin typeface="Calibri"/>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LongProperties xmlns="http://schemas.microsoft.com/office/2006/metadata/long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D400BEC0C59134183C7708C1B380E10" ma:contentTypeVersion="10" ma:contentTypeDescription="Create a new document." ma:contentTypeScope="" ma:versionID="73513b72a02bf947c81606bc80437e97">
  <xsd:schema xmlns:xsd="http://www.w3.org/2001/XMLSchema" xmlns:xs="http://www.w3.org/2001/XMLSchema" xmlns:p="http://schemas.microsoft.com/office/2006/metadata/properties" xmlns:ns2="782a4598-4178-4e06-b395-79e6c71ad1f6" xmlns:ns3="be6e7bec-4bd7-49f9-9505-e86fa5ca0cb5" targetNamespace="http://schemas.microsoft.com/office/2006/metadata/properties" ma:root="true" ma:fieldsID="9084701f26c5235e482412ffb20cb024" ns2:_="" ns3:_="">
    <xsd:import namespace="782a4598-4178-4e06-b395-79e6c71ad1f6"/>
    <xsd:import namespace="be6e7bec-4bd7-49f9-9505-e86fa5ca0cb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2a4598-4178-4e06-b395-79e6c71ad1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e6e7bec-4bd7-49f9-9505-e86fa5ca0cb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be6e7bec-4bd7-49f9-9505-e86fa5ca0cb5">
      <UserInfo>
        <DisplayName>Robben, Joshua</DisplayName>
        <AccountId>13</AccountId>
        <AccountType/>
      </UserInfo>
      <UserInfo>
        <DisplayName>Chomowicz, Amy</DisplayName>
        <AccountId>7</AccountId>
        <AccountType/>
      </UserInfo>
    </SharedWithUsers>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2E55D3-912E-4596-A96F-DE766C041BC8}">
  <ds:schemaRefs>
    <ds:schemaRef ds:uri="http://schemas.microsoft.com/office/2006/metadata/longProperties"/>
  </ds:schemaRefs>
</ds:datastoreItem>
</file>

<file path=customXml/itemProps2.xml><?xml version="1.0" encoding="utf-8"?>
<ds:datastoreItem xmlns:ds="http://schemas.openxmlformats.org/officeDocument/2006/customXml" ds:itemID="{6E3AD0F4-6D02-41AD-8D67-243838732C0D}">
  <ds:schemaRefs>
    <ds:schemaRef ds:uri="782a4598-4178-4e06-b395-79e6c71ad1f6"/>
    <ds:schemaRef ds:uri="be6e7bec-4bd7-49f9-9505-e86fa5ca0cb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EE3AA82-C3D2-4A3C-BE80-617BFF598A32}">
  <ds:schemaRefs>
    <ds:schemaRef ds:uri="7380a166-ea12-46c1-ae60-3d07572b8fdb"/>
    <ds:schemaRef ds:uri="7e30f56f-234d-4bd4-8f7a-4a8e5c915869"/>
    <ds:schemaRef ds:uri="be6e7bec-4bd7-49f9-9505-e86fa5ca0cb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08105B13-089F-4AD6-AAF5-9956720333F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9920</TotalTime>
  <Words>740</Words>
  <Application>Microsoft Office PowerPoint</Application>
  <PresentationFormat>On-screen Show (4:3)</PresentationFormat>
  <Paragraphs>78</Paragraphs>
  <Slides>8</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Open Sans</vt:lpstr>
      <vt:lpstr>Symbol</vt:lpstr>
      <vt:lpstr>Default Design</vt:lpstr>
      <vt:lpstr>Tryon Creek Fish Passage Improvement E11427 Council Item 139 Portland City Council    |   February 15, 2023</vt:lpstr>
      <vt:lpstr>Presentation Outline</vt:lpstr>
      <vt:lpstr>Project Location</vt:lpstr>
      <vt:lpstr>2020 project and Oregon DSL Consent Order </vt:lpstr>
      <vt:lpstr>Project Goals</vt:lpstr>
      <vt:lpstr>Community Outreach and Engagement</vt:lpstr>
      <vt:lpstr>Engineer’s Estimate &amp; Schedule</vt:lpstr>
      <vt:lpstr>Thank You! </vt:lpstr>
    </vt:vector>
  </TitlesOfParts>
  <Company>City of Portland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kmartinek</dc:creator>
  <cp:lastModifiedBy>Young, Ali</cp:lastModifiedBy>
  <cp:revision>78</cp:revision>
  <dcterms:created xsi:type="dcterms:W3CDTF">2013-10-16T16:39:34Z</dcterms:created>
  <dcterms:modified xsi:type="dcterms:W3CDTF">2023-02-10T19:44:57Z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isplay_urn:schemas-microsoft-com:office:office#SharedWithUsers">
    <vt:lpwstr>Hansen, Steve;Pimomo, Mike</vt:lpwstr>
  </property>
  <property fmtid="{D5CDD505-2E9C-101B-9397-08002B2CF9AE}" pid="3" name="SharedWithUsers">
    <vt:lpwstr>30;#Hansen, Steve;#23;#Pimomo, Mike</vt:lpwstr>
  </property>
  <property fmtid="{D5CDD505-2E9C-101B-9397-08002B2CF9AE}" pid="4" name="ContentTypeId">
    <vt:lpwstr>0x0101001D400BEC0C59134183C7708C1B380E10</vt:lpwstr>
  </property>
</Properties>
</file>