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99" r:id="rId2"/>
    <p:sldId id="345" r:id="rId3"/>
    <p:sldId id="356" r:id="rId4"/>
    <p:sldId id="354" r:id="rId5"/>
    <p:sldId id="367" r:id="rId6"/>
    <p:sldId id="359" r:id="rId7"/>
    <p:sldId id="351" r:id="rId8"/>
    <p:sldId id="352" r:id="rId9"/>
    <p:sldId id="362" r:id="rId10"/>
    <p:sldId id="360" r:id="rId11"/>
    <p:sldId id="281" r:id="rId12"/>
    <p:sldId id="370" r:id="rId13"/>
    <p:sldId id="368" r:id="rId14"/>
    <p:sldId id="361" r:id="rId15"/>
    <p:sldId id="347" r:id="rId16"/>
    <p:sldId id="282" r:id="rId17"/>
    <p:sldId id="363" r:id="rId18"/>
    <p:sldId id="353" r:id="rId19"/>
    <p:sldId id="364" r:id="rId20"/>
    <p:sldId id="357" r:id="rId21"/>
    <p:sldId id="366" r:id="rId22"/>
    <p:sldId id="365" r:id="rId23"/>
    <p:sldId id="355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7A6484-A902-068D-E5BF-9A425D0805BE}" name="Pellegrino, Lisa" initials="PL" userId="S::Lisa.Pellegrino@portlandoregon.gov::28470c65-a346-4466-801c-872916387753" providerId="AD"/>
  <p188:author id="{DF1B1196-E3E8-BE50-A1F4-B78C00D66E7D}" name="Johnson, Meg McElroy" initials="JMM" userId="S::Meg.McElroy@portlandoregon.gov::e3270d21-89d3-4f7b-ac62-2946175b259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ussard, Joel" initials="BJ" lastIdx="10" clrIdx="0">
    <p:extLst>
      <p:ext uri="{19B8F6BF-5375-455C-9EA6-DF929625EA0E}">
        <p15:presenceInfo xmlns:p15="http://schemas.microsoft.com/office/powerpoint/2012/main" userId="S::joel.broussard@portlandoregon.gov::6c03aecd-7f7c-4e11-956b-d1e5b753e3a9" providerId="AD"/>
      </p:ext>
    </p:extLst>
  </p:cmAuthor>
  <p:cmAuthor id="2" name="Bridgeman-Bunyoli, Arika" initials="BA" lastIdx="4" clrIdx="1">
    <p:extLst>
      <p:ext uri="{19B8F6BF-5375-455C-9EA6-DF929625EA0E}">
        <p15:presenceInfo xmlns:p15="http://schemas.microsoft.com/office/powerpoint/2012/main" userId="S::arika.bridgeman-bunyoli@portlandoregon.gov::6bd31326-56e8-4480-814e-e1e280711209" providerId="AD"/>
      </p:ext>
    </p:extLst>
  </p:cmAuthor>
  <p:cmAuthor id="3" name="Johnson, Meg McElroy" initials="JM" lastIdx="4" clrIdx="2">
    <p:extLst>
      <p:ext uri="{19B8F6BF-5375-455C-9EA6-DF929625EA0E}">
        <p15:presenceInfo xmlns:p15="http://schemas.microsoft.com/office/powerpoint/2012/main" userId="S::meg.mcelroy@portlandoregon.gov::e3270d21-89d3-4f7b-ac62-2946175b25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4C6D"/>
    <a:srgbClr val="CC00CC"/>
    <a:srgbClr val="FCF059"/>
    <a:srgbClr val="F747C9"/>
    <a:srgbClr val="68BD45"/>
    <a:srgbClr val="007AA9"/>
    <a:srgbClr val="00C0F3"/>
    <a:srgbClr val="FDB91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36" autoAdjust="0"/>
  </p:normalViewPr>
  <p:slideViewPr>
    <p:cSldViewPr snapToGrid="0">
      <p:cViewPr varScale="1">
        <p:scale>
          <a:sx n="97" d="100"/>
          <a:sy n="97" d="100"/>
        </p:scale>
        <p:origin x="19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4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IF\cif$\Administration\Authorizing%20Legislation\2023%20PCL%20Referral\PCL%20demog%20data%20FY22%20in%20pie%20charts.02.14.2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93400242075715E-2"/>
          <c:y val="6.6877986562271688E-2"/>
          <c:w val="0.48027169563581451"/>
          <c:h val="0.892039566271985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A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70-4393-BB1B-8D0E0881ED78}"/>
              </c:ext>
            </c:extLst>
          </c:dPt>
          <c:dPt>
            <c:idx val="1"/>
            <c:bubble3D val="0"/>
            <c:spPr>
              <a:solidFill>
                <a:srgbClr val="004C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70-4393-BB1B-8D0E0881ED78}"/>
              </c:ext>
            </c:extLst>
          </c:dPt>
          <c:dPt>
            <c:idx val="2"/>
            <c:bubble3D val="0"/>
            <c:spPr>
              <a:solidFill>
                <a:srgbClr val="00C0F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70-4393-BB1B-8D0E0881ED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70-4393-BB1B-8D0E0881ED78}"/>
              </c:ext>
            </c:extLst>
          </c:dPt>
          <c:dPt>
            <c:idx val="4"/>
            <c:bubble3D val="0"/>
            <c:spPr>
              <a:solidFill>
                <a:srgbClr val="FCF0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70-4393-BB1B-8D0E0881ED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C70-4393-BB1B-8D0E0881ED78}"/>
              </c:ext>
            </c:extLst>
          </c:dPt>
          <c:dPt>
            <c:idx val="6"/>
            <c:bubble3D val="0"/>
            <c:spPr>
              <a:solidFill>
                <a:srgbClr val="ED1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70-4393-BB1B-8D0E0881ED78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70-4393-BB1B-8D0E0881ED78}"/>
              </c:ext>
            </c:extLst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C70-4393-BB1B-8D0E0881ED78}"/>
              </c:ext>
            </c:extLst>
          </c:dPt>
          <c:dPt>
            <c:idx val="9"/>
            <c:bubble3D val="0"/>
            <c:spPr>
              <a:solidFill>
                <a:srgbClr val="68BD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C70-4393-BB1B-8D0E0881ED78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C70-4393-BB1B-8D0E0881ED78}"/>
              </c:ext>
            </c:extLst>
          </c:dPt>
          <c:dLbls>
            <c:dLbl>
              <c:idx val="0"/>
              <c:layout>
                <c:manualLayout>
                  <c:x val="6.3691494608767579E-2"/>
                  <c:y val="-0.13394370707960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57477195151313"/>
                      <c:h val="0.19191327048864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70-4393-BB1B-8D0E0881ED78}"/>
                </c:ext>
              </c:extLst>
            </c:dLbl>
            <c:dLbl>
              <c:idx val="1"/>
              <c:layout>
                <c:manualLayout>
                  <c:x val="9.2695457368238199E-2"/>
                  <c:y val="0.17310031675635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41033638911079"/>
                      <c:h val="0.24768104205792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70-4393-BB1B-8D0E0881ED78}"/>
                </c:ext>
              </c:extLst>
            </c:dLbl>
            <c:dLbl>
              <c:idx val="2"/>
              <c:layout>
                <c:manualLayout>
                  <c:x val="-0.10438050191904988"/>
                  <c:y val="0.163715630438557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8148148148148"/>
                      <c:h val="0.161371261852662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70-4393-BB1B-8D0E0881ED78}"/>
                </c:ext>
              </c:extLst>
            </c:dLbl>
            <c:dLbl>
              <c:idx val="3"/>
              <c:layout>
                <c:manualLayout>
                  <c:x val="-0.13469790411621366"/>
                  <c:y val="8.7574314150871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7905814040656"/>
                      <c:h val="8.53557010891027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70-4393-BB1B-8D0E0881ED78}"/>
                </c:ext>
              </c:extLst>
            </c:dLbl>
            <c:dLbl>
              <c:idx val="4"/>
              <c:layout>
                <c:manualLayout>
                  <c:x val="-0.12986270704374389"/>
                  <c:y val="6.05084416584333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525417528866369"/>
                      <c:h val="7.7515573537289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C70-4393-BB1B-8D0E0881ED78}"/>
                </c:ext>
              </c:extLst>
            </c:dLbl>
            <c:dLbl>
              <c:idx val="5"/>
              <c:layout>
                <c:manualLayout>
                  <c:x val="7.8478833656634411E-2"/>
                  <c:y val="-0.12986194626026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401940023028356"/>
                      <c:h val="0.110297050990106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C70-4393-BB1B-8D0E0881ED78}"/>
                </c:ext>
              </c:extLst>
            </c:dLbl>
            <c:dLbl>
              <c:idx val="6"/>
              <c:layout>
                <c:manualLayout>
                  <c:x val="5.7306173075111218E-2"/>
                  <c:y val="-7.33733579145618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5444C7A1-5DE2-426B-8D4F-2AD9C682278C}" type="CATEGORYNAME">
                      <a:rPr lang="en-US" smtClean="0"/>
                      <a:pPr>
                        <a:defRPr sz="1500" b="1">
                          <a:latin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  <a:fld id="{B6615909-0B53-4411-9747-2CFD94AC69DB}" type="PERCENTAGE">
                      <a:rPr lang="en-US" baseline="0" dirty="0"/>
                      <a:pPr>
                        <a:defRPr sz="1500" b="1">
                          <a:latin typeface="Calibri" panose="020F0502020204030204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844470986110187"/>
                      <c:h val="0.107148037386770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C70-4393-BB1B-8D0E0881ED78}"/>
                </c:ext>
              </c:extLst>
            </c:dLbl>
            <c:dLbl>
              <c:idx val="7"/>
              <c:layout>
                <c:manualLayout>
                  <c:x val="0.13600665076493063"/>
                  <c:y val="1.42446490794219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38141653158854"/>
                      <c:h val="8.7279527142865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C70-4393-BB1B-8D0E0881ED78}"/>
                </c:ext>
              </c:extLst>
            </c:dLbl>
            <c:dLbl>
              <c:idx val="8"/>
              <c:layout>
                <c:manualLayout>
                  <c:x val="0.14762352954766447"/>
                  <c:y val="9.65202840951122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22730608033926"/>
                      <c:h val="6.90004977184737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C70-4393-BB1B-8D0E0881ED78}"/>
                </c:ext>
              </c:extLst>
            </c:dLbl>
            <c:dLbl>
              <c:idx val="9"/>
              <c:layout>
                <c:manualLayout>
                  <c:x val="-0.10719593464894268"/>
                  <c:y val="-0.182423542553141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6FBF246F-A02D-41F3-B6EF-CF6727760D40}" type="CATEGORYNAME">
                      <a: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pPr>
                        <a:defRPr lang="en-US" sz="15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t> </a:t>
                    </a:r>
                    <a:fld id="{399E522F-945C-400C-A31A-0B910C2F7F2E}" type="PERCENTAGE">
                      <a: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pPr>
                        <a:defRPr lang="en-US" sz="15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</a:defRPr>
                      </a:pPr>
                      <a:t>[PERCENTAGE]</a:t>
                    </a:fld>
                    <a:endPara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132032219485831"/>
                      <c:h val="0.161371190928337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C70-4393-BB1B-8D0E0881ED78}"/>
                </c:ext>
              </c:extLst>
            </c:dLbl>
            <c:dLbl>
              <c:idx val="10"/>
              <c:layout>
                <c:manualLayout>
                  <c:x val="5.5853018372703442E-2"/>
                  <c:y val="-5.43434587087992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fld id="{87E0C170-F16E-4B79-A6D2-1292F527E26A}" type="CATEGORYNAME">
                      <a: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pPr algn="ctr" rtl="0">
                        <a:defRPr lang="en-US" sz="15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</a:defRPr>
                      </a:pPr>
                      <a:t>[CATEGORY NAME]</a:t>
                    </a:fld>
                    <a:r>
                      <a: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t> </a:t>
                    </a:r>
                    <a:fld id="{E88C603A-A2AF-4A76-86AD-94EDA4440A3A}" type="PERCENTAGE">
                      <a:rPr lang="en-US" sz="15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rPr>
                      <a:pPr algn="ctr" rtl="0">
                        <a:defRPr lang="en-US" sz="15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</a:defRPr>
                      </a:pPr>
                      <a:t>[PERCENTAGE]</a:t>
                    </a:fld>
                    <a:endPara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8.8234242458823081E-2"/>
                      <c:h val="0.24097267929036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C70-4393-BB1B-8D0E0881ED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RE!$A$1:$A$11</c:f>
              <c:strCache>
                <c:ptCount val="11"/>
                <c:pt idx="0">
                  <c:v>Latino/e/x</c:v>
                </c:pt>
                <c:pt idx="1">
                  <c:v>African American, Black</c:v>
                </c:pt>
                <c:pt idx="2">
                  <c:v>Multiracial</c:v>
                </c:pt>
                <c:pt idx="3">
                  <c:v>Asian</c:v>
                </c:pt>
                <c:pt idx="4">
                  <c:v>African</c:v>
                </c:pt>
                <c:pt idx="5">
                  <c:v>Native American/ Alaska Native</c:v>
                </c:pt>
                <c:pt idx="6">
                  <c:v>Native Hawaiian/ Pacific Islander</c:v>
                </c:pt>
                <c:pt idx="7">
                  <c:v>Middle Eastern</c:v>
                </c:pt>
                <c:pt idx="8">
                  <c:v>Slavic </c:v>
                </c:pt>
                <c:pt idx="9">
                  <c:v>White</c:v>
                </c:pt>
                <c:pt idx="10">
                  <c:v>Not Given</c:v>
                </c:pt>
              </c:strCache>
            </c:strRef>
          </c:cat>
          <c:val>
            <c:numRef>
              <c:f>RE!$B$1:$B$11</c:f>
              <c:numCache>
                <c:formatCode>General</c:formatCode>
                <c:ptCount val="11"/>
                <c:pt idx="0">
                  <c:v>2115</c:v>
                </c:pt>
                <c:pt idx="1">
                  <c:v>1833</c:v>
                </c:pt>
                <c:pt idx="2">
                  <c:v>1398</c:v>
                </c:pt>
                <c:pt idx="3">
                  <c:v>725</c:v>
                </c:pt>
                <c:pt idx="4">
                  <c:v>341</c:v>
                </c:pt>
                <c:pt idx="5">
                  <c:v>225</c:v>
                </c:pt>
                <c:pt idx="6">
                  <c:v>140</c:v>
                </c:pt>
                <c:pt idx="7">
                  <c:v>141</c:v>
                </c:pt>
                <c:pt idx="8">
                  <c:v>107</c:v>
                </c:pt>
                <c:pt idx="9">
                  <c:v>1651</c:v>
                </c:pt>
                <c:pt idx="10">
                  <c:v>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C70-4393-BB1B-8D0E0881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79891757716338E-2"/>
          <c:y val="3.793344568503227E-2"/>
          <c:w val="0.53021826287498863"/>
          <c:h val="0.9352550646748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A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7-47BC-A566-D72945DE91DC}"/>
              </c:ext>
            </c:extLst>
          </c:dPt>
          <c:dPt>
            <c:idx val="1"/>
            <c:bubble3D val="0"/>
            <c:spPr>
              <a:solidFill>
                <a:srgbClr val="68BD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97-47BC-A566-D72945DE91DC}"/>
              </c:ext>
            </c:extLst>
          </c:dPt>
          <c:dPt>
            <c:idx val="2"/>
            <c:bubble3D val="0"/>
            <c:spPr>
              <a:solidFill>
                <a:srgbClr val="00C0F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97-47BC-A566-D72945DE91DC}"/>
              </c:ext>
            </c:extLst>
          </c:dPt>
          <c:dPt>
            <c:idx val="3"/>
            <c:bubble3D val="0"/>
            <c:spPr>
              <a:solidFill>
                <a:srgbClr val="004C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97-47BC-A566-D72945DE91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97-47BC-A566-D72945DE91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397-47BC-A566-D72945DE91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397-47BC-A566-D72945DE91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397-47BC-A566-D72945DE91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397-47BC-A566-D72945DE91D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397-47BC-A566-D72945DE91D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397-47BC-A566-D72945DE91DC}"/>
              </c:ext>
            </c:extLst>
          </c:dPt>
          <c:dLbls>
            <c:dLbl>
              <c:idx val="0"/>
              <c:layout>
                <c:manualLayout>
                  <c:x val="5.1679771357129721E-2"/>
                  <c:y val="-0.1997269254748856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905485448069796"/>
                      <c:h val="0.16249681231548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97-47BC-A566-D72945DE91DC}"/>
                </c:ext>
              </c:extLst>
            </c:dLbl>
            <c:dLbl>
              <c:idx val="1"/>
              <c:layout>
                <c:manualLayout>
                  <c:x val="-0.15944303028977808"/>
                  <c:y val="0.1794703815329382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761269111989473"/>
                      <c:h val="0.21324906048387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97-47BC-A566-D72945DE91DC}"/>
                </c:ext>
              </c:extLst>
            </c:dLbl>
            <c:dLbl>
              <c:idx val="2"/>
              <c:layout>
                <c:manualLayout>
                  <c:x val="-0.22731810248026579"/>
                  <c:y val="-2.6545130806236879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31467721044377"/>
                      <c:h val="0.119923640775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97-47BC-A566-D72945DE91DC}"/>
                </c:ext>
              </c:extLst>
            </c:dLbl>
            <c:dLbl>
              <c:idx val="3"/>
              <c:layout>
                <c:manualLayout>
                  <c:x val="0.23445000816765416"/>
                  <c:y val="-0.2292639420925912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97-47BC-A566-D72945DE91DC}"/>
                </c:ext>
              </c:extLst>
            </c:dLbl>
            <c:dLbl>
              <c:idx val="4"/>
              <c:layout>
                <c:manualLayout>
                  <c:x val="0.26210517108984793"/>
                  <c:y val="-0.238667497960335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97-47BC-A566-D72945DE91DC}"/>
                </c:ext>
              </c:extLst>
            </c:dLbl>
            <c:dLbl>
              <c:idx val="5"/>
              <c:layout>
                <c:manualLayout>
                  <c:x val="0.28133916087963695"/>
                  <c:y val="-0.21646102131142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97-47BC-A566-D72945DE91DC}"/>
                </c:ext>
              </c:extLst>
            </c:dLbl>
            <c:dLbl>
              <c:idx val="6"/>
              <c:layout>
                <c:manualLayout>
                  <c:x val="0.285355974671268"/>
                  <c:y val="-0.169387202252116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97-47BC-A566-D72945DE91DC}"/>
                </c:ext>
              </c:extLst>
            </c:dLbl>
            <c:dLbl>
              <c:idx val="7"/>
              <c:layout>
                <c:manualLayout>
                  <c:x val="0.29754700259950057"/>
                  <c:y val="-0.11793615918729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97-47BC-A566-D72945DE91DC}"/>
                </c:ext>
              </c:extLst>
            </c:dLbl>
            <c:dLbl>
              <c:idx val="8"/>
              <c:layout>
                <c:manualLayout>
                  <c:x val="0.26990598836977481"/>
                  <c:y val="-6.7675336261011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397-47BC-A566-D72945DE91DC}"/>
                </c:ext>
              </c:extLst>
            </c:dLbl>
            <c:dLbl>
              <c:idx val="9"/>
              <c:layout>
                <c:manualLayout>
                  <c:x val="0.26817753264810773"/>
                  <c:y val="-1.3568645708264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397-47BC-A566-D72945DE91DC}"/>
                </c:ext>
              </c:extLst>
            </c:dLbl>
            <c:dLbl>
              <c:idx val="10"/>
              <c:layout>
                <c:manualLayout>
                  <c:x val="0.10215317374465714"/>
                  <c:y val="4.499240854635233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15820810668628"/>
                      <c:h val="5.95171327265615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5397-47BC-A566-D72945DE91DC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 (2)'!$A$1:$A$11</c:f>
              <c:strCache>
                <c:ptCount val="11"/>
                <c:pt idx="0">
                  <c:v>English</c:v>
                </c:pt>
                <c:pt idx="1">
                  <c:v>Spanish </c:v>
                </c:pt>
                <c:pt idx="2">
                  <c:v>Other languages**</c:v>
                </c:pt>
                <c:pt idx="3">
                  <c:v>Vietnamese</c:v>
                </c:pt>
                <c:pt idx="4">
                  <c:v>Somali</c:v>
                </c:pt>
                <c:pt idx="5">
                  <c:v>Russian</c:v>
                </c:pt>
                <c:pt idx="6">
                  <c:v>Chinese </c:v>
                </c:pt>
                <c:pt idx="7">
                  <c:v>Nepali</c:v>
                </c:pt>
                <c:pt idx="8">
                  <c:v>Chuukese</c:v>
                </c:pt>
                <c:pt idx="9">
                  <c:v>Ukranian</c:v>
                </c:pt>
                <c:pt idx="10">
                  <c:v>Romanian</c:v>
                </c:pt>
              </c:strCache>
            </c:strRef>
          </c:cat>
          <c:val>
            <c:numRef>
              <c:f>'RE (2)'!$B$1:$B$11</c:f>
              <c:numCache>
                <c:formatCode>General</c:formatCode>
                <c:ptCount val="11"/>
                <c:pt idx="0">
                  <c:v>5042</c:v>
                </c:pt>
                <c:pt idx="1">
                  <c:v>1726</c:v>
                </c:pt>
                <c:pt idx="2">
                  <c:v>799</c:v>
                </c:pt>
                <c:pt idx="3">
                  <c:v>201</c:v>
                </c:pt>
                <c:pt idx="4">
                  <c:v>194</c:v>
                </c:pt>
                <c:pt idx="5">
                  <c:v>91</c:v>
                </c:pt>
                <c:pt idx="6">
                  <c:v>74</c:v>
                </c:pt>
                <c:pt idx="7">
                  <c:v>66</c:v>
                </c:pt>
                <c:pt idx="8">
                  <c:v>35</c:v>
                </c:pt>
                <c:pt idx="9">
                  <c:v>21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397-47BC-A566-D72945DE9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0.57914</cdr:x>
      <cdr:y>0.08164</cdr:y>
    </cdr:from>
    <cdr:to>
      <cdr:x>0.9692</cdr:x>
      <cdr:y>0.36526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0B02D64-5E99-3221-43AF-3B3ECD1140B6}"/>
            </a:ext>
          </a:extLst>
        </cdr:cNvPr>
        <cdr:cNvSpPr txBox="1"/>
      </cdr:nvSpPr>
      <cdr:spPr>
        <a:xfrm xmlns:a="http://schemas.openxmlformats.org/drawingml/2006/main">
          <a:off x="4502552" y="359851"/>
          <a:ext cx="3032567" cy="125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0.54408</cdr:x>
      <cdr:y>0.06272</cdr:y>
    </cdr:from>
    <cdr:to>
      <cdr:x>0.98558</cdr:x>
      <cdr:y>0.28648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981BA55-7213-9E01-4F7D-520AC3D04B98}"/>
            </a:ext>
          </a:extLst>
        </cdr:cNvPr>
        <cdr:cNvSpPr txBox="1"/>
      </cdr:nvSpPr>
      <cdr:spPr>
        <a:xfrm xmlns:a="http://schemas.openxmlformats.org/drawingml/2006/main">
          <a:off x="4229962" y="276443"/>
          <a:ext cx="3432477" cy="986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12% children served no data reported</a:t>
          </a:r>
        </a:p>
        <a:p xmlns:a="http://schemas.openxmlformats.org/drawingml/2006/main">
          <a:endParaRPr lang="en-US" sz="1600" b="1" dirty="0"/>
        </a:p>
        <a:p xmlns:a="http://schemas.openxmlformats.org/drawingml/2006/main">
          <a:r>
            <a:rPr lang="en-US" sz="1600" b="1" dirty="0"/>
            <a:t>** Other: over 50 languages reported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0B27C6-EEE9-4A8D-8274-4AD0BE30137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C479E5-F72B-418F-9A3C-FE37DDC7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Demographic data here reflects ranges from data collected 2018-19 through 2021-22.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Approximately 10,000 children are served annually in early childhood, child abuse prevention, foster care, </a:t>
            </a:r>
            <a:r>
              <a:rPr lang="en-US" dirty="0" err="1"/>
              <a:t>aftershool</a:t>
            </a:r>
            <a:r>
              <a:rPr lang="en-US" dirty="0"/>
              <a:t>, and mentoring programs; annual service numbers vary depending on programs funded.  The pandemic impacted the number of children served.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12-17,000 children and their families receive hunger relief services annually.  In the first year of the pandemic, 20,000 children received hunger relief/emergency food services from PCL-funded programs.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90-95% of children are from families with an income of 185% of the federal poverty level or less (low income)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Levy programs are supporting our community’s most vulnerable children and families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6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Languages in pie chart are those that OHER/COP requests bureau track/report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12% of children serve: no language data reported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Grantees reported over 50 other primary languages spoken in the home: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Akateko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Amharic, Arabic, Burmese, Cambodian,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Creole, Dari,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Eriterian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Farsi, French, Fulani,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Hadiyya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Haitian, Hausa, Hindi, Hmong,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Mien, Japanese, Kachin, Karen, K'iche, Kirundi, Korean, Krio,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Kunama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Kurdish, Lao,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Maay-Maay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Malay, Mayan, Mien,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Mixteco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Oromo, Palauan, Pashto, Pohnpei, Portuguese,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Purpecha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Quiche', Rohingya, Santali, Serbian, Swahili, Tagalog, Telugu, Thai, Tigrinya, Tongan, Tzotzil, Urdu,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Zapoteco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Zomi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other languages, over 50 languages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5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81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12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0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1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4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11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8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1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3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0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9E5-F72B-418F-9A3C-FE37DDC7C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2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6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0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9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8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252B-49FB-4FC1-B347-5EC8C45C529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EA27-B332-428F-972E-3845D3441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6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60792-5AE4-4D1E-AB82-F640B5A4E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94" y="2108778"/>
            <a:ext cx="5257047" cy="1747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2F9413-3F52-4A57-9A43-4E3CDCF5C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5" y="1338447"/>
            <a:ext cx="1391653" cy="4174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9869C-8305-46A4-AA8C-9807F77D8002}"/>
              </a:ext>
            </a:extLst>
          </p:cNvPr>
          <p:cNvSpPr txBox="1"/>
          <p:nvPr/>
        </p:nvSpPr>
        <p:spPr>
          <a:xfrm>
            <a:off x="3046393" y="4162925"/>
            <a:ext cx="525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C6D"/>
                </a:solidFill>
              </a:rPr>
              <a:t>City Council</a:t>
            </a:r>
          </a:p>
          <a:p>
            <a:pPr algn="ctr"/>
            <a:r>
              <a:rPr lang="en-US" sz="3600" b="1" dirty="0">
                <a:solidFill>
                  <a:srgbClr val="004C6D"/>
                </a:solidFill>
              </a:rPr>
              <a:t>February 15, 2023</a:t>
            </a:r>
            <a:endParaRPr lang="en-US" sz="3000" b="1" dirty="0">
              <a:solidFill>
                <a:srgbClr val="004C6D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97B8DC-230B-4F29-A111-4A443D1C6E31}"/>
              </a:ext>
            </a:extLst>
          </p:cNvPr>
          <p:cNvSpPr/>
          <p:nvPr/>
        </p:nvSpPr>
        <p:spPr>
          <a:xfrm>
            <a:off x="0" y="-43480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F8254F-CF05-4FA9-A6FC-6F8D9B2888C7}"/>
              </a:ext>
            </a:extLst>
          </p:cNvPr>
          <p:cNvSpPr/>
          <p:nvPr/>
        </p:nvSpPr>
        <p:spPr>
          <a:xfrm>
            <a:off x="0" y="6750219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46B6D-1753-415C-8579-3D49FB8236ED}"/>
              </a:ext>
            </a:extLst>
          </p:cNvPr>
          <p:cNvSpPr/>
          <p:nvPr/>
        </p:nvSpPr>
        <p:spPr>
          <a:xfrm rot="16200000">
            <a:off x="-3393590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C6AFE-DBD4-4451-9839-0EDC2772862F}"/>
              </a:ext>
            </a:extLst>
          </p:cNvPr>
          <p:cNvSpPr/>
          <p:nvPr/>
        </p:nvSpPr>
        <p:spPr>
          <a:xfrm rot="16200000">
            <a:off x="5636107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60792-5AE4-4D1E-AB82-F640B5A4E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6" y="423413"/>
            <a:ext cx="5257047" cy="17479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97B8DC-230B-4F29-A111-4A443D1C6E31}"/>
              </a:ext>
            </a:extLst>
          </p:cNvPr>
          <p:cNvSpPr/>
          <p:nvPr/>
        </p:nvSpPr>
        <p:spPr>
          <a:xfrm>
            <a:off x="0" y="-43480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F8254F-CF05-4FA9-A6FC-6F8D9B2888C7}"/>
              </a:ext>
            </a:extLst>
          </p:cNvPr>
          <p:cNvSpPr/>
          <p:nvPr/>
        </p:nvSpPr>
        <p:spPr>
          <a:xfrm>
            <a:off x="0" y="6750219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46B6D-1753-415C-8579-3D49FB8236ED}"/>
              </a:ext>
            </a:extLst>
          </p:cNvPr>
          <p:cNvSpPr/>
          <p:nvPr/>
        </p:nvSpPr>
        <p:spPr>
          <a:xfrm rot="16200000">
            <a:off x="-3393590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C6AFE-DBD4-4451-9839-0EDC2772862F}"/>
              </a:ext>
            </a:extLst>
          </p:cNvPr>
          <p:cNvSpPr/>
          <p:nvPr/>
        </p:nvSpPr>
        <p:spPr>
          <a:xfrm rot="16200000">
            <a:off x="5636107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5639-5D15-2581-0ACB-04C93034C022}"/>
              </a:ext>
            </a:extLst>
          </p:cNvPr>
          <p:cNvSpPr txBox="1"/>
          <p:nvPr/>
        </p:nvSpPr>
        <p:spPr>
          <a:xfrm>
            <a:off x="841064" y="5364488"/>
            <a:ext cx="7461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4C6D"/>
                </a:solidFill>
              </a:rPr>
              <a:t>POPULATIONS SERVED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40A10-B1CC-CC0A-00AC-6518E129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227" y="2414298"/>
            <a:ext cx="3955584" cy="2487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95DCD0-5720-B08B-0110-883BCBEBB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88" y="2414298"/>
            <a:ext cx="3734291" cy="248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0192"/>
            <a:ext cx="7886700" cy="7034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Populations 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135" y="1542805"/>
            <a:ext cx="6686550" cy="4103589"/>
          </a:xfrm>
        </p:spPr>
        <p:txBody>
          <a:bodyPr anchor="ctr">
            <a:normAutofit/>
          </a:bodyPr>
          <a:lstStyle/>
          <a:p>
            <a:r>
              <a:rPr lang="en-US" dirty="0"/>
              <a:t>Average of </a:t>
            </a:r>
            <a:r>
              <a:rPr lang="en-US" b="1" i="1" dirty="0"/>
              <a:t>10,000 children served annually </a:t>
            </a:r>
            <a:r>
              <a:rPr lang="en-US" i="1" dirty="0"/>
              <a:t>(non-hunger relief)</a:t>
            </a:r>
            <a:endParaRPr lang="en-US" b="1" i="1" dirty="0"/>
          </a:p>
          <a:p>
            <a:pPr lvl="1"/>
            <a:r>
              <a:rPr lang="en-US" dirty="0"/>
              <a:t>75-80% identify as Black, Indigenous or children/youth of color</a:t>
            </a:r>
          </a:p>
          <a:p>
            <a:pPr lvl="1"/>
            <a:r>
              <a:rPr lang="en-US" dirty="0"/>
              <a:t>35-40% live/go to school in East Portland</a:t>
            </a:r>
          </a:p>
          <a:p>
            <a:pPr lvl="1"/>
            <a:r>
              <a:rPr lang="en-US" dirty="0"/>
              <a:t>40-45% from homes where primary language is not English</a:t>
            </a:r>
          </a:p>
          <a:p>
            <a:r>
              <a:rPr lang="en-US" dirty="0"/>
              <a:t>12,000-17,000 children and families receive </a:t>
            </a:r>
            <a:r>
              <a:rPr lang="en-US" i="1" dirty="0"/>
              <a:t>hunger relief services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1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849"/>
            <a:ext cx="7886700" cy="7034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Population Served: Race/Ethnicity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4E94D2D-ADCC-CBA0-237E-4C0E2BACC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619188"/>
              </p:ext>
            </p:extLst>
          </p:nvPr>
        </p:nvGraphicFramePr>
        <p:xfrm>
          <a:off x="416688" y="1080712"/>
          <a:ext cx="8310623" cy="44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845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19849"/>
            <a:ext cx="8098661" cy="7034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Population Served: Primary Language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387D24-6A64-4F83-B27F-455C7650AB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0780" y="1086985"/>
          <a:ext cx="7774570" cy="440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22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60792-5AE4-4D1E-AB82-F640B5A4E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6" y="423413"/>
            <a:ext cx="5257047" cy="17479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97B8DC-230B-4F29-A111-4A443D1C6E31}"/>
              </a:ext>
            </a:extLst>
          </p:cNvPr>
          <p:cNvSpPr/>
          <p:nvPr/>
        </p:nvSpPr>
        <p:spPr>
          <a:xfrm>
            <a:off x="0" y="-43480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F8254F-CF05-4FA9-A6FC-6F8D9B2888C7}"/>
              </a:ext>
            </a:extLst>
          </p:cNvPr>
          <p:cNvSpPr/>
          <p:nvPr/>
        </p:nvSpPr>
        <p:spPr>
          <a:xfrm>
            <a:off x="0" y="6750219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46B6D-1753-415C-8579-3D49FB8236ED}"/>
              </a:ext>
            </a:extLst>
          </p:cNvPr>
          <p:cNvSpPr/>
          <p:nvPr/>
        </p:nvSpPr>
        <p:spPr>
          <a:xfrm rot="16200000">
            <a:off x="-3393590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C6AFE-DBD4-4451-9839-0EDC2772862F}"/>
              </a:ext>
            </a:extLst>
          </p:cNvPr>
          <p:cNvSpPr/>
          <p:nvPr/>
        </p:nvSpPr>
        <p:spPr>
          <a:xfrm rot="16200000">
            <a:off x="5636107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5639-5D15-2581-0ACB-04C93034C022}"/>
              </a:ext>
            </a:extLst>
          </p:cNvPr>
          <p:cNvSpPr txBox="1"/>
          <p:nvPr/>
        </p:nvSpPr>
        <p:spPr>
          <a:xfrm>
            <a:off x="841064" y="5364488"/>
            <a:ext cx="7461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4C6D"/>
                </a:solidFill>
              </a:rPr>
              <a:t>OUTCOMES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D0A03-4FFA-576E-211A-EDF53F0D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719" y="2351067"/>
            <a:ext cx="4548560" cy="301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980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Outcomes, 2021-22</a:t>
            </a:r>
            <a:endParaRPr lang="en-US" b="1" dirty="0">
              <a:solidFill>
                <a:srgbClr val="004C6D"/>
              </a:solidFill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E54E0-2F63-407B-9329-9A139B77D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273014"/>
              </p:ext>
            </p:extLst>
          </p:nvPr>
        </p:nvGraphicFramePr>
        <p:xfrm>
          <a:off x="628650" y="1145804"/>
          <a:ext cx="8162925" cy="433219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99607">
                  <a:extLst>
                    <a:ext uri="{9D8B030D-6E8A-4147-A177-3AD203B41FA5}">
                      <a16:colId xmlns:a16="http://schemas.microsoft.com/office/drawing/2014/main" val="4089282928"/>
                    </a:ext>
                  </a:extLst>
                </a:gridCol>
                <a:gridCol w="5863318">
                  <a:extLst>
                    <a:ext uri="{9D8B030D-6E8A-4147-A177-3AD203B41FA5}">
                      <a16:colId xmlns:a16="http://schemas.microsoft.com/office/drawing/2014/main" val="2158954387"/>
                    </a:ext>
                  </a:extLst>
                </a:gridCol>
              </a:tblGrid>
              <a:tr h="439196">
                <a:tc>
                  <a:txBody>
                    <a:bodyPr/>
                    <a:lstStyle/>
                    <a:p>
                      <a:r>
                        <a:rPr lang="en-US" sz="2000"/>
                        <a:t>Program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 for some Common Outcomes</a:t>
                      </a:r>
                      <a:endParaRPr lang="en-US" sz="20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361875"/>
                  </a:ext>
                </a:extLst>
              </a:tr>
              <a:tr h="7096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Early </a:t>
                      </a:r>
                    </a:p>
                    <a:p>
                      <a:pPr algn="ctr"/>
                      <a:r>
                        <a:rPr lang="en-US" sz="2000" dirty="0"/>
                        <a:t>  Childhood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87% of children met expected developmental milestones.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98071"/>
                  </a:ext>
                </a:extLst>
              </a:tr>
              <a:tr h="9035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Early </a:t>
                      </a:r>
                    </a:p>
                    <a:p>
                      <a:pPr algn="ctr"/>
                      <a:r>
                        <a:rPr lang="en-US" sz="2000" dirty="0"/>
                        <a:t>  Childhood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91% of children not on track with developmental milestone(s) referred for additional support.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373415"/>
                  </a:ext>
                </a:extLst>
              </a:tr>
              <a:tr h="5678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Early </a:t>
                      </a:r>
                    </a:p>
                    <a:p>
                      <a:pPr algn="ctr"/>
                      <a:r>
                        <a:rPr lang="en-US" sz="2000" dirty="0"/>
                        <a:t>  Childhood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i="0" dirty="0"/>
                        <a:t>97% of parents/caregivers met parenting goals.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19365"/>
                  </a:ext>
                </a:extLst>
              </a:tr>
              <a:tr h="7918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Child Abuse        Prev.&amp; </a:t>
                      </a:r>
                      <a:r>
                        <a:rPr lang="en-US" sz="2000" dirty="0" err="1"/>
                        <a:t>Interv</a:t>
                      </a:r>
                      <a:r>
                        <a:rPr lang="en-US" sz="2000" dirty="0"/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i="0" dirty="0"/>
                        <a:t>86% of parents met parenting practice goals.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647374"/>
                  </a:ext>
                </a:extLst>
              </a:tr>
              <a:tr h="7868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Child Abuse        Prev.&amp; </a:t>
                      </a:r>
                      <a:r>
                        <a:rPr lang="en-US" sz="2000" dirty="0" err="1"/>
                        <a:t>Interv</a:t>
                      </a:r>
                      <a:r>
                        <a:rPr lang="en-US" sz="2000" dirty="0"/>
                        <a:t>.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i="0" dirty="0"/>
                        <a:t>86% of parents reported increased safety and stability.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8365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pic>
        <p:nvPicPr>
          <p:cNvPr id="6" name="Picture 5" descr="Icon. Three squares of different colors, stacked to look like blocks that young children use.">
            <a:extLst>
              <a:ext uri="{FF2B5EF4-FFF2-40B4-BE49-F238E27FC236}">
                <a16:creationId xmlns:a16="http://schemas.microsoft.com/office/drawing/2014/main" id="{2E50AC2C-403C-44E6-A2CD-7CB94E3E2C4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1816662"/>
            <a:ext cx="424815" cy="434340"/>
          </a:xfrm>
          <a:prstGeom prst="rect">
            <a:avLst/>
          </a:prstGeom>
        </p:spPr>
      </p:pic>
      <p:pic>
        <p:nvPicPr>
          <p:cNvPr id="11" name="Picture 10" descr="Icon. Three squares of different colors, stacked to look like blocks that young children use.">
            <a:extLst>
              <a:ext uri="{FF2B5EF4-FFF2-40B4-BE49-F238E27FC236}">
                <a16:creationId xmlns:a16="http://schemas.microsoft.com/office/drawing/2014/main" id="{D35EF9ED-F7B1-4F8A-97EE-ED318CF0D9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2704690"/>
            <a:ext cx="424815" cy="434340"/>
          </a:xfrm>
          <a:prstGeom prst="rect">
            <a:avLst/>
          </a:prstGeom>
        </p:spPr>
      </p:pic>
      <p:pic>
        <p:nvPicPr>
          <p:cNvPr id="12" name="Picture 11" descr="Icon. Three squares of different colors, stacked to look like blocks that young children use.">
            <a:extLst>
              <a:ext uri="{FF2B5EF4-FFF2-40B4-BE49-F238E27FC236}">
                <a16:creationId xmlns:a16="http://schemas.microsoft.com/office/drawing/2014/main" id="{C8401268-90DC-495C-9C77-401AAF6A989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3498270"/>
            <a:ext cx="424815" cy="434340"/>
          </a:xfrm>
          <a:prstGeom prst="rect">
            <a:avLst/>
          </a:prstGeom>
        </p:spPr>
      </p:pic>
      <p:pic>
        <p:nvPicPr>
          <p:cNvPr id="14" name="Picture 13" descr="Icon of a blue ribbon wrapped in the shape of a heart.">
            <a:extLst>
              <a:ext uri="{FF2B5EF4-FFF2-40B4-BE49-F238E27FC236}">
                <a16:creationId xmlns:a16="http://schemas.microsoft.com/office/drawing/2014/main" id="{6F7F4CA9-94E0-485A-8BB1-0F86B881225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07889"/>
            <a:ext cx="499110" cy="499110"/>
          </a:xfrm>
          <a:prstGeom prst="rect">
            <a:avLst/>
          </a:prstGeom>
        </p:spPr>
      </p:pic>
      <p:pic>
        <p:nvPicPr>
          <p:cNvPr id="15" name="Picture 14" descr="Icon of a blue ribbon wrapped in the shape of a heart.">
            <a:extLst>
              <a:ext uri="{FF2B5EF4-FFF2-40B4-BE49-F238E27FC236}">
                <a16:creationId xmlns:a16="http://schemas.microsoft.com/office/drawing/2014/main" id="{DFC18151-E163-46CF-B721-B2B473136E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68529"/>
            <a:ext cx="499110" cy="4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5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980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Outcomes, 2021-22</a:t>
            </a:r>
            <a:endParaRPr lang="en-US" b="1" dirty="0">
              <a:solidFill>
                <a:srgbClr val="004C6D"/>
              </a:solidFill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E54E0-2F63-407B-9329-9A139B77D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18220"/>
              </p:ext>
            </p:extLst>
          </p:nvPr>
        </p:nvGraphicFramePr>
        <p:xfrm>
          <a:off x="628650" y="1145804"/>
          <a:ext cx="8162925" cy="44024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16539">
                  <a:extLst>
                    <a:ext uri="{9D8B030D-6E8A-4147-A177-3AD203B41FA5}">
                      <a16:colId xmlns:a16="http://schemas.microsoft.com/office/drawing/2014/main" val="4089282928"/>
                    </a:ext>
                  </a:extLst>
                </a:gridCol>
                <a:gridCol w="6146386">
                  <a:extLst>
                    <a:ext uri="{9D8B030D-6E8A-4147-A177-3AD203B41FA5}">
                      <a16:colId xmlns:a16="http://schemas.microsoft.com/office/drawing/2014/main" val="2158954387"/>
                    </a:ext>
                  </a:extLst>
                </a:gridCol>
              </a:tblGrid>
              <a:tr h="466670">
                <a:tc>
                  <a:txBody>
                    <a:bodyPr/>
                    <a:lstStyle/>
                    <a:p>
                      <a:r>
                        <a:rPr lang="en-US" sz="2000"/>
                        <a:t>Program 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 for some Common Outcomes</a:t>
                      </a:r>
                      <a:endParaRPr lang="en-US" sz="2000" dirty="0">
                        <a:highlight>
                          <a:srgbClr val="FFFF00"/>
                        </a:highligh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361875"/>
                  </a:ext>
                </a:extLst>
              </a:tr>
              <a:tr h="7540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Foster </a:t>
                      </a:r>
                    </a:p>
                    <a:p>
                      <a:pPr algn="ctr"/>
                      <a:r>
                        <a:rPr lang="en-US" sz="2000" dirty="0"/>
                        <a:t>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/>
                        <a:t>96% of youth met academic goals.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98071"/>
                  </a:ext>
                </a:extLst>
              </a:tr>
              <a:tr h="7910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Foster </a:t>
                      </a:r>
                    </a:p>
                    <a:p>
                      <a:pPr algn="ctr"/>
                      <a:r>
                        <a:rPr lang="en-US" sz="2000" dirty="0"/>
                        <a:t>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/>
                        <a:t>100% of youth met positive youth development goals.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373415"/>
                  </a:ext>
                </a:extLst>
              </a:tr>
              <a:tr h="7953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After </a:t>
                      </a:r>
                    </a:p>
                    <a:p>
                      <a:pPr algn="ctr"/>
                      <a:r>
                        <a:rPr lang="en-US" sz="2000" dirty="0"/>
                        <a:t>  School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95% of children &amp; youth met youth development outcomes.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19365"/>
                  </a:ext>
                </a:extLst>
              </a:tr>
              <a:tr h="8413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  Mentoring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97% of youth met school engagement outcomes.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3647374"/>
                  </a:ext>
                </a:extLst>
              </a:tr>
              <a:tr h="7540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Grants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900" i="0" dirty="0"/>
                        <a:t>92% of youth met academic goals.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8365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pic>
        <p:nvPicPr>
          <p:cNvPr id="11" name="Picture 10" descr="Icon. Shapes of 2 hands from a side view with a heart shape between them.">
            <a:extLst>
              <a:ext uri="{FF2B5EF4-FFF2-40B4-BE49-F238E27FC236}">
                <a16:creationId xmlns:a16="http://schemas.microsoft.com/office/drawing/2014/main" id="{C009BF17-BBAD-49E7-92E0-53322FED7B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1" y="1699580"/>
            <a:ext cx="577850" cy="577850"/>
          </a:xfrm>
          <a:prstGeom prst="rect">
            <a:avLst/>
          </a:prstGeom>
        </p:spPr>
      </p:pic>
      <p:pic>
        <p:nvPicPr>
          <p:cNvPr id="12" name="Picture 11" descr="Icon. Shapes of 2 hands from a side view with a heart shape between them.">
            <a:extLst>
              <a:ext uri="{FF2B5EF4-FFF2-40B4-BE49-F238E27FC236}">
                <a16:creationId xmlns:a16="http://schemas.microsoft.com/office/drawing/2014/main" id="{D60EC174-94EF-4565-B3AC-B01E2842A5B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3" y="2542281"/>
            <a:ext cx="577850" cy="57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7E663E-C1F1-D83E-EB9B-62DF00D95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1" y="3198156"/>
            <a:ext cx="591363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0B8A8-61AF-68B7-9528-39BD5F965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841" y="4062041"/>
            <a:ext cx="51820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8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60792-5AE4-4D1E-AB82-F640B5A4E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6" y="423413"/>
            <a:ext cx="5257047" cy="17479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97B8DC-230B-4F29-A111-4A443D1C6E31}"/>
              </a:ext>
            </a:extLst>
          </p:cNvPr>
          <p:cNvSpPr/>
          <p:nvPr/>
        </p:nvSpPr>
        <p:spPr>
          <a:xfrm>
            <a:off x="0" y="-43480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F8254F-CF05-4FA9-A6FC-6F8D9B2888C7}"/>
              </a:ext>
            </a:extLst>
          </p:cNvPr>
          <p:cNvSpPr/>
          <p:nvPr/>
        </p:nvSpPr>
        <p:spPr>
          <a:xfrm>
            <a:off x="0" y="6750219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46B6D-1753-415C-8579-3D49FB8236ED}"/>
              </a:ext>
            </a:extLst>
          </p:cNvPr>
          <p:cNvSpPr/>
          <p:nvPr/>
        </p:nvSpPr>
        <p:spPr>
          <a:xfrm rot="16200000">
            <a:off x="-3393590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C6AFE-DBD4-4451-9839-0EDC2772862F}"/>
              </a:ext>
            </a:extLst>
          </p:cNvPr>
          <p:cNvSpPr/>
          <p:nvPr/>
        </p:nvSpPr>
        <p:spPr>
          <a:xfrm rot="16200000">
            <a:off x="5636107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5639-5D15-2581-0ACB-04C93034C022}"/>
              </a:ext>
            </a:extLst>
          </p:cNvPr>
          <p:cNvSpPr txBox="1"/>
          <p:nvPr/>
        </p:nvSpPr>
        <p:spPr>
          <a:xfrm>
            <a:off x="841064" y="5364488"/>
            <a:ext cx="7461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4C6D"/>
                </a:solidFill>
              </a:rPr>
              <a:t>COMMUNITY ENGAGEMENT</a:t>
            </a:r>
            <a:endParaRPr lang="en-US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38620BF-855A-1707-B4C5-40E81CD0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85" y="2164726"/>
            <a:ext cx="4809628" cy="32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1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0192"/>
            <a:ext cx="7886700" cy="7034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Community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58" y="1273629"/>
            <a:ext cx="7615084" cy="416361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PCL Response to Community Feedback:</a:t>
            </a:r>
          </a:p>
          <a:p>
            <a:pPr lvl="1"/>
            <a:r>
              <a:rPr lang="en-US" dirty="0"/>
              <a:t>Created small grants fund </a:t>
            </a:r>
            <a:r>
              <a:rPr lang="en-US" i="1" dirty="0"/>
              <a:t>to improve equitable access</a:t>
            </a:r>
            <a:r>
              <a:rPr lang="en-US" dirty="0"/>
              <a:t> to Levy funding for smaller organizations with barriers to applying for PCL grants</a:t>
            </a:r>
          </a:p>
          <a:p>
            <a:pPr lvl="1"/>
            <a:r>
              <a:rPr lang="en-US" dirty="0"/>
              <a:t>Created 12-member Community Council to advise staff and Allocation Committee on community engagement practice, policy and funding</a:t>
            </a:r>
          </a:p>
          <a:p>
            <a:pPr lvl="2"/>
            <a:r>
              <a:rPr lang="en-US" dirty="0"/>
              <a:t>Volunteers for this Committee represent and have experience with PCL-served communities: </a:t>
            </a:r>
          </a:p>
          <a:p>
            <a:pPr lvl="3"/>
            <a:r>
              <a:rPr lang="en-US" dirty="0"/>
              <a:t>BIPOC</a:t>
            </a:r>
          </a:p>
          <a:p>
            <a:pPr lvl="3"/>
            <a:r>
              <a:rPr lang="en-US" dirty="0"/>
              <a:t>LGBTQIA+</a:t>
            </a:r>
          </a:p>
          <a:p>
            <a:pPr lvl="3"/>
            <a:r>
              <a:rPr lang="en-US" dirty="0"/>
              <a:t>Children and youth with disabilities</a:t>
            </a:r>
          </a:p>
          <a:p>
            <a:pPr lvl="3"/>
            <a:r>
              <a:rPr lang="en-US" dirty="0"/>
              <a:t>Houseless families, and</a:t>
            </a:r>
          </a:p>
          <a:p>
            <a:pPr lvl="3"/>
            <a:r>
              <a:rPr lang="en-US" dirty="0"/>
              <a:t>Families experiencing poverty and food insecurity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1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60792-5AE4-4D1E-AB82-F640B5A4E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6" y="423413"/>
            <a:ext cx="5257047" cy="17479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97B8DC-230B-4F29-A111-4A443D1C6E31}"/>
              </a:ext>
            </a:extLst>
          </p:cNvPr>
          <p:cNvSpPr/>
          <p:nvPr/>
        </p:nvSpPr>
        <p:spPr>
          <a:xfrm>
            <a:off x="0" y="-43480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F8254F-CF05-4FA9-A6FC-6F8D9B2888C7}"/>
              </a:ext>
            </a:extLst>
          </p:cNvPr>
          <p:cNvSpPr/>
          <p:nvPr/>
        </p:nvSpPr>
        <p:spPr>
          <a:xfrm>
            <a:off x="0" y="6750219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46B6D-1753-415C-8579-3D49FB8236ED}"/>
              </a:ext>
            </a:extLst>
          </p:cNvPr>
          <p:cNvSpPr/>
          <p:nvPr/>
        </p:nvSpPr>
        <p:spPr>
          <a:xfrm rot="16200000">
            <a:off x="-3393590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C6AFE-DBD4-4451-9839-0EDC2772862F}"/>
              </a:ext>
            </a:extLst>
          </p:cNvPr>
          <p:cNvSpPr/>
          <p:nvPr/>
        </p:nvSpPr>
        <p:spPr>
          <a:xfrm rot="16200000">
            <a:off x="5636107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5639-5D15-2581-0ACB-04C93034C022}"/>
              </a:ext>
            </a:extLst>
          </p:cNvPr>
          <p:cNvSpPr txBox="1"/>
          <p:nvPr/>
        </p:nvSpPr>
        <p:spPr>
          <a:xfrm>
            <a:off x="114303" y="5997853"/>
            <a:ext cx="8915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4C6D"/>
                </a:solidFill>
              </a:rPr>
              <a:t>BUDGETING &amp; THE FUTURE OF PCL</a:t>
            </a:r>
            <a:endParaRPr lang="en-US" sz="11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D8B1318-837A-E49E-4A0B-B572377BA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75" y="2222780"/>
            <a:ext cx="3375522" cy="18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8BB0D7A-CC2C-A5A2-9AFE-E61F0F89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75" y="4057302"/>
            <a:ext cx="3375522" cy="18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3A60A38-80FE-9423-FA48-3BFA7541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7" y="4057299"/>
            <a:ext cx="3375522" cy="18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D01A41B5-C5F1-AE91-FE7C-DFD3D6D7A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7" y="2222776"/>
            <a:ext cx="3375522" cy="18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2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980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1157000"/>
            <a:ext cx="7610475" cy="4353636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Portland Children’s Levy (“PCL”) is a local option property tax measure</a:t>
            </a:r>
          </a:p>
          <a:p>
            <a:r>
              <a:rPr lang="en-US" dirty="0"/>
              <a:t>Grew out of a need to </a:t>
            </a:r>
            <a:r>
              <a:rPr lang="en-US" i="1" dirty="0"/>
              <a:t>increase opportunities for all Portland’s children and youth</a:t>
            </a:r>
          </a:p>
          <a:p>
            <a:r>
              <a:rPr lang="en-US" dirty="0"/>
              <a:t>First passed in 2002; </a:t>
            </a:r>
            <a:r>
              <a:rPr lang="en-US" i="1" dirty="0"/>
              <a:t>overwhelmingly renewed by voters 3 times</a:t>
            </a:r>
          </a:p>
          <a:p>
            <a:r>
              <a:rPr lang="en-US" b="1" dirty="0"/>
              <a:t>83% of voters approved the 2018 renewal </a:t>
            </a:r>
          </a:p>
          <a:p>
            <a:r>
              <a:rPr lang="en-US" dirty="0"/>
              <a:t>Invests </a:t>
            </a:r>
            <a:r>
              <a:rPr lang="en-US" i="1" dirty="0"/>
              <a:t>$23 million </a:t>
            </a:r>
            <a:r>
              <a:rPr lang="en-US" dirty="0"/>
              <a:t>annually in proven programs </a:t>
            </a:r>
          </a:p>
          <a:p>
            <a:r>
              <a:rPr lang="en-US" dirty="0"/>
              <a:t>Tax rate = $0.4026 (4.062¢) per $1,000</a:t>
            </a:r>
          </a:p>
          <a:p>
            <a:r>
              <a:rPr lang="en-US" dirty="0"/>
              <a:t>Currently funds </a:t>
            </a:r>
            <a:r>
              <a:rPr lang="en-US" i="1" dirty="0"/>
              <a:t>91 programs </a:t>
            </a:r>
            <a:r>
              <a:rPr lang="en-US" dirty="0"/>
              <a:t>for children from birth thru 24</a:t>
            </a:r>
          </a:p>
          <a:p>
            <a:r>
              <a:rPr lang="en-US" b="1" dirty="0">
                <a:highlight>
                  <a:srgbClr val="FFFF00"/>
                </a:highlight>
              </a:rPr>
              <a:t>Administrative costs limited to 5%</a:t>
            </a:r>
            <a:r>
              <a:rPr lang="en-US" dirty="0">
                <a:highlight>
                  <a:srgbClr val="FFFF00"/>
                </a:highlight>
              </a:rPr>
              <a:t>; audited annually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0192"/>
            <a:ext cx="7886700" cy="7034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PCL Historical Budget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C8FE3D11-E4EA-F7D9-FA86-BFC6A1655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52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Reports | Portland Children's Levy">
            <a:extLst>
              <a:ext uri="{FF2B5EF4-FFF2-40B4-BE49-F238E27FC236}">
                <a16:creationId xmlns:a16="http://schemas.microsoft.com/office/drawing/2014/main" id="{30BF50D5-E770-8333-B2FF-6FF0EAF7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r="21205"/>
          <a:stretch/>
        </p:blipFill>
        <p:spPr bwMode="auto">
          <a:xfrm>
            <a:off x="6537188" y="3534141"/>
            <a:ext cx="1721909" cy="17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rtland Children's Levy - Home | Facebook">
            <a:extLst>
              <a:ext uri="{FF2B5EF4-FFF2-40B4-BE49-F238E27FC236}">
                <a16:creationId xmlns:a16="http://schemas.microsoft.com/office/drawing/2014/main" id="{F4F09C51-6D9C-4047-D938-E5229A96E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 bwMode="auto">
          <a:xfrm>
            <a:off x="707923" y="3527702"/>
            <a:ext cx="4807427" cy="16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C7668160-FF59-CD7C-B76F-8FAD4BBED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46404"/>
              </p:ext>
            </p:extLst>
          </p:nvPr>
        </p:nvGraphicFramePr>
        <p:xfrm>
          <a:off x="707923" y="1534053"/>
          <a:ext cx="7886700" cy="1633953"/>
        </p:xfrm>
        <a:graphic>
          <a:graphicData uri="http://schemas.openxmlformats.org/drawingml/2006/table">
            <a:tbl>
              <a:tblPr firstRow="1" firstCol="1" bandRow="1"/>
              <a:tblGrid>
                <a:gridCol w="1476244">
                  <a:extLst>
                    <a:ext uri="{9D8B030D-6E8A-4147-A177-3AD203B41FA5}">
                      <a16:colId xmlns:a16="http://schemas.microsoft.com/office/drawing/2014/main" val="1631336703"/>
                    </a:ext>
                  </a:extLst>
                </a:gridCol>
                <a:gridCol w="1042019">
                  <a:extLst>
                    <a:ext uri="{9D8B030D-6E8A-4147-A177-3AD203B41FA5}">
                      <a16:colId xmlns:a16="http://schemas.microsoft.com/office/drawing/2014/main" val="1768143612"/>
                    </a:ext>
                  </a:extLst>
                </a:gridCol>
                <a:gridCol w="1370276">
                  <a:extLst>
                    <a:ext uri="{9D8B030D-6E8A-4147-A177-3AD203B41FA5}">
                      <a16:colId xmlns:a16="http://schemas.microsoft.com/office/drawing/2014/main" val="2562054045"/>
                    </a:ext>
                  </a:extLst>
                </a:gridCol>
                <a:gridCol w="1338607">
                  <a:extLst>
                    <a:ext uri="{9D8B030D-6E8A-4147-A177-3AD203B41FA5}">
                      <a16:colId xmlns:a16="http://schemas.microsoft.com/office/drawing/2014/main" val="856890462"/>
                    </a:ext>
                  </a:extLst>
                </a:gridCol>
                <a:gridCol w="2659554">
                  <a:extLst>
                    <a:ext uri="{9D8B030D-6E8A-4147-A177-3AD203B41FA5}">
                      <a16:colId xmlns:a16="http://schemas.microsoft.com/office/drawing/2014/main" val="1173865954"/>
                    </a:ext>
                  </a:extLst>
                </a:gridCol>
              </a:tblGrid>
              <a:tr h="7124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4C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FISCAL YEAR</a:t>
                      </a:r>
                      <a:endParaRPr lang="en-US" sz="1100">
                        <a:solidFill>
                          <a:srgbClr val="004C6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4C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PCL REVENUE (millions)</a:t>
                      </a:r>
                      <a:endParaRPr lang="en-US" sz="1100">
                        <a:solidFill>
                          <a:srgbClr val="004C6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4C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GRANTED (millions)</a:t>
                      </a:r>
                      <a:endParaRPr lang="en-US" sz="1100">
                        <a:solidFill>
                          <a:srgbClr val="004C6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4C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NO. OF GRANTS</a:t>
                      </a:r>
                      <a:endParaRPr lang="en-US" sz="1100">
                        <a:solidFill>
                          <a:srgbClr val="004C6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4C6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PCL ADMIN COSTS (audited yearly by independent third-party)</a:t>
                      </a:r>
                      <a:endParaRPr lang="en-US" sz="1100" dirty="0">
                        <a:solidFill>
                          <a:srgbClr val="004C6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98785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0450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59971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$22.3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3045"/>
                  </a:ext>
                </a:extLst>
              </a:tr>
              <a:tr h="2303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73" marR="6577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134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29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0192"/>
            <a:ext cx="7886700" cy="7034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Funds Raised v. Grants Awarded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3E513D-836B-A7B6-5DEC-7F55CB90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6142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Before a competitive funding round, City economist projects revenues for the grant period.  </a:t>
            </a:r>
          </a:p>
          <a:p>
            <a:r>
              <a:rPr lang="en-US" dirty="0"/>
              <a:t>Fund balance can accrue when revenues exceed projections, and/or grant budgets are not fully expended. </a:t>
            </a:r>
          </a:p>
          <a:p>
            <a:r>
              <a:rPr lang="en-US" dirty="0"/>
              <a:t>Grant contracts are paid on a reimbursement basis; staffing shortages impact grant spending.</a:t>
            </a:r>
          </a:p>
          <a:p>
            <a:r>
              <a:rPr lang="en-US" dirty="0"/>
              <a:t>Before the 2019-20 funding round, the full fund balance accrued to date was added to projected revenues for allocation in the funding round. </a:t>
            </a:r>
          </a:p>
          <a:p>
            <a:r>
              <a:rPr lang="en-US" dirty="0"/>
              <a:t>The pandemic-related staffing shortages impacted grant spending in FY 2021 and 2022 which resulted in fund balance declining more slowly.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8573B-4380-820F-9D28-B94355DD4643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0AB59-F19D-25B9-3C85-50E3C4CD7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0192"/>
            <a:ext cx="7886700" cy="7034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5-Year Priorities &amp; Long-Term Financial Outlook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3E513D-836B-A7B6-5DEC-7F55CB900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Revenues include an allocation from the Parks Levy to PCL to offset increased compression of PCL</a:t>
            </a:r>
          </a:p>
          <a:p>
            <a:r>
              <a:rPr lang="en-US" dirty="0"/>
              <a:t>Levy revenues are projected to be sufficient to meet current grant commitments and projected 2-year renewal grants through 2024-2025, assuming voter renewal of PCL</a:t>
            </a:r>
          </a:p>
          <a:p>
            <a:r>
              <a:rPr lang="en-US" dirty="0"/>
              <a:t>Upon voter renewal, PCL resources should be sufficient to maintain current program investment levels over next 5 years.</a:t>
            </a:r>
          </a:p>
        </p:txBody>
      </p:sp>
    </p:spTree>
    <p:extLst>
      <p:ext uri="{BB962C8B-B14F-4D97-AF65-F5344CB8AC3E}">
        <p14:creationId xmlns:p14="http://schemas.microsoft.com/office/powerpoint/2010/main" val="162910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0192"/>
            <a:ext cx="7886700" cy="7034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Post-Pandemic Need is Great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73628"/>
            <a:ext cx="6686550" cy="4103589"/>
          </a:xfrm>
        </p:spPr>
        <p:txBody>
          <a:bodyPr anchor="ctr">
            <a:normAutofit fontScale="92500"/>
          </a:bodyPr>
          <a:lstStyle/>
          <a:p>
            <a:r>
              <a:rPr lang="en-US" sz="3200" dirty="0"/>
              <a:t>Children and youth </a:t>
            </a:r>
            <a:r>
              <a:rPr lang="en-US" sz="3200" i="1" dirty="0"/>
              <a:t>struggled to maintain academic achievement, school attendance, social skills and connections and mental health during the pandemic</a:t>
            </a:r>
          </a:p>
          <a:p>
            <a:r>
              <a:rPr lang="en-US" sz="3200" dirty="0"/>
              <a:t>Additional factors of </a:t>
            </a:r>
            <a:r>
              <a:rPr lang="en-US" sz="3200" i="1" dirty="0"/>
              <a:t>increased houselessness and increased community violence add to disruptions in education</a:t>
            </a:r>
          </a:p>
          <a:p>
            <a:r>
              <a:rPr lang="en-US" sz="3200" i="1" dirty="0"/>
              <a:t>Post-pandemic, children and youth need  community support more than ever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0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980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1157000"/>
            <a:ext cx="7610475" cy="43536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 Portland Children’s Levy strives to:</a:t>
            </a:r>
          </a:p>
          <a:p>
            <a:r>
              <a:rPr lang="en-US" sz="2400" b="1" dirty="0"/>
              <a:t>Change the trajectory </a:t>
            </a:r>
            <a:r>
              <a:rPr lang="en-US" sz="2400" dirty="0"/>
              <a:t>of the </a:t>
            </a:r>
            <a:r>
              <a:rPr lang="en-US" sz="2400" i="1" dirty="0"/>
              <a:t>disparities in outcomes for children and youth navigating poverty and children and youth of color </a:t>
            </a:r>
          </a:p>
          <a:p>
            <a:r>
              <a:rPr lang="en-US" sz="2400" dirty="0"/>
              <a:t>By </a:t>
            </a:r>
            <a:r>
              <a:rPr lang="en-US" sz="2400" b="1" dirty="0"/>
              <a:t>supporting c</a:t>
            </a:r>
            <a:r>
              <a:rPr lang="en-US" sz="2400" b="1" i="1" dirty="0"/>
              <a:t>ommunity-based programs </a:t>
            </a:r>
            <a:r>
              <a:rPr lang="en-US" sz="2400" dirty="0"/>
              <a:t>that help:</a:t>
            </a:r>
          </a:p>
          <a:p>
            <a:pPr lvl="2"/>
            <a:r>
              <a:rPr lang="en-US" sz="2400" i="1" dirty="0"/>
              <a:t>Prepare</a:t>
            </a:r>
            <a:r>
              <a:rPr lang="en-US" sz="2400" dirty="0"/>
              <a:t> children for school,</a:t>
            </a:r>
          </a:p>
          <a:p>
            <a:pPr lvl="2"/>
            <a:r>
              <a:rPr lang="en-US" sz="2400" dirty="0"/>
              <a:t>Support them to be </a:t>
            </a:r>
            <a:r>
              <a:rPr lang="en-US" sz="2400" i="1" dirty="0"/>
              <a:t>successful in and out of school</a:t>
            </a:r>
            <a:r>
              <a:rPr lang="en-US" sz="2400" dirty="0"/>
              <a:t>, and</a:t>
            </a:r>
          </a:p>
          <a:p>
            <a:pPr lvl="2"/>
            <a:r>
              <a:rPr lang="en-US" sz="2400" dirty="0"/>
              <a:t>Eliminate </a:t>
            </a:r>
            <a:r>
              <a:rPr lang="en-US" sz="2400" i="1" dirty="0"/>
              <a:t>racial and ethnic disparities in child and youth outcomes</a:t>
            </a:r>
            <a:r>
              <a:rPr lang="en-US" sz="2400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8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980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PCL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1157000"/>
            <a:ext cx="7610475" cy="4353636"/>
          </a:xfrm>
        </p:spPr>
        <p:txBody>
          <a:bodyPr anchor="ctr">
            <a:normAutofit/>
          </a:bodyPr>
          <a:lstStyle/>
          <a:p>
            <a:r>
              <a:rPr lang="en-US" dirty="0"/>
              <a:t>5-Member Allocation Committee sets policy and oversees implementation</a:t>
            </a:r>
          </a:p>
          <a:p>
            <a:r>
              <a:rPr lang="en-US" dirty="0"/>
              <a:t>All grants recommended by Allocation Committee are </a:t>
            </a:r>
            <a:r>
              <a:rPr lang="en-US" i="1" dirty="0"/>
              <a:t>reviewed and approved by City Council</a:t>
            </a:r>
          </a:p>
          <a:p>
            <a:r>
              <a:rPr lang="en-US" dirty="0"/>
              <a:t>Grants are made through a competitive process</a:t>
            </a:r>
          </a:p>
          <a:p>
            <a:r>
              <a:rPr lang="en-US" dirty="0"/>
              <a:t>Grant </a:t>
            </a:r>
            <a:r>
              <a:rPr lang="en-US" b="1" dirty="0"/>
              <a:t>performance metrics </a:t>
            </a:r>
            <a:r>
              <a:rPr lang="en-US" dirty="0"/>
              <a:t>include </a:t>
            </a:r>
            <a:r>
              <a:rPr lang="en-US" i="1" dirty="0"/>
              <a:t>number of people served, level of service, participation and participant outcomes, alignment with PCL mission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980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PCL Allocation Committee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104209C0-A323-C0BD-0FE6-1FC8CF2E0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5" y="1148320"/>
            <a:ext cx="7621770" cy="4351338"/>
          </a:xfrm>
        </p:spPr>
      </p:pic>
    </p:spTree>
    <p:extLst>
      <p:ext uri="{BB962C8B-B14F-4D97-AF65-F5344CB8AC3E}">
        <p14:creationId xmlns:p14="http://schemas.microsoft.com/office/powerpoint/2010/main" val="250829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60792-5AE4-4D1E-AB82-F640B5A4E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76" y="423413"/>
            <a:ext cx="5257047" cy="17479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97B8DC-230B-4F29-A111-4A443D1C6E31}"/>
              </a:ext>
            </a:extLst>
          </p:cNvPr>
          <p:cNvSpPr/>
          <p:nvPr/>
        </p:nvSpPr>
        <p:spPr>
          <a:xfrm>
            <a:off x="0" y="-43480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F8254F-CF05-4FA9-A6FC-6F8D9B2888C7}"/>
              </a:ext>
            </a:extLst>
          </p:cNvPr>
          <p:cNvSpPr/>
          <p:nvPr/>
        </p:nvSpPr>
        <p:spPr>
          <a:xfrm>
            <a:off x="0" y="6750219"/>
            <a:ext cx="9144000" cy="109654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46B6D-1753-415C-8579-3D49FB8236ED}"/>
              </a:ext>
            </a:extLst>
          </p:cNvPr>
          <p:cNvSpPr/>
          <p:nvPr/>
        </p:nvSpPr>
        <p:spPr>
          <a:xfrm rot="16200000">
            <a:off x="-3393590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C6AFE-DBD4-4451-9839-0EDC2772862F}"/>
              </a:ext>
            </a:extLst>
          </p:cNvPr>
          <p:cNvSpPr/>
          <p:nvPr/>
        </p:nvSpPr>
        <p:spPr>
          <a:xfrm rot="16200000">
            <a:off x="5636107" y="3350109"/>
            <a:ext cx="6901482" cy="114303"/>
          </a:xfrm>
          <a:prstGeom prst="rect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5639-5D15-2581-0ACB-04C93034C022}"/>
              </a:ext>
            </a:extLst>
          </p:cNvPr>
          <p:cNvSpPr txBox="1"/>
          <p:nvPr/>
        </p:nvSpPr>
        <p:spPr>
          <a:xfrm>
            <a:off x="841064" y="5366466"/>
            <a:ext cx="74618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4C6D"/>
                </a:solidFill>
                <a:latin typeface="+mn-lt"/>
              </a:rPr>
              <a:t>PROGRAMS</a:t>
            </a:r>
            <a:r>
              <a:rPr lang="en-US" b="1" dirty="0">
                <a:solidFill>
                  <a:srgbClr val="004C6D"/>
                </a:solidFill>
                <a:latin typeface="+mn-lt"/>
              </a:rPr>
              <a:t> </a:t>
            </a:r>
            <a:r>
              <a:rPr lang="en-US" sz="5400" b="1" dirty="0">
                <a:solidFill>
                  <a:srgbClr val="004C6D"/>
                </a:solidFill>
                <a:latin typeface="+mn-lt"/>
              </a:rPr>
              <a:t>&amp;</a:t>
            </a:r>
            <a:r>
              <a:rPr lang="en-US" b="1" dirty="0">
                <a:solidFill>
                  <a:srgbClr val="004C6D"/>
                </a:solidFill>
                <a:latin typeface="+mn-lt"/>
              </a:rPr>
              <a:t> </a:t>
            </a:r>
            <a:r>
              <a:rPr lang="en-US" sz="5400" b="1" dirty="0">
                <a:solidFill>
                  <a:srgbClr val="004C6D"/>
                </a:solidFill>
                <a:latin typeface="+mn-lt"/>
              </a:rPr>
              <a:t>GRANTEES</a:t>
            </a:r>
            <a:r>
              <a:rPr lang="en-US" b="1" dirty="0">
                <a:solidFill>
                  <a:srgbClr val="004C6D"/>
                </a:solidFill>
                <a:latin typeface="+mn-lt"/>
              </a:rPr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6A93C0-1011-2099-26FD-0EE86BD67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66" y="2474239"/>
            <a:ext cx="7188068" cy="26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3980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1157000"/>
            <a:ext cx="7610475" cy="43536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Currently </a:t>
            </a:r>
            <a:r>
              <a:rPr lang="en-US" sz="2400" b="1" dirty="0"/>
              <a:t>funds 91 programs </a:t>
            </a:r>
            <a:r>
              <a:rPr lang="en-US" sz="2400" dirty="0"/>
              <a:t>for children and youth, from birth through age 24, in </a:t>
            </a:r>
            <a:r>
              <a:rPr lang="en-US" sz="2400" i="1" dirty="0"/>
              <a:t>six program areas</a:t>
            </a:r>
          </a:p>
          <a:p>
            <a:r>
              <a:rPr lang="en-US" b="1" dirty="0"/>
              <a:t>Program services </a:t>
            </a:r>
            <a:r>
              <a:rPr lang="en-US" dirty="0"/>
              <a:t>include:</a:t>
            </a:r>
          </a:p>
          <a:p>
            <a:pPr lvl="1"/>
            <a:r>
              <a:rPr lang="en-US" i="1" dirty="0"/>
              <a:t>Home visiting </a:t>
            </a:r>
            <a:r>
              <a:rPr lang="en-US" dirty="0"/>
              <a:t>for young children and their parents</a:t>
            </a:r>
          </a:p>
          <a:p>
            <a:pPr lvl="1"/>
            <a:r>
              <a:rPr lang="en-US" i="1" dirty="0"/>
              <a:t>Therapeutic classrooms and respite care </a:t>
            </a:r>
            <a:r>
              <a:rPr lang="en-US" dirty="0"/>
              <a:t>for stressed families</a:t>
            </a:r>
          </a:p>
          <a:p>
            <a:pPr lvl="1"/>
            <a:r>
              <a:rPr lang="en-US" i="1" dirty="0"/>
              <a:t>After-school tutoring </a:t>
            </a:r>
            <a:r>
              <a:rPr lang="en-US" dirty="0"/>
              <a:t>and </a:t>
            </a:r>
            <a:r>
              <a:rPr lang="en-US" i="1" dirty="0"/>
              <a:t>enrichment </a:t>
            </a:r>
          </a:p>
          <a:p>
            <a:pPr lvl="1"/>
            <a:r>
              <a:rPr lang="en-US" dirty="0"/>
              <a:t>Caring </a:t>
            </a:r>
            <a:r>
              <a:rPr lang="en-US" i="1" dirty="0"/>
              <a:t>adult mentorship </a:t>
            </a:r>
            <a:r>
              <a:rPr lang="en-US" dirty="0"/>
              <a:t>that provides group and 1:1 support for youth</a:t>
            </a:r>
          </a:p>
          <a:p>
            <a:pPr lvl="1"/>
            <a:r>
              <a:rPr lang="en-US" dirty="0"/>
              <a:t>College and career transition </a:t>
            </a:r>
            <a:r>
              <a:rPr lang="en-US" i="1" dirty="0"/>
              <a:t>support for foster youth</a:t>
            </a:r>
          </a:p>
          <a:p>
            <a:pPr lvl="1"/>
            <a:r>
              <a:rPr lang="en-US" dirty="0"/>
              <a:t>Daily </a:t>
            </a:r>
            <a:r>
              <a:rPr lang="en-US" i="1" dirty="0"/>
              <a:t>access to nutritious food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1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19A0-DBA8-4005-8EBA-8AF664BE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1" y="383637"/>
            <a:ext cx="7886700" cy="6376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4C6D"/>
                </a:solidFill>
                <a:latin typeface="+mn-lt"/>
              </a:rPr>
              <a:t>Community-Based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56E4-CAE8-436F-96B2-EA1EAA86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1157000"/>
            <a:ext cx="7610475" cy="4353636"/>
          </a:xfrm>
        </p:spPr>
        <p:txBody>
          <a:bodyPr anchor="ctr">
            <a:normAutofit fontScale="92500"/>
          </a:bodyPr>
          <a:lstStyle/>
          <a:p>
            <a:r>
              <a:rPr lang="en-US" sz="2400" dirty="0"/>
              <a:t>Supports </a:t>
            </a:r>
            <a:r>
              <a:rPr lang="en-US" sz="2400" b="1" dirty="0"/>
              <a:t>more than 45 community-based agencies</a:t>
            </a:r>
            <a:r>
              <a:rPr lang="en-US" sz="2400" dirty="0"/>
              <a:t> including:</a:t>
            </a:r>
          </a:p>
          <a:p>
            <a:pPr lvl="1"/>
            <a:r>
              <a:rPr lang="en-US" sz="2000" dirty="0"/>
              <a:t>Ethiopian and Eritrean Cultural Resource Center</a:t>
            </a:r>
          </a:p>
          <a:p>
            <a:pPr lvl="1"/>
            <a:r>
              <a:rPr lang="en-US" sz="2000" dirty="0"/>
              <a:t>Elevate Oregon</a:t>
            </a:r>
          </a:p>
          <a:p>
            <a:pPr lvl="1"/>
            <a:r>
              <a:rPr lang="en-US" sz="2000" dirty="0"/>
              <a:t>Immigrant and Refugee Community Organization</a:t>
            </a:r>
          </a:p>
          <a:p>
            <a:pPr lvl="1"/>
            <a:r>
              <a:rPr lang="en-US" sz="2000" dirty="0"/>
              <a:t>Latino Network</a:t>
            </a:r>
          </a:p>
          <a:p>
            <a:pPr lvl="1"/>
            <a:r>
              <a:rPr lang="en-US" sz="2000" dirty="0"/>
              <a:t>Lifeworks NW</a:t>
            </a:r>
          </a:p>
          <a:p>
            <a:pPr lvl="1"/>
            <a:r>
              <a:rPr lang="en-US" sz="2000" dirty="0"/>
              <a:t>Metropolitan Family Service</a:t>
            </a:r>
          </a:p>
          <a:p>
            <a:pPr lvl="1"/>
            <a:r>
              <a:rPr lang="en-US" sz="2000" dirty="0"/>
              <a:t>Native American Youth and Family Center</a:t>
            </a:r>
          </a:p>
          <a:p>
            <a:pPr lvl="1"/>
            <a:r>
              <a:rPr lang="en-US" sz="2000" dirty="0"/>
              <a:t>Self Enhancement, Inc.</a:t>
            </a:r>
          </a:p>
          <a:p>
            <a:pPr marL="228600" lvl="1"/>
            <a:r>
              <a:rPr lang="en-US" b="1" dirty="0"/>
              <a:t>PCL-funded programs support 750+ jobs </a:t>
            </a:r>
            <a:r>
              <a:rPr lang="en-US" dirty="0"/>
              <a:t>at community-based agencies.</a:t>
            </a:r>
          </a:p>
          <a:p>
            <a:pPr marL="228600" lvl="1"/>
            <a:r>
              <a:rPr lang="en-US" dirty="0"/>
              <a:t>Many PCL grantees provide </a:t>
            </a:r>
            <a:r>
              <a:rPr lang="en-US" b="1" dirty="0"/>
              <a:t>first employment experiences </a:t>
            </a:r>
            <a:r>
              <a:rPr lang="en-US" dirty="0"/>
              <a:t>for parents and youth who were once program participants.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9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DBAAF-8714-402F-87D7-EEB420457117}"/>
              </a:ext>
            </a:extLst>
          </p:cNvPr>
          <p:cNvSpPr/>
          <p:nvPr/>
        </p:nvSpPr>
        <p:spPr>
          <a:xfrm>
            <a:off x="0" y="5646394"/>
            <a:ext cx="9144000" cy="1223830"/>
          </a:xfrm>
          <a:prstGeom prst="rect">
            <a:avLst/>
          </a:prstGeom>
          <a:solidFill>
            <a:srgbClr val="007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98631D-B3D7-4633-8C09-4F39D641A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" b="-6430"/>
          <a:stretch/>
        </p:blipFill>
        <p:spPr>
          <a:xfrm>
            <a:off x="6277970" y="5828924"/>
            <a:ext cx="2640454" cy="933540"/>
          </a:xfrm>
          <a:prstGeom prst="rect">
            <a:avLst/>
          </a:prstGeom>
        </p:spPr>
      </p:pic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531B1CA7-AD28-F793-9E9B-AB38F76A8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53" y="185234"/>
            <a:ext cx="5822066" cy="5353399"/>
          </a:xfrm>
        </p:spPr>
      </p:pic>
    </p:spTree>
    <p:extLst>
      <p:ext uri="{BB962C8B-B14F-4D97-AF65-F5344CB8AC3E}">
        <p14:creationId xmlns:p14="http://schemas.microsoft.com/office/powerpoint/2010/main" val="1808146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5211</TotalTime>
  <Words>1295</Words>
  <Application>Microsoft Office PowerPoint</Application>
  <PresentationFormat>On-screen Show (4:3)</PresentationFormat>
  <Paragraphs>197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Overview</vt:lpstr>
      <vt:lpstr>Mission</vt:lpstr>
      <vt:lpstr>PCL Governance</vt:lpstr>
      <vt:lpstr>PCL Allocation Committee</vt:lpstr>
      <vt:lpstr>PowerPoint Presentation</vt:lpstr>
      <vt:lpstr>Programs </vt:lpstr>
      <vt:lpstr>Community-Based Agencies</vt:lpstr>
      <vt:lpstr>PowerPoint Presentation</vt:lpstr>
      <vt:lpstr>PowerPoint Presentation</vt:lpstr>
      <vt:lpstr>Populations Served</vt:lpstr>
      <vt:lpstr>Population Served: Race/Ethnicity</vt:lpstr>
      <vt:lpstr>Population Served: Primary Language</vt:lpstr>
      <vt:lpstr>PowerPoint Presentation</vt:lpstr>
      <vt:lpstr>Outcomes, 2021-22</vt:lpstr>
      <vt:lpstr>Outcomes, 2021-22</vt:lpstr>
      <vt:lpstr>PowerPoint Presentation</vt:lpstr>
      <vt:lpstr>Community Engagement</vt:lpstr>
      <vt:lpstr>PowerPoint Presentation</vt:lpstr>
      <vt:lpstr>PCL Historical Budget Data</vt:lpstr>
      <vt:lpstr>Funds Raised v. Grants Awarded</vt:lpstr>
      <vt:lpstr>5-Year Priorities &amp; Long-Term Financial Outlook</vt:lpstr>
      <vt:lpstr>Post-Pandemic Need is Great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Coghlan, John</dc:creator>
  <cp:lastModifiedBy>Souede, Jill</cp:lastModifiedBy>
  <cp:revision>65</cp:revision>
  <cp:lastPrinted>2022-03-16T23:49:19Z</cp:lastPrinted>
  <dcterms:created xsi:type="dcterms:W3CDTF">2019-05-01T19:36:15Z</dcterms:created>
  <dcterms:modified xsi:type="dcterms:W3CDTF">2023-02-15T16:43:06Z</dcterms:modified>
</cp:coreProperties>
</file>