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608" r:id="rId5"/>
    <p:sldId id="610" r:id="rId6"/>
    <p:sldId id="256" r:id="rId7"/>
    <p:sldId id="583" r:id="rId8"/>
    <p:sldId id="611" r:id="rId9"/>
    <p:sldId id="283" r:id="rId10"/>
    <p:sldId id="596" r:id="rId11"/>
    <p:sldId id="598" r:id="rId12"/>
    <p:sldId id="599" r:id="rId13"/>
    <p:sldId id="592" r:id="rId14"/>
    <p:sldId id="590" r:id="rId15"/>
    <p:sldId id="580" r:id="rId16"/>
    <p:sldId id="605" r:id="rId17"/>
    <p:sldId id="606" r:id="rId18"/>
    <p:sldId id="607" r:id="rId19"/>
    <p:sldId id="609" r:id="rId20"/>
    <p:sldId id="597" r:id="rId21"/>
    <p:sldId id="60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gstrom, Eric" initials="EE" lastIdx="1" clrIdx="0">
    <p:extLst>
      <p:ext uri="{19B8F6BF-5375-455C-9EA6-DF929625EA0E}">
        <p15:presenceInfo xmlns:p15="http://schemas.microsoft.com/office/powerpoint/2012/main" userId="S::Eric.Engstrom@portlandoregon.gov::d46f974f-10a9-4f3f-b730-8f164e5d6bf8" providerId="AD"/>
      </p:ext>
    </p:extLst>
  </p:cmAuthor>
  <p:cmAuthor id="2" name="Zachary" initials="Z" lastIdx="3" clrIdx="1">
    <p:extLst>
      <p:ext uri="{19B8F6BF-5375-455C-9EA6-DF929625EA0E}">
        <p15:presenceInfo xmlns:p15="http://schemas.microsoft.com/office/powerpoint/2012/main" userId="S::Zachary.Kearl@portlandoregon.gov::b46ed879-b824-4b7f-924e-2d8266cee3fb" providerId="AD"/>
      </p:ext>
    </p:extLst>
  </p:cmAuthor>
  <p:cmAuthor id="3" name="Conner, Jessica" initials="CJ" lastIdx="14" clrIdx="2">
    <p:extLst>
      <p:ext uri="{19B8F6BF-5375-455C-9EA6-DF929625EA0E}">
        <p15:presenceInfo xmlns:p15="http://schemas.microsoft.com/office/powerpoint/2012/main" userId="S::jessica.conner@portlandoregon.gov::ec97d4dc-c2ff-4639-b2d6-efa4ba0215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EDF"/>
    <a:srgbClr val="000000"/>
    <a:srgbClr val="ED7D31"/>
    <a:srgbClr val="F68F24"/>
    <a:srgbClr val="FF9500"/>
    <a:srgbClr val="0AB400"/>
    <a:srgbClr val="0DFF00"/>
    <a:srgbClr val="EAFF00"/>
    <a:srgbClr val="FF0000"/>
    <a:srgbClr val="C70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92EEA-1480-4C21-957F-212502BF4400}" v="1791" dt="2023-02-07T22:18:40.338"/>
    <p1510:client id="{ACC30765-62A0-904B-BDB8-5FE72ECF6317}" v="6" vWet="8" dt="2023-02-08T20:54:57.958"/>
    <p1510:client id="{ED8EF56E-80B4-453D-B969-FCD5CBE56C34}" v="4504" dt="2023-02-08T21:13:11.1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515" autoAdjust="0"/>
  </p:normalViewPr>
  <p:slideViewPr>
    <p:cSldViewPr snapToGrid="0">
      <p:cViewPr varScale="1">
        <p:scale>
          <a:sx n="60" d="100"/>
          <a:sy n="60" d="100"/>
        </p:scale>
        <p:origin x="1104" y="72"/>
      </p:cViewPr>
      <p:guideLst/>
    </p:cSldViewPr>
  </p:slideViewPr>
  <p:notesTextViewPr>
    <p:cViewPr>
      <p:scale>
        <a:sx n="1" d="1"/>
        <a:sy n="1" d="1"/>
      </p:scale>
      <p:origin x="0" y="-28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Neil, JP" userId="56cd88b3-ace8-4524-876f-be94a828abad" providerId="ADAL" clId="{ED8EF56E-80B4-453D-B969-FCD5CBE56C34}"/>
    <pc:docChg chg="undo redo custSel addSld delSld modSld sldOrd">
      <pc:chgData name="McNeil, JP" userId="56cd88b3-ace8-4524-876f-be94a828abad" providerId="ADAL" clId="{ED8EF56E-80B4-453D-B969-FCD5CBE56C34}" dt="2023-02-08T21:13:11.188" v="4500" actId="20577"/>
      <pc:docMkLst>
        <pc:docMk/>
      </pc:docMkLst>
      <pc:sldChg chg="addSp delSp modSp mod">
        <pc:chgData name="McNeil, JP" userId="56cd88b3-ace8-4524-876f-be94a828abad" providerId="ADAL" clId="{ED8EF56E-80B4-453D-B969-FCD5CBE56C34}" dt="2023-02-07T22:28:52.935" v="616" actId="20577"/>
        <pc:sldMkLst>
          <pc:docMk/>
          <pc:sldMk cId="2771847310" sldId="256"/>
        </pc:sldMkLst>
        <pc:spChg chg="mod">
          <ac:chgData name="McNeil, JP" userId="56cd88b3-ace8-4524-876f-be94a828abad" providerId="ADAL" clId="{ED8EF56E-80B4-453D-B969-FCD5CBE56C34}" dt="2023-02-07T22:28:52.935" v="616" actId="20577"/>
          <ac:spMkLst>
            <pc:docMk/>
            <pc:sldMk cId="2771847310" sldId="256"/>
            <ac:spMk id="3" creationId="{87B98021-F0CC-4854-8CB8-A57FDC8CF360}"/>
          </ac:spMkLst>
        </pc:spChg>
        <pc:spChg chg="add del mod topLvl">
          <ac:chgData name="McNeil, JP" userId="56cd88b3-ace8-4524-876f-be94a828abad" providerId="ADAL" clId="{ED8EF56E-80B4-453D-B969-FCD5CBE56C34}" dt="2023-02-07T22:27:04.583" v="590" actId="478"/>
          <ac:spMkLst>
            <pc:docMk/>
            <pc:sldMk cId="2771847310" sldId="256"/>
            <ac:spMk id="7" creationId="{89294FFE-93A0-2354-04AC-035819AB7AFD}"/>
          </ac:spMkLst>
        </pc:spChg>
        <pc:spChg chg="add mod topLvl">
          <ac:chgData name="McNeil, JP" userId="56cd88b3-ace8-4524-876f-be94a828abad" providerId="ADAL" clId="{ED8EF56E-80B4-453D-B969-FCD5CBE56C34}" dt="2023-02-07T22:28:45.014" v="615" actId="1076"/>
          <ac:spMkLst>
            <pc:docMk/>
            <pc:sldMk cId="2771847310" sldId="256"/>
            <ac:spMk id="8" creationId="{4E0D1A0D-8666-954F-B3B0-622D9AABF734}"/>
          </ac:spMkLst>
        </pc:spChg>
        <pc:grpChg chg="add del mod">
          <ac:chgData name="McNeil, JP" userId="56cd88b3-ace8-4524-876f-be94a828abad" providerId="ADAL" clId="{ED8EF56E-80B4-453D-B969-FCD5CBE56C34}" dt="2023-02-07T22:26:45.582" v="572" actId="165"/>
          <ac:grpSpMkLst>
            <pc:docMk/>
            <pc:sldMk cId="2771847310" sldId="256"/>
            <ac:grpSpMk id="9" creationId="{CC6A4E35-2BBE-3941-0D4F-9552749A9B24}"/>
          </ac:grpSpMkLst>
        </pc:grpChg>
        <pc:picChg chg="add mod">
          <ac:chgData name="McNeil, JP" userId="56cd88b3-ace8-4524-876f-be94a828abad" providerId="ADAL" clId="{ED8EF56E-80B4-453D-B969-FCD5CBE56C34}" dt="2023-02-07T22:27:53.555" v="600" actId="1076"/>
          <ac:picMkLst>
            <pc:docMk/>
            <pc:sldMk cId="2771847310" sldId="256"/>
            <ac:picMk id="6" creationId="{FC7C0D8D-3606-02D8-C8AC-6460ACF2D501}"/>
          </ac:picMkLst>
        </pc:picChg>
      </pc:sldChg>
      <pc:sldChg chg="modSp del mod ord modShow modNotesTx">
        <pc:chgData name="McNeil, JP" userId="56cd88b3-ace8-4524-876f-be94a828abad" providerId="ADAL" clId="{ED8EF56E-80B4-453D-B969-FCD5CBE56C34}" dt="2023-02-08T21:03:51.446" v="4428" actId="2696"/>
        <pc:sldMkLst>
          <pc:docMk/>
          <pc:sldMk cId="1929946555" sldId="280"/>
        </pc:sldMkLst>
        <pc:spChg chg="mod">
          <ac:chgData name="McNeil, JP" userId="56cd88b3-ace8-4524-876f-be94a828abad" providerId="ADAL" clId="{ED8EF56E-80B4-453D-B969-FCD5CBE56C34}" dt="2023-02-07T22:02:09.380" v="519" actId="20577"/>
          <ac:spMkLst>
            <pc:docMk/>
            <pc:sldMk cId="1929946555" sldId="280"/>
            <ac:spMk id="4" creationId="{14C79CF5-3E62-4913-8649-0C8DCB84FE11}"/>
          </ac:spMkLst>
        </pc:spChg>
      </pc:sldChg>
      <pc:sldChg chg="modNotesTx">
        <pc:chgData name="McNeil, JP" userId="56cd88b3-ace8-4524-876f-be94a828abad" providerId="ADAL" clId="{ED8EF56E-80B4-453D-B969-FCD5CBE56C34}" dt="2023-02-08T21:12:21.088" v="4489" actId="20577"/>
        <pc:sldMkLst>
          <pc:docMk/>
          <pc:sldMk cId="3703127543" sldId="283"/>
        </pc:sldMkLst>
      </pc:sldChg>
      <pc:sldChg chg="modNotesTx">
        <pc:chgData name="McNeil, JP" userId="56cd88b3-ace8-4524-876f-be94a828abad" providerId="ADAL" clId="{ED8EF56E-80B4-453D-B969-FCD5CBE56C34}" dt="2023-02-08T21:12:12.103" v="4488" actId="20577"/>
        <pc:sldMkLst>
          <pc:docMk/>
          <pc:sldMk cId="4289673242" sldId="580"/>
        </pc:sldMkLst>
      </pc:sldChg>
      <pc:sldChg chg="modSp mod modNotesTx">
        <pc:chgData name="McNeil, JP" userId="56cd88b3-ace8-4524-876f-be94a828abad" providerId="ADAL" clId="{ED8EF56E-80B4-453D-B969-FCD5CBE56C34}" dt="2023-02-08T21:08:56.223" v="4473" actId="403"/>
        <pc:sldMkLst>
          <pc:docMk/>
          <pc:sldMk cId="2417118230" sldId="590"/>
        </pc:sldMkLst>
        <pc:spChg chg="mod">
          <ac:chgData name="McNeil, JP" userId="56cd88b3-ace8-4524-876f-be94a828abad" providerId="ADAL" clId="{ED8EF56E-80B4-453D-B969-FCD5CBE56C34}" dt="2023-02-08T01:30:19.319" v="3902" actId="20577"/>
          <ac:spMkLst>
            <pc:docMk/>
            <pc:sldMk cId="2417118230" sldId="590"/>
            <ac:spMk id="3" creationId="{F6460EC2-0764-458E-9CC7-93B9C2A341DA}"/>
          </ac:spMkLst>
        </pc:spChg>
      </pc:sldChg>
      <pc:sldChg chg="modNotesTx">
        <pc:chgData name="McNeil, JP" userId="56cd88b3-ace8-4524-876f-be94a828abad" providerId="ADAL" clId="{ED8EF56E-80B4-453D-B969-FCD5CBE56C34}" dt="2023-02-08T21:13:11.188" v="4500" actId="20577"/>
        <pc:sldMkLst>
          <pc:docMk/>
          <pc:sldMk cId="1312373603" sldId="592"/>
        </pc:sldMkLst>
      </pc:sldChg>
      <pc:sldChg chg="modNotesTx">
        <pc:chgData name="McNeil, JP" userId="56cd88b3-ace8-4524-876f-be94a828abad" providerId="ADAL" clId="{ED8EF56E-80B4-453D-B969-FCD5CBE56C34}" dt="2023-02-08T21:12:50.594" v="4490" actId="20577"/>
        <pc:sldMkLst>
          <pc:docMk/>
          <pc:sldMk cId="2134273754" sldId="596"/>
        </pc:sldMkLst>
      </pc:sldChg>
      <pc:sldChg chg="modNotesTx">
        <pc:chgData name="McNeil, JP" userId="56cd88b3-ace8-4524-876f-be94a828abad" providerId="ADAL" clId="{ED8EF56E-80B4-453D-B969-FCD5CBE56C34}" dt="2023-02-08T21:08:36.070" v="4463" actId="255"/>
        <pc:sldMkLst>
          <pc:docMk/>
          <pc:sldMk cId="100633014" sldId="598"/>
        </pc:sldMkLst>
      </pc:sldChg>
      <pc:sldChg chg="modNotesTx">
        <pc:chgData name="McNeil, JP" userId="56cd88b3-ace8-4524-876f-be94a828abad" providerId="ADAL" clId="{ED8EF56E-80B4-453D-B969-FCD5CBE56C34}" dt="2023-02-08T21:08:40.744" v="4464" actId="255"/>
        <pc:sldMkLst>
          <pc:docMk/>
          <pc:sldMk cId="1371274173" sldId="599"/>
        </pc:sldMkLst>
      </pc:sldChg>
      <pc:sldChg chg="modNotesTx">
        <pc:chgData name="McNeil, JP" userId="56cd88b3-ace8-4524-876f-be94a828abad" providerId="ADAL" clId="{ED8EF56E-80B4-453D-B969-FCD5CBE56C34}" dt="2023-02-08T21:09:10.305" v="4477" actId="404"/>
        <pc:sldMkLst>
          <pc:docMk/>
          <pc:sldMk cId="2949092540" sldId="605"/>
        </pc:sldMkLst>
      </pc:sldChg>
      <pc:sldChg chg="modNotesTx">
        <pc:chgData name="McNeil, JP" userId="56cd88b3-ace8-4524-876f-be94a828abad" providerId="ADAL" clId="{ED8EF56E-80B4-453D-B969-FCD5CBE56C34}" dt="2023-02-08T21:09:30.288" v="4482" actId="255"/>
        <pc:sldMkLst>
          <pc:docMk/>
          <pc:sldMk cId="3817981544" sldId="606"/>
        </pc:sldMkLst>
      </pc:sldChg>
      <pc:sldChg chg="modNotesTx">
        <pc:chgData name="McNeil, JP" userId="56cd88b3-ace8-4524-876f-be94a828abad" providerId="ADAL" clId="{ED8EF56E-80B4-453D-B969-FCD5CBE56C34}" dt="2023-02-08T21:09:42.732" v="4487" actId="255"/>
        <pc:sldMkLst>
          <pc:docMk/>
          <pc:sldMk cId="2009228269" sldId="607"/>
        </pc:sldMkLst>
      </pc:sldChg>
      <pc:sldChg chg="modNotesTx">
        <pc:chgData name="McNeil, JP" userId="56cd88b3-ace8-4524-876f-be94a828abad" providerId="ADAL" clId="{ED8EF56E-80B4-453D-B969-FCD5CBE56C34}" dt="2023-02-08T21:05:19.657" v="4433" actId="2711"/>
        <pc:sldMkLst>
          <pc:docMk/>
          <pc:sldMk cId="2870445453" sldId="609"/>
        </pc:sldMkLst>
      </pc:sldChg>
      <pc:sldChg chg="modNotesTx">
        <pc:chgData name="McNeil, JP" userId="56cd88b3-ace8-4524-876f-be94a828abad" providerId="ADAL" clId="{ED8EF56E-80B4-453D-B969-FCD5CBE56C34}" dt="2023-02-08T21:04:16.753" v="4432" actId="255"/>
        <pc:sldMkLst>
          <pc:docMk/>
          <pc:sldMk cId="3858275123" sldId="610"/>
        </pc:sldMkLst>
      </pc:sldChg>
      <pc:sldChg chg="add del">
        <pc:chgData name="McNeil, JP" userId="56cd88b3-ace8-4524-876f-be94a828abad" providerId="ADAL" clId="{ED8EF56E-80B4-453D-B969-FCD5CBE56C34}" dt="2023-02-07T22:29:45.650" v="618" actId="2890"/>
        <pc:sldMkLst>
          <pc:docMk/>
          <pc:sldMk cId="1802855890" sldId="611"/>
        </pc:sldMkLst>
      </pc:sldChg>
      <pc:sldChg chg="addSp delSp modSp new mod modNotesTx">
        <pc:chgData name="McNeil, JP" userId="56cd88b3-ace8-4524-876f-be94a828abad" providerId="ADAL" clId="{ED8EF56E-80B4-453D-B969-FCD5CBE56C34}" dt="2023-02-08T20:41:46.106" v="4412" actId="20577"/>
        <pc:sldMkLst>
          <pc:docMk/>
          <pc:sldMk cId="2776638965" sldId="611"/>
        </pc:sldMkLst>
        <pc:spChg chg="add mod">
          <ac:chgData name="McNeil, JP" userId="56cd88b3-ace8-4524-876f-be94a828abad" providerId="ADAL" clId="{ED8EF56E-80B4-453D-B969-FCD5CBE56C34}" dt="2023-02-07T22:31:21.303" v="630" actId="1076"/>
          <ac:spMkLst>
            <pc:docMk/>
            <pc:sldMk cId="2776638965" sldId="611"/>
            <ac:spMk id="2" creationId="{3B49F076-70BF-F066-915A-73AC033A473B}"/>
          </ac:spMkLst>
        </pc:spChg>
        <pc:spChg chg="add mod">
          <ac:chgData name="McNeil, JP" userId="56cd88b3-ace8-4524-876f-be94a828abad" providerId="ADAL" clId="{ED8EF56E-80B4-453D-B969-FCD5CBE56C34}" dt="2023-02-08T20:41:46.106" v="4412" actId="20577"/>
          <ac:spMkLst>
            <pc:docMk/>
            <pc:sldMk cId="2776638965" sldId="611"/>
            <ac:spMk id="3" creationId="{F325416A-BF46-5640-7A0C-5268A60B69B7}"/>
          </ac:spMkLst>
        </pc:spChg>
        <pc:spChg chg="add mod">
          <ac:chgData name="McNeil, JP" userId="56cd88b3-ace8-4524-876f-be94a828abad" providerId="ADAL" clId="{ED8EF56E-80B4-453D-B969-FCD5CBE56C34}" dt="2023-02-07T22:31:57.403" v="636" actId="20577"/>
          <ac:spMkLst>
            <pc:docMk/>
            <pc:sldMk cId="2776638965" sldId="611"/>
            <ac:spMk id="4" creationId="{CFFAAFF8-579C-03E1-E266-60FF0FFA67C2}"/>
          </ac:spMkLst>
        </pc:spChg>
        <pc:picChg chg="add del mod">
          <ac:chgData name="McNeil, JP" userId="56cd88b3-ace8-4524-876f-be94a828abad" providerId="ADAL" clId="{ED8EF56E-80B4-453D-B969-FCD5CBE56C34}" dt="2023-02-08T00:49:39.069" v="673" actId="14826"/>
          <ac:picMkLst>
            <pc:docMk/>
            <pc:sldMk cId="2776638965" sldId="611"/>
            <ac:picMk id="5" creationId="{9CE010E5-579F-31D6-0F3B-330D34EA1B69}"/>
          </ac:picMkLst>
        </pc:picChg>
      </pc:sldChg>
      <pc:sldMasterChg chg="delSldLayout">
        <pc:chgData name="McNeil, JP" userId="56cd88b3-ace8-4524-876f-be94a828abad" providerId="ADAL" clId="{ED8EF56E-80B4-453D-B969-FCD5CBE56C34}" dt="2023-02-08T21:03:51.446" v="4428" actId="2696"/>
        <pc:sldMasterMkLst>
          <pc:docMk/>
          <pc:sldMasterMk cId="4017766990" sldId="2147483648"/>
        </pc:sldMasterMkLst>
        <pc:sldLayoutChg chg="del">
          <pc:chgData name="McNeil, JP" userId="56cd88b3-ace8-4524-876f-be94a828abad" providerId="ADAL" clId="{ED8EF56E-80B4-453D-B969-FCD5CBE56C34}" dt="2023-02-08T21:03:51.446" v="4428" actId="2696"/>
          <pc:sldLayoutMkLst>
            <pc:docMk/>
            <pc:sldMasterMk cId="4017766990" sldId="2147483648"/>
            <pc:sldLayoutMk cId="2205570250" sldId="2147483660"/>
          </pc:sldLayoutMkLst>
        </pc:sldLayoutChg>
      </pc:sldMasterChg>
    </pc:docChg>
  </pc:docChgLst>
  <pc:docChgLst>
    <pc:chgData name="Wood, Sandra" userId="S::sandra.wood@portlandoregon.gov::37e70b49-86f7-4d0b-b84b-7b65fcd9c327" providerId="AD" clId="Web-{3044FB55-DDB8-4392-9AE1-AB25382CB1C1}"/>
    <pc:docChg chg="modSld">
      <pc:chgData name="Wood, Sandra" userId="S::sandra.wood@portlandoregon.gov::37e70b49-86f7-4d0b-b84b-7b65fcd9c327" providerId="AD" clId="Web-{3044FB55-DDB8-4392-9AE1-AB25382CB1C1}" dt="2023-02-06T23:13:48.971" v="6" actId="20577"/>
      <pc:docMkLst>
        <pc:docMk/>
      </pc:docMkLst>
      <pc:sldChg chg="modSp">
        <pc:chgData name="Wood, Sandra" userId="S::sandra.wood@portlandoregon.gov::37e70b49-86f7-4d0b-b84b-7b65fcd9c327" providerId="AD" clId="Web-{3044FB55-DDB8-4392-9AE1-AB25382CB1C1}" dt="2023-02-06T23:13:48.971" v="6" actId="20577"/>
        <pc:sldMkLst>
          <pc:docMk/>
          <pc:sldMk cId="3858275123" sldId="610"/>
        </pc:sldMkLst>
        <pc:spChg chg="mod">
          <ac:chgData name="Wood, Sandra" userId="S::sandra.wood@portlandoregon.gov::37e70b49-86f7-4d0b-b84b-7b65fcd9c327" providerId="AD" clId="Web-{3044FB55-DDB8-4392-9AE1-AB25382CB1C1}" dt="2023-02-06T23:13:48.971" v="6" actId="20577"/>
          <ac:spMkLst>
            <pc:docMk/>
            <pc:sldMk cId="3858275123" sldId="610"/>
            <ac:spMk id="3" creationId="{F6460EC2-0764-458E-9CC7-93B9C2A341DA}"/>
          </ac:spMkLst>
        </pc:spChg>
      </pc:sldChg>
    </pc:docChg>
  </pc:docChgLst>
  <pc:docChgLst>
    <pc:chgData name="Wood, Sandra" userId="37e70b49-86f7-4d0b-b84b-7b65fcd9c327" providerId="ADAL" clId="{1C392EEA-1480-4C21-957F-212502BF4400}"/>
    <pc:docChg chg="undo custSel addSld delSld modSld">
      <pc:chgData name="Wood, Sandra" userId="37e70b49-86f7-4d0b-b84b-7b65fcd9c327" providerId="ADAL" clId="{1C392EEA-1480-4C21-957F-212502BF4400}" dt="2023-02-08T05:17:58.264" v="5677" actId="13926"/>
      <pc:docMkLst>
        <pc:docMk/>
      </pc:docMkLst>
      <pc:sldChg chg="modNotesTx">
        <pc:chgData name="Wood, Sandra" userId="37e70b49-86f7-4d0b-b84b-7b65fcd9c327" providerId="ADAL" clId="{1C392EEA-1480-4C21-957F-212502BF4400}" dt="2023-02-03T23:14:28.215" v="5199" actId="6549"/>
        <pc:sldMkLst>
          <pc:docMk/>
          <pc:sldMk cId="2771847310" sldId="256"/>
        </pc:sldMkLst>
      </pc:sldChg>
      <pc:sldChg chg="modSp mod modNotesTx">
        <pc:chgData name="Wood, Sandra" userId="37e70b49-86f7-4d0b-b84b-7b65fcd9c327" providerId="ADAL" clId="{1C392EEA-1480-4C21-957F-212502BF4400}" dt="2023-02-03T04:09:00.887" v="4181" actId="5793"/>
        <pc:sldMkLst>
          <pc:docMk/>
          <pc:sldMk cId="1929946555" sldId="280"/>
        </pc:sldMkLst>
        <pc:spChg chg="mod">
          <ac:chgData name="Wood, Sandra" userId="37e70b49-86f7-4d0b-b84b-7b65fcd9c327" providerId="ADAL" clId="{1C392EEA-1480-4C21-957F-212502BF4400}" dt="2023-02-03T04:05:11.709" v="3648" actId="14100"/>
          <ac:spMkLst>
            <pc:docMk/>
            <pc:sldMk cId="1929946555" sldId="280"/>
            <ac:spMk id="4" creationId="{14C79CF5-3E62-4913-8649-0C8DCB84FE11}"/>
          </ac:spMkLst>
        </pc:spChg>
      </pc:sldChg>
      <pc:sldChg chg="modNotesTx">
        <pc:chgData name="Wood, Sandra" userId="37e70b49-86f7-4d0b-b84b-7b65fcd9c327" providerId="ADAL" clId="{1C392EEA-1480-4C21-957F-212502BF4400}" dt="2023-02-02T18:45:41.862" v="1124" actId="20577"/>
        <pc:sldMkLst>
          <pc:docMk/>
          <pc:sldMk cId="3703127543" sldId="283"/>
        </pc:sldMkLst>
      </pc:sldChg>
      <pc:sldChg chg="modNotesTx">
        <pc:chgData name="Wood, Sandra" userId="37e70b49-86f7-4d0b-b84b-7b65fcd9c327" providerId="ADAL" clId="{1C392EEA-1480-4C21-957F-212502BF4400}" dt="2023-02-02T18:21:43.323" v="153" actId="20577"/>
        <pc:sldMkLst>
          <pc:docMk/>
          <pc:sldMk cId="4289673242" sldId="580"/>
        </pc:sldMkLst>
      </pc:sldChg>
      <pc:sldChg chg="addSp delSp modSp mod modNotesTx">
        <pc:chgData name="Wood, Sandra" userId="37e70b49-86f7-4d0b-b84b-7b65fcd9c327" providerId="ADAL" clId="{1C392EEA-1480-4C21-957F-212502BF4400}" dt="2023-02-06T23:54:19.557" v="5355" actId="20577"/>
        <pc:sldMkLst>
          <pc:docMk/>
          <pc:sldMk cId="4142850001" sldId="583"/>
        </pc:sldMkLst>
        <pc:spChg chg="mod">
          <ac:chgData name="Wood, Sandra" userId="37e70b49-86f7-4d0b-b84b-7b65fcd9c327" providerId="ADAL" clId="{1C392EEA-1480-4C21-957F-212502BF4400}" dt="2023-02-02T20:49:11.141" v="2876" actId="20577"/>
          <ac:spMkLst>
            <pc:docMk/>
            <pc:sldMk cId="4142850001" sldId="583"/>
            <ac:spMk id="3" creationId="{4B5A60DE-6DFA-7247-8F27-D29C2650BF54}"/>
          </ac:spMkLst>
        </pc:spChg>
        <pc:spChg chg="add del">
          <ac:chgData name="Wood, Sandra" userId="37e70b49-86f7-4d0b-b84b-7b65fcd9c327" providerId="ADAL" clId="{1C392EEA-1480-4C21-957F-212502BF4400}" dt="2023-02-02T21:30:10.961" v="3353" actId="22"/>
          <ac:spMkLst>
            <pc:docMk/>
            <pc:sldMk cId="4142850001" sldId="583"/>
            <ac:spMk id="4" creationId="{6380F88E-4428-2952-EF05-62D8F0158829}"/>
          </ac:spMkLst>
        </pc:spChg>
      </pc:sldChg>
      <pc:sldChg chg="modSp mod modNotesTx">
        <pc:chgData name="Wood, Sandra" userId="37e70b49-86f7-4d0b-b84b-7b65fcd9c327" providerId="ADAL" clId="{1C392EEA-1480-4C21-957F-212502BF4400}" dt="2023-02-08T05:17:58.264" v="5677" actId="13926"/>
        <pc:sldMkLst>
          <pc:docMk/>
          <pc:sldMk cId="2581779648" sldId="597"/>
        </pc:sldMkLst>
        <pc:spChg chg="mod">
          <ac:chgData name="Wood, Sandra" userId="37e70b49-86f7-4d0b-b84b-7b65fcd9c327" providerId="ADAL" clId="{1C392EEA-1480-4C21-957F-212502BF4400}" dt="2023-02-08T05:17:58.264" v="5677" actId="13926"/>
          <ac:spMkLst>
            <pc:docMk/>
            <pc:sldMk cId="2581779648" sldId="597"/>
            <ac:spMk id="3" creationId="{F6460EC2-0764-458E-9CC7-93B9C2A341DA}"/>
          </ac:spMkLst>
        </pc:spChg>
      </pc:sldChg>
      <pc:sldChg chg="modSp mod modNotesTx">
        <pc:chgData name="Wood, Sandra" userId="37e70b49-86f7-4d0b-b84b-7b65fcd9c327" providerId="ADAL" clId="{1C392EEA-1480-4C21-957F-212502BF4400}" dt="2023-02-07T22:18:40.338" v="5477" actId="20577"/>
        <pc:sldMkLst>
          <pc:docMk/>
          <pc:sldMk cId="2717002694" sldId="603"/>
        </pc:sldMkLst>
        <pc:spChg chg="mod">
          <ac:chgData name="Wood, Sandra" userId="37e70b49-86f7-4d0b-b84b-7b65fcd9c327" providerId="ADAL" clId="{1C392EEA-1480-4C21-957F-212502BF4400}" dt="2023-02-02T21:33:18.956" v="3378" actId="20577"/>
          <ac:spMkLst>
            <pc:docMk/>
            <pc:sldMk cId="2717002694" sldId="603"/>
            <ac:spMk id="2" creationId="{AA12F550-8943-4027-9E90-A50AFE36181E}"/>
          </ac:spMkLst>
        </pc:spChg>
        <pc:spChg chg="mod">
          <ac:chgData name="Wood, Sandra" userId="37e70b49-86f7-4d0b-b84b-7b65fcd9c327" providerId="ADAL" clId="{1C392EEA-1480-4C21-957F-212502BF4400}" dt="2023-02-07T22:18:40.338" v="5477" actId="20577"/>
          <ac:spMkLst>
            <pc:docMk/>
            <pc:sldMk cId="2717002694" sldId="603"/>
            <ac:spMk id="3" creationId="{F6460EC2-0764-458E-9CC7-93B9C2A341DA}"/>
          </ac:spMkLst>
        </pc:spChg>
      </pc:sldChg>
      <pc:sldChg chg="modNotesTx">
        <pc:chgData name="Wood, Sandra" userId="37e70b49-86f7-4d0b-b84b-7b65fcd9c327" providerId="ADAL" clId="{1C392EEA-1480-4C21-957F-212502BF4400}" dt="2023-02-02T21:13:35.033" v="3236" actId="20577"/>
        <pc:sldMkLst>
          <pc:docMk/>
          <pc:sldMk cId="2949092540" sldId="605"/>
        </pc:sldMkLst>
      </pc:sldChg>
      <pc:sldChg chg="modNotesTx">
        <pc:chgData name="Wood, Sandra" userId="37e70b49-86f7-4d0b-b84b-7b65fcd9c327" providerId="ADAL" clId="{1C392EEA-1480-4C21-957F-212502BF4400}" dt="2023-02-02T21:12:03.071" v="3189" actId="6549"/>
        <pc:sldMkLst>
          <pc:docMk/>
          <pc:sldMk cId="3817981544" sldId="606"/>
        </pc:sldMkLst>
      </pc:sldChg>
      <pc:sldChg chg="modNotesTx">
        <pc:chgData name="Wood, Sandra" userId="37e70b49-86f7-4d0b-b84b-7b65fcd9c327" providerId="ADAL" clId="{1C392EEA-1480-4C21-957F-212502BF4400}" dt="2023-02-02T21:14:40.105" v="3254" actId="6549"/>
        <pc:sldMkLst>
          <pc:docMk/>
          <pc:sldMk cId="2009228269" sldId="607"/>
        </pc:sldMkLst>
      </pc:sldChg>
      <pc:sldChg chg="modSp mod modNotesTx">
        <pc:chgData name="Wood, Sandra" userId="37e70b49-86f7-4d0b-b84b-7b65fcd9c327" providerId="ADAL" clId="{1C392EEA-1480-4C21-957F-212502BF4400}" dt="2023-02-08T05:14:58.780" v="5541" actId="20577"/>
        <pc:sldMkLst>
          <pc:docMk/>
          <pc:sldMk cId="1630304193" sldId="608"/>
        </pc:sldMkLst>
        <pc:spChg chg="mod">
          <ac:chgData name="Wood, Sandra" userId="37e70b49-86f7-4d0b-b84b-7b65fcd9c327" providerId="ADAL" clId="{1C392EEA-1480-4C21-957F-212502BF4400}" dt="2023-02-03T23:08:49.443" v="4495" actId="20577"/>
          <ac:spMkLst>
            <pc:docMk/>
            <pc:sldMk cId="1630304193" sldId="608"/>
            <ac:spMk id="2" creationId="{AA12F550-8943-4027-9E90-A50AFE36181E}"/>
          </ac:spMkLst>
        </pc:spChg>
        <pc:spChg chg="mod">
          <ac:chgData name="Wood, Sandra" userId="37e70b49-86f7-4d0b-b84b-7b65fcd9c327" providerId="ADAL" clId="{1C392EEA-1480-4C21-957F-212502BF4400}" dt="2023-02-03T23:07:59.532" v="4473" actId="20577"/>
          <ac:spMkLst>
            <pc:docMk/>
            <pc:sldMk cId="1630304193" sldId="608"/>
            <ac:spMk id="3" creationId="{F6460EC2-0764-458E-9CC7-93B9C2A341DA}"/>
          </ac:spMkLst>
        </pc:spChg>
      </pc:sldChg>
      <pc:sldChg chg="addSp delSp modSp mod modNotesTx">
        <pc:chgData name="Wood, Sandra" userId="37e70b49-86f7-4d0b-b84b-7b65fcd9c327" providerId="ADAL" clId="{1C392EEA-1480-4C21-957F-212502BF4400}" dt="2023-02-07T22:17:16.778" v="5356" actId="20577"/>
        <pc:sldMkLst>
          <pc:docMk/>
          <pc:sldMk cId="2870445453" sldId="609"/>
        </pc:sldMkLst>
        <pc:spChg chg="del mod">
          <ac:chgData name="Wood, Sandra" userId="37e70b49-86f7-4d0b-b84b-7b65fcd9c327" providerId="ADAL" clId="{1C392EEA-1480-4C21-957F-212502BF4400}" dt="2023-02-03T23:17:22.806" v="5298"/>
          <ac:spMkLst>
            <pc:docMk/>
            <pc:sldMk cId="2870445453" sldId="609"/>
            <ac:spMk id="3" creationId="{F6460EC2-0764-458E-9CC7-93B9C2A341DA}"/>
          </ac:spMkLst>
        </pc:spChg>
        <pc:spChg chg="add del mod">
          <ac:chgData name="Wood, Sandra" userId="37e70b49-86f7-4d0b-b84b-7b65fcd9c327" providerId="ADAL" clId="{1C392EEA-1480-4C21-957F-212502BF4400}" dt="2023-02-03T23:17:20.232" v="5296"/>
          <ac:spMkLst>
            <pc:docMk/>
            <pc:sldMk cId="2870445453" sldId="609"/>
            <ac:spMk id="4" creationId="{F4EBF41B-851F-67BD-1E53-771BCAB61A4B}"/>
          </ac:spMkLst>
        </pc:spChg>
        <pc:spChg chg="add mod">
          <ac:chgData name="Wood, Sandra" userId="37e70b49-86f7-4d0b-b84b-7b65fcd9c327" providerId="ADAL" clId="{1C392EEA-1480-4C21-957F-212502BF4400}" dt="2023-02-07T22:17:16.778" v="5356" actId="20577"/>
          <ac:spMkLst>
            <pc:docMk/>
            <pc:sldMk cId="2870445453" sldId="609"/>
            <ac:spMk id="5" creationId="{BE79800C-2548-04E5-0C59-691938C4CB69}"/>
          </ac:spMkLst>
        </pc:spChg>
      </pc:sldChg>
      <pc:sldChg chg="modSp new del mod">
        <pc:chgData name="Wood, Sandra" userId="37e70b49-86f7-4d0b-b84b-7b65fcd9c327" providerId="ADAL" clId="{1C392EEA-1480-4C21-957F-212502BF4400}" dt="2023-02-02T21:37:12.212" v="3381" actId="47"/>
        <pc:sldMkLst>
          <pc:docMk/>
          <pc:sldMk cId="861464115" sldId="610"/>
        </pc:sldMkLst>
        <pc:spChg chg="mod">
          <ac:chgData name="Wood, Sandra" userId="37e70b49-86f7-4d0b-b84b-7b65fcd9c327" providerId="ADAL" clId="{1C392EEA-1480-4C21-957F-212502BF4400}" dt="2023-02-02T21:30:49.305" v="3362" actId="20577"/>
          <ac:spMkLst>
            <pc:docMk/>
            <pc:sldMk cId="861464115" sldId="610"/>
            <ac:spMk id="3" creationId="{1BBCDAF2-59A1-9471-11D6-6FF4264CE6C8}"/>
          </ac:spMkLst>
        </pc:spChg>
      </pc:sldChg>
      <pc:sldChg chg="modSp add mod modNotesTx">
        <pc:chgData name="Wood, Sandra" userId="37e70b49-86f7-4d0b-b84b-7b65fcd9c327" providerId="ADAL" clId="{1C392EEA-1480-4C21-957F-212502BF4400}" dt="2023-02-08T04:00:00.198" v="5536" actId="20577"/>
        <pc:sldMkLst>
          <pc:docMk/>
          <pc:sldMk cId="3858275123" sldId="610"/>
        </pc:sldMkLst>
        <pc:spChg chg="mod">
          <ac:chgData name="Wood, Sandra" userId="37e70b49-86f7-4d0b-b84b-7b65fcd9c327" providerId="ADAL" clId="{1C392EEA-1480-4C21-957F-212502BF4400}" dt="2023-02-03T22:56:07.851" v="4356" actId="20577"/>
          <ac:spMkLst>
            <pc:docMk/>
            <pc:sldMk cId="3858275123" sldId="610"/>
            <ac:spMk id="2" creationId="{AA12F550-8943-4027-9E90-A50AFE36181E}"/>
          </ac:spMkLst>
        </pc:spChg>
        <pc:spChg chg="mod">
          <ac:chgData name="Wood, Sandra" userId="37e70b49-86f7-4d0b-b84b-7b65fcd9c327" providerId="ADAL" clId="{1C392EEA-1480-4C21-957F-212502BF4400}" dt="2023-02-03T23:20:31.406" v="5312" actId="14100"/>
          <ac:spMkLst>
            <pc:docMk/>
            <pc:sldMk cId="3858275123" sldId="610"/>
            <ac:spMk id="3" creationId="{F6460EC2-0764-458E-9CC7-93B9C2A341DA}"/>
          </ac:spMkLst>
        </pc:spChg>
      </pc:sldChg>
      <pc:sldChg chg="modSp mod modNotesTx">
        <pc:chgData name="Wood, Sandra" userId="37e70b49-86f7-4d0b-b84b-7b65fcd9c327" providerId="ADAL" clId="{1C392EEA-1480-4C21-957F-212502BF4400}" dt="2023-02-08T05:17:00.292" v="5676" actId="14100"/>
        <pc:sldMkLst>
          <pc:docMk/>
          <pc:sldMk cId="2776638965" sldId="611"/>
        </pc:sldMkLst>
        <pc:spChg chg="mod">
          <ac:chgData name="Wood, Sandra" userId="37e70b49-86f7-4d0b-b84b-7b65fcd9c327" providerId="ADAL" clId="{1C392EEA-1480-4C21-957F-212502BF4400}" dt="2023-02-08T05:17:00.292" v="5676" actId="14100"/>
          <ac:spMkLst>
            <pc:docMk/>
            <pc:sldMk cId="2776638965" sldId="611"/>
            <ac:spMk id="3" creationId="{F325416A-BF46-5640-7A0C-5268A60B69B7}"/>
          </ac:spMkLst>
        </pc:spChg>
      </pc:sldChg>
    </pc:docChg>
  </pc:docChgLst>
  <pc:docChgLst>
    <pc:chgData name="McNeil, JP" userId="56cd88b3-ace8-4524-876f-be94a828abad" providerId="ADAL" clId="{21628169-9639-4303-9C64-B666E95F29F0}"/>
    <pc:docChg chg="custSel modSld">
      <pc:chgData name="McNeil, JP" userId="56cd88b3-ace8-4524-876f-be94a828abad" providerId="ADAL" clId="{21628169-9639-4303-9C64-B666E95F29F0}" dt="2023-02-02T20:59:41.578" v="3428" actId="20577"/>
      <pc:docMkLst>
        <pc:docMk/>
      </pc:docMkLst>
      <pc:sldChg chg="modNotesTx">
        <pc:chgData name="McNeil, JP" userId="56cd88b3-ace8-4524-876f-be94a828abad" providerId="ADAL" clId="{21628169-9639-4303-9C64-B666E95F29F0}" dt="2023-02-02T20:50:30.287" v="1483" actId="313"/>
        <pc:sldMkLst>
          <pc:docMk/>
          <pc:sldMk cId="2417118230" sldId="590"/>
        </pc:sldMkLst>
      </pc:sldChg>
      <pc:sldChg chg="modNotesTx">
        <pc:chgData name="McNeil, JP" userId="56cd88b3-ace8-4524-876f-be94a828abad" providerId="ADAL" clId="{21628169-9639-4303-9C64-B666E95F29F0}" dt="2023-02-02T20:53:18.586" v="1662" actId="20577"/>
        <pc:sldMkLst>
          <pc:docMk/>
          <pc:sldMk cId="2134273754" sldId="596"/>
        </pc:sldMkLst>
      </pc:sldChg>
      <pc:sldChg chg="modNotesTx">
        <pc:chgData name="McNeil, JP" userId="56cd88b3-ace8-4524-876f-be94a828abad" providerId="ADAL" clId="{21628169-9639-4303-9C64-B666E95F29F0}" dt="2023-02-02T20:59:41.578" v="3428" actId="20577"/>
        <pc:sldMkLst>
          <pc:docMk/>
          <pc:sldMk cId="100633014" sldId="598"/>
        </pc:sldMkLst>
      </pc:sldChg>
      <pc:sldChg chg="modNotesTx">
        <pc:chgData name="McNeil, JP" userId="56cd88b3-ace8-4524-876f-be94a828abad" providerId="ADAL" clId="{21628169-9639-4303-9C64-B666E95F29F0}" dt="2023-02-02T20:52:22.509" v="1510" actId="20577"/>
        <pc:sldMkLst>
          <pc:docMk/>
          <pc:sldMk cId="1371274173" sldId="599"/>
        </pc:sldMkLst>
      </pc:sldChg>
    </pc:docChg>
  </pc:docChgLst>
  <pc:docChgLst>
    <pc:chgData name="McNeil, JP" userId="56cd88b3-ace8-4524-876f-be94a828abad" providerId="ADAL" clId="{ACC30765-62A0-904B-BDB8-5FE72ECF6317}"/>
    <pc:docChg chg="undo custSel modSld">
      <pc:chgData name="McNeil, JP" userId="56cd88b3-ace8-4524-876f-be94a828abad" providerId="ADAL" clId="{ACC30765-62A0-904B-BDB8-5FE72ECF6317}" dt="2023-02-08T19:21:52.808" v="1771" actId="20577"/>
      <pc:docMkLst>
        <pc:docMk/>
      </pc:docMkLst>
      <pc:sldChg chg="modNotesTx">
        <pc:chgData name="McNeil, JP" userId="56cd88b3-ace8-4524-876f-be94a828abad" providerId="ADAL" clId="{ACC30765-62A0-904B-BDB8-5FE72ECF6317}" dt="2023-02-08T19:12:50.526" v="1517" actId="20577"/>
        <pc:sldMkLst>
          <pc:docMk/>
          <pc:sldMk cId="3703127543" sldId="283"/>
        </pc:sldMkLst>
      </pc:sldChg>
      <pc:sldChg chg="modSp mod modNotesTx">
        <pc:chgData name="McNeil, JP" userId="56cd88b3-ace8-4524-876f-be94a828abad" providerId="ADAL" clId="{ACC30765-62A0-904B-BDB8-5FE72ECF6317}" dt="2023-02-08T19:21:52.808" v="1771" actId="20577"/>
        <pc:sldMkLst>
          <pc:docMk/>
          <pc:sldMk cId="4289673242" sldId="580"/>
        </pc:sldMkLst>
        <pc:spChg chg="mod">
          <ac:chgData name="McNeil, JP" userId="56cd88b3-ace8-4524-876f-be94a828abad" providerId="ADAL" clId="{ACC30765-62A0-904B-BDB8-5FE72ECF6317}" dt="2023-02-08T19:21:52.808" v="1771" actId="20577"/>
          <ac:spMkLst>
            <pc:docMk/>
            <pc:sldMk cId="4289673242" sldId="580"/>
            <ac:spMk id="2" creationId="{AA12F550-8943-4027-9E90-A50AFE36181E}"/>
          </ac:spMkLst>
        </pc:spChg>
      </pc:sldChg>
      <pc:sldChg chg="modSp mod modNotesTx">
        <pc:chgData name="McNeil, JP" userId="56cd88b3-ace8-4524-876f-be94a828abad" providerId="ADAL" clId="{ACC30765-62A0-904B-BDB8-5FE72ECF6317}" dt="2023-02-08T19:07:02.183" v="1072" actId="403"/>
        <pc:sldMkLst>
          <pc:docMk/>
          <pc:sldMk cId="2417118230" sldId="590"/>
        </pc:sldMkLst>
        <pc:spChg chg="mod">
          <ac:chgData name="McNeil, JP" userId="56cd88b3-ace8-4524-876f-be94a828abad" providerId="ADAL" clId="{ACC30765-62A0-904B-BDB8-5FE72ECF6317}" dt="2023-02-08T19:07:02.183" v="1072" actId="403"/>
          <ac:spMkLst>
            <pc:docMk/>
            <pc:sldMk cId="2417118230" sldId="590"/>
            <ac:spMk id="3" creationId="{F6460EC2-0764-458E-9CC7-93B9C2A341DA}"/>
          </ac:spMkLst>
        </pc:spChg>
      </pc:sldChg>
      <pc:sldChg chg="modNotesTx">
        <pc:chgData name="McNeil, JP" userId="56cd88b3-ace8-4524-876f-be94a828abad" providerId="ADAL" clId="{ACC30765-62A0-904B-BDB8-5FE72ECF6317}" dt="2023-02-08T19:04:59.991" v="1009" actId="20577"/>
        <pc:sldMkLst>
          <pc:docMk/>
          <pc:sldMk cId="1312373603" sldId="592"/>
        </pc:sldMkLst>
      </pc:sldChg>
      <pc:sldChg chg="modNotesTx">
        <pc:chgData name="McNeil, JP" userId="56cd88b3-ace8-4524-876f-be94a828abad" providerId="ADAL" clId="{ACC30765-62A0-904B-BDB8-5FE72ECF6317}" dt="2023-02-08T18:58:50.524" v="637" actId="20577"/>
        <pc:sldMkLst>
          <pc:docMk/>
          <pc:sldMk cId="100633014" sldId="598"/>
        </pc:sldMkLst>
      </pc:sldChg>
      <pc:sldChg chg="modNotesTx">
        <pc:chgData name="McNeil, JP" userId="56cd88b3-ace8-4524-876f-be94a828abad" providerId="ADAL" clId="{ACC30765-62A0-904B-BDB8-5FE72ECF6317}" dt="2023-02-08T19:00:27.661" v="639" actId="20577"/>
        <pc:sldMkLst>
          <pc:docMk/>
          <pc:sldMk cId="1371274173" sldId="599"/>
        </pc:sldMkLst>
      </pc:sldChg>
      <pc:sldChg chg="modNotesTx">
        <pc:chgData name="McNeil, JP" userId="56cd88b3-ace8-4524-876f-be94a828abad" providerId="ADAL" clId="{ACC30765-62A0-904B-BDB8-5FE72ECF6317}" dt="2023-02-08T19:11:33.565" v="1495" actId="20577"/>
        <pc:sldMkLst>
          <pc:docMk/>
          <pc:sldMk cId="2949092540" sldId="605"/>
        </pc:sldMkLst>
      </pc:sldChg>
      <pc:sldChg chg="modNotesTx">
        <pc:chgData name="McNeil, JP" userId="56cd88b3-ace8-4524-876f-be94a828abad" providerId="ADAL" clId="{ACC30765-62A0-904B-BDB8-5FE72ECF6317}" dt="2023-02-08T19:11:27.667" v="1493" actId="20577"/>
        <pc:sldMkLst>
          <pc:docMk/>
          <pc:sldMk cId="3817981544" sldId="606"/>
        </pc:sldMkLst>
      </pc:sldChg>
      <pc:sldChg chg="modNotesTx">
        <pc:chgData name="McNeil, JP" userId="56cd88b3-ace8-4524-876f-be94a828abad" providerId="ADAL" clId="{ACC30765-62A0-904B-BDB8-5FE72ECF6317}" dt="2023-02-08T19:11:21.348" v="1491" actId="20577"/>
        <pc:sldMkLst>
          <pc:docMk/>
          <pc:sldMk cId="2009228269" sldId="607"/>
        </pc:sldMkLst>
      </pc:sldChg>
      <pc:sldChg chg="modSp mod">
        <pc:chgData name="McNeil, JP" userId="56cd88b3-ace8-4524-876f-be94a828abad" providerId="ADAL" clId="{ACC30765-62A0-904B-BDB8-5FE72ECF6317}" dt="2023-02-02T01:10:34.769" v="57" actId="20577"/>
        <pc:sldMkLst>
          <pc:docMk/>
          <pc:sldMk cId="1630304193" sldId="608"/>
        </pc:sldMkLst>
        <pc:spChg chg="mod">
          <ac:chgData name="McNeil, JP" userId="56cd88b3-ace8-4524-876f-be94a828abad" providerId="ADAL" clId="{ACC30765-62A0-904B-BDB8-5FE72ECF6317}" dt="2023-02-02T01:10:34.769" v="57" actId="20577"/>
          <ac:spMkLst>
            <pc:docMk/>
            <pc:sldMk cId="1630304193" sldId="608"/>
            <ac:spMk id="3" creationId="{F6460EC2-0764-458E-9CC7-93B9C2A341D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8D393-9EAF-4555-B402-2C1737A25A1F}" type="datetimeFigureOut">
              <a:rPr lang="en-US" smtClean="0"/>
              <a:t>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31FB67-C31E-4C6A-A023-3A35CE55FD77}" type="slidenum">
              <a:rPr lang="en-US" smtClean="0"/>
              <a:t>‹#›</a:t>
            </a:fld>
            <a:endParaRPr lang="en-US"/>
          </a:p>
        </p:txBody>
      </p:sp>
    </p:spTree>
    <p:extLst>
      <p:ext uri="{BB962C8B-B14F-4D97-AF65-F5344CB8AC3E}">
        <p14:creationId xmlns:p14="http://schemas.microsoft.com/office/powerpoint/2010/main" val="794981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0" dirty="0">
                <a:effectLst/>
                <a:latin typeface="Comic Sans MS" panose="030F0702030302020204" pitchFamily="66" charset="0"/>
                <a:ea typeface="Times New Roman" panose="02020603050405020304" pitchFamily="18" charset="0"/>
                <a:cs typeface="Times New Roman" panose="02020603050405020304" pitchFamily="18" charset="0"/>
              </a:rPr>
              <a:t>SANDRA</a:t>
            </a:r>
          </a:p>
          <a:p>
            <a:pPr marL="0" marR="0">
              <a:spcBef>
                <a:spcPts val="0"/>
              </a:spcBef>
              <a:spcAft>
                <a:spcPts val="0"/>
              </a:spcAft>
            </a:pPr>
            <a:endParaRPr lang="en-US" sz="1800" b="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Segoe UI" panose="020B0502040204020203" pitchFamily="34" charset="0"/>
                <a:ea typeface="Calibri" panose="020F0502020204030204" pitchFamily="34" charset="0"/>
                <a:cs typeface="Times New Roman" panose="02020603050405020304" pitchFamily="18" charset="0"/>
              </a:rPr>
              <a:t>The amendment contains changes to standards for outdoor shelters to better protect greenway, environmental, and archeological resources.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Segoe UI" panose="020B0502040204020203" pitchFamily="34" charset="0"/>
                <a:ea typeface="Calibri" panose="020F0502020204030204" pitchFamily="34" charset="0"/>
                <a:cs typeface="Times New Roman" panose="02020603050405020304" pitchFamily="18" charset="0"/>
              </a:rPr>
              <a:t>As shown on the slide, the amendment is in four parts. The actual changes to the code language are shown in the Shelter to Housing Continuum – Part 2 – As-Amended Draft that is linked to this item on the Council agenda.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Segoe UI" panose="020B0502040204020203" pitchFamily="34" charset="0"/>
                <a:ea typeface="Calibri" panose="020F0502020204030204" pitchFamily="34" charset="0"/>
                <a:cs typeface="Times New Roman" panose="02020603050405020304" pitchFamily="18" charset="0"/>
              </a:rPr>
              <a:t>I will discuss these in more detail at the end of the presentation.</a:t>
            </a:r>
          </a:p>
          <a:p>
            <a:pPr marL="0" marR="0">
              <a:spcBef>
                <a:spcPts val="0"/>
              </a:spcBef>
              <a:spcAft>
                <a:spcPts val="0"/>
              </a:spcAft>
            </a:pPr>
            <a:endParaRPr lang="en-US" sz="1800" b="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1800" b="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1800" b="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b="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b="0"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1FB67-C31E-4C6A-A023-3A35CE55FD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165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b="1" dirty="0">
                <a:latin typeface="+mn-lt"/>
                <a:cs typeface="Segoe UI" panose="020B0502040204020203" pitchFamily="34" charset="0"/>
              </a:rPr>
              <a:t>JP:</a:t>
            </a:r>
            <a:endParaRPr lang="en-US" sz="1200" dirty="0">
              <a:latin typeface="+mn-lt"/>
              <a:cs typeface="Segoe UI" panose="020B0502040204020203" pitchFamily="34" charset="0"/>
            </a:endParaRPr>
          </a:p>
          <a:p>
            <a:pPr>
              <a:spcAft>
                <a:spcPts val="1200"/>
              </a:spcAft>
            </a:pPr>
            <a:r>
              <a:rPr lang="en-US" sz="1200" dirty="0">
                <a:latin typeface="+mn-lt"/>
                <a:cs typeface="Segoe UI" panose="020B0502040204020203" pitchFamily="34" charset="0"/>
              </a:rPr>
              <a:t>This proposal would exempt outdoor shelters from CU review in some cases on sites with an existing CU approval. This is modeled after affordable housing CU exemptions that were added with EOAH project several years that allowed institutional uses to add affordable housing their sites.</a:t>
            </a:r>
            <a:endParaRPr lang="en-US" sz="1200" dirty="0">
              <a:effectLst/>
              <a:latin typeface="+mn-lt"/>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200" dirty="0">
                <a:effectLst/>
                <a:latin typeface="+mn-lt"/>
                <a:ea typeface="Times New Roman" panose="02020603050405020304" pitchFamily="18" charset="0"/>
                <a:cs typeface="Times New Roman" panose="02020603050405020304" pitchFamily="18" charset="0"/>
              </a:rPr>
              <a:t>What we’re talking about here are shelters on sites with a Conditional 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Times New Roman" panose="02020603050405020304" pitchFamily="18" charset="0"/>
                <a:cs typeface="Times New Roman" panose="02020603050405020304" pitchFamily="18" charset="0"/>
              </a:rPr>
              <a:t>Example is church in a residential zone that wants to add outdoor shelter, which is an outright allowed use up to a certain size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Times New Roman" panose="02020603050405020304" pitchFamily="18" charset="0"/>
                <a:cs typeface="Times New Roman" panose="02020603050405020304" pitchFamily="18" charset="0"/>
              </a:rPr>
              <a:t>Originally this church would have received CU approval through CU review that would have included conditions specific to that site, such as conditions for a certain number of parking spaces or hours of operation</a:t>
            </a:r>
          </a:p>
          <a:p>
            <a:pPr marL="285750" marR="0" indent="-285750">
              <a:spcBef>
                <a:spcPts val="0"/>
              </a:spcBef>
              <a:spcAft>
                <a:spcPts val="0"/>
              </a:spcAft>
              <a:buFont typeface="Arial" panose="020B0604020202020204" pitchFamily="34" charset="0"/>
              <a:buChar char="•"/>
            </a:pPr>
            <a:r>
              <a:rPr lang="en-US" sz="1200" dirty="0">
                <a:effectLst/>
                <a:latin typeface="+mn-lt"/>
                <a:ea typeface="Times New Roman" panose="02020603050405020304" pitchFamily="18" charset="0"/>
                <a:cs typeface="Times New Roman" panose="02020603050405020304" pitchFamily="18" charset="0"/>
              </a:rPr>
              <a:t>Typically, when changes are made to a site with a CU, there are certain thresholds that trigger another CU review, e.g. changes </a:t>
            </a:r>
            <a:r>
              <a:rPr lang="en-US" sz="1200">
                <a:effectLst/>
                <a:latin typeface="+mn-lt"/>
                <a:ea typeface="Times New Roman" panose="02020603050405020304" pitchFamily="18" charset="0"/>
                <a:cs typeface="Times New Roman" panose="02020603050405020304" pitchFamily="18" charset="0"/>
              </a:rPr>
              <a:t>to parking, size </a:t>
            </a:r>
            <a:r>
              <a:rPr lang="en-US" sz="1200" dirty="0">
                <a:effectLst/>
                <a:latin typeface="+mn-lt"/>
                <a:ea typeface="Times New Roman" panose="02020603050405020304" pitchFamily="18" charset="0"/>
                <a:cs typeface="Times New Roman" panose="02020603050405020304" pitchFamily="18" charset="0"/>
              </a:rPr>
              <a:t>of the operation or use</a:t>
            </a:r>
          </a:p>
          <a:p>
            <a:pPr marL="285750" marR="0" indent="-285750">
              <a:spcBef>
                <a:spcPts val="0"/>
              </a:spcBef>
              <a:spcAft>
                <a:spcPts val="0"/>
              </a:spcAft>
              <a:buFont typeface="Arial" panose="020B0604020202020204" pitchFamily="34" charset="0"/>
              <a:buChar char="•"/>
            </a:pPr>
            <a:r>
              <a:rPr lang="en-US" sz="1200" dirty="0">
                <a:effectLst/>
                <a:latin typeface="+mn-lt"/>
                <a:ea typeface="Times New Roman" panose="02020603050405020304" pitchFamily="18" charset="0"/>
                <a:cs typeface="Times New Roman" panose="02020603050405020304" pitchFamily="18" charset="0"/>
              </a:rPr>
              <a:t>This proposal raises the threshold for shelters needing a new CU review</a:t>
            </a:r>
          </a:p>
          <a:p>
            <a:pPr marL="285750" marR="0" indent="-285750">
              <a:spcBef>
                <a:spcPts val="0"/>
              </a:spcBef>
              <a:spcAft>
                <a:spcPts val="0"/>
              </a:spcAft>
              <a:buFont typeface="Arial" panose="020B0604020202020204" pitchFamily="34" charset="0"/>
              <a:buChar char="•"/>
            </a:pPr>
            <a:r>
              <a:rPr lang="en-US" sz="1200" dirty="0">
                <a:effectLst/>
                <a:latin typeface="+mn-lt"/>
                <a:ea typeface="Times New Roman" panose="02020603050405020304" pitchFamily="18" charset="0"/>
                <a:cs typeface="Times New Roman" panose="02020603050405020304" pitchFamily="18" charset="0"/>
              </a:rPr>
              <a:t>The cases in which a CU review would not be triggered are:</a:t>
            </a:r>
          </a:p>
          <a:p>
            <a:pPr marL="285750" marR="0" indent="-285750">
              <a:spcBef>
                <a:spcPts val="0"/>
              </a:spcBef>
              <a:spcAft>
                <a:spcPts val="0"/>
              </a:spcAft>
              <a:buFont typeface="Arial" panose="020B0604020202020204" pitchFamily="34" charset="0"/>
              <a:buChar char="•"/>
            </a:pPr>
            <a:r>
              <a:rPr lang="en-US" sz="1200" dirty="0">
                <a:effectLst/>
                <a:latin typeface="+mn-lt"/>
                <a:ea typeface="Times New Roman" panose="02020603050405020304" pitchFamily="18" charset="0"/>
                <a:cs typeface="Times New Roman" panose="02020603050405020304" pitchFamily="18" charset="0"/>
              </a:rPr>
              <a:t>READ SLIDE</a:t>
            </a:r>
          </a:p>
          <a:p>
            <a:pPr marL="285750" marR="0" indent="-285750">
              <a:spcBef>
                <a:spcPts val="0"/>
              </a:spcBef>
              <a:spcAft>
                <a:spcPts val="0"/>
              </a:spcAft>
              <a:buFont typeface="Arial" panose="020B0604020202020204" pitchFamily="34" charset="0"/>
              <a:buChar char="•"/>
            </a:pPr>
            <a:r>
              <a:rPr lang="en-US" sz="1200" dirty="0">
                <a:effectLst/>
                <a:latin typeface="+mn-lt"/>
                <a:ea typeface="Times New Roman" panose="02020603050405020304" pitchFamily="18" charset="0"/>
                <a:cs typeface="Times New Roman" panose="02020603050405020304" pitchFamily="18" charset="0"/>
              </a:rPr>
              <a:t>In all other cases where a CU is triggered, the review would be required </a:t>
            </a:r>
          </a:p>
          <a:p>
            <a:pPr marL="0" marR="0">
              <a:spcBef>
                <a:spcPts val="0"/>
              </a:spcBef>
              <a:spcAft>
                <a:spcPts val="0"/>
              </a:spcAft>
            </a:pP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effectLst/>
                <a:latin typeface="+mn-lt"/>
                <a:ea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1FB67-C31E-4C6A-A023-3A35CE55FD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130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t>JP:</a:t>
            </a:r>
          </a:p>
          <a:p>
            <a:pPr marL="0" marR="0">
              <a:spcBef>
                <a:spcPts val="0"/>
              </a:spcBef>
              <a:spcAft>
                <a:spcPts val="0"/>
              </a:spcAft>
            </a:pPr>
            <a:r>
              <a:rPr lang="en-US" sz="1200" dirty="0"/>
              <a:t>These amendments clarify the rules for shelters operated as a temporary activity. – This is different from the outdoor shelters that we’ve been talking about, which are permitted as permanent uses. </a:t>
            </a:r>
          </a:p>
          <a:p>
            <a:pPr marL="285750" marR="0" indent="-285750">
              <a:spcBef>
                <a:spcPts val="0"/>
              </a:spcBef>
              <a:spcAft>
                <a:spcPts val="0"/>
              </a:spcAft>
              <a:buFont typeface="Arial" panose="020B0604020202020204" pitchFamily="34" charset="0"/>
              <a:buChar char="•"/>
            </a:pPr>
            <a:r>
              <a:rPr lang="en-US" sz="1200" dirty="0"/>
              <a:t>As Sandra noted earlier, the Temp Activities chapter allows shelters to operate for up to 180 days as a temporary activity. This proposal does not change that but makes some clarifications to the rules for shelters operating under these provisions.</a:t>
            </a:r>
          </a:p>
          <a:p>
            <a:pPr marL="285750" marR="0" indent="-285750">
              <a:spcBef>
                <a:spcPts val="0"/>
              </a:spcBef>
              <a:spcAft>
                <a:spcPts val="0"/>
              </a:spcAft>
              <a:buFont typeface="Arial" panose="020B0604020202020204" pitchFamily="34" charset="0"/>
              <a:buChar char="•"/>
            </a:pPr>
            <a:r>
              <a:rPr lang="en-US" sz="1200" dirty="0"/>
              <a:t>The first clarifies that parking areas can be used for shelters operating as a temporary activity.</a:t>
            </a:r>
          </a:p>
          <a:p>
            <a:pPr marL="285750" marR="0" indent="-285750">
              <a:spcBef>
                <a:spcPts val="0"/>
              </a:spcBef>
              <a:spcAft>
                <a:spcPts val="0"/>
              </a:spcAft>
              <a:buFont typeface="Arial" panose="020B0604020202020204" pitchFamily="34" charset="0"/>
              <a:buChar char="•"/>
            </a:pPr>
            <a:r>
              <a:rPr lang="en-US" sz="1200" dirty="0"/>
              <a:t>The second has to do with allowing things like mobile units with a temporary activity.. This says you can have temporary structures with a temporary activity. Previously BDS was interpreting the code as written to prohibit that</a:t>
            </a:r>
          </a:p>
          <a:p>
            <a:pPr marL="0" marR="0">
              <a:spcBef>
                <a:spcPts val="0"/>
              </a:spcBef>
              <a:spcAft>
                <a:spcPts val="0"/>
              </a:spcAft>
            </a:pPr>
            <a:r>
              <a:rPr lang="en-US" sz="1200" dirty="0"/>
              <a:t> </a:t>
            </a:r>
          </a:p>
          <a:p>
            <a:r>
              <a:rPr lang="en-US" sz="1200" dirty="0"/>
              <a:t>Back pocket parking: This language clarifies that an outdoor shelter can occupy a parking area on a site. The existing language was ambiguous and could be read to meant that an outdoor shelter is prohibited from occupying a parking area.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1FB67-C31E-4C6A-A023-3A35CE55FD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439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effectLst/>
                <a:latin typeface="+mn-lt"/>
                <a:ea typeface="Times New Roman" panose="02020603050405020304" pitchFamily="18" charset="0"/>
                <a:cs typeface="Times New Roman" panose="02020603050405020304" pitchFamily="18" charset="0"/>
              </a:rPr>
              <a:t>JP</a:t>
            </a:r>
          </a:p>
          <a:p>
            <a:pPr marL="0" indent="0">
              <a:buFont typeface="Arial" panose="020B0604020202020204" pitchFamily="34" charset="0"/>
              <a:buNone/>
            </a:pPr>
            <a:r>
              <a:rPr lang="en-US" sz="1200" dirty="0">
                <a:effectLst/>
                <a:latin typeface="+mn-lt"/>
                <a:ea typeface="Times New Roman" panose="02020603050405020304" pitchFamily="18" charset="0"/>
                <a:cs typeface="Times New Roman" panose="02020603050405020304" pitchFamily="18" charset="0"/>
              </a:rPr>
              <a:t>Those were the proposals in the Rec Draft. As Sandra and Commissioner Rubio described, there is a proposal to add exceptions for outdoor shelter standards</a:t>
            </a:r>
          </a:p>
          <a:p>
            <a:pPr marL="0" indent="0">
              <a:buFont typeface="Arial" panose="020B0604020202020204" pitchFamily="34" charset="0"/>
              <a:buNone/>
            </a:pPr>
            <a:r>
              <a:rPr lang="en-US" sz="1200" dirty="0">
                <a:effectLst/>
                <a:latin typeface="+mn-lt"/>
                <a:ea typeface="Times New Roman" panose="02020603050405020304" pitchFamily="18" charset="0"/>
                <a:cs typeface="Times New Roman" panose="02020603050405020304" pitchFamily="18" charset="0"/>
              </a:rPr>
              <a:t>The recommended approach created a set of simplified standards for outdoor shelters. </a:t>
            </a:r>
          </a:p>
          <a:p>
            <a:pPr marL="0" indent="0">
              <a:buFont typeface="Arial" panose="020B0604020202020204" pitchFamily="34" charset="0"/>
              <a:buNone/>
            </a:pPr>
            <a:r>
              <a:rPr lang="en-US" sz="1200" dirty="0">
                <a:effectLst/>
                <a:latin typeface="+mn-lt"/>
                <a:ea typeface="Times New Roman" panose="02020603050405020304" pitchFamily="18" charset="0"/>
                <a:cs typeface="Times New Roman" panose="02020603050405020304" pitchFamily="18" charset="0"/>
              </a:rPr>
              <a:t>It includes a blanket exemption to zoning standards that created a few gaps for important resources that we want to protect. </a:t>
            </a:r>
          </a:p>
          <a:p>
            <a:pPr marL="0" indent="0">
              <a:buFont typeface="Arial" panose="020B0604020202020204" pitchFamily="34" charset="0"/>
              <a:buNone/>
            </a:pPr>
            <a:r>
              <a:rPr lang="en-US" sz="1200" dirty="0">
                <a:effectLst/>
                <a:latin typeface="+mn-lt"/>
                <a:ea typeface="Times New Roman" panose="02020603050405020304" pitchFamily="18" charset="0"/>
                <a:cs typeface="Times New Roman" panose="02020603050405020304" pitchFamily="18" charset="0"/>
              </a:rPr>
              <a:t>These are standards relate to greenway, environmental and archeological protections. </a:t>
            </a:r>
            <a:endParaRPr lang="en-US" sz="1200" dirty="0">
              <a:effectLst/>
              <a:latin typeface="+mn-lt"/>
              <a:cs typeface="Times New Roman" panose="02020603050405020304" pitchFamily="18" charset="0"/>
            </a:endParaRPr>
          </a:p>
          <a:p>
            <a:pPr marL="171450" indent="-171450">
              <a:buFont typeface="Arial" panose="020B0604020202020204" pitchFamily="34" charset="0"/>
              <a:buChar char="•"/>
            </a:pPr>
            <a:endParaRPr lang="en-US" sz="1200" dirty="0">
              <a:effectLst/>
              <a:latin typeface="+mn-lt"/>
              <a:cs typeface="Times New Roman" panose="02020603050405020304" pitchFamily="18" charset="0"/>
            </a:endParaRPr>
          </a:p>
          <a:p>
            <a:pPr marL="171450" indent="-171450">
              <a:buFont typeface="Arial" panose="020B0604020202020204" pitchFamily="34" charset="0"/>
              <a:buChar char="•"/>
            </a:pPr>
            <a:endParaRPr lang="en-US" sz="12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1FB67-C31E-4C6A-A023-3A35CE55FD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180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effectLst/>
                <a:latin typeface="+mn-lt"/>
                <a:ea typeface="Times New Roman" panose="02020603050405020304" pitchFamily="18" charset="0"/>
                <a:cs typeface="Times New Roman" panose="02020603050405020304" pitchFamily="18" charset="0"/>
              </a:rPr>
              <a:t>JP</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mn-lt"/>
                <a:ea typeface="Times New Roman" panose="02020603050405020304" pitchFamily="18" charset="0"/>
                <a:cs typeface="Times New Roman" panose="02020603050405020304" pitchFamily="18" charset="0"/>
              </a:rPr>
              <a:t>These apply along the Willamette River.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mn-lt"/>
                <a:ea typeface="Times New Roman" panose="02020603050405020304" pitchFamily="18" charset="0"/>
                <a:cs typeface="Times New Roman" panose="02020603050405020304" pitchFamily="18" charset="0"/>
              </a:rPr>
              <a:t>This adds those areas to the list of areas where outdoor shelters are prohibited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effectLst/>
                <a:latin typeface="Comic Sans MS" panose="030F0702030302020204" pitchFamily="66" charset="0"/>
                <a:ea typeface="Times New Roman" panose="02020603050405020304" pitchFamily="18" charset="0"/>
                <a:cs typeface="Times New Roman" panose="02020603050405020304" pitchFamily="18" charset="0"/>
              </a:rPr>
              <a:t>Part 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effectLst/>
                <a:latin typeface="Comic Sans MS" panose="030F0702030302020204" pitchFamily="66" charset="0"/>
                <a:ea typeface="Times New Roman" panose="02020603050405020304" pitchFamily="18" charset="0"/>
                <a:cs typeface="Times New Roman" panose="02020603050405020304" pitchFamily="18" charset="0"/>
              </a:rPr>
              <a:t>The greenway and river setbacks apply along the Willamette River and generally exist to  ‘</a:t>
            </a:r>
            <a:r>
              <a:rPr lang="en-US" sz="1000" dirty="0">
                <a:effectLst/>
                <a:latin typeface="Calibri" panose="020F0502020204030204" pitchFamily="34" charset="0"/>
              </a:rPr>
              <a:t>Protect, conserve, enhance, and maintain the natural, scenic, historical, economic, and recreational qualities of lands along” the Willamette River and “Increase public access to and along the Willamette River for the purpose of increasing recreational opportunities, providing emergency vehicle access, assisting in flood protection and control, providing connections to other transportation systems, and helping to create a pleasant, aesthetically pleasing urban environment” While much of these setback areas are already protected in the by some sort of environmental designation, in which shelters are prohibited, some are not. Exemption from these standards could allow outdoor shelters within these setbacks which should continue to be preserved for their natural, scenic, and recreational qualities. This amendment proposes to add the greenway and river setbacks to the list of areas where outdoor shelter are exempt, such as the environmental zones and the special flood hazard area.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SymbolM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1FB67-C31E-4C6A-A023-3A35CE55FD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339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JP</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mn-lt"/>
                <a:ea typeface="Times New Roman" panose="02020603050405020304" pitchFamily="18" charset="0"/>
                <a:cs typeface="Times New Roman" panose="02020603050405020304" pitchFamily="18" charset="0"/>
              </a:rPr>
              <a:t>These rules limit </a:t>
            </a:r>
            <a:r>
              <a:rPr lang="en-US" sz="1200" dirty="0">
                <a:effectLst/>
                <a:latin typeface="+mn-lt"/>
              </a:rPr>
              <a:t>tree removal and impervious surfaces to capture or slow stormwater runoff and help to mitigate flooding and landslides in the Johnson Creek Basin.</a:t>
            </a:r>
            <a:endParaRPr lang="en-US" sz="1200" b="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0" dirty="0">
                <a:effectLst/>
                <a:latin typeface="+mn-lt"/>
                <a:ea typeface="Times New Roman" panose="02020603050405020304" pitchFamily="18" charset="0"/>
                <a:cs typeface="Times New Roman" panose="02020603050405020304" pitchFamily="18" charset="0"/>
              </a:rPr>
              <a:t>Part 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mn-lt"/>
              </a:rPr>
              <a:t>JCBPD-SSD standards are intended to mitigate negative impacts from development in this area where there are higher than average risk of flooding and landslides in the hilly areas on the south side of the Johnson Creek in outer SE Portland. Similar to the greenway and river setbacks, much of this area is located within an environmentally-zoned area or in the 100-year floodplain, in which outdoor shelters are prohibited. For the portion of the subdistrict outside of those areas, the SSD standards limiting tree removal and the amount of new impervious surfaces work together to capture or slow runoff and thereby help to mitigate flood and landslide hazards in the SSD</a:t>
            </a:r>
          </a:p>
          <a:p>
            <a:pPr marL="0" marR="0">
              <a:spcBef>
                <a:spcPts val="0"/>
              </a:spcBef>
              <a:spcAft>
                <a:spcPts val="0"/>
              </a:spcAft>
            </a:pPr>
            <a:endParaRPr lang="en-US" sz="1200" b="0" dirty="0">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1FB67-C31E-4C6A-A023-3A35CE55FD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265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mn-lt"/>
                <a:ea typeface="Calibri" panose="020F0502020204030204" pitchFamily="34" charset="0"/>
                <a:cs typeface="Times New Roman" panose="02020603050405020304" pitchFamily="18" charset="0"/>
              </a:rPr>
              <a:t>JP</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mn-lt"/>
                <a:ea typeface="Calibri" panose="020F0502020204030204" pitchFamily="34" charset="0"/>
                <a:cs typeface="Times New Roman" panose="02020603050405020304" pitchFamily="18" charset="0"/>
              </a:rPr>
              <a:t>These rules provide a process to survey areas with a high probability of having archeological resources prior to ground disturbing activities.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mn-lt"/>
                <a:ea typeface="Calibri" panose="020F0502020204030204" pitchFamily="34" charset="0"/>
                <a:cs typeface="Times New Roman" panose="02020603050405020304" pitchFamily="18" charset="0"/>
              </a:rPr>
              <a:t>I’ll hand it back to Sandra for the next part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effectLst/>
                <a:latin typeface="+mn-lt"/>
                <a:ea typeface="Calibri" panose="020F0502020204030204" pitchFamily="34" charset="0"/>
                <a:cs typeface="Times New Roman" panose="02020603050405020304" pitchFamily="18" charset="0"/>
              </a:rPr>
              <a:t>Part 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effectLst/>
                <a:latin typeface="+mn-lt"/>
                <a:ea typeface="Calibri" panose="020F0502020204030204" pitchFamily="34" charset="0"/>
                <a:cs typeface="Times New Roman" panose="02020603050405020304" pitchFamily="18" charset="0"/>
              </a:rPr>
              <a:t>The archeological resource protection standards in the River Overlay Zone, Columbia South Shore Plan District, and the Portland International Airport Plan District provide a process to survey areas with a high probability of having archeological resources prior to ground disturbing activities and development to protect any identified archeological resources. Given the value of the resources and the importance of identifying and preserving them, these standards should continue to apply to outdoor shelters to protect these irreplaceable resources. </a:t>
            </a:r>
            <a:endParaRPr lang="en-US" sz="1000" dirty="0">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1FB67-C31E-4C6A-A023-3A35CE55FD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282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0" dirty="0">
                <a:effectLst/>
                <a:latin typeface="+mn-lt"/>
                <a:ea typeface="Times New Roman" panose="02020603050405020304" pitchFamily="18" charset="0"/>
                <a:cs typeface="Times New Roman" panose="02020603050405020304" pitchFamily="18" charset="0"/>
              </a:rPr>
              <a:t>SANDRA</a:t>
            </a:r>
          </a:p>
          <a:p>
            <a:pPr marL="0" marR="0">
              <a:spcBef>
                <a:spcPts val="0"/>
              </a:spcBef>
              <a:spcAft>
                <a:spcPts val="0"/>
              </a:spcAft>
            </a:pPr>
            <a:endParaRPr lang="en-US" sz="1800" b="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0" dirty="0">
                <a:effectLst/>
                <a:latin typeface="+mn-lt"/>
                <a:ea typeface="Times New Roman" panose="02020603050405020304" pitchFamily="18" charset="0"/>
                <a:cs typeface="Times New Roman" panose="02020603050405020304" pitchFamily="18" charset="0"/>
              </a:rPr>
              <a:t>housekeeping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1FB67-C31E-4C6A-A023-3A35CE55FD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922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SANDRA</a:t>
            </a:r>
          </a:p>
          <a:p>
            <a:endParaRPr lang="en-US"/>
          </a:p>
          <a:p>
            <a:r>
              <a:rPr lang="en-US"/>
              <a:t>housekeeping</a:t>
            </a:r>
          </a:p>
        </p:txBody>
      </p:sp>
      <p:sp>
        <p:nvSpPr>
          <p:cNvPr id="4" name="Slide Number Placeholder 3"/>
          <p:cNvSpPr>
            <a:spLocks noGrp="1"/>
          </p:cNvSpPr>
          <p:nvPr>
            <p:ph type="sldNum" sz="quarter" idx="5"/>
          </p:nvPr>
        </p:nvSpPr>
        <p:spPr/>
        <p:txBody>
          <a:bodyPr/>
          <a:lstStyle/>
          <a:p>
            <a:fld id="{9D31FB67-C31E-4C6A-A023-3A35CE55FD77}" type="slidenum">
              <a:rPr lang="en-US" smtClean="0"/>
              <a:t>17</a:t>
            </a:fld>
            <a:endParaRPr lang="en-US"/>
          </a:p>
        </p:txBody>
      </p:sp>
    </p:spTree>
    <p:extLst>
      <p:ext uri="{BB962C8B-B14F-4D97-AF65-F5344CB8AC3E}">
        <p14:creationId xmlns:p14="http://schemas.microsoft.com/office/powerpoint/2010/main" val="254576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SANDRA</a:t>
            </a:r>
          </a:p>
        </p:txBody>
      </p:sp>
      <p:sp>
        <p:nvSpPr>
          <p:cNvPr id="4" name="Slide Number Placeholder 3"/>
          <p:cNvSpPr>
            <a:spLocks noGrp="1"/>
          </p:cNvSpPr>
          <p:nvPr>
            <p:ph type="sldNum" sz="quarter" idx="5"/>
          </p:nvPr>
        </p:nvSpPr>
        <p:spPr/>
        <p:txBody>
          <a:bodyPr/>
          <a:lstStyle/>
          <a:p>
            <a:fld id="{9D31FB67-C31E-4C6A-A023-3A35CE55FD77}" type="slidenum">
              <a:rPr lang="en-US" smtClean="0"/>
              <a:t>18</a:t>
            </a:fld>
            <a:endParaRPr lang="en-US"/>
          </a:p>
        </p:txBody>
      </p:sp>
    </p:spTree>
    <p:extLst>
      <p:ext uri="{BB962C8B-B14F-4D97-AF65-F5344CB8AC3E}">
        <p14:creationId xmlns:p14="http://schemas.microsoft.com/office/powerpoint/2010/main" val="1168415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SANDRA</a:t>
            </a:r>
          </a:p>
          <a:p>
            <a:pPr marL="0" marR="0">
              <a:spcBef>
                <a:spcPts val="0"/>
              </a:spcBef>
              <a:spcAft>
                <a:spcPts val="0"/>
              </a:spcAft>
            </a:pPr>
            <a:endParaRPr lang="en-US" sz="1200" b="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Part D of the amendment is to replace the documents shown on this slide with new documents that reflect Part A-C of the amendment.</a:t>
            </a:r>
          </a:p>
          <a:p>
            <a:pPr marL="0" marR="0">
              <a:spcBef>
                <a:spcPts val="0"/>
              </a:spcBef>
              <a:spcAft>
                <a:spcPts val="0"/>
              </a:spcAft>
            </a:pPr>
            <a:endParaRPr lang="en-US" sz="1200" b="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Commissioner Rubio…thank you for moving this amendment. We appreciate you making this important change.</a:t>
            </a:r>
          </a:p>
          <a:p>
            <a:pPr marL="285750" marR="0" indent="-285750">
              <a:spcBef>
                <a:spcPts val="0"/>
              </a:spcBef>
              <a:spcAft>
                <a:spcPts val="0"/>
              </a:spcAft>
              <a:buFont typeface="Arial" panose="020B0604020202020204" pitchFamily="34" charset="0"/>
              <a:buChar char="•"/>
            </a:pPr>
            <a:endParaRPr lang="en-US" sz="1200" b="0" dirty="0">
              <a:effectLst/>
              <a:latin typeface="+mn-lt"/>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1200" b="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b="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b="0" dirty="0">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1FB67-C31E-4C6A-A023-3A35CE55FD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053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cs typeface="Calibri" panose="020F0502020204030204"/>
              </a:rPr>
              <a:t>SANDRA</a:t>
            </a:r>
          </a:p>
          <a:p>
            <a:pPr marL="171450" indent="-171450">
              <a:buFont typeface="Arial" panose="020B0604020202020204" pitchFamily="34" charset="0"/>
              <a:buChar char="•"/>
            </a:pPr>
            <a:r>
              <a:rPr lang="en-US" dirty="0">
                <a:cs typeface="Calibri" panose="020F0502020204030204"/>
              </a:rPr>
              <a:t>Good afternoon, Mayor and Commissioners. </a:t>
            </a:r>
          </a:p>
          <a:p>
            <a:pPr marL="171450" indent="-171450">
              <a:buFont typeface="Arial" panose="020B0604020202020204" pitchFamily="34" charset="0"/>
              <a:buChar char="•"/>
            </a:pPr>
            <a:r>
              <a:rPr lang="en-US" dirty="0">
                <a:cs typeface="Calibri" panose="020F0502020204030204"/>
              </a:rPr>
              <a:t>We are here today to hold a hearing on the Shelter-to-Housing Continuum Project. </a:t>
            </a:r>
          </a:p>
          <a:p>
            <a:pPr marL="171450" indent="-171450">
              <a:buFont typeface="Arial" panose="020B0604020202020204" pitchFamily="34" charset="0"/>
              <a:buChar char="•"/>
            </a:pPr>
            <a:r>
              <a:rPr lang="en-US" dirty="0">
                <a:cs typeface="Calibri" panose="020F0502020204030204"/>
              </a:rPr>
              <a:t>This project was recommended to you by the Planning and Sustainability Commission.</a:t>
            </a:r>
          </a:p>
          <a:p>
            <a:pPr marL="171450" indent="-171450">
              <a:buFont typeface="Arial" panose="020B0604020202020204" pitchFamily="34" charset="0"/>
              <a:buChar char="•"/>
            </a:pPr>
            <a:r>
              <a:rPr lang="en-US" dirty="0">
                <a:cs typeface="Calibri" panose="020F0502020204030204"/>
              </a:rPr>
              <a:t>The proposal includes technical zoning code amendments to rules that were adopted by City Council in </a:t>
            </a:r>
            <a:r>
              <a:rPr lang="en-US" dirty="0"/>
              <a:t>April 2021.</a:t>
            </a:r>
            <a:endParaRPr lang="en-US" dirty="0">
              <a:cs typeface="Calibri" panose="020F0502020204030204"/>
            </a:endParaRPr>
          </a:p>
          <a:p>
            <a:pPr marL="171450" indent="-171450">
              <a:buFont typeface="Arial" panose="020B0604020202020204" pitchFamily="34" charset="0"/>
              <a:buChar char="•"/>
            </a:pPr>
            <a:r>
              <a:rPr lang="en-US" dirty="0">
                <a:cs typeface="Calibri" panose="020F0502020204030204"/>
              </a:rPr>
              <a:t>My name is Sandra Wood and with me today is JP McNeil. We are both planners with the Bureau of Planning and Sustainability.</a:t>
            </a:r>
          </a:p>
          <a:p>
            <a:pPr marL="0" indent="0">
              <a:buFont typeface="Arial" panose="020B0604020202020204" pitchFamily="34" charset="0"/>
              <a:buNone/>
            </a:pPr>
            <a:r>
              <a:rPr lang="en-US" dirty="0">
                <a:cs typeface="Calibri" panose="020F0502020204030204"/>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9D31FB67-C31E-4C6A-A023-3A35CE55FD77}" type="slidenum">
              <a:rPr lang="en-US" smtClean="0"/>
              <a:t>3</a:t>
            </a:fld>
            <a:endParaRPr lang="en-US"/>
          </a:p>
        </p:txBody>
      </p:sp>
    </p:spTree>
    <p:extLst>
      <p:ext uri="{BB962C8B-B14F-4D97-AF65-F5344CB8AC3E}">
        <p14:creationId xmlns:p14="http://schemas.microsoft.com/office/powerpoint/2010/main" val="128160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Shelter to Housing Continuum (“S2HC”) project, passed by Council in April 2021, created flexibility in siting shelters and expanded the City’s ability to site shelters as a permanent use.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 reminder, shelters can be operated by a variety of providers – the City, the County, non-profit and religious organizations.</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shows the three ways shelters are allowed – permanently, temporarily during a designated emergency and temporarily without a designated emergency.</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Prior to S2HC, most outdoor shelters, such as Safe Rest Villages, could only be sited as temporary emergency activities under the Zoning Code.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project created a pathway for shelters to be built and operated without the need for an emergency declaration.</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shelter providers began to develop long-term shelters, such as Kenton Women’s Village, the new code has presented some unexpected technical barriers to implementation.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project fixes those technical issues.</a:t>
            </a:r>
          </a:p>
          <a:p>
            <a:pPr marL="0" marR="0" indent="0">
              <a:lnSpc>
                <a:spcPct val="107000"/>
              </a:lnSpc>
              <a:spcBef>
                <a:spcPts val="0"/>
              </a:spcBef>
              <a:spcAft>
                <a:spcPts val="80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BACK POCKET:</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These amendments are NOT needed to site temporary outdoor shelters.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Zoning Code already allows all shelters, including Safe Rest Villages, as temporary activities for the duration of an emergency and for up to 180 days per year without an emergency.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proposed amendments do not change that allowance.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9D31FB67-C31E-4C6A-A023-3A35CE55FD77}" type="slidenum">
              <a:rPr lang="en-US" smtClean="0"/>
              <a:t>4</a:t>
            </a:fld>
            <a:endParaRPr lang="en-US"/>
          </a:p>
        </p:txBody>
      </p:sp>
    </p:spTree>
    <p:extLst>
      <p:ext uri="{BB962C8B-B14F-4D97-AF65-F5344CB8AC3E}">
        <p14:creationId xmlns:p14="http://schemas.microsoft.com/office/powerpoint/2010/main" val="7352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 typeface="Arial" panose="020B0604020202020204" pitchFamily="34" charse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SANDRA</a:t>
            </a: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During the project we conducted community outreach.</a:t>
            </a: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Most notably, we met with the Joint Office of Homeless Services and with the Safe Rest Village program team in Commissioner Ryan’s office.</a:t>
            </a:r>
          </a:p>
          <a:p>
            <a:pPr marL="0" marR="0" indent="0">
              <a:lnSpc>
                <a:spcPct val="107000"/>
              </a:lnSpc>
              <a:spcBef>
                <a:spcPts val="0"/>
              </a:spcBef>
              <a:spcAft>
                <a:spcPts val="800"/>
              </a:spcAft>
              <a:buFont typeface="Arial" panose="020B0604020202020204" pitchFamily="34" charse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I’ll pass the slides to JP to present the proposal.</a:t>
            </a:r>
          </a:p>
          <a:p>
            <a:pPr marL="0" indent="0">
              <a:buFont typeface="Arial"/>
              <a:buNone/>
            </a:pPr>
            <a:endParaRPr lang="en-US" dirty="0">
              <a:latin typeface="Segoe UI"/>
              <a:cs typeface="Segoe UI"/>
            </a:endParaRPr>
          </a:p>
          <a:p>
            <a:endParaRPr lang="en-US" dirty="0"/>
          </a:p>
        </p:txBody>
      </p:sp>
      <p:sp>
        <p:nvSpPr>
          <p:cNvPr id="4" name="Slide Number Placeholder 3"/>
          <p:cNvSpPr>
            <a:spLocks noGrp="1"/>
          </p:cNvSpPr>
          <p:nvPr>
            <p:ph type="sldNum" sz="quarter" idx="5"/>
          </p:nvPr>
        </p:nvSpPr>
        <p:spPr/>
        <p:txBody>
          <a:bodyPr/>
          <a:lstStyle/>
          <a:p>
            <a:fld id="{9D31FB67-C31E-4C6A-A023-3A35CE55FD77}" type="slidenum">
              <a:rPr lang="en-US" smtClean="0"/>
              <a:t>5</a:t>
            </a:fld>
            <a:endParaRPr lang="en-US"/>
          </a:p>
        </p:txBody>
      </p:sp>
    </p:spTree>
    <p:extLst>
      <p:ext uri="{BB962C8B-B14F-4D97-AF65-F5344CB8AC3E}">
        <p14:creationId xmlns:p14="http://schemas.microsoft.com/office/powerpoint/2010/main" val="864804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JP: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Thanks Sandra. Introduce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recommended draft includes four proposals, one of which is really the key change with this project and the other additional changes are more technical in nature.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15191E"/>
                </a:solidFill>
                <a:effectLst/>
                <a:latin typeface="Segoe UI" panose="020B0502040204020203" pitchFamily="34" charset="0"/>
                <a:ea typeface="Times New Roman" panose="02020603050405020304" pitchFamily="18" charset="0"/>
              </a:rPr>
              <a:t>The first proposal, the key change, is an amendment to exempt shelters from base zone, overlay zone, and plan district development standards. So, the proposal creates a blanket exemption and Instead, we’ve created a limited set of standards specific to outdoor shelters for maximum height, setbacks and screening.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15191E"/>
                </a:solidFill>
                <a:effectLst/>
                <a:latin typeface="Segoe UI" panose="020B0502040204020203" pitchFamily="34" charset="0"/>
                <a:ea typeface="Times New Roman" panose="02020603050405020304" pitchFamily="18" charset="0"/>
              </a:rPr>
              <a:t>Note the asterisk is to flag that the amendment proposed by Commissioner Rubio includes some changes to this proposal.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15191E"/>
                </a:solidFill>
                <a:effectLst/>
                <a:latin typeface="Segoe UI" panose="020B0502040204020203" pitchFamily="34" charset="0"/>
                <a:ea typeface="Times New Roman" panose="02020603050405020304" pitchFamily="18" charset="0"/>
              </a:rPr>
              <a:t>The second change is amendments to clarify how large of an Industrial site an outdoor shelter can occupy.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15191E"/>
                </a:solidFill>
                <a:effectLst/>
                <a:latin typeface="Segoe UI" panose="020B0502040204020203" pitchFamily="34" charset="0"/>
                <a:ea typeface="Times New Roman" panose="02020603050405020304" pitchFamily="18" charset="0"/>
              </a:rPr>
              <a:t>The next proposal includes amendments to exempt outdoor shelters that are allowed uses on a site with an existing CU in some cases from an additional CU review.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15191E"/>
                </a:solidFill>
                <a:effectLst/>
                <a:latin typeface="Segoe UI" panose="020B0502040204020203" pitchFamily="34" charset="0"/>
                <a:ea typeface="Times New Roman" panose="02020603050405020304" pitchFamily="18" charset="0"/>
              </a:rPr>
              <a:t>Finally, there is a proposal to clarify how shelter operations are regulated under the Temporary Activities chapter.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1FB67-C31E-4C6A-A023-3A35CE55FD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459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JP:</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dig in to the proposals a little deeper: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key change would grant a blanket exemption to base and overlay zone and plan district standards, with some exceptions that Sandra mentioned that are included with Commissioner Rubio’s amendment, and instead create a limited set of standards that outdoor shelters must meet in all zones. These 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Height – create a standard that structures for an outdoor shelter cannot be more than 20 feet tall. Currently no height standards specific to outdoor shelters.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Setbacks – This proposal is for a setback of 5 feet from all adjacent properties . This is a change from the adopted S2HC code. Under the current rules, outdoor shelters abutting residentially-zoned properties must be setback 25-feet from the property line.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What we heard from shelter providers is that these large setbacks make it impractical to impossible for small-scale shelters on smaller lots because too much of the site is given over to these setbacks. The 5-foot setbacks are more aligned with the typical setback size.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Screening: The original S2HC code included screening standards to include a 6-foot fully obscuring fence. We are proposing to change that standard to allow for 6-foot partially-obscuring fences (NEXT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1FB67-C31E-4C6A-A023-3A35CE55FD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683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t>JP:</a:t>
            </a:r>
          </a:p>
          <a:p>
            <a:pPr marL="171450" indent="-171450">
              <a:buFont typeface="Arial" panose="020B0604020202020204" pitchFamily="34" charset="0"/>
              <a:buChar char="•"/>
            </a:pPr>
            <a:r>
              <a:rPr lang="en-US" sz="1200" dirty="0"/>
              <a:t>Here you can see a diagram of the two types of fences. What we’ve heard from shelter operators is a general preference for the totally-sight obscuring fence as they provide more privacy and security than chain-link fences. If you to look at most of the outdoor shelters that are operating today you will see mostly 6-foot, fully sight-obscuring wooden fences surrounding them. </a:t>
            </a:r>
          </a:p>
          <a:p>
            <a:pPr marL="171450" indent="-171450">
              <a:buFont typeface="Arial" panose="020B0604020202020204" pitchFamily="34" charset="0"/>
              <a:buChar char="•"/>
            </a:pPr>
            <a:r>
              <a:rPr lang="en-US" sz="1200" dirty="0"/>
              <a:t>This change is being proposed to give more flexibility as there have been some cases where there is an existing chain link fence on a site. It is far less costly and wasteful to allow operators to keep the existing fence and modify it with plastic slats for a partially sight-obscuring fence rather than remove the chain link fence and install a wooden fence.  A partially sight-obscuring fence still meets the intent of providing some privacy and security but at a much lower cost. </a:t>
            </a:r>
          </a:p>
          <a:p>
            <a:endParaRPr lang="en-US" sz="1200" dirty="0"/>
          </a:p>
          <a:p>
            <a:endParaRPr lang="en-US" sz="1200" dirty="0"/>
          </a:p>
        </p:txBody>
      </p:sp>
      <p:sp>
        <p:nvSpPr>
          <p:cNvPr id="4" name="Slide Number Placeholder 3"/>
          <p:cNvSpPr>
            <a:spLocks noGrp="1"/>
          </p:cNvSpPr>
          <p:nvPr>
            <p:ph type="sldNum" sz="quarter" idx="5"/>
          </p:nvPr>
        </p:nvSpPr>
        <p:spPr/>
        <p:txBody>
          <a:bodyPr/>
          <a:lstStyle/>
          <a:p>
            <a:fld id="{9D31FB67-C31E-4C6A-A023-3A35CE55FD77}" type="slidenum">
              <a:rPr lang="en-US" smtClean="0"/>
              <a:t>8</a:t>
            </a:fld>
            <a:endParaRPr lang="en-US"/>
          </a:p>
        </p:txBody>
      </p:sp>
    </p:spTree>
    <p:extLst>
      <p:ext uri="{BB962C8B-B14F-4D97-AF65-F5344CB8AC3E}">
        <p14:creationId xmlns:p14="http://schemas.microsoft.com/office/powerpoint/2010/main" val="1273213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effectLst/>
                <a:latin typeface="+mn-lt"/>
                <a:ea typeface="Times New Roman" panose="02020603050405020304" pitchFamily="18" charset="0"/>
                <a:cs typeface="Times New Roman" panose="02020603050405020304" pitchFamily="18" charset="0"/>
              </a:rPr>
              <a:t>JP:</a:t>
            </a:r>
          </a:p>
          <a:p>
            <a:pPr marL="171450" indent="-171450">
              <a:buFont typeface="Arial" panose="020B0604020202020204" pitchFamily="34" charset="0"/>
              <a:buChar char="•"/>
            </a:pPr>
            <a:r>
              <a:rPr lang="en-US" sz="1200" dirty="0">
                <a:effectLst/>
                <a:latin typeface="+mn-lt"/>
                <a:ea typeface="Times New Roman" panose="02020603050405020304" pitchFamily="18" charset="0"/>
                <a:cs typeface="Times New Roman" panose="02020603050405020304" pitchFamily="18" charset="0"/>
              </a:rPr>
              <a:t>These next three proposals are additional technical amendments.</a:t>
            </a:r>
          </a:p>
          <a:p>
            <a:pPr marL="171450" indent="-171450">
              <a:buFont typeface="Arial" panose="020B0604020202020204" pitchFamily="34" charset="0"/>
              <a:buChar char="•"/>
            </a:pPr>
            <a:r>
              <a:rPr lang="en-US" sz="1200" dirty="0">
                <a:effectLst/>
                <a:latin typeface="+mn-lt"/>
                <a:ea typeface="Times New Roman" panose="02020603050405020304" pitchFamily="18" charset="0"/>
                <a:cs typeface="Times New Roman" panose="02020603050405020304" pitchFamily="18" charset="0"/>
              </a:rPr>
              <a:t>This amendment brings the size limitation for outdoor shelters in industrial zones into alignment with the original intent of the S2HC project. The intent of the maximum size limitation was to limit the size of the outdoor shelter itself to 2 acres but not necessarily to exclude sites larger than 2 acres in size from hosting an outdoor shelter. In industrial zones, sites tend to be large, and in many cases are much larger than 2 acres. The use of the words “site size” versus “size” in the adopted amendment changed the meaning of the limitation. This proposal clarifies that the outdoor shelter area is limited to 2 acres on an industrial property but the site itself can be larger. An example of this would be say an unused portion of a parking lot on an industrially-zoned site.</a:t>
            </a:r>
          </a:p>
          <a:p>
            <a:pPr marL="171450" indent="-171450">
              <a:buFont typeface="Arial" panose="020B0604020202020204" pitchFamily="34" charset="0"/>
              <a:buChar char="•"/>
            </a:pPr>
            <a:endParaRPr lang="en-US" sz="1200" dirty="0">
              <a:effectLst/>
              <a:latin typeface="+mn-lt"/>
              <a:cs typeface="Times New Roman" panose="02020603050405020304" pitchFamily="18" charset="0"/>
            </a:endParaRPr>
          </a:p>
          <a:p>
            <a:pPr marL="171450" indent="-171450">
              <a:buFont typeface="Arial" panose="020B0604020202020204" pitchFamily="34" charset="0"/>
              <a:buChar char="•"/>
            </a:pPr>
            <a:endParaRPr lang="en-US" sz="1200" dirty="0">
              <a:effectLst/>
              <a:latin typeface="+mn-lt"/>
              <a:cs typeface="Times New Roman" panose="02020603050405020304" pitchFamily="18" charset="0"/>
            </a:endParaRPr>
          </a:p>
          <a:p>
            <a:pPr marL="171450" indent="-171450">
              <a:buFont typeface="Arial" panose="020B0604020202020204" pitchFamily="34" charset="0"/>
              <a:buChar char="•"/>
            </a:pPr>
            <a:endParaRPr lang="en-US" sz="12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1FB67-C31E-4C6A-A023-3A35CE55FD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208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F2076-5383-482D-9A79-B3FCAE2EB5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C66711-475D-4D21-B725-D90C866224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E7EB27-4F43-48A2-B066-25CFBABE5748}"/>
              </a:ext>
            </a:extLst>
          </p:cNvPr>
          <p:cNvSpPr>
            <a:spLocks noGrp="1"/>
          </p:cNvSpPr>
          <p:nvPr>
            <p:ph type="dt" sz="half" idx="10"/>
          </p:nvPr>
        </p:nvSpPr>
        <p:spPr/>
        <p:txBody>
          <a:bodyPr/>
          <a:lstStyle/>
          <a:p>
            <a:fld id="{AEC8EE2B-30CA-4826-8CCB-68EF27E230BC}" type="datetimeFigureOut">
              <a:rPr lang="en-US" smtClean="0"/>
              <a:t>2/8/2023</a:t>
            </a:fld>
            <a:endParaRPr lang="en-US"/>
          </a:p>
        </p:txBody>
      </p:sp>
      <p:sp>
        <p:nvSpPr>
          <p:cNvPr id="5" name="Footer Placeholder 4">
            <a:extLst>
              <a:ext uri="{FF2B5EF4-FFF2-40B4-BE49-F238E27FC236}">
                <a16:creationId xmlns:a16="http://schemas.microsoft.com/office/drawing/2014/main" id="{9A2A1BB0-CC40-4F4A-85CE-684217512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466FD7-79A8-4156-8927-C08C5AE4D960}"/>
              </a:ext>
            </a:extLst>
          </p:cNvPr>
          <p:cNvSpPr>
            <a:spLocks noGrp="1"/>
          </p:cNvSpPr>
          <p:nvPr>
            <p:ph type="sldNum" sz="quarter" idx="12"/>
          </p:nvPr>
        </p:nvSpPr>
        <p:spPr/>
        <p:txBody>
          <a:bodyPr/>
          <a:lstStyle/>
          <a:p>
            <a:fld id="{81DB62E5-FB53-4F28-B743-EDAD44653C8A}" type="slidenum">
              <a:rPr lang="en-US" smtClean="0"/>
              <a:t>‹#›</a:t>
            </a:fld>
            <a:endParaRPr lang="en-US"/>
          </a:p>
        </p:txBody>
      </p:sp>
    </p:spTree>
    <p:extLst>
      <p:ext uri="{BB962C8B-B14F-4D97-AF65-F5344CB8AC3E}">
        <p14:creationId xmlns:p14="http://schemas.microsoft.com/office/powerpoint/2010/main" val="2410777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8394B-FF23-4931-93A0-DD2F84F659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7B5013-8537-45D2-B9C9-E668F53553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45D04-B815-478E-9830-570316128E84}"/>
              </a:ext>
            </a:extLst>
          </p:cNvPr>
          <p:cNvSpPr>
            <a:spLocks noGrp="1"/>
          </p:cNvSpPr>
          <p:nvPr>
            <p:ph type="dt" sz="half" idx="10"/>
          </p:nvPr>
        </p:nvSpPr>
        <p:spPr/>
        <p:txBody>
          <a:bodyPr/>
          <a:lstStyle/>
          <a:p>
            <a:fld id="{AEC8EE2B-30CA-4826-8CCB-68EF27E230BC}" type="datetimeFigureOut">
              <a:rPr lang="en-US" smtClean="0"/>
              <a:t>2/8/2023</a:t>
            </a:fld>
            <a:endParaRPr lang="en-US"/>
          </a:p>
        </p:txBody>
      </p:sp>
      <p:sp>
        <p:nvSpPr>
          <p:cNvPr id="5" name="Footer Placeholder 4">
            <a:extLst>
              <a:ext uri="{FF2B5EF4-FFF2-40B4-BE49-F238E27FC236}">
                <a16:creationId xmlns:a16="http://schemas.microsoft.com/office/drawing/2014/main" id="{FA92D1DA-7AD1-4CBC-9B11-F74CD32C9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80BCC-77DA-4A79-8B0F-B4CC4B90E60D}"/>
              </a:ext>
            </a:extLst>
          </p:cNvPr>
          <p:cNvSpPr>
            <a:spLocks noGrp="1"/>
          </p:cNvSpPr>
          <p:nvPr>
            <p:ph type="sldNum" sz="quarter" idx="12"/>
          </p:nvPr>
        </p:nvSpPr>
        <p:spPr/>
        <p:txBody>
          <a:bodyPr/>
          <a:lstStyle/>
          <a:p>
            <a:fld id="{81DB62E5-FB53-4F28-B743-EDAD44653C8A}" type="slidenum">
              <a:rPr lang="en-US" smtClean="0"/>
              <a:t>‹#›</a:t>
            </a:fld>
            <a:endParaRPr lang="en-US"/>
          </a:p>
        </p:txBody>
      </p:sp>
    </p:spTree>
    <p:extLst>
      <p:ext uri="{BB962C8B-B14F-4D97-AF65-F5344CB8AC3E}">
        <p14:creationId xmlns:p14="http://schemas.microsoft.com/office/powerpoint/2010/main" val="2545958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ACC900-4109-4381-B22B-E24696D6FF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62ECB5-FB90-4602-B922-6546B76249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9DC4A-9FEE-461A-9C98-057CAC5B6193}"/>
              </a:ext>
            </a:extLst>
          </p:cNvPr>
          <p:cNvSpPr>
            <a:spLocks noGrp="1"/>
          </p:cNvSpPr>
          <p:nvPr>
            <p:ph type="dt" sz="half" idx="10"/>
          </p:nvPr>
        </p:nvSpPr>
        <p:spPr/>
        <p:txBody>
          <a:bodyPr/>
          <a:lstStyle/>
          <a:p>
            <a:fld id="{AEC8EE2B-30CA-4826-8CCB-68EF27E230BC}" type="datetimeFigureOut">
              <a:rPr lang="en-US" smtClean="0"/>
              <a:t>2/8/2023</a:t>
            </a:fld>
            <a:endParaRPr lang="en-US"/>
          </a:p>
        </p:txBody>
      </p:sp>
      <p:sp>
        <p:nvSpPr>
          <p:cNvPr id="5" name="Footer Placeholder 4">
            <a:extLst>
              <a:ext uri="{FF2B5EF4-FFF2-40B4-BE49-F238E27FC236}">
                <a16:creationId xmlns:a16="http://schemas.microsoft.com/office/drawing/2014/main" id="{48B87954-6E0F-43D7-B642-0F9494B16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81DDC-0093-4E0A-A4D3-0D0564136451}"/>
              </a:ext>
            </a:extLst>
          </p:cNvPr>
          <p:cNvSpPr>
            <a:spLocks noGrp="1"/>
          </p:cNvSpPr>
          <p:nvPr>
            <p:ph type="sldNum" sz="quarter" idx="12"/>
          </p:nvPr>
        </p:nvSpPr>
        <p:spPr/>
        <p:txBody>
          <a:bodyPr/>
          <a:lstStyle/>
          <a:p>
            <a:fld id="{81DB62E5-FB53-4F28-B743-EDAD44653C8A}" type="slidenum">
              <a:rPr lang="en-US" smtClean="0"/>
              <a:t>‹#›</a:t>
            </a:fld>
            <a:endParaRPr lang="en-US"/>
          </a:p>
        </p:txBody>
      </p:sp>
    </p:spTree>
    <p:extLst>
      <p:ext uri="{BB962C8B-B14F-4D97-AF65-F5344CB8AC3E}">
        <p14:creationId xmlns:p14="http://schemas.microsoft.com/office/powerpoint/2010/main" val="371942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D909E-B0E9-4ABE-BD07-0370BC4D84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5EF0D1-475D-4B44-B912-2F28241163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8C7960-3D71-4D91-A520-7FDDD448BBCB}"/>
              </a:ext>
            </a:extLst>
          </p:cNvPr>
          <p:cNvSpPr>
            <a:spLocks noGrp="1"/>
          </p:cNvSpPr>
          <p:nvPr>
            <p:ph type="dt" sz="half" idx="10"/>
          </p:nvPr>
        </p:nvSpPr>
        <p:spPr/>
        <p:txBody>
          <a:bodyPr/>
          <a:lstStyle/>
          <a:p>
            <a:fld id="{AEC8EE2B-30CA-4826-8CCB-68EF27E230BC}" type="datetimeFigureOut">
              <a:rPr lang="en-US" smtClean="0"/>
              <a:t>2/8/2023</a:t>
            </a:fld>
            <a:endParaRPr lang="en-US"/>
          </a:p>
        </p:txBody>
      </p:sp>
      <p:sp>
        <p:nvSpPr>
          <p:cNvPr id="5" name="Footer Placeholder 4">
            <a:extLst>
              <a:ext uri="{FF2B5EF4-FFF2-40B4-BE49-F238E27FC236}">
                <a16:creationId xmlns:a16="http://schemas.microsoft.com/office/drawing/2014/main" id="{BCF733D2-797D-4788-99C4-202F8AE43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05C57-0BE4-4A7C-A78B-2D183AA5DFAB}"/>
              </a:ext>
            </a:extLst>
          </p:cNvPr>
          <p:cNvSpPr>
            <a:spLocks noGrp="1"/>
          </p:cNvSpPr>
          <p:nvPr>
            <p:ph type="sldNum" sz="quarter" idx="12"/>
          </p:nvPr>
        </p:nvSpPr>
        <p:spPr/>
        <p:txBody>
          <a:bodyPr/>
          <a:lstStyle/>
          <a:p>
            <a:fld id="{81DB62E5-FB53-4F28-B743-EDAD44653C8A}" type="slidenum">
              <a:rPr lang="en-US" smtClean="0"/>
              <a:t>‹#›</a:t>
            </a:fld>
            <a:endParaRPr lang="en-US"/>
          </a:p>
        </p:txBody>
      </p:sp>
    </p:spTree>
    <p:extLst>
      <p:ext uri="{BB962C8B-B14F-4D97-AF65-F5344CB8AC3E}">
        <p14:creationId xmlns:p14="http://schemas.microsoft.com/office/powerpoint/2010/main" val="103996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D128F-527B-4004-B865-1C3854A68D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5F5ACE-E7EA-4CB8-9FEF-24D862DDD0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A86F84-010C-4971-9557-F2169958548E}"/>
              </a:ext>
            </a:extLst>
          </p:cNvPr>
          <p:cNvSpPr>
            <a:spLocks noGrp="1"/>
          </p:cNvSpPr>
          <p:nvPr>
            <p:ph type="dt" sz="half" idx="10"/>
          </p:nvPr>
        </p:nvSpPr>
        <p:spPr/>
        <p:txBody>
          <a:bodyPr/>
          <a:lstStyle/>
          <a:p>
            <a:fld id="{AEC8EE2B-30CA-4826-8CCB-68EF27E230BC}" type="datetimeFigureOut">
              <a:rPr lang="en-US" smtClean="0"/>
              <a:t>2/8/2023</a:t>
            </a:fld>
            <a:endParaRPr lang="en-US"/>
          </a:p>
        </p:txBody>
      </p:sp>
      <p:sp>
        <p:nvSpPr>
          <p:cNvPr id="5" name="Footer Placeholder 4">
            <a:extLst>
              <a:ext uri="{FF2B5EF4-FFF2-40B4-BE49-F238E27FC236}">
                <a16:creationId xmlns:a16="http://schemas.microsoft.com/office/drawing/2014/main" id="{AC5009B1-BF25-4B01-9542-1822EF57E7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0040C-FFB7-4446-BF8E-D7A23AFFC997}"/>
              </a:ext>
            </a:extLst>
          </p:cNvPr>
          <p:cNvSpPr>
            <a:spLocks noGrp="1"/>
          </p:cNvSpPr>
          <p:nvPr>
            <p:ph type="sldNum" sz="quarter" idx="12"/>
          </p:nvPr>
        </p:nvSpPr>
        <p:spPr/>
        <p:txBody>
          <a:bodyPr/>
          <a:lstStyle/>
          <a:p>
            <a:fld id="{81DB62E5-FB53-4F28-B743-EDAD44653C8A}" type="slidenum">
              <a:rPr lang="en-US" smtClean="0"/>
              <a:t>‹#›</a:t>
            </a:fld>
            <a:endParaRPr lang="en-US"/>
          </a:p>
        </p:txBody>
      </p:sp>
    </p:spTree>
    <p:extLst>
      <p:ext uri="{BB962C8B-B14F-4D97-AF65-F5344CB8AC3E}">
        <p14:creationId xmlns:p14="http://schemas.microsoft.com/office/powerpoint/2010/main" val="85607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8799A-C920-4149-B818-800B38A6AF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5FC7C9-6266-4EE9-8424-37C59F0087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C27E4E-D4C4-47AB-90D1-ADE46EC321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E4C41D-2BE5-4276-9CEC-8DF40BE2EE5C}"/>
              </a:ext>
            </a:extLst>
          </p:cNvPr>
          <p:cNvSpPr>
            <a:spLocks noGrp="1"/>
          </p:cNvSpPr>
          <p:nvPr>
            <p:ph type="dt" sz="half" idx="10"/>
          </p:nvPr>
        </p:nvSpPr>
        <p:spPr/>
        <p:txBody>
          <a:bodyPr/>
          <a:lstStyle/>
          <a:p>
            <a:fld id="{AEC8EE2B-30CA-4826-8CCB-68EF27E230BC}" type="datetimeFigureOut">
              <a:rPr lang="en-US" smtClean="0"/>
              <a:t>2/8/2023</a:t>
            </a:fld>
            <a:endParaRPr lang="en-US"/>
          </a:p>
        </p:txBody>
      </p:sp>
      <p:sp>
        <p:nvSpPr>
          <p:cNvPr id="6" name="Footer Placeholder 5">
            <a:extLst>
              <a:ext uri="{FF2B5EF4-FFF2-40B4-BE49-F238E27FC236}">
                <a16:creationId xmlns:a16="http://schemas.microsoft.com/office/drawing/2014/main" id="{22C4BC37-3DAF-4DC3-85B3-AEFC7E920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7D800-5C21-4F6D-B4A7-632F8547DC7C}"/>
              </a:ext>
            </a:extLst>
          </p:cNvPr>
          <p:cNvSpPr>
            <a:spLocks noGrp="1"/>
          </p:cNvSpPr>
          <p:nvPr>
            <p:ph type="sldNum" sz="quarter" idx="12"/>
          </p:nvPr>
        </p:nvSpPr>
        <p:spPr/>
        <p:txBody>
          <a:bodyPr/>
          <a:lstStyle/>
          <a:p>
            <a:fld id="{81DB62E5-FB53-4F28-B743-EDAD44653C8A}" type="slidenum">
              <a:rPr lang="en-US" smtClean="0"/>
              <a:t>‹#›</a:t>
            </a:fld>
            <a:endParaRPr lang="en-US"/>
          </a:p>
        </p:txBody>
      </p:sp>
    </p:spTree>
    <p:extLst>
      <p:ext uri="{BB962C8B-B14F-4D97-AF65-F5344CB8AC3E}">
        <p14:creationId xmlns:p14="http://schemas.microsoft.com/office/powerpoint/2010/main" val="2879741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C88C-BDA7-4315-81E8-07EC3F32E5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241D5C-820B-44F8-8E3D-B6E2D84BA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C2D060-3D24-4BD2-BF7B-426E751A0F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DFC596-5924-486B-BEC5-5C27EDFC7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75DA29-5892-4367-9163-0245BA18F2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221CC2-436C-4A78-BE6B-4D65DA56507B}"/>
              </a:ext>
            </a:extLst>
          </p:cNvPr>
          <p:cNvSpPr>
            <a:spLocks noGrp="1"/>
          </p:cNvSpPr>
          <p:nvPr>
            <p:ph type="dt" sz="half" idx="10"/>
          </p:nvPr>
        </p:nvSpPr>
        <p:spPr/>
        <p:txBody>
          <a:bodyPr/>
          <a:lstStyle/>
          <a:p>
            <a:fld id="{AEC8EE2B-30CA-4826-8CCB-68EF27E230BC}" type="datetimeFigureOut">
              <a:rPr lang="en-US" smtClean="0"/>
              <a:t>2/8/2023</a:t>
            </a:fld>
            <a:endParaRPr lang="en-US"/>
          </a:p>
        </p:txBody>
      </p:sp>
      <p:sp>
        <p:nvSpPr>
          <p:cNvPr id="8" name="Footer Placeholder 7">
            <a:extLst>
              <a:ext uri="{FF2B5EF4-FFF2-40B4-BE49-F238E27FC236}">
                <a16:creationId xmlns:a16="http://schemas.microsoft.com/office/drawing/2014/main" id="{FF5069D6-DDC3-438F-9ADA-6EDBD82AB1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9CA401-B59D-4F5A-A859-6D2E5C2351FD}"/>
              </a:ext>
            </a:extLst>
          </p:cNvPr>
          <p:cNvSpPr>
            <a:spLocks noGrp="1"/>
          </p:cNvSpPr>
          <p:nvPr>
            <p:ph type="sldNum" sz="quarter" idx="12"/>
          </p:nvPr>
        </p:nvSpPr>
        <p:spPr/>
        <p:txBody>
          <a:bodyPr/>
          <a:lstStyle/>
          <a:p>
            <a:fld id="{81DB62E5-FB53-4F28-B743-EDAD44653C8A}" type="slidenum">
              <a:rPr lang="en-US" smtClean="0"/>
              <a:t>‹#›</a:t>
            </a:fld>
            <a:endParaRPr lang="en-US"/>
          </a:p>
        </p:txBody>
      </p:sp>
    </p:spTree>
    <p:extLst>
      <p:ext uri="{BB962C8B-B14F-4D97-AF65-F5344CB8AC3E}">
        <p14:creationId xmlns:p14="http://schemas.microsoft.com/office/powerpoint/2010/main" val="2898778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6D51-032F-4C2D-8D66-E55C195388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2BFDE1-A563-4B5E-BB5E-2CD908FEA869}"/>
              </a:ext>
            </a:extLst>
          </p:cNvPr>
          <p:cNvSpPr>
            <a:spLocks noGrp="1"/>
          </p:cNvSpPr>
          <p:nvPr>
            <p:ph type="dt" sz="half" idx="10"/>
          </p:nvPr>
        </p:nvSpPr>
        <p:spPr/>
        <p:txBody>
          <a:bodyPr/>
          <a:lstStyle/>
          <a:p>
            <a:fld id="{AEC8EE2B-30CA-4826-8CCB-68EF27E230BC}" type="datetimeFigureOut">
              <a:rPr lang="en-US" smtClean="0"/>
              <a:t>2/8/2023</a:t>
            </a:fld>
            <a:endParaRPr lang="en-US"/>
          </a:p>
        </p:txBody>
      </p:sp>
      <p:sp>
        <p:nvSpPr>
          <p:cNvPr id="4" name="Footer Placeholder 3">
            <a:extLst>
              <a:ext uri="{FF2B5EF4-FFF2-40B4-BE49-F238E27FC236}">
                <a16:creationId xmlns:a16="http://schemas.microsoft.com/office/drawing/2014/main" id="{A7D24C26-377E-4375-8698-C24F8DD8C4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9DEC6D-8C4D-4951-A3A3-D5BC56CD1084}"/>
              </a:ext>
            </a:extLst>
          </p:cNvPr>
          <p:cNvSpPr>
            <a:spLocks noGrp="1"/>
          </p:cNvSpPr>
          <p:nvPr>
            <p:ph type="sldNum" sz="quarter" idx="12"/>
          </p:nvPr>
        </p:nvSpPr>
        <p:spPr/>
        <p:txBody>
          <a:bodyPr/>
          <a:lstStyle/>
          <a:p>
            <a:fld id="{81DB62E5-FB53-4F28-B743-EDAD44653C8A}" type="slidenum">
              <a:rPr lang="en-US" smtClean="0"/>
              <a:t>‹#›</a:t>
            </a:fld>
            <a:endParaRPr lang="en-US"/>
          </a:p>
        </p:txBody>
      </p:sp>
    </p:spTree>
    <p:extLst>
      <p:ext uri="{BB962C8B-B14F-4D97-AF65-F5344CB8AC3E}">
        <p14:creationId xmlns:p14="http://schemas.microsoft.com/office/powerpoint/2010/main" val="121278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632772-BC3C-44A4-A04C-ABE98C70713E}"/>
              </a:ext>
            </a:extLst>
          </p:cNvPr>
          <p:cNvSpPr>
            <a:spLocks noGrp="1"/>
          </p:cNvSpPr>
          <p:nvPr>
            <p:ph type="dt" sz="half" idx="10"/>
          </p:nvPr>
        </p:nvSpPr>
        <p:spPr/>
        <p:txBody>
          <a:bodyPr/>
          <a:lstStyle/>
          <a:p>
            <a:fld id="{AEC8EE2B-30CA-4826-8CCB-68EF27E230BC}" type="datetimeFigureOut">
              <a:rPr lang="en-US" smtClean="0"/>
              <a:t>2/8/2023</a:t>
            </a:fld>
            <a:endParaRPr lang="en-US"/>
          </a:p>
        </p:txBody>
      </p:sp>
      <p:sp>
        <p:nvSpPr>
          <p:cNvPr id="3" name="Footer Placeholder 2">
            <a:extLst>
              <a:ext uri="{FF2B5EF4-FFF2-40B4-BE49-F238E27FC236}">
                <a16:creationId xmlns:a16="http://schemas.microsoft.com/office/drawing/2014/main" id="{2F80660D-959A-4AB0-8C02-99A498E25A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DE9473-D0EF-4809-9566-33837CAC8FE1}"/>
              </a:ext>
            </a:extLst>
          </p:cNvPr>
          <p:cNvSpPr>
            <a:spLocks noGrp="1"/>
          </p:cNvSpPr>
          <p:nvPr>
            <p:ph type="sldNum" sz="quarter" idx="12"/>
          </p:nvPr>
        </p:nvSpPr>
        <p:spPr/>
        <p:txBody>
          <a:bodyPr/>
          <a:lstStyle/>
          <a:p>
            <a:fld id="{81DB62E5-FB53-4F28-B743-EDAD44653C8A}" type="slidenum">
              <a:rPr lang="en-US" smtClean="0"/>
              <a:t>‹#›</a:t>
            </a:fld>
            <a:endParaRPr lang="en-US"/>
          </a:p>
        </p:txBody>
      </p:sp>
    </p:spTree>
    <p:extLst>
      <p:ext uri="{BB962C8B-B14F-4D97-AF65-F5344CB8AC3E}">
        <p14:creationId xmlns:p14="http://schemas.microsoft.com/office/powerpoint/2010/main" val="3936689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9C60-1461-4A6C-86FE-D57123D20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1945ED-6F85-44E5-A210-3DF4FAE8A5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B803BF-2BBA-4385-B7F7-163B562EF6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CD861D-F399-4A64-AB56-20021E5DD9DF}"/>
              </a:ext>
            </a:extLst>
          </p:cNvPr>
          <p:cNvSpPr>
            <a:spLocks noGrp="1"/>
          </p:cNvSpPr>
          <p:nvPr>
            <p:ph type="dt" sz="half" idx="10"/>
          </p:nvPr>
        </p:nvSpPr>
        <p:spPr/>
        <p:txBody>
          <a:bodyPr/>
          <a:lstStyle/>
          <a:p>
            <a:fld id="{AEC8EE2B-30CA-4826-8CCB-68EF27E230BC}" type="datetimeFigureOut">
              <a:rPr lang="en-US" smtClean="0"/>
              <a:t>2/8/2023</a:t>
            </a:fld>
            <a:endParaRPr lang="en-US"/>
          </a:p>
        </p:txBody>
      </p:sp>
      <p:sp>
        <p:nvSpPr>
          <p:cNvPr id="6" name="Footer Placeholder 5">
            <a:extLst>
              <a:ext uri="{FF2B5EF4-FFF2-40B4-BE49-F238E27FC236}">
                <a16:creationId xmlns:a16="http://schemas.microsoft.com/office/drawing/2014/main" id="{3E39952C-DA99-44A0-85E3-00AC313E2C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9E183B-96F4-4B79-9902-196CD4AF770E}"/>
              </a:ext>
            </a:extLst>
          </p:cNvPr>
          <p:cNvSpPr>
            <a:spLocks noGrp="1"/>
          </p:cNvSpPr>
          <p:nvPr>
            <p:ph type="sldNum" sz="quarter" idx="12"/>
          </p:nvPr>
        </p:nvSpPr>
        <p:spPr/>
        <p:txBody>
          <a:bodyPr/>
          <a:lstStyle/>
          <a:p>
            <a:fld id="{81DB62E5-FB53-4F28-B743-EDAD44653C8A}" type="slidenum">
              <a:rPr lang="en-US" smtClean="0"/>
              <a:t>‹#›</a:t>
            </a:fld>
            <a:endParaRPr lang="en-US"/>
          </a:p>
        </p:txBody>
      </p:sp>
    </p:spTree>
    <p:extLst>
      <p:ext uri="{BB962C8B-B14F-4D97-AF65-F5344CB8AC3E}">
        <p14:creationId xmlns:p14="http://schemas.microsoft.com/office/powerpoint/2010/main" val="113884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1BD-468C-4972-8DD9-59F2D1D747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CE5066-0007-4B59-AF5F-78BFEA553F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D64A86-1FC2-412F-920C-6959992A54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F1F5C6-740E-4603-A3FF-FB90CC627A59}"/>
              </a:ext>
            </a:extLst>
          </p:cNvPr>
          <p:cNvSpPr>
            <a:spLocks noGrp="1"/>
          </p:cNvSpPr>
          <p:nvPr>
            <p:ph type="dt" sz="half" idx="10"/>
          </p:nvPr>
        </p:nvSpPr>
        <p:spPr/>
        <p:txBody>
          <a:bodyPr/>
          <a:lstStyle/>
          <a:p>
            <a:fld id="{AEC8EE2B-30CA-4826-8CCB-68EF27E230BC}" type="datetimeFigureOut">
              <a:rPr lang="en-US" smtClean="0"/>
              <a:t>2/8/2023</a:t>
            </a:fld>
            <a:endParaRPr lang="en-US"/>
          </a:p>
        </p:txBody>
      </p:sp>
      <p:sp>
        <p:nvSpPr>
          <p:cNvPr id="6" name="Footer Placeholder 5">
            <a:extLst>
              <a:ext uri="{FF2B5EF4-FFF2-40B4-BE49-F238E27FC236}">
                <a16:creationId xmlns:a16="http://schemas.microsoft.com/office/drawing/2014/main" id="{E65A2E7B-EE68-47BE-BEA8-480E42323F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D90D08-D961-43D2-8F82-F4D7F0AFD85B}"/>
              </a:ext>
            </a:extLst>
          </p:cNvPr>
          <p:cNvSpPr>
            <a:spLocks noGrp="1"/>
          </p:cNvSpPr>
          <p:nvPr>
            <p:ph type="sldNum" sz="quarter" idx="12"/>
          </p:nvPr>
        </p:nvSpPr>
        <p:spPr/>
        <p:txBody>
          <a:bodyPr/>
          <a:lstStyle/>
          <a:p>
            <a:fld id="{81DB62E5-FB53-4F28-B743-EDAD44653C8A}" type="slidenum">
              <a:rPr lang="en-US" smtClean="0"/>
              <a:t>‹#›</a:t>
            </a:fld>
            <a:endParaRPr lang="en-US"/>
          </a:p>
        </p:txBody>
      </p:sp>
    </p:spTree>
    <p:extLst>
      <p:ext uri="{BB962C8B-B14F-4D97-AF65-F5344CB8AC3E}">
        <p14:creationId xmlns:p14="http://schemas.microsoft.com/office/powerpoint/2010/main" val="87026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1C050-18E5-41E0-AAD6-9EEC02492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56ADD0-96D2-443B-AEB9-A400763F5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00347-104B-4FFD-B4F1-EA00903CA0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8EE2B-30CA-4826-8CCB-68EF27E230BC}" type="datetimeFigureOut">
              <a:rPr lang="en-US" smtClean="0"/>
              <a:t>2/8/2023</a:t>
            </a:fld>
            <a:endParaRPr lang="en-US"/>
          </a:p>
        </p:txBody>
      </p:sp>
      <p:sp>
        <p:nvSpPr>
          <p:cNvPr id="5" name="Footer Placeholder 4">
            <a:extLst>
              <a:ext uri="{FF2B5EF4-FFF2-40B4-BE49-F238E27FC236}">
                <a16:creationId xmlns:a16="http://schemas.microsoft.com/office/drawing/2014/main" id="{E4ED29FD-F598-47F0-A478-122A505D91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8E13B5-E41E-4D62-B546-BD3D915AB9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B62E5-FB53-4F28-B743-EDAD44653C8A}" type="slidenum">
              <a:rPr lang="en-US" smtClean="0"/>
              <a:t>‹#›</a:t>
            </a:fld>
            <a:endParaRPr lang="en-US"/>
          </a:p>
        </p:txBody>
      </p:sp>
    </p:spTree>
    <p:extLst>
      <p:ext uri="{BB962C8B-B14F-4D97-AF65-F5344CB8AC3E}">
        <p14:creationId xmlns:p14="http://schemas.microsoft.com/office/powerpoint/2010/main" val="4017766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2F550-8943-4027-9E90-A50AFE36181E}"/>
              </a:ext>
            </a:extLst>
          </p:cNvPr>
          <p:cNvSpPr>
            <a:spLocks noGrp="1"/>
          </p:cNvSpPr>
          <p:nvPr>
            <p:ph type="title"/>
          </p:nvPr>
        </p:nvSpPr>
        <p:spPr>
          <a:xfrm>
            <a:off x="841248" y="426720"/>
            <a:ext cx="10506456" cy="1919141"/>
          </a:xfrm>
        </p:spPr>
        <p:txBody>
          <a:bodyPr anchor="b">
            <a:normAutofit fontScale="90000"/>
          </a:bodyPr>
          <a:lstStyle/>
          <a:p>
            <a:r>
              <a:rPr lang="en-US" sz="5400">
                <a:latin typeface="Segoe UI Light" panose="020B0502040204020203" pitchFamily="34" charset="0"/>
                <a:ea typeface="Verdana" panose="020B0604030504040204" pitchFamily="34" charset="0"/>
                <a:cs typeface="Segoe UI Light" panose="020B0502040204020203" pitchFamily="34" charset="0"/>
              </a:rPr>
              <a:t>Amendments to Recommended Draft:</a:t>
            </a:r>
            <a:br>
              <a:rPr lang="en-US" sz="5400">
                <a:latin typeface="Segoe UI Light" panose="020B0502040204020203" pitchFamily="34" charset="0"/>
                <a:ea typeface="Verdana" panose="020B0604030504040204" pitchFamily="34" charset="0"/>
                <a:cs typeface="Segoe UI Light" panose="020B0502040204020203" pitchFamily="34" charset="0"/>
              </a:rPr>
            </a:br>
            <a:r>
              <a:rPr lang="en-US" sz="5400">
                <a:latin typeface="Segoe UI Light" panose="020B0502040204020203" pitchFamily="34" charset="0"/>
                <a:ea typeface="Verdana" panose="020B0604030504040204" pitchFamily="34" charset="0"/>
                <a:cs typeface="Segoe UI Light" panose="020B0502040204020203" pitchFamily="34" charset="0"/>
              </a:rPr>
              <a:t>Changes to Outdoor Shelters</a:t>
            </a:r>
          </a:p>
        </p:txBody>
      </p:sp>
      <p:sp>
        <p:nvSpPr>
          <p:cNvPr id="3" name="Content Placeholder 2">
            <a:extLst>
              <a:ext uri="{FF2B5EF4-FFF2-40B4-BE49-F238E27FC236}">
                <a16:creationId xmlns:a16="http://schemas.microsoft.com/office/drawing/2014/main" id="{F6460EC2-0764-458E-9CC7-93B9C2A341DA}"/>
              </a:ext>
            </a:extLst>
          </p:cNvPr>
          <p:cNvSpPr>
            <a:spLocks noGrp="1"/>
          </p:cNvSpPr>
          <p:nvPr>
            <p:ph idx="1"/>
          </p:nvPr>
        </p:nvSpPr>
        <p:spPr>
          <a:xfrm>
            <a:off x="841248" y="2689996"/>
            <a:ext cx="10509504" cy="3197095"/>
          </a:xfrm>
        </p:spPr>
        <p:txBody>
          <a:bodyPr>
            <a:noAutofit/>
          </a:bodyPr>
          <a:lstStyle/>
          <a:p>
            <a:pPr marL="457200" indent="-457200">
              <a:spcAft>
                <a:spcPts val="1200"/>
              </a:spcAft>
              <a:buFont typeface="+mj-lt"/>
              <a:buAutoNum type="alphaUcPeriod"/>
            </a:pPr>
            <a:r>
              <a:rPr lang="en-US" sz="2200">
                <a:latin typeface="Segoe UI" panose="020B0502040204020203" pitchFamily="34" charset="0"/>
                <a:cs typeface="Segoe UI" panose="020B0502040204020203" pitchFamily="34" charset="0"/>
              </a:rPr>
              <a:t>Prohibit outdoor shelters in greenway and river setbacks</a:t>
            </a:r>
          </a:p>
          <a:p>
            <a:pPr marL="457200" indent="-457200">
              <a:spcAft>
                <a:spcPts val="1200"/>
              </a:spcAft>
              <a:buFont typeface="+mj-lt"/>
              <a:buAutoNum type="alphaUcPeriod"/>
            </a:pPr>
            <a:r>
              <a:rPr lang="en-US" sz="2200">
                <a:latin typeface="Segoe UI" panose="020B0502040204020203" pitchFamily="34" charset="0"/>
                <a:cs typeface="Segoe UI" panose="020B0502040204020203" pitchFamily="34" charset="0"/>
              </a:rPr>
              <a:t>Continue to apply the Johnson Creek Basin Plan District – South Subdistrict standards to outdoor shelters</a:t>
            </a:r>
          </a:p>
          <a:p>
            <a:pPr marL="457200" indent="-457200">
              <a:spcAft>
                <a:spcPts val="1200"/>
              </a:spcAft>
              <a:buFont typeface="+mj-lt"/>
              <a:buAutoNum type="alphaUcPeriod"/>
            </a:pPr>
            <a:r>
              <a:rPr lang="en-US" sz="2200">
                <a:latin typeface="Segoe UI" panose="020B0502040204020203" pitchFamily="34" charset="0"/>
                <a:cs typeface="Segoe UI" panose="020B0502040204020203" pitchFamily="34" charset="0"/>
              </a:rPr>
              <a:t>Continue to apply standards for archeological resources in the Columbia South Shore and PDX International Airport Plan Districts and the River Overlay Zone</a:t>
            </a:r>
          </a:p>
          <a:p>
            <a:pPr marL="457200" indent="-457200">
              <a:spcAft>
                <a:spcPts val="1200"/>
              </a:spcAft>
              <a:buFont typeface="+mj-lt"/>
              <a:buAutoNum type="alphaUcPeriod"/>
            </a:pPr>
            <a:r>
              <a:rPr lang="en-US" sz="2200">
                <a:latin typeface="Segoe UI" panose="020B0502040204020203" pitchFamily="34" charset="0"/>
                <a:cs typeface="Segoe UI" panose="020B0502040204020203" pitchFamily="34" charset="0"/>
              </a:rPr>
              <a:t>Replace documents (see next slide)</a:t>
            </a:r>
          </a:p>
        </p:txBody>
      </p:sp>
    </p:spTree>
    <p:extLst>
      <p:ext uri="{BB962C8B-B14F-4D97-AF65-F5344CB8AC3E}">
        <p14:creationId xmlns:p14="http://schemas.microsoft.com/office/powerpoint/2010/main" val="1630304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12F550-8943-4027-9E90-A50AFE36181E}"/>
              </a:ext>
            </a:extLst>
          </p:cNvPr>
          <p:cNvSpPr>
            <a:spLocks noGrp="1"/>
          </p:cNvSpPr>
          <p:nvPr>
            <p:ph type="title"/>
          </p:nvPr>
        </p:nvSpPr>
        <p:spPr>
          <a:xfrm>
            <a:off x="841248" y="426720"/>
            <a:ext cx="10506456" cy="1919141"/>
          </a:xfrm>
        </p:spPr>
        <p:txBody>
          <a:bodyPr anchor="b">
            <a:normAutofit/>
          </a:bodyPr>
          <a:lstStyle/>
          <a:p>
            <a:r>
              <a:rPr lang="en-US" sz="5400">
                <a:latin typeface="Segoe UI Light" panose="020B0502040204020203" pitchFamily="34" charset="0"/>
                <a:cs typeface="Segoe UI Light" panose="020B0502040204020203" pitchFamily="34" charset="0"/>
              </a:rPr>
              <a:t>Conditional Use Sites</a:t>
            </a:r>
            <a:endParaRPr lang="en-US" sz="5400">
              <a:latin typeface="Segoe UI Light" panose="020B0502040204020203" pitchFamily="34" charset="0"/>
              <a:ea typeface="Verdana" panose="020B0604030504040204" pitchFamily="34" charset="0"/>
              <a:cs typeface="Segoe UI Light" panose="020B0502040204020203" pitchFamily="34" charset="0"/>
            </a:endParaRP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6460EC2-0764-458E-9CC7-93B9C2A341DA}"/>
              </a:ext>
            </a:extLst>
          </p:cNvPr>
          <p:cNvSpPr>
            <a:spLocks noGrp="1"/>
          </p:cNvSpPr>
          <p:nvPr>
            <p:ph idx="1"/>
          </p:nvPr>
        </p:nvSpPr>
        <p:spPr>
          <a:xfrm>
            <a:off x="841248" y="3337269"/>
            <a:ext cx="10509504" cy="2905686"/>
          </a:xfrm>
        </p:spPr>
        <p:txBody>
          <a:bodyPr>
            <a:noAutofit/>
          </a:bodyPr>
          <a:lstStyle/>
          <a:p>
            <a:pPr>
              <a:spcAft>
                <a:spcPts val="1200"/>
              </a:spcAft>
            </a:pPr>
            <a:r>
              <a:rPr lang="en-US">
                <a:latin typeface="Segoe UI" panose="020B0502040204020203" pitchFamily="34" charset="0"/>
                <a:cs typeface="Segoe UI" panose="020B0502040204020203" pitchFamily="34" charset="0"/>
              </a:rPr>
              <a:t>E</a:t>
            </a:r>
            <a:r>
              <a:rPr lang="en-US" sz="2800">
                <a:latin typeface="Segoe UI" panose="020B0502040204020203" pitchFamily="34" charset="0"/>
                <a:cs typeface="Segoe UI" panose="020B0502040204020203" pitchFamily="34" charset="0"/>
              </a:rPr>
              <a:t>xempt outdoor shelters on sites with a CU in some cases:</a:t>
            </a:r>
          </a:p>
          <a:p>
            <a:pPr lvl="1">
              <a:spcAft>
                <a:spcPts val="1200"/>
              </a:spcAft>
            </a:pPr>
            <a:r>
              <a:rPr lang="en-US">
                <a:latin typeface="Segoe UI" panose="020B0502040204020203" pitchFamily="34" charset="0"/>
                <a:cs typeface="Segoe UI" panose="020B0502040204020203" pitchFamily="34" charset="0"/>
              </a:rPr>
              <a:t>Adding floor area</a:t>
            </a:r>
          </a:p>
          <a:p>
            <a:pPr lvl="1">
              <a:spcAft>
                <a:spcPts val="1200"/>
              </a:spcAft>
            </a:pPr>
            <a:r>
              <a:rPr lang="en-US">
                <a:latin typeface="Segoe UI" panose="020B0502040204020203" pitchFamily="34" charset="0"/>
                <a:cs typeface="Segoe UI" panose="020B0502040204020203" pitchFamily="34" charset="0"/>
              </a:rPr>
              <a:t>Adding exterior activity area</a:t>
            </a:r>
          </a:p>
          <a:p>
            <a:pPr lvl="1">
              <a:spcAft>
                <a:spcPts val="1200"/>
              </a:spcAft>
            </a:pPr>
            <a:r>
              <a:rPr lang="en-US">
                <a:latin typeface="Segoe UI" panose="020B0502040204020203" pitchFamily="34" charset="0"/>
                <a:cs typeface="Segoe UI" panose="020B0502040204020203" pitchFamily="34" charset="0"/>
              </a:rPr>
              <a:t>Removing up to 50% of parking</a:t>
            </a:r>
          </a:p>
          <a:p>
            <a:endParaRPr lang="en-US" sz="2400"/>
          </a:p>
          <a:p>
            <a:endParaRPr lang="en-US" sz="2400"/>
          </a:p>
        </p:txBody>
      </p:sp>
    </p:spTree>
    <p:extLst>
      <p:ext uri="{BB962C8B-B14F-4D97-AF65-F5344CB8AC3E}">
        <p14:creationId xmlns:p14="http://schemas.microsoft.com/office/powerpoint/2010/main" val="1312373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12F550-8943-4027-9E90-A50AFE36181E}"/>
              </a:ext>
            </a:extLst>
          </p:cNvPr>
          <p:cNvSpPr>
            <a:spLocks noGrp="1"/>
          </p:cNvSpPr>
          <p:nvPr>
            <p:ph type="title"/>
          </p:nvPr>
        </p:nvSpPr>
        <p:spPr>
          <a:xfrm>
            <a:off x="841248" y="426720"/>
            <a:ext cx="10506456" cy="1919141"/>
          </a:xfrm>
        </p:spPr>
        <p:txBody>
          <a:bodyPr anchor="b">
            <a:normAutofit/>
          </a:bodyPr>
          <a:lstStyle/>
          <a:p>
            <a:r>
              <a:rPr lang="en-US" sz="5400">
                <a:latin typeface="Segoe UI Light" panose="020B0502040204020203" pitchFamily="34" charset="0"/>
                <a:cs typeface="Segoe UI Light" panose="020B0502040204020203" pitchFamily="34" charset="0"/>
              </a:rPr>
              <a:t>Temporary Activities Rules</a:t>
            </a:r>
            <a:endParaRPr lang="en-US" sz="5400">
              <a:latin typeface="Segoe UI Light" panose="020B0502040204020203" pitchFamily="34" charset="0"/>
              <a:ea typeface="Verdana" panose="020B0604030504040204" pitchFamily="34" charset="0"/>
              <a:cs typeface="Segoe UI Light" panose="020B0502040204020203" pitchFamily="34" charset="0"/>
            </a:endParaRP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6460EC2-0764-458E-9CC7-93B9C2A341DA}"/>
              </a:ext>
            </a:extLst>
          </p:cNvPr>
          <p:cNvSpPr>
            <a:spLocks noGrp="1"/>
          </p:cNvSpPr>
          <p:nvPr>
            <p:ph idx="1"/>
          </p:nvPr>
        </p:nvSpPr>
        <p:spPr>
          <a:xfrm>
            <a:off x="841248" y="3337269"/>
            <a:ext cx="10509504" cy="2905686"/>
          </a:xfrm>
        </p:spPr>
        <p:txBody>
          <a:bodyPr>
            <a:noAutofit/>
          </a:bodyPr>
          <a:lstStyle/>
          <a:p>
            <a:pPr>
              <a:spcAft>
                <a:spcPts val="1200"/>
              </a:spcAft>
            </a:pPr>
            <a:r>
              <a:rPr lang="en-US">
                <a:latin typeface="Segoe UI" panose="020B0502040204020203" pitchFamily="34" charset="0"/>
                <a:cs typeface="Segoe UI" panose="020B0502040204020203" pitchFamily="34" charset="0"/>
              </a:rPr>
              <a:t>C</a:t>
            </a:r>
            <a:r>
              <a:rPr lang="en-US" sz="2800">
                <a:latin typeface="Segoe UI" panose="020B0502040204020203" pitchFamily="34" charset="0"/>
                <a:cs typeface="Segoe UI" panose="020B0502040204020203" pitchFamily="34" charset="0"/>
              </a:rPr>
              <a:t>larifying the rules for shelters operated as temporary activities </a:t>
            </a:r>
            <a:r>
              <a:rPr lang="en-US">
                <a:latin typeface="Segoe UI" panose="020B0502040204020203" pitchFamily="34" charset="0"/>
                <a:cs typeface="Segoe UI" panose="020B0502040204020203" pitchFamily="34" charset="0"/>
              </a:rPr>
              <a:t>on parking areas</a:t>
            </a:r>
          </a:p>
          <a:p>
            <a:pPr>
              <a:spcAft>
                <a:spcPts val="1200"/>
              </a:spcAft>
            </a:pPr>
            <a:r>
              <a:rPr lang="en-US">
                <a:latin typeface="Segoe UI" panose="020B0502040204020203" pitchFamily="34" charset="0"/>
                <a:cs typeface="Segoe UI" panose="020B0502040204020203" pitchFamily="34" charset="0"/>
              </a:rPr>
              <a:t>Clarifies that temporary structures can be added to a site for shelters operating under the Temporary Activities chapter</a:t>
            </a:r>
            <a:endParaRPr lang="en-US"/>
          </a:p>
          <a:p>
            <a:endParaRPr lang="en-US" sz="2400"/>
          </a:p>
        </p:txBody>
      </p:sp>
    </p:spTree>
    <p:extLst>
      <p:ext uri="{BB962C8B-B14F-4D97-AF65-F5344CB8AC3E}">
        <p14:creationId xmlns:p14="http://schemas.microsoft.com/office/powerpoint/2010/main" val="2417118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12F550-8943-4027-9E90-A50AFE36181E}"/>
              </a:ext>
            </a:extLst>
          </p:cNvPr>
          <p:cNvSpPr>
            <a:spLocks noGrp="1"/>
          </p:cNvSpPr>
          <p:nvPr>
            <p:ph type="title"/>
          </p:nvPr>
        </p:nvSpPr>
        <p:spPr>
          <a:xfrm>
            <a:off x="841248" y="426720"/>
            <a:ext cx="10506456" cy="1919141"/>
          </a:xfrm>
        </p:spPr>
        <p:txBody>
          <a:bodyPr anchor="b">
            <a:normAutofit/>
          </a:bodyPr>
          <a:lstStyle/>
          <a:p>
            <a:r>
              <a:rPr lang="en-US" sz="4800">
                <a:latin typeface="Segoe UI Light" panose="020B0502040204020203" pitchFamily="34" charset="0"/>
                <a:ea typeface="Verdana" panose="020B0604030504040204" pitchFamily="34" charset="0"/>
                <a:cs typeface="Segoe UI Light" panose="020B0502040204020203" pitchFamily="34" charset="0"/>
              </a:rPr>
              <a:t>Amendment to Recommended Draft:</a:t>
            </a:r>
            <a:br>
              <a:rPr lang="en-US" sz="4800">
                <a:latin typeface="Segoe UI Light" panose="020B0502040204020203" pitchFamily="34" charset="0"/>
                <a:ea typeface="Verdana" panose="020B0604030504040204" pitchFamily="34" charset="0"/>
                <a:cs typeface="Segoe UI Light" panose="020B0502040204020203" pitchFamily="34" charset="0"/>
              </a:rPr>
            </a:br>
            <a:r>
              <a:rPr lang="en-US" sz="1200">
                <a:latin typeface="Segoe UI Light" panose="020B0502040204020203" pitchFamily="34" charset="0"/>
                <a:ea typeface="Verdana" panose="020B0604030504040204" pitchFamily="34" charset="0"/>
                <a:cs typeface="Segoe UI Light" panose="020B0502040204020203" pitchFamily="34" charset="0"/>
              </a:rPr>
              <a:t> </a:t>
            </a:r>
            <a:br>
              <a:rPr lang="en-US" sz="4800">
                <a:latin typeface="Segoe UI Light" panose="020B0502040204020203" pitchFamily="34" charset="0"/>
                <a:ea typeface="Verdana" panose="020B0604030504040204" pitchFamily="34" charset="0"/>
                <a:cs typeface="Segoe UI Light" panose="020B0502040204020203" pitchFamily="34" charset="0"/>
              </a:rPr>
            </a:br>
            <a:r>
              <a:rPr lang="en-US" sz="3200">
                <a:latin typeface="Segoe UI Light" panose="020B0502040204020203" pitchFamily="34" charset="0"/>
                <a:ea typeface="Verdana" panose="020B0604030504040204" pitchFamily="34" charset="0"/>
                <a:cs typeface="Segoe UI Light" panose="020B0502040204020203" pitchFamily="34" charset="0"/>
              </a:rPr>
              <a:t>Exceptions to Outdoor Shelter Standards</a:t>
            </a:r>
            <a:endParaRPr lang="en-US" sz="4800">
              <a:latin typeface="Segoe UI Light" panose="020B0502040204020203" pitchFamily="34" charset="0"/>
              <a:ea typeface="Verdana" panose="020B0604030504040204" pitchFamily="34" charset="0"/>
              <a:cs typeface="Segoe UI Light" panose="020B0502040204020203" pitchFamily="34" charset="0"/>
            </a:endParaRP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673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12F550-8943-4027-9E90-A50AFE36181E}"/>
              </a:ext>
            </a:extLst>
          </p:cNvPr>
          <p:cNvSpPr>
            <a:spLocks noGrp="1"/>
          </p:cNvSpPr>
          <p:nvPr>
            <p:ph type="title"/>
          </p:nvPr>
        </p:nvSpPr>
        <p:spPr>
          <a:xfrm>
            <a:off x="841248" y="426720"/>
            <a:ext cx="10506456" cy="1919141"/>
          </a:xfrm>
        </p:spPr>
        <p:txBody>
          <a:bodyPr anchor="b">
            <a:normAutofit/>
          </a:bodyPr>
          <a:lstStyle/>
          <a:p>
            <a:r>
              <a:rPr lang="en-US" sz="4800">
                <a:latin typeface="Segoe UI Light" panose="020B0502040204020203" pitchFamily="34" charset="0"/>
                <a:ea typeface="Verdana" panose="020B0604030504040204" pitchFamily="34" charset="0"/>
                <a:cs typeface="Segoe UI Light" panose="020B0502040204020203" pitchFamily="34" charset="0"/>
              </a:rPr>
              <a:t>Part A: Greenway and River Setbacks</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6460EC2-0764-458E-9CC7-93B9C2A341DA}"/>
              </a:ext>
            </a:extLst>
          </p:cNvPr>
          <p:cNvSpPr>
            <a:spLocks noGrp="1"/>
          </p:cNvSpPr>
          <p:nvPr>
            <p:ph idx="1"/>
          </p:nvPr>
        </p:nvSpPr>
        <p:spPr>
          <a:xfrm>
            <a:off x="696849" y="3138271"/>
            <a:ext cx="3798951" cy="1993036"/>
          </a:xfrm>
        </p:spPr>
        <p:txBody>
          <a:bodyPr>
            <a:noAutofit/>
          </a:bodyPr>
          <a:lstStyle/>
          <a:p>
            <a:pPr marL="0" indent="0">
              <a:spcAft>
                <a:spcPts val="1200"/>
              </a:spcAft>
              <a:buNone/>
            </a:pPr>
            <a:r>
              <a:rPr lang="en-US" sz="3200" i="1">
                <a:latin typeface="Segoe UI" panose="020B0502040204020203" pitchFamily="34" charset="0"/>
                <a:cs typeface="Segoe UI" panose="020B0502040204020203" pitchFamily="34" charset="0"/>
              </a:rPr>
              <a:t>Prohibit outdoor shelters in greenway and river setbacks</a:t>
            </a:r>
          </a:p>
          <a:p>
            <a:pPr>
              <a:spcAft>
                <a:spcPts val="1200"/>
              </a:spcAft>
            </a:pPr>
            <a:endParaRPr lang="en-US"/>
          </a:p>
          <a:p>
            <a:endParaRPr lang="en-US" sz="2400"/>
          </a:p>
        </p:txBody>
      </p:sp>
      <p:sp>
        <p:nvSpPr>
          <p:cNvPr id="9" name="TextBox 8">
            <a:extLst>
              <a:ext uri="{FF2B5EF4-FFF2-40B4-BE49-F238E27FC236}">
                <a16:creationId xmlns:a16="http://schemas.microsoft.com/office/drawing/2014/main" id="{1021298B-890E-655D-4BDB-016681538699}"/>
              </a:ext>
            </a:extLst>
          </p:cNvPr>
          <p:cNvSpPr txBox="1"/>
          <p:nvPr/>
        </p:nvSpPr>
        <p:spPr>
          <a:xfrm>
            <a:off x="4895850" y="3114747"/>
            <a:ext cx="6896100" cy="3488519"/>
          </a:xfrm>
          <a:prstGeom prst="rect">
            <a:avLst/>
          </a:prstGeom>
          <a:noFill/>
          <a:ln>
            <a:solidFill>
              <a:schemeClr val="bg1">
                <a:lumMod val="65000"/>
              </a:schemeClr>
            </a:solidFill>
          </a:ln>
        </p:spPr>
        <p:txBody>
          <a:bodyPr wrap="square">
            <a:spAutoFit/>
          </a:bodyPr>
          <a:lstStyle/>
          <a:p>
            <a:pPr marL="0" marR="0" fontAlgn="base">
              <a:spcBef>
                <a:spcPts val="0"/>
              </a:spcBef>
              <a:spcAft>
                <a:spcPts val="0"/>
              </a:spcAft>
            </a:pPr>
            <a:r>
              <a:rPr lang="en-US" sz="1600" b="1">
                <a:solidFill>
                  <a:srgbClr val="0070C0"/>
                </a:solidFill>
                <a:effectLst/>
                <a:latin typeface="Calibri" panose="020F0502020204030204" pitchFamily="34" charset="0"/>
                <a:ea typeface="Times New Roman" panose="02020603050405020304" pitchFamily="18" charset="0"/>
              </a:rPr>
              <a:t>Amend 33.285.050.C.1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4825" marR="0" indent="-276225" fontAlgn="base">
              <a:lnSpc>
                <a:spcPct val="107000"/>
              </a:lnSpc>
              <a:spcBef>
                <a:spcPts val="0"/>
              </a:spcBef>
              <a:spcAft>
                <a:spcPts val="0"/>
              </a:spcAft>
            </a:pPr>
            <a:r>
              <a:rPr lang="en-US" sz="1600" b="1">
                <a:effectLst/>
                <a:latin typeface="Calibri" panose="020F0502020204030204" pitchFamily="34" charset="0"/>
                <a:ea typeface="Times New Roman" panose="02020603050405020304" pitchFamily="18" charset="0"/>
                <a:cs typeface="Calibri" panose="020F0502020204030204" pitchFamily="34" charset="0"/>
              </a:rPr>
              <a:t>C.</a:t>
            </a:r>
            <a:r>
              <a:rPr lang="en-US" sz="1600">
                <a:effectLst/>
                <a:latin typeface="Calibri" panose="020F0502020204030204" pitchFamily="34" charset="0"/>
                <a:ea typeface="Times New Roman" panose="02020603050405020304" pitchFamily="18" charset="0"/>
                <a:cs typeface="Calibri" panose="020F0502020204030204" pitchFamily="34" charset="0"/>
              </a:rPr>
              <a:t>	</a:t>
            </a:r>
            <a:r>
              <a:rPr lang="en-US" sz="1600" b="1">
                <a:effectLst/>
                <a:latin typeface="Calibri" panose="020F0502020204030204" pitchFamily="34" charset="0"/>
                <a:ea typeface="Times New Roman" panose="02020603050405020304" pitchFamily="18" charset="0"/>
                <a:cs typeface="Calibri" panose="020F0502020204030204" pitchFamily="34" charset="0"/>
              </a:rPr>
              <a:t>Outdoor shelters.</a:t>
            </a:r>
            <a:r>
              <a:rPr lang="en-US" sz="1600" b="1" u="sng">
                <a:effectLst/>
                <a:latin typeface="Calibri" panose="020F0502020204030204" pitchFamily="34" charset="0"/>
                <a:ea typeface="Times New Roman" panose="02020603050405020304" pitchFamily="18" charset="0"/>
                <a:cs typeface="Calibri" panose="020F0502020204030204" pitchFamily="34" charset="0"/>
              </a:rPr>
              <a:t> </a:t>
            </a:r>
            <a:r>
              <a:rPr lang="en-US" sz="1600" u="sng">
                <a:effectLst/>
                <a:latin typeface="Calibri" panose="020F0502020204030204" pitchFamily="34" charset="0"/>
                <a:ea typeface="Times New Roman" panose="02020603050405020304" pitchFamily="18" charset="0"/>
                <a:cs typeface="Calibri" panose="020F0502020204030204" pitchFamily="34" charset="0"/>
              </a:rPr>
              <a:t>Outdoor shelters are exempt from development standards in base zones, overlay zones, and plan districts. Outdoor shelters are subject to the following standards:</a:t>
            </a:r>
            <a:r>
              <a:rPr lang="en-US" sz="1600">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790575" marR="0" indent="-276225" fontAlgn="base">
              <a:lnSpc>
                <a:spcPct val="107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1.	An outdoor shelter is prohibited in</a:t>
            </a:r>
            <a:r>
              <a:rPr lang="en-US" sz="1600" u="sng">
                <a:effectLst/>
                <a:latin typeface="Calibri" panose="020F0502020204030204" pitchFamily="34" charset="0"/>
                <a:ea typeface="Times New Roman" panose="02020603050405020304" pitchFamily="18" charset="0"/>
                <a:cs typeface="Calibri" panose="020F0502020204030204" pitchFamily="34" charset="0"/>
              </a:rPr>
              <a:t> </a:t>
            </a:r>
            <a:r>
              <a:rPr lang="en-US" sz="1600" u="sng">
                <a:effectLst/>
                <a:highlight>
                  <a:srgbClr val="D3D3D3"/>
                </a:highlight>
                <a:latin typeface="Calibri" panose="020F0502020204030204" pitchFamily="34" charset="0"/>
                <a:ea typeface="Times New Roman" panose="02020603050405020304" pitchFamily="18" charset="0"/>
                <a:cs typeface="Calibri" panose="020F0502020204030204" pitchFamily="34" charset="0"/>
              </a:rPr>
              <a:t>the following</a:t>
            </a:r>
            <a:r>
              <a:rPr lang="en-US" sz="1600">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1085850" marR="0" indent="-276225" fontAlgn="base">
              <a:lnSpc>
                <a:spcPct val="107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a.	Environmental overlay zones;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1085850" marR="0" indent="-276225" fontAlgn="base">
              <a:lnSpc>
                <a:spcPct val="107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b.	Pleasant Valley Natural Resource overlay zone;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1085850" marR="0" indent="-276225" fontAlgn="base">
              <a:lnSpc>
                <a:spcPct val="107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c.	River Natural overlay zones;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1085850" marR="0" indent="-276225" fontAlgn="base">
              <a:lnSpc>
                <a:spcPct val="107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d.	River Environmental overlay zones;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1085850" marR="0" indent="-276225" fontAlgn="base">
              <a:lnSpc>
                <a:spcPct val="107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e.	Scenic overlay zone; </a:t>
            </a:r>
            <a:r>
              <a:rPr lang="en-US" sz="1600" strike="sngStrike">
                <a:effectLst/>
                <a:highlight>
                  <a:srgbClr val="D3D3D3"/>
                </a:highlight>
                <a:latin typeface="Calibri" panose="020F0502020204030204" pitchFamily="34" charset="0"/>
                <a:ea typeface="Times New Roman" panose="02020603050405020304" pitchFamily="18" charset="0"/>
                <a:cs typeface="Calibri" panose="020F0502020204030204" pitchFamily="34" charset="0"/>
              </a:rPr>
              <a:t>and</a:t>
            </a:r>
            <a:r>
              <a:rPr lang="en-US" sz="1600">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1085850" marR="0" indent="-276225" fontAlgn="base">
              <a:lnSpc>
                <a:spcPct val="107000"/>
              </a:lnSpc>
              <a:spcBef>
                <a:spcPts val="0"/>
              </a:spcBef>
              <a:spcAft>
                <a:spcPts val="0"/>
              </a:spcAft>
            </a:pPr>
            <a:r>
              <a:rPr lang="en-US" sz="1600" u="sng">
                <a:effectLst/>
                <a:highlight>
                  <a:srgbClr val="D3D3D3"/>
                </a:highlight>
                <a:latin typeface="Calibri" panose="020F0502020204030204" pitchFamily="34" charset="0"/>
                <a:ea typeface="Times New Roman" panose="02020603050405020304" pitchFamily="18" charset="0"/>
                <a:cs typeface="Calibri" panose="020F0502020204030204" pitchFamily="34" charset="0"/>
              </a:rPr>
              <a:t>f.</a:t>
            </a:r>
            <a:r>
              <a:rPr lang="en-US" sz="1600">
                <a:effectLst/>
                <a:highlight>
                  <a:srgbClr val="D3D3D3"/>
                </a:highlight>
                <a:latin typeface="Calibri" panose="020F0502020204030204" pitchFamily="34" charset="0"/>
                <a:ea typeface="Times New Roman" panose="02020603050405020304" pitchFamily="18" charset="0"/>
                <a:cs typeface="Calibri" panose="020F0502020204030204" pitchFamily="34" charset="0"/>
              </a:rPr>
              <a:t>	</a:t>
            </a:r>
            <a:r>
              <a:rPr lang="en-US" sz="1600" u="sng">
                <a:effectLst/>
                <a:highlight>
                  <a:srgbClr val="D3D3D3"/>
                </a:highlight>
                <a:latin typeface="Calibri" panose="020F0502020204030204" pitchFamily="34" charset="0"/>
                <a:ea typeface="Times New Roman" panose="02020603050405020304" pitchFamily="18" charset="0"/>
                <a:cs typeface="Calibri" panose="020F0502020204030204" pitchFamily="34" charset="0"/>
              </a:rPr>
              <a:t>Within and riverward of the greenway setback; </a:t>
            </a:r>
            <a:r>
              <a:rPr lang="en-US" sz="1600">
                <a:effectLst/>
                <a:highlight>
                  <a:srgbClr val="D3D3D3"/>
                </a:highligh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1085850" marR="0" indent="-276225" fontAlgn="base">
              <a:lnSpc>
                <a:spcPct val="107000"/>
              </a:lnSpc>
              <a:spcBef>
                <a:spcPts val="0"/>
              </a:spcBef>
              <a:spcAft>
                <a:spcPts val="0"/>
              </a:spcAft>
            </a:pPr>
            <a:r>
              <a:rPr lang="en-US" sz="1600" u="sng">
                <a:effectLst/>
                <a:highlight>
                  <a:srgbClr val="D3D3D3"/>
                </a:highlight>
                <a:latin typeface="Calibri" panose="020F0502020204030204" pitchFamily="34" charset="0"/>
                <a:ea typeface="Times New Roman" panose="02020603050405020304" pitchFamily="18" charset="0"/>
                <a:cs typeface="Calibri" panose="020F0502020204030204" pitchFamily="34" charset="0"/>
              </a:rPr>
              <a:t>g.</a:t>
            </a:r>
            <a:r>
              <a:rPr lang="en-US" sz="1600">
                <a:effectLst/>
                <a:highlight>
                  <a:srgbClr val="D3D3D3"/>
                </a:highlight>
                <a:latin typeface="Calibri" panose="020F0502020204030204" pitchFamily="34" charset="0"/>
                <a:ea typeface="Times New Roman" panose="02020603050405020304" pitchFamily="18" charset="0"/>
                <a:cs typeface="Calibri" panose="020F0502020204030204" pitchFamily="34" charset="0"/>
              </a:rPr>
              <a:t>	</a:t>
            </a:r>
            <a:r>
              <a:rPr lang="en-US" sz="1600" u="sng">
                <a:effectLst/>
                <a:highlight>
                  <a:srgbClr val="D3D3D3"/>
                </a:highlight>
                <a:latin typeface="Calibri" panose="020F0502020204030204" pitchFamily="34" charset="0"/>
                <a:ea typeface="Times New Roman" panose="02020603050405020304" pitchFamily="18" charset="0"/>
                <a:cs typeface="Calibri" panose="020F0502020204030204" pitchFamily="34" charset="0"/>
              </a:rPr>
              <a:t>Within and riverward of the river setback; and</a:t>
            </a:r>
            <a:r>
              <a:rPr lang="en-US" sz="1600">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1085850" marR="0" indent="-276225" fontAlgn="base">
              <a:lnSpc>
                <a:spcPct val="107000"/>
              </a:lnSpc>
              <a:spcBef>
                <a:spcPts val="0"/>
              </a:spcBef>
              <a:spcAft>
                <a:spcPts val="0"/>
              </a:spcAft>
            </a:pPr>
            <a:r>
              <a:rPr lang="en-US" sz="1600" strike="sngStrike" err="1">
                <a:effectLst/>
                <a:latin typeface="Calibri" panose="020F0502020204030204" pitchFamily="34" charset="0"/>
                <a:ea typeface="Times New Roman" panose="02020603050405020304" pitchFamily="18" charset="0"/>
                <a:cs typeface="Calibri" panose="020F0502020204030204" pitchFamily="34" charset="0"/>
              </a:rPr>
              <a:t>f</a:t>
            </a:r>
            <a:r>
              <a:rPr lang="en-US" sz="1600" u="sng" err="1">
                <a:effectLst/>
                <a:latin typeface="Calibri" panose="020F0502020204030204" pitchFamily="34" charset="0"/>
                <a:ea typeface="Times New Roman" panose="02020603050405020304" pitchFamily="18" charset="0"/>
                <a:cs typeface="Calibri" panose="020F0502020204030204" pitchFamily="34" charset="0"/>
              </a:rPr>
              <a:t>h</a:t>
            </a:r>
            <a:r>
              <a:rPr lang="en-US" sz="1600">
                <a:effectLst/>
                <a:latin typeface="Calibri" panose="020F0502020204030204" pitchFamily="34" charset="0"/>
                <a:ea typeface="Times New Roman" panose="02020603050405020304" pitchFamily="18" charset="0"/>
                <a:cs typeface="Calibri" panose="020F0502020204030204" pitchFamily="34" charset="0"/>
              </a:rPr>
              <a:t>.	The special flood hazard area.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9092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12F550-8943-4027-9E90-A50AFE36181E}"/>
              </a:ext>
            </a:extLst>
          </p:cNvPr>
          <p:cNvSpPr>
            <a:spLocks noGrp="1"/>
          </p:cNvSpPr>
          <p:nvPr>
            <p:ph type="title"/>
          </p:nvPr>
        </p:nvSpPr>
        <p:spPr>
          <a:xfrm>
            <a:off x="841248" y="426720"/>
            <a:ext cx="10506456" cy="1919141"/>
          </a:xfrm>
        </p:spPr>
        <p:txBody>
          <a:bodyPr anchor="b">
            <a:normAutofit/>
          </a:bodyPr>
          <a:lstStyle/>
          <a:p>
            <a:r>
              <a:rPr lang="en-US" sz="5400">
                <a:latin typeface="Segoe UI Light" panose="020B0502040204020203" pitchFamily="34" charset="0"/>
                <a:ea typeface="Verdana" panose="020B0604030504040204" pitchFamily="34" charset="0"/>
                <a:cs typeface="Segoe UI Light" panose="020B0502040204020203" pitchFamily="34" charset="0"/>
              </a:rPr>
              <a:t>Part B: Johnson Creek South </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6460EC2-0764-458E-9CC7-93B9C2A341DA}"/>
              </a:ext>
            </a:extLst>
          </p:cNvPr>
          <p:cNvSpPr>
            <a:spLocks noGrp="1"/>
          </p:cNvSpPr>
          <p:nvPr>
            <p:ph idx="1"/>
          </p:nvPr>
        </p:nvSpPr>
        <p:spPr>
          <a:xfrm>
            <a:off x="696849" y="3138271"/>
            <a:ext cx="3798951" cy="3024784"/>
          </a:xfrm>
        </p:spPr>
        <p:txBody>
          <a:bodyPr>
            <a:noAutofit/>
          </a:bodyPr>
          <a:lstStyle/>
          <a:p>
            <a:pPr marL="0" indent="0">
              <a:spcAft>
                <a:spcPts val="1200"/>
              </a:spcAft>
              <a:buNone/>
            </a:pPr>
            <a:r>
              <a:rPr lang="en-US" sz="3200" i="1">
                <a:latin typeface="Segoe UI" panose="020B0502040204020203" pitchFamily="34" charset="0"/>
                <a:cs typeface="Segoe UI" panose="020B0502040204020203" pitchFamily="34" charset="0"/>
              </a:rPr>
              <a:t>Continue to apply the Johnson Creek Basin Plan District – South Subdistrict standards to outdoor shelters</a:t>
            </a:r>
          </a:p>
          <a:p>
            <a:pPr>
              <a:spcAft>
                <a:spcPts val="1200"/>
              </a:spcAft>
            </a:pPr>
            <a:endParaRPr lang="en-US"/>
          </a:p>
          <a:p>
            <a:endParaRPr lang="en-US" sz="2400"/>
          </a:p>
        </p:txBody>
      </p:sp>
      <p:sp>
        <p:nvSpPr>
          <p:cNvPr id="9" name="TextBox 8">
            <a:extLst>
              <a:ext uri="{FF2B5EF4-FFF2-40B4-BE49-F238E27FC236}">
                <a16:creationId xmlns:a16="http://schemas.microsoft.com/office/drawing/2014/main" id="{1021298B-890E-655D-4BDB-016681538699}"/>
              </a:ext>
            </a:extLst>
          </p:cNvPr>
          <p:cNvSpPr txBox="1"/>
          <p:nvPr/>
        </p:nvSpPr>
        <p:spPr>
          <a:xfrm>
            <a:off x="4895850" y="3114747"/>
            <a:ext cx="6896100" cy="1818639"/>
          </a:xfrm>
          <a:prstGeom prst="rect">
            <a:avLst/>
          </a:prstGeom>
          <a:noFill/>
          <a:ln>
            <a:solidFill>
              <a:schemeClr val="bg1">
                <a:lumMod val="65000"/>
              </a:schemeClr>
            </a:solidFill>
          </a:ln>
        </p:spPr>
        <p:txBody>
          <a:bodyPr wrap="square">
            <a:spAutoFit/>
          </a:bodyPr>
          <a:lstStyle/>
          <a:p>
            <a:pPr marL="0" marR="0" fontAlgn="base">
              <a:spcBef>
                <a:spcPts val="0"/>
              </a:spcBef>
              <a:spcAft>
                <a:spcPts val="0"/>
              </a:spcAft>
            </a:pPr>
            <a:r>
              <a:rPr lang="en-US" sz="1800" b="1">
                <a:solidFill>
                  <a:srgbClr val="0070C0"/>
                </a:solidFill>
                <a:effectLst/>
                <a:latin typeface="Calibri" panose="020F0502020204030204" pitchFamily="34" charset="0"/>
                <a:ea typeface="Times New Roman" panose="02020603050405020304" pitchFamily="18" charset="0"/>
              </a:rPr>
              <a:t>Proposed amendment: </a:t>
            </a:r>
            <a:endParaRPr lang="en-US" sz="180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b="1">
                <a:solidFill>
                  <a:srgbClr val="0070C0"/>
                </a:solidFill>
                <a:effectLst/>
                <a:latin typeface="Calibri" panose="020F0502020204030204" pitchFamily="34" charset="0"/>
                <a:ea typeface="Times New Roman" panose="02020603050405020304" pitchFamily="18" charset="0"/>
              </a:rPr>
              <a:t>Add 33.285.050.C.9</a:t>
            </a:r>
            <a:endParaRPr lang="en-US" sz="1800">
              <a:effectLst/>
              <a:latin typeface="Times New Roman" panose="02020603050405020304" pitchFamily="18" charset="0"/>
              <a:ea typeface="Times New Roman" panose="02020603050405020304" pitchFamily="18" charset="0"/>
            </a:endParaRPr>
          </a:p>
          <a:p>
            <a:pPr marL="0" marR="0" fontAlgn="base">
              <a:lnSpc>
                <a:spcPct val="107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504825" marR="0" indent="-276225" fontAlgn="base">
              <a:lnSpc>
                <a:spcPct val="107000"/>
              </a:lnSpc>
              <a:spcBef>
                <a:spcPts val="0"/>
              </a:spcBef>
              <a:spcAft>
                <a:spcPts val="0"/>
              </a:spcAft>
            </a:pPr>
            <a:r>
              <a:rPr lang="en-US" sz="1800" u="sng">
                <a:effectLst/>
                <a:highlight>
                  <a:srgbClr val="D3D3D3"/>
                </a:highlight>
                <a:latin typeface="Calibri" panose="020F0502020204030204" pitchFamily="34" charset="0"/>
                <a:ea typeface="Times New Roman" panose="02020603050405020304" pitchFamily="18" charset="0"/>
                <a:cs typeface="Calibri" panose="020F0502020204030204" pitchFamily="34" charset="0"/>
              </a:rPr>
              <a:t>9.	An </a:t>
            </a:r>
            <a:r>
              <a:rPr lang="en-US" sz="1800" u="sng">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outdoor shelter located in the South Subdistrict of the Johnson Creek Basin plan district is subject to the development standards in section 33.537.140.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7981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12F550-8943-4027-9E90-A50AFE36181E}"/>
              </a:ext>
            </a:extLst>
          </p:cNvPr>
          <p:cNvSpPr>
            <a:spLocks noGrp="1"/>
          </p:cNvSpPr>
          <p:nvPr>
            <p:ph type="title"/>
          </p:nvPr>
        </p:nvSpPr>
        <p:spPr>
          <a:xfrm>
            <a:off x="841248" y="426720"/>
            <a:ext cx="10506456" cy="1919141"/>
          </a:xfrm>
        </p:spPr>
        <p:txBody>
          <a:bodyPr anchor="b">
            <a:normAutofit/>
          </a:bodyPr>
          <a:lstStyle/>
          <a:p>
            <a:r>
              <a:rPr lang="en-US" sz="5400">
                <a:latin typeface="Segoe UI Light" panose="020B0502040204020203" pitchFamily="34" charset="0"/>
                <a:ea typeface="Verdana" panose="020B0604030504040204" pitchFamily="34" charset="0"/>
                <a:cs typeface="Segoe UI Light" panose="020B0502040204020203" pitchFamily="34" charset="0"/>
              </a:rPr>
              <a:t>Part C: Archeological Resources </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6460EC2-0764-458E-9CC7-93B9C2A341DA}"/>
              </a:ext>
            </a:extLst>
          </p:cNvPr>
          <p:cNvSpPr>
            <a:spLocks noGrp="1"/>
          </p:cNvSpPr>
          <p:nvPr>
            <p:ph idx="1"/>
          </p:nvPr>
        </p:nvSpPr>
        <p:spPr>
          <a:xfrm>
            <a:off x="696849" y="3138271"/>
            <a:ext cx="3798951" cy="3024784"/>
          </a:xfrm>
        </p:spPr>
        <p:txBody>
          <a:bodyPr>
            <a:noAutofit/>
          </a:bodyPr>
          <a:lstStyle/>
          <a:p>
            <a:pPr marL="0" indent="0">
              <a:spcAft>
                <a:spcPts val="1200"/>
              </a:spcAft>
              <a:buNone/>
            </a:pPr>
            <a:r>
              <a:rPr lang="en-US" i="1">
                <a:latin typeface="Segoe UI" panose="020B0502040204020203" pitchFamily="34" charset="0"/>
                <a:cs typeface="Segoe UI" panose="020B0502040204020203" pitchFamily="34" charset="0"/>
              </a:rPr>
              <a:t>Continue to apply standards for archeological resources in the Columbia South Shore and Portland International Airport Plan Districts and the River Overlay Zone </a:t>
            </a:r>
            <a:endParaRPr lang="en-US" sz="2400"/>
          </a:p>
          <a:p>
            <a:endParaRPr lang="en-US" sz="2000"/>
          </a:p>
        </p:txBody>
      </p:sp>
      <p:sp>
        <p:nvSpPr>
          <p:cNvPr id="9" name="TextBox 8">
            <a:extLst>
              <a:ext uri="{FF2B5EF4-FFF2-40B4-BE49-F238E27FC236}">
                <a16:creationId xmlns:a16="http://schemas.microsoft.com/office/drawing/2014/main" id="{1021298B-890E-655D-4BDB-016681538699}"/>
              </a:ext>
            </a:extLst>
          </p:cNvPr>
          <p:cNvSpPr txBox="1"/>
          <p:nvPr/>
        </p:nvSpPr>
        <p:spPr>
          <a:xfrm>
            <a:off x="4895850" y="3114747"/>
            <a:ext cx="6896100" cy="2134367"/>
          </a:xfrm>
          <a:prstGeom prst="rect">
            <a:avLst/>
          </a:prstGeom>
          <a:noFill/>
          <a:ln>
            <a:solidFill>
              <a:schemeClr val="bg1">
                <a:lumMod val="65000"/>
              </a:schemeClr>
            </a:solidFill>
          </a:ln>
        </p:spPr>
        <p:txBody>
          <a:bodyPr wrap="square">
            <a:spAutoFit/>
          </a:bodyPr>
          <a:lstStyle/>
          <a:p>
            <a:pPr marL="0" marR="0" fontAlgn="base">
              <a:spcBef>
                <a:spcPts val="0"/>
              </a:spcBef>
              <a:spcAft>
                <a:spcPts val="0"/>
              </a:spcAft>
            </a:pPr>
            <a:r>
              <a:rPr lang="en-US" sz="1800" b="1">
                <a:solidFill>
                  <a:srgbClr val="0070C0"/>
                </a:solidFill>
                <a:effectLst/>
                <a:latin typeface="Calibri" panose="020F0502020204030204" pitchFamily="34" charset="0"/>
                <a:ea typeface="Times New Roman" panose="02020603050405020304" pitchFamily="18" charset="0"/>
              </a:rPr>
              <a:t>Proposed amendment:</a:t>
            </a:r>
            <a:endParaRPr lang="en-US" sz="1800">
              <a:effectLst/>
              <a:latin typeface="Times New Roman" panose="02020603050405020304" pitchFamily="18" charset="0"/>
              <a:ea typeface="Times New Roman" panose="02020603050405020304" pitchFamily="18" charset="0"/>
            </a:endParaRPr>
          </a:p>
          <a:p>
            <a:pPr marL="0" marR="0" fontAlgn="base">
              <a:lnSpc>
                <a:spcPct val="107000"/>
              </a:lnSpc>
              <a:spcBef>
                <a:spcPts val="0"/>
              </a:spcBef>
              <a:spcAft>
                <a:spcPts val="0"/>
              </a:spcAft>
            </a:pPr>
            <a:r>
              <a:rPr lang="en-US" sz="1800" b="1">
                <a:effectLst/>
                <a:latin typeface="Calibri" panose="020F0502020204030204" pitchFamily="34" charset="0"/>
                <a:ea typeface="Times New Roman" panose="02020603050405020304" pitchFamily="18" charset="0"/>
                <a:cs typeface="Calibri" panose="020F0502020204030204" pitchFamily="34" charset="0"/>
              </a:rPr>
              <a:t>Add 33.285.050.C.10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285750" fontAlgn="base">
              <a:lnSpc>
                <a:spcPct val="107000"/>
              </a:lnSpc>
              <a:spcBef>
                <a:spcPts val="0"/>
              </a:spcBef>
              <a:spcAft>
                <a:spcPts val="0"/>
              </a:spcAft>
            </a:pPr>
            <a:r>
              <a:rPr lang="en-US" sz="1800" u="sng">
                <a:effectLst/>
                <a:highlight>
                  <a:srgbClr val="D3D3D3"/>
                </a:highlight>
                <a:latin typeface="Calibri" panose="020F0502020204030204" pitchFamily="34" charset="0"/>
                <a:ea typeface="Times New Roman" panose="02020603050405020304" pitchFamily="18" charset="0"/>
                <a:cs typeface="Calibri" panose="020F0502020204030204" pitchFamily="34" charset="0"/>
              </a:rPr>
              <a:t>10.	An outdoor shelter located in a River overlay zone, the Columbia South Shore plan district, or the Portland International Airport plan district is subject to the respective archeological resource protection standards of the overlay zones or plan districts.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228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12F550-8943-4027-9E90-A50AFE36181E}"/>
              </a:ext>
            </a:extLst>
          </p:cNvPr>
          <p:cNvSpPr>
            <a:spLocks noGrp="1"/>
          </p:cNvSpPr>
          <p:nvPr>
            <p:ph type="title"/>
          </p:nvPr>
        </p:nvSpPr>
        <p:spPr>
          <a:xfrm>
            <a:off x="841248" y="426720"/>
            <a:ext cx="10506456" cy="1919141"/>
          </a:xfrm>
        </p:spPr>
        <p:txBody>
          <a:bodyPr anchor="b">
            <a:normAutofit/>
          </a:bodyPr>
          <a:lstStyle/>
          <a:p>
            <a:r>
              <a:rPr lang="en-US" sz="5400">
                <a:latin typeface="Segoe UI Light" panose="020B0502040204020203" pitchFamily="34" charset="0"/>
                <a:ea typeface="Verdana" panose="020B0604030504040204" pitchFamily="34" charset="0"/>
                <a:cs typeface="Segoe UI Light" panose="020B0502040204020203" pitchFamily="34" charset="0"/>
              </a:rPr>
              <a:t>Part D: Replace Documents</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BE79800C-2548-04E5-0C59-691938C4CB69}"/>
              </a:ext>
            </a:extLst>
          </p:cNvPr>
          <p:cNvSpPr>
            <a:spLocks noGrp="1"/>
          </p:cNvSpPr>
          <p:nvPr>
            <p:ph idx="1"/>
          </p:nvPr>
        </p:nvSpPr>
        <p:spPr>
          <a:xfrm>
            <a:off x="696913" y="3060400"/>
            <a:ext cx="10650537" cy="3361736"/>
          </a:xfrm>
        </p:spPr>
        <p:txBody>
          <a:bodyPr>
            <a:noAutofit/>
          </a:bodyPr>
          <a:lstStyle/>
          <a:p>
            <a:pPr marL="742950" marR="0" lvl="1" indent="-285750">
              <a:lnSpc>
                <a:spcPct val="107000"/>
              </a:lnSpc>
              <a:spcBef>
                <a:spcPts val="0"/>
              </a:spcBef>
              <a:spcAft>
                <a:spcPts val="800"/>
              </a:spcAft>
              <a:buFont typeface="Courier New" panose="02070309020205020404" pitchFamily="49" charset="0"/>
              <a:buChar char="o"/>
            </a:pPr>
            <a:r>
              <a:rPr lang="en-US">
                <a:effectLst/>
                <a:latin typeface="Segoe UI" panose="020B0502040204020203" pitchFamily="34" charset="0"/>
                <a:ea typeface="Calibri" panose="020F0502020204030204" pitchFamily="34" charset="0"/>
                <a:cs typeface="Times New Roman" panose="02020603050405020304" pitchFamily="18" charset="0"/>
              </a:rPr>
              <a:t>Replace Exhibit A – Findings, dated January 19, 2023 with the As-Amended Findings, dated February 6, 2023</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a:effectLst/>
                <a:latin typeface="Segoe UI" panose="020B0502040204020203" pitchFamily="34" charset="0"/>
                <a:ea typeface="Calibri" panose="020F0502020204030204" pitchFamily="34" charset="0"/>
                <a:cs typeface="Times New Roman" panose="02020603050405020304" pitchFamily="18" charset="0"/>
              </a:rPr>
              <a:t>Replace Exhibit B – Shelter to Housing Continuum – Part 2 - Recommended Draft dated January 19, 2023 with the Shelter to Housing Continuum -Part 2 -As-Amended Draft, dated February 2023.</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a:effectLst/>
                <a:latin typeface="Segoe UI" panose="020B0502040204020203" pitchFamily="34" charset="0"/>
                <a:ea typeface="Calibri" panose="020F0502020204030204" pitchFamily="34" charset="0"/>
                <a:cs typeface="Times New Roman" panose="02020603050405020304" pitchFamily="18" charset="0"/>
              </a:rPr>
              <a:t>Amend findings 22 and 23 and directives a, b, and c to refer to the As-Amended Draft dated February 2023	</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0445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12F550-8943-4027-9E90-A50AFE36181E}"/>
              </a:ext>
            </a:extLst>
          </p:cNvPr>
          <p:cNvSpPr>
            <a:spLocks noGrp="1"/>
          </p:cNvSpPr>
          <p:nvPr>
            <p:ph type="title"/>
          </p:nvPr>
        </p:nvSpPr>
        <p:spPr>
          <a:xfrm>
            <a:off x="841248" y="426720"/>
            <a:ext cx="10506456" cy="1919141"/>
          </a:xfrm>
        </p:spPr>
        <p:txBody>
          <a:bodyPr anchor="b">
            <a:normAutofit/>
          </a:bodyPr>
          <a:lstStyle/>
          <a:p>
            <a:pPr>
              <a:spcAft>
                <a:spcPts val="600"/>
              </a:spcAft>
            </a:pPr>
            <a:r>
              <a:rPr lang="en-US" sz="5400">
                <a:latin typeface="Segoe UI Light" panose="020B0502040204020203" pitchFamily="34" charset="0"/>
                <a:ea typeface="Verdana"/>
                <a:cs typeface="Segoe UI Light" panose="020B0502040204020203" pitchFamily="34" charset="0"/>
              </a:rPr>
              <a:t>The Record of Evidence</a:t>
            </a:r>
            <a:endParaRPr lang="en-US" sz="5400">
              <a:latin typeface="Segoe UI Light" panose="020B0502040204020203" pitchFamily="34" charset="0"/>
              <a:cs typeface="Segoe UI Light" panose="020B0502040204020203" pitchFamily="34" charset="0"/>
            </a:endParaRP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6460EC2-0764-458E-9CC7-93B9C2A341DA}"/>
              </a:ext>
            </a:extLst>
          </p:cNvPr>
          <p:cNvSpPr>
            <a:spLocks noGrp="1"/>
          </p:cNvSpPr>
          <p:nvPr>
            <p:ph idx="1"/>
          </p:nvPr>
        </p:nvSpPr>
        <p:spPr>
          <a:xfrm>
            <a:off x="841248" y="3337269"/>
            <a:ext cx="10509504" cy="2905686"/>
          </a:xfrm>
        </p:spPr>
        <p:txBody>
          <a:bodyPr>
            <a:noAutofit/>
          </a:bodyPr>
          <a:lstStyle/>
          <a:p>
            <a:pPr marL="0" indent="0">
              <a:buNone/>
            </a:pPr>
            <a:r>
              <a:rPr lang="en-US"/>
              <a:t>There is 1 piece of written testimony in the Map App: </a:t>
            </a:r>
          </a:p>
          <a:p>
            <a:pPr marL="0" indent="0">
              <a:buNone/>
            </a:pPr>
            <a:endParaRPr lang="en-US" sz="100"/>
          </a:p>
          <a:p>
            <a:pPr marL="457200" lvl="1" indent="0">
              <a:buNone/>
            </a:pPr>
            <a:r>
              <a:rPr lang="en-US" u="sng" err="1"/>
              <a:t>portlandmaps.com</a:t>
            </a:r>
            <a:r>
              <a:rPr lang="en-US" u="sng"/>
              <a:t>/bps/</a:t>
            </a:r>
            <a:r>
              <a:rPr lang="en-US" u="sng" err="1"/>
              <a:t>mapapp</a:t>
            </a:r>
            <a:r>
              <a:rPr lang="en-US" u="sng"/>
              <a:t>/proposals/#/shelter-to-housing</a:t>
            </a:r>
          </a:p>
          <a:p>
            <a:pPr marL="0" indent="0">
              <a:buNone/>
            </a:pPr>
            <a:endParaRPr lang="en-US" u="sng"/>
          </a:p>
          <a:p>
            <a:pPr marL="0" indent="0">
              <a:buNone/>
            </a:pPr>
            <a:r>
              <a:rPr lang="en-US"/>
              <a:t>Additional evidence supporting this ordinance can be found on the Auditor’s Office website:</a:t>
            </a:r>
          </a:p>
          <a:p>
            <a:pPr marL="0" indent="0">
              <a:buNone/>
            </a:pPr>
            <a:endParaRPr lang="en-US" sz="100"/>
          </a:p>
          <a:p>
            <a:pPr marL="457200" lvl="1" indent="0">
              <a:buNone/>
            </a:pPr>
            <a:r>
              <a:rPr lang="en-US" u="sng" err="1"/>
              <a:t>efiles.portlandoregon.gov</a:t>
            </a:r>
            <a:r>
              <a:rPr lang="en-US" u="sng"/>
              <a:t>/record/15371642</a:t>
            </a:r>
          </a:p>
          <a:p>
            <a:pPr marL="0" indent="0">
              <a:buNone/>
            </a:pPr>
            <a:endParaRPr lang="en-US" sz="2400">
              <a:latin typeface="Segoe UI" panose="020B0502040204020203" pitchFamily="34" charset="0"/>
              <a:cs typeface="Segoe UI" panose="020B0502040204020203" pitchFamily="34" charset="0"/>
            </a:endParaRPr>
          </a:p>
          <a:p>
            <a:endParaRPr lang="en-US" sz="24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81779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12F550-8943-4027-9E90-A50AFE36181E}"/>
              </a:ext>
            </a:extLst>
          </p:cNvPr>
          <p:cNvSpPr>
            <a:spLocks noGrp="1"/>
          </p:cNvSpPr>
          <p:nvPr>
            <p:ph type="title"/>
          </p:nvPr>
        </p:nvSpPr>
        <p:spPr>
          <a:xfrm>
            <a:off x="841248" y="426720"/>
            <a:ext cx="10506456" cy="1919141"/>
          </a:xfrm>
        </p:spPr>
        <p:txBody>
          <a:bodyPr anchor="b">
            <a:normAutofit/>
          </a:bodyPr>
          <a:lstStyle/>
          <a:p>
            <a:pPr>
              <a:spcAft>
                <a:spcPts val="600"/>
              </a:spcAft>
            </a:pPr>
            <a:r>
              <a:rPr lang="en-US" sz="5400">
                <a:latin typeface="Segoe UI Light" panose="020B0502040204020203" pitchFamily="34" charset="0"/>
                <a:ea typeface="Verdana"/>
                <a:cs typeface="Segoe UI Light" panose="020B0502040204020203" pitchFamily="34" charset="0"/>
              </a:rPr>
              <a:t>City Council Action</a:t>
            </a:r>
            <a:endParaRPr lang="en-US" sz="5400">
              <a:latin typeface="Segoe UI Light" panose="020B0502040204020203" pitchFamily="34" charset="0"/>
              <a:cs typeface="Segoe UI Light" panose="020B0502040204020203" pitchFamily="34" charset="0"/>
            </a:endParaRP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6460EC2-0764-458E-9CC7-93B9C2A341DA}"/>
              </a:ext>
            </a:extLst>
          </p:cNvPr>
          <p:cNvSpPr>
            <a:spLocks noGrp="1"/>
          </p:cNvSpPr>
          <p:nvPr>
            <p:ph idx="1"/>
          </p:nvPr>
        </p:nvSpPr>
        <p:spPr>
          <a:xfrm>
            <a:off x="841248" y="3337269"/>
            <a:ext cx="10509504" cy="2905686"/>
          </a:xfrm>
        </p:spPr>
        <p:txBody>
          <a:bodyPr>
            <a:noAutofit/>
          </a:bodyPr>
          <a:lstStyle/>
          <a:p>
            <a:pPr marL="0" indent="0">
              <a:buNone/>
            </a:pPr>
            <a:r>
              <a:rPr lang="en-US"/>
              <a:t>Recommend that City Council:</a:t>
            </a:r>
          </a:p>
          <a:p>
            <a:r>
              <a:rPr lang="en-US"/>
              <a:t>Vote on the amendment;</a:t>
            </a:r>
          </a:p>
          <a:p>
            <a:r>
              <a:rPr lang="en-US"/>
              <a:t>Adopt the Shelter to Housing – Part 2: Technical Amendments-As Amended Draft; and</a:t>
            </a:r>
          </a:p>
          <a:p>
            <a:r>
              <a:rPr lang="en-US"/>
              <a:t>Amend the Zoning Code as shown in the Shelter to Housing – Part 2: Technical Amendments-As Amended Draft.</a:t>
            </a:r>
          </a:p>
          <a:p>
            <a:pPr marL="0" indent="0">
              <a:buNone/>
            </a:pPr>
            <a:endParaRPr lang="en-US" sz="2400">
              <a:latin typeface="Segoe UI" panose="020B0502040204020203" pitchFamily="34" charset="0"/>
              <a:cs typeface="Segoe UI" panose="020B0502040204020203" pitchFamily="34" charset="0"/>
            </a:endParaRPr>
          </a:p>
          <a:p>
            <a:endParaRPr lang="en-US" sz="24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17002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2F550-8943-4027-9E90-A50AFE36181E}"/>
              </a:ext>
            </a:extLst>
          </p:cNvPr>
          <p:cNvSpPr>
            <a:spLocks noGrp="1"/>
          </p:cNvSpPr>
          <p:nvPr>
            <p:ph type="title"/>
          </p:nvPr>
        </p:nvSpPr>
        <p:spPr>
          <a:xfrm>
            <a:off x="841248" y="426720"/>
            <a:ext cx="10506456" cy="2263276"/>
          </a:xfrm>
        </p:spPr>
        <p:txBody>
          <a:bodyPr anchor="b">
            <a:normAutofit fontScale="90000"/>
          </a:bodyPr>
          <a:lstStyle/>
          <a:p>
            <a:r>
              <a:rPr lang="en-US" sz="5400">
                <a:latin typeface="Segoe UI Light" panose="020B0502040204020203" pitchFamily="34" charset="0"/>
                <a:ea typeface="Verdana" panose="020B0604030504040204" pitchFamily="34" charset="0"/>
                <a:cs typeface="Segoe UI Light" panose="020B0502040204020203" pitchFamily="34" charset="0"/>
              </a:rPr>
              <a:t>Part D – Replace documents attached to the ordinance to reflect Parts A-C:</a:t>
            </a:r>
          </a:p>
        </p:txBody>
      </p:sp>
      <p:sp>
        <p:nvSpPr>
          <p:cNvPr id="3" name="Content Placeholder 2">
            <a:extLst>
              <a:ext uri="{FF2B5EF4-FFF2-40B4-BE49-F238E27FC236}">
                <a16:creationId xmlns:a16="http://schemas.microsoft.com/office/drawing/2014/main" id="{F6460EC2-0764-458E-9CC7-93B9C2A341DA}"/>
              </a:ext>
            </a:extLst>
          </p:cNvPr>
          <p:cNvSpPr>
            <a:spLocks noGrp="1"/>
          </p:cNvSpPr>
          <p:nvPr>
            <p:ph idx="1"/>
          </p:nvPr>
        </p:nvSpPr>
        <p:spPr>
          <a:xfrm>
            <a:off x="841248" y="3017520"/>
            <a:ext cx="10509504" cy="2869571"/>
          </a:xfrm>
        </p:spPr>
        <p:txBody>
          <a:bodyPr vert="horz" lIns="91440" tIns="45720" rIns="91440" bIns="45720" rtlCol="0" anchor="t">
            <a:noAutofit/>
          </a:bodyPr>
          <a:lstStyle/>
          <a:p>
            <a:pPr marL="742950" marR="0" lvl="1" indent="-285750">
              <a:lnSpc>
                <a:spcPct val="107000"/>
              </a:lnSpc>
              <a:spcBef>
                <a:spcPts val="0"/>
              </a:spcBef>
              <a:spcAft>
                <a:spcPts val="800"/>
              </a:spcAft>
              <a:buFont typeface="Courier New" panose="02070309020205020404" pitchFamily="49" charset="0"/>
              <a:buChar char="o"/>
            </a:pPr>
            <a:r>
              <a:rPr lang="en-US" sz="2000">
                <a:effectLst/>
                <a:latin typeface="Segoe UI"/>
                <a:ea typeface="Calibri" panose="020F0502020204030204" pitchFamily="34" charset="0"/>
                <a:cs typeface="Times New Roman"/>
              </a:rPr>
              <a:t>Replace Exhibit A – Findings, dated January 19, 2023 with the As-Amended Findings, dated February 6, 2023</a:t>
            </a:r>
          </a:p>
          <a:p>
            <a:pPr marL="742950" marR="0" lvl="1" indent="-285750">
              <a:lnSpc>
                <a:spcPct val="107000"/>
              </a:lnSpc>
              <a:spcBef>
                <a:spcPts val="0"/>
              </a:spcBef>
              <a:spcAft>
                <a:spcPts val="800"/>
              </a:spcAft>
              <a:buFont typeface="Courier New" panose="02070309020205020404" pitchFamily="49" charset="0"/>
              <a:buChar char="o"/>
            </a:pPr>
            <a:r>
              <a:rPr lang="en-US" sz="2000">
                <a:effectLst/>
                <a:latin typeface="Segoe UI"/>
                <a:ea typeface="Calibri" panose="020F0502020204030204" pitchFamily="34" charset="0"/>
                <a:cs typeface="Times New Roman"/>
              </a:rPr>
              <a:t>Replace Exhibit B – Shelter to Housing Continuum – Part 2 - Recommended Draft dated January 19, 2023 with the Shelter to Housing Continuum -Part 2 -As-Amended Draft, dated February 2023.</a:t>
            </a:r>
          </a:p>
          <a:p>
            <a:pPr marL="742950" lvl="1" indent="-285750">
              <a:lnSpc>
                <a:spcPct val="107000"/>
              </a:lnSpc>
              <a:spcBef>
                <a:spcPts val="0"/>
              </a:spcBef>
              <a:spcAft>
                <a:spcPts val="800"/>
              </a:spcAft>
              <a:buFont typeface="Courier New" panose="02070309020205020404" pitchFamily="49" charset="0"/>
              <a:buChar char="o"/>
            </a:pPr>
            <a:r>
              <a:rPr lang="en-US" sz="2000">
                <a:effectLst/>
                <a:latin typeface="Segoe UI"/>
                <a:ea typeface="Calibri" panose="020F0502020204030204" pitchFamily="34" charset="0"/>
                <a:cs typeface="Times New Roman"/>
              </a:rPr>
              <a:t>Amend finding 22 </a:t>
            </a:r>
            <a:r>
              <a:rPr lang="en-US" sz="2000">
                <a:latin typeface="Segoe UI"/>
                <a:ea typeface="Calibri" panose="020F0502020204030204" pitchFamily="34" charset="0"/>
                <a:cs typeface="Times New Roman"/>
              </a:rPr>
              <a:t>and 23 and</a:t>
            </a:r>
            <a:r>
              <a:rPr lang="en-US" sz="2000">
                <a:effectLst/>
                <a:latin typeface="Segoe UI"/>
                <a:ea typeface="Calibri" panose="020F0502020204030204" pitchFamily="34" charset="0"/>
                <a:cs typeface="Times New Roman"/>
              </a:rPr>
              <a:t> directives a, b, and c to refer to the As-Amended Draft dated February 2023	</a:t>
            </a:r>
          </a:p>
        </p:txBody>
      </p:sp>
    </p:spTree>
    <p:extLst>
      <p:ext uri="{BB962C8B-B14F-4D97-AF65-F5344CB8AC3E}">
        <p14:creationId xmlns:p14="http://schemas.microsoft.com/office/powerpoint/2010/main" val="385827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DED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B98021-F0CC-4854-8CB8-A57FDC8CF360}"/>
              </a:ext>
            </a:extLst>
          </p:cNvPr>
          <p:cNvSpPr>
            <a:spLocks noGrp="1"/>
          </p:cNvSpPr>
          <p:nvPr>
            <p:ph type="subTitle" idx="4294967295"/>
          </p:nvPr>
        </p:nvSpPr>
        <p:spPr>
          <a:xfrm>
            <a:off x="9549114" y="0"/>
            <a:ext cx="2642885" cy="6858000"/>
          </a:xfrm>
          <a:solidFill>
            <a:srgbClr val="ED7D31"/>
          </a:solidFill>
        </p:spPr>
        <p:txBody>
          <a:bodyPr anchor="ctr">
            <a:normAutofit/>
          </a:bodyPr>
          <a:lstStyle/>
          <a:p>
            <a:pPr marL="0" indent="0" algn="ctr">
              <a:buNone/>
            </a:pPr>
            <a:endParaRPr lang="en-US" sz="2400">
              <a:solidFill>
                <a:schemeClr val="bg1"/>
              </a:solidFill>
              <a:latin typeface="Segoe UI" panose="020B0502040204020203" pitchFamily="34" charset="0"/>
              <a:ea typeface="Verdana" panose="020B0604030504040204" pitchFamily="34" charset="0"/>
              <a:cs typeface="Segoe UI" panose="020B0502040204020203" pitchFamily="34" charset="0"/>
            </a:endParaRPr>
          </a:p>
          <a:p>
            <a:pPr marL="0" indent="0" algn="ctr">
              <a:buNone/>
            </a:pPr>
            <a:endParaRPr lang="en-US" sz="2400">
              <a:solidFill>
                <a:schemeClr val="bg1"/>
              </a:solidFill>
              <a:latin typeface="Segoe UI" panose="020B0502040204020203" pitchFamily="34" charset="0"/>
              <a:ea typeface="Verdana" panose="020B0604030504040204" pitchFamily="34" charset="0"/>
              <a:cs typeface="Segoe UI" panose="020B0502040204020203" pitchFamily="34" charset="0"/>
            </a:endParaRPr>
          </a:p>
          <a:p>
            <a:pPr marL="0" indent="0" algn="ctr">
              <a:buNone/>
            </a:pPr>
            <a:endParaRPr lang="en-US" sz="2400">
              <a:solidFill>
                <a:schemeClr val="bg1"/>
              </a:solidFill>
              <a:latin typeface="Segoe UI" panose="020B0502040204020203" pitchFamily="34" charset="0"/>
              <a:ea typeface="Verdana" panose="020B0604030504040204" pitchFamily="34" charset="0"/>
              <a:cs typeface="Segoe UI" panose="020B0502040204020203" pitchFamily="34" charset="0"/>
            </a:endParaRPr>
          </a:p>
          <a:p>
            <a:pPr marL="0" indent="0" algn="ctr">
              <a:buNone/>
            </a:pPr>
            <a:endParaRPr lang="en-US" sz="2400">
              <a:solidFill>
                <a:schemeClr val="bg1"/>
              </a:solidFill>
              <a:latin typeface="Segoe UI" panose="020B0502040204020203" pitchFamily="34" charset="0"/>
              <a:ea typeface="Verdana" panose="020B0604030504040204" pitchFamily="34" charset="0"/>
              <a:cs typeface="Segoe UI" panose="020B0502040204020203" pitchFamily="34" charset="0"/>
            </a:endParaRPr>
          </a:p>
          <a:p>
            <a:pPr marL="0" indent="0" algn="ctr">
              <a:buNone/>
            </a:pPr>
            <a:r>
              <a:rPr lang="en-US" sz="2400">
                <a:solidFill>
                  <a:schemeClr val="bg1"/>
                </a:solidFill>
                <a:latin typeface="Segoe UI" panose="020B0502040204020203" pitchFamily="34" charset="0"/>
                <a:ea typeface="Verdana" panose="020B0604030504040204" pitchFamily="34" charset="0"/>
                <a:cs typeface="Segoe UI" panose="020B0502040204020203" pitchFamily="34" charset="0"/>
              </a:rPr>
              <a:t>City Council  </a:t>
            </a:r>
          </a:p>
          <a:p>
            <a:pPr marL="0" indent="0" algn="ctr">
              <a:buNone/>
            </a:pPr>
            <a:r>
              <a:rPr lang="en-US" sz="2400">
                <a:solidFill>
                  <a:schemeClr val="bg1"/>
                </a:solidFill>
                <a:latin typeface="Segoe UI" panose="020B0502040204020203" pitchFamily="34" charset="0"/>
                <a:ea typeface="Verdana" panose="020B0604030504040204" pitchFamily="34" charset="0"/>
                <a:cs typeface="Segoe UI" panose="020B0502040204020203" pitchFamily="34" charset="0"/>
              </a:rPr>
              <a:t>Hearing</a:t>
            </a:r>
            <a:r>
              <a:rPr lang="en-US" sz="2400">
                <a:solidFill>
                  <a:schemeClr val="bg1"/>
                </a:solidFill>
                <a:latin typeface="Segoe UI"/>
                <a:ea typeface="Verdana"/>
                <a:cs typeface="Segoe UI"/>
              </a:rPr>
              <a:t> </a:t>
            </a:r>
          </a:p>
          <a:p>
            <a:pPr marL="0" indent="0" algn="ctr">
              <a:buNone/>
            </a:pPr>
            <a:r>
              <a:rPr lang="en-US" sz="2400">
                <a:solidFill>
                  <a:schemeClr val="bg1"/>
                </a:solidFill>
                <a:latin typeface="Segoe UI"/>
                <a:ea typeface="Verdana"/>
                <a:cs typeface="Segoe UI"/>
              </a:rPr>
              <a:t>Feb 8, 2023</a:t>
            </a:r>
          </a:p>
        </p:txBody>
      </p:sp>
      <p:pic>
        <p:nvPicPr>
          <p:cNvPr id="5" name="Picture 4" descr="A picture containing building, table, sitting, person&#10;&#10;Description automatically generated">
            <a:extLst>
              <a:ext uri="{FF2B5EF4-FFF2-40B4-BE49-F238E27FC236}">
                <a16:creationId xmlns:a16="http://schemas.microsoft.com/office/drawing/2014/main" id="{C717C9F9-0039-48E8-AD4D-1C4D8A93D36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56356" y="933097"/>
            <a:ext cx="7986888" cy="4991806"/>
          </a:xfrm>
          <a:prstGeom prst="rect">
            <a:avLst/>
          </a:prstGeom>
        </p:spPr>
      </p:pic>
      <p:sp>
        <p:nvSpPr>
          <p:cNvPr id="2" name="TextBox 1">
            <a:extLst>
              <a:ext uri="{FF2B5EF4-FFF2-40B4-BE49-F238E27FC236}">
                <a16:creationId xmlns:a16="http://schemas.microsoft.com/office/drawing/2014/main" id="{69F61321-1ED4-8295-193B-04B02C457A7F}"/>
              </a:ext>
            </a:extLst>
          </p:cNvPr>
          <p:cNvSpPr txBox="1"/>
          <p:nvPr/>
        </p:nvSpPr>
        <p:spPr>
          <a:xfrm>
            <a:off x="5612553" y="4211392"/>
            <a:ext cx="2526896" cy="1015663"/>
          </a:xfrm>
          <a:prstGeom prst="rect">
            <a:avLst/>
          </a:prstGeom>
          <a:noFill/>
        </p:spPr>
        <p:txBody>
          <a:bodyPr wrap="square" rtlCol="0">
            <a:spAutoFit/>
          </a:bodyPr>
          <a:lstStyle/>
          <a:p>
            <a:r>
              <a:rPr lang="en-US" sz="2000">
                <a:latin typeface="Segoe UI" panose="020B0502040204020203" pitchFamily="34" charset="0"/>
                <a:cs typeface="Segoe UI" panose="020B0502040204020203" pitchFamily="34" charset="0"/>
              </a:rPr>
              <a:t>Technical Amendments Package</a:t>
            </a:r>
          </a:p>
        </p:txBody>
      </p:sp>
      <p:pic>
        <p:nvPicPr>
          <p:cNvPr id="6" name="Picture 5" descr="A picture containing shape&#10;&#10;Description automatically generated">
            <a:extLst>
              <a:ext uri="{FF2B5EF4-FFF2-40B4-BE49-F238E27FC236}">
                <a16:creationId xmlns:a16="http://schemas.microsoft.com/office/drawing/2014/main" id="{FC7C0D8D-3606-02D8-C8AC-6460ACF2D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2553" y="5511158"/>
            <a:ext cx="2502413" cy="445009"/>
          </a:xfrm>
          <a:prstGeom prst="rect">
            <a:avLst/>
          </a:prstGeom>
        </p:spPr>
      </p:pic>
      <p:sp>
        <p:nvSpPr>
          <p:cNvPr id="8" name="Text Placeholder 4">
            <a:extLst>
              <a:ext uri="{FF2B5EF4-FFF2-40B4-BE49-F238E27FC236}">
                <a16:creationId xmlns:a16="http://schemas.microsoft.com/office/drawing/2014/main" id="{4E0D1A0D-8666-954F-B3B0-622D9AABF734}"/>
              </a:ext>
            </a:extLst>
          </p:cNvPr>
          <p:cNvSpPr txBox="1">
            <a:spLocks/>
          </p:cNvSpPr>
          <p:nvPr/>
        </p:nvSpPr>
        <p:spPr>
          <a:xfrm>
            <a:off x="10041011" y="5327520"/>
            <a:ext cx="1659089" cy="597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en-US" sz="1600">
                <a:solidFill>
                  <a:schemeClr val="bg1"/>
                </a:solidFill>
                <a:latin typeface="Segoe UI" panose="020B0502040204020203" pitchFamily="34" charset="0"/>
                <a:cs typeface="Segoe UI" panose="020B0502040204020203" pitchFamily="34" charset="0"/>
              </a:rPr>
              <a:t>Sandra Wood</a:t>
            </a:r>
          </a:p>
          <a:p>
            <a:pPr marL="0" indent="0" algn="ctr">
              <a:lnSpc>
                <a:spcPct val="100000"/>
              </a:lnSpc>
              <a:spcBef>
                <a:spcPts val="600"/>
              </a:spcBef>
              <a:buNone/>
            </a:pPr>
            <a:r>
              <a:rPr lang="en-US" sz="1600">
                <a:solidFill>
                  <a:schemeClr val="bg1"/>
                </a:solidFill>
                <a:latin typeface="Segoe UI" panose="020B0502040204020203" pitchFamily="34" charset="0"/>
                <a:cs typeface="Segoe UI" panose="020B0502040204020203" pitchFamily="34" charset="0"/>
              </a:rPr>
              <a:t>JP McNeil</a:t>
            </a:r>
          </a:p>
        </p:txBody>
      </p:sp>
    </p:spTree>
    <p:extLst>
      <p:ext uri="{BB962C8B-B14F-4D97-AF65-F5344CB8AC3E}">
        <p14:creationId xmlns:p14="http://schemas.microsoft.com/office/powerpoint/2010/main" val="277184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5A60DE-6DFA-7247-8F27-D29C2650BF54}"/>
              </a:ext>
            </a:extLst>
          </p:cNvPr>
          <p:cNvSpPr>
            <a:spLocks noGrp="1"/>
          </p:cNvSpPr>
          <p:nvPr>
            <p:ph idx="1"/>
          </p:nvPr>
        </p:nvSpPr>
        <p:spPr>
          <a:xfrm>
            <a:off x="4914900" y="1600199"/>
            <a:ext cx="7081482" cy="4541294"/>
          </a:xfrm>
        </p:spPr>
        <p:txBody>
          <a:bodyPr>
            <a:normAutofit/>
          </a:bodyPr>
          <a:lstStyle/>
          <a:p>
            <a:pPr marL="0" lvl="0" indent="0">
              <a:buNone/>
            </a:pPr>
            <a:r>
              <a:rPr lang="en-US" sz="3800">
                <a:latin typeface="Segoe UI Light" panose="020B0502040204020203" pitchFamily="34" charset="0"/>
                <a:cs typeface="Segoe UI Light" panose="020B0502040204020203" pitchFamily="34" charset="0"/>
              </a:rPr>
              <a:t>Shelters are allowed:</a:t>
            </a:r>
          </a:p>
          <a:p>
            <a:r>
              <a:rPr lang="en-US" sz="2800">
                <a:latin typeface="Segoe UI Light" panose="020B0502040204020203" pitchFamily="34" charset="0"/>
                <a:cs typeface="Segoe UI Light" panose="020B0502040204020203" pitchFamily="34" charset="0"/>
              </a:rPr>
              <a:t>Long-Term / Permanent</a:t>
            </a:r>
            <a:r>
              <a:rPr lang="en-US" sz="2800">
                <a:latin typeface="Segoe UI" panose="020B0502040204020203" pitchFamily="34" charset="0"/>
                <a:cs typeface="Segoe UI" panose="020B0502040204020203" pitchFamily="34" charset="0"/>
              </a:rPr>
              <a:t> </a:t>
            </a:r>
          </a:p>
          <a:p>
            <a:r>
              <a:rPr lang="en-US" sz="2800">
                <a:latin typeface="Segoe UI Light" panose="020B0502040204020203" pitchFamily="34" charset="0"/>
                <a:cs typeface="Segoe UI Light" panose="020B0502040204020203" pitchFamily="34" charset="0"/>
              </a:rPr>
              <a:t>Temporarily during a designated emergency (for the duration of the emergency)</a:t>
            </a:r>
          </a:p>
          <a:p>
            <a:r>
              <a:rPr lang="en-US" sz="2800">
                <a:latin typeface="Segoe UI Light" panose="020B0502040204020203" pitchFamily="34" charset="0"/>
                <a:cs typeface="Segoe UI Light" panose="020B0502040204020203" pitchFamily="34" charset="0"/>
              </a:rPr>
              <a:t>Temporarily without a designated  emergency (up to 180 days)</a:t>
            </a:r>
          </a:p>
          <a:p>
            <a:pPr marL="0" indent="0">
              <a:buNone/>
            </a:pPr>
            <a:br>
              <a:rPr lang="en-US" u="sng">
                <a:latin typeface="Segoe UI" panose="020B0502040204020203" pitchFamily="34" charset="0"/>
                <a:cs typeface="Segoe UI" panose="020B0502040204020203" pitchFamily="34" charset="0"/>
              </a:rPr>
            </a:br>
            <a:endParaRPr lang="en-US" u="sng">
              <a:latin typeface="Segoe UI" panose="020B0502040204020203" pitchFamily="34" charset="0"/>
              <a:cs typeface="Segoe UI" panose="020B0502040204020203" pitchFamily="34" charset="0"/>
            </a:endParaRPr>
          </a:p>
          <a:p>
            <a:pPr fontAlgn="base"/>
            <a:endParaRPr lang="en-US">
              <a:latin typeface="Segoe UI" panose="020B0502040204020203" pitchFamily="34" charset="0"/>
              <a:cs typeface="Segoe UI" panose="020B0502040204020203" pitchFamily="34" charset="0"/>
            </a:endParaRPr>
          </a:p>
          <a:p>
            <a:endParaRPr lang="en-US">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0245B379-7D30-1045-B7EA-984F17AC1A92}"/>
              </a:ext>
            </a:extLst>
          </p:cNvPr>
          <p:cNvPicPr>
            <a:picLocks noChangeAspect="1"/>
          </p:cNvPicPr>
          <p:nvPr/>
        </p:nvPicPr>
        <p:blipFill>
          <a:blip r:embed="rId3">
            <a:extLst>
              <a:ext uri="{28A0092B-C50C-407E-A947-70E740481C1C}">
                <a14:useLocalDpi xmlns:a14="http://schemas.microsoft.com/office/drawing/2010/main" val="0"/>
              </a:ext>
            </a:extLst>
          </a:blip>
          <a:srcRect l="30853" r="30853"/>
          <a:stretch/>
        </p:blipFill>
        <p:spPr>
          <a:xfrm>
            <a:off x="0" y="-4758"/>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4142850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B49F076-70BF-F066-915A-73AC033A473B}"/>
              </a:ext>
            </a:extLst>
          </p:cNvPr>
          <p:cNvSpPr txBox="1">
            <a:spLocks/>
          </p:cNvSpPr>
          <p:nvPr/>
        </p:nvSpPr>
        <p:spPr>
          <a:xfrm>
            <a:off x="4804411" y="1388557"/>
            <a:ext cx="6088379" cy="6459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Segoe UI" panose="020B0502040204020203" pitchFamily="34" charset="0"/>
                <a:cs typeface="Segoe UI" panose="020B0502040204020203" pitchFamily="34" charset="0"/>
              </a:rPr>
              <a:t>Community Involvement </a:t>
            </a:r>
          </a:p>
        </p:txBody>
      </p:sp>
      <p:sp>
        <p:nvSpPr>
          <p:cNvPr id="3" name="Text Placeholder 3">
            <a:extLst>
              <a:ext uri="{FF2B5EF4-FFF2-40B4-BE49-F238E27FC236}">
                <a16:creationId xmlns:a16="http://schemas.microsoft.com/office/drawing/2014/main" id="{F325416A-BF46-5640-7A0C-5268A60B69B7}"/>
              </a:ext>
            </a:extLst>
          </p:cNvPr>
          <p:cNvSpPr txBox="1">
            <a:spLocks/>
          </p:cNvSpPr>
          <p:nvPr/>
        </p:nvSpPr>
        <p:spPr>
          <a:xfrm>
            <a:off x="4724401" y="2420399"/>
            <a:ext cx="6629401" cy="37191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spcAft>
                <a:spcPts val="600"/>
              </a:spcAft>
              <a:buFont typeface="Symbol" panose="05050102010706020507" pitchFamily="18" charset="2"/>
              <a:buChar char=""/>
              <a:tabLst>
                <a:tab pos="5943600" algn="r"/>
              </a:tabLst>
            </a:pPr>
            <a:r>
              <a:rPr lang="en-US" sz="2200">
                <a:latin typeface="Segoe UI" panose="020B0502040204020203" pitchFamily="34" charset="0"/>
                <a:cs typeface="Segoe UI" panose="020B0502040204020203" pitchFamily="34" charset="0"/>
              </a:rPr>
              <a:t>Housing Continuum Workgroup discussion </a:t>
            </a:r>
          </a:p>
          <a:p>
            <a:pPr marL="342900" indent="-342900">
              <a:spcBef>
                <a:spcPts val="200"/>
              </a:spcBef>
              <a:spcAft>
                <a:spcPts val="600"/>
              </a:spcAft>
              <a:buFont typeface="Symbol" panose="05050102010706020507" pitchFamily="18" charset="2"/>
              <a:buChar char=""/>
              <a:tabLst>
                <a:tab pos="5943600" algn="r"/>
              </a:tabLst>
            </a:pPr>
            <a:r>
              <a:rPr lang="en-US" sz="2200">
                <a:latin typeface="Segoe UI" panose="020B0502040204020203" pitchFamily="34" charset="0"/>
                <a:cs typeface="Segoe UI" panose="020B0502040204020203" pitchFamily="34" charset="0"/>
              </a:rPr>
              <a:t>District coalitions and neighborhood groups meetings - September/October 2022</a:t>
            </a:r>
          </a:p>
          <a:p>
            <a:pPr marL="342900" indent="-342900">
              <a:spcBef>
                <a:spcPts val="200"/>
              </a:spcBef>
              <a:spcAft>
                <a:spcPts val="600"/>
              </a:spcAft>
              <a:buFont typeface="Symbol" panose="05050102010706020507" pitchFamily="18" charset="2"/>
              <a:buChar char=""/>
              <a:tabLst>
                <a:tab pos="5943600" algn="r"/>
              </a:tabLst>
            </a:pPr>
            <a:r>
              <a:rPr lang="en-US" sz="2200">
                <a:latin typeface="Segoe UI" panose="020B0502040204020203" pitchFamily="34" charset="0"/>
                <a:cs typeface="Segoe UI" panose="020B0502040204020203" pitchFamily="34" charset="0"/>
              </a:rPr>
              <a:t>Safe Rest Village and Joint Office of Homeless Services - ongoing</a:t>
            </a:r>
          </a:p>
          <a:p>
            <a:pPr marL="342900" indent="-342900">
              <a:spcBef>
                <a:spcPts val="200"/>
              </a:spcBef>
              <a:spcAft>
                <a:spcPts val="600"/>
              </a:spcAft>
              <a:buFont typeface="Symbol" panose="05050102010706020507" pitchFamily="18" charset="2"/>
              <a:buChar char=""/>
              <a:tabLst>
                <a:tab pos="5943600" algn="r"/>
              </a:tabLst>
            </a:pPr>
            <a:r>
              <a:rPr lang="en-US" sz="2200">
                <a:latin typeface="Segoe UI" panose="020B0502040204020203" pitchFamily="34" charset="0"/>
                <a:cs typeface="Segoe UI" panose="020B0502040204020203" pitchFamily="34" charset="0"/>
              </a:rPr>
              <a:t>Public notices mailed —September 2022</a:t>
            </a:r>
          </a:p>
          <a:p>
            <a:pPr marL="342900" indent="-342900">
              <a:spcBef>
                <a:spcPts val="200"/>
              </a:spcBef>
              <a:spcAft>
                <a:spcPts val="600"/>
              </a:spcAft>
              <a:buFont typeface="Symbol" panose="05050102010706020507" pitchFamily="18" charset="2"/>
              <a:buChar char=""/>
              <a:tabLst>
                <a:tab pos="5943600" algn="r"/>
              </a:tabLst>
            </a:pPr>
            <a:r>
              <a:rPr lang="en-US" sz="2200">
                <a:latin typeface="Segoe UI" panose="020B0502040204020203" pitchFamily="34" charset="0"/>
                <a:cs typeface="Segoe UI" panose="020B0502040204020203" pitchFamily="34" charset="0"/>
              </a:rPr>
              <a:t>Public hearing at the PSC — October 11, 2022</a:t>
            </a:r>
          </a:p>
          <a:p>
            <a:pPr marL="342900" indent="-342900">
              <a:spcBef>
                <a:spcPts val="200"/>
              </a:spcBef>
              <a:buFont typeface="Symbol" panose="05050102010706020507" pitchFamily="18" charset="2"/>
              <a:buChar char=""/>
              <a:tabLst>
                <a:tab pos="5943600" algn="r"/>
              </a:tabLst>
            </a:pPr>
            <a:r>
              <a:rPr lang="en-US" sz="2200">
                <a:latin typeface="Segoe UI" panose="020B0502040204020203" pitchFamily="34" charset="0"/>
                <a:cs typeface="Segoe UI" panose="020B0502040204020203" pitchFamily="34" charset="0"/>
              </a:rPr>
              <a:t>Public hearing at City Council— February 8, 2023 </a:t>
            </a:r>
          </a:p>
          <a:p>
            <a:endParaRPr lang="en-US" sz="2200">
              <a:latin typeface="Segoe UI" panose="020B0502040204020203" pitchFamily="34" charset="0"/>
              <a:cs typeface="Segoe UI" panose="020B0502040204020203" pitchFamily="34" charset="0"/>
            </a:endParaRPr>
          </a:p>
        </p:txBody>
      </p:sp>
      <p:sp>
        <p:nvSpPr>
          <p:cNvPr id="4" name="Subtitle 2">
            <a:extLst>
              <a:ext uri="{FF2B5EF4-FFF2-40B4-BE49-F238E27FC236}">
                <a16:creationId xmlns:a16="http://schemas.microsoft.com/office/drawing/2014/main" id="{CFFAAFF8-579C-03E1-E266-60FF0FFA67C2}"/>
              </a:ext>
            </a:extLst>
          </p:cNvPr>
          <p:cNvSpPr txBox="1">
            <a:spLocks/>
          </p:cNvSpPr>
          <p:nvPr/>
        </p:nvSpPr>
        <p:spPr>
          <a:xfrm>
            <a:off x="0" y="0"/>
            <a:ext cx="2642885" cy="6858000"/>
          </a:xfrm>
          <a:prstGeom prst="rect">
            <a:avLst/>
          </a:prstGeom>
          <a:solidFill>
            <a:srgbClr val="ED7D31"/>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400">
              <a:solidFill>
                <a:schemeClr val="bg1"/>
              </a:solidFill>
              <a:latin typeface="Segoe UI" panose="020B0502040204020203" pitchFamily="34" charset="0"/>
              <a:ea typeface="Verdana" panose="020B0604030504040204" pitchFamily="34" charset="0"/>
              <a:cs typeface="Segoe UI" panose="020B0502040204020203" pitchFamily="34" charset="0"/>
            </a:endParaRPr>
          </a:p>
        </p:txBody>
      </p:sp>
      <p:pic>
        <p:nvPicPr>
          <p:cNvPr id="5" name="Picture 4">
            <a:extLst>
              <a:ext uri="{FF2B5EF4-FFF2-40B4-BE49-F238E27FC236}">
                <a16:creationId xmlns:a16="http://schemas.microsoft.com/office/drawing/2014/main" id="{9CE010E5-579F-31D6-0F3B-330D34EA1B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472" y="5946742"/>
            <a:ext cx="2238923" cy="395665"/>
          </a:xfrm>
          <a:prstGeom prst="rect">
            <a:avLst/>
          </a:prstGeom>
        </p:spPr>
      </p:pic>
    </p:spTree>
    <p:extLst>
      <p:ext uri="{BB962C8B-B14F-4D97-AF65-F5344CB8AC3E}">
        <p14:creationId xmlns:p14="http://schemas.microsoft.com/office/powerpoint/2010/main" val="2776638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B9D8EDE6-2F22-7849-8D98-10F424DC4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313225" y="849464"/>
            <a:ext cx="6878775" cy="515908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410B9A29-FDF1-A785-5F10-62FD04B810FB}"/>
              </a:ext>
            </a:extLst>
          </p:cNvPr>
          <p:cNvSpPr>
            <a:spLocks noGrp="1"/>
          </p:cNvSpPr>
          <p:nvPr>
            <p:ph idx="1"/>
          </p:nvPr>
        </p:nvSpPr>
        <p:spPr>
          <a:xfrm>
            <a:off x="569006" y="1100806"/>
            <a:ext cx="4448041" cy="5415741"/>
          </a:xfrm>
        </p:spPr>
        <p:txBody>
          <a:bodyPr>
            <a:normAutofit/>
          </a:bodyPr>
          <a:lstStyle/>
          <a:p>
            <a:pPr marL="0" lvl="0" indent="0">
              <a:buNone/>
            </a:pPr>
            <a:r>
              <a:rPr lang="en-US" sz="3800">
                <a:latin typeface="Segoe UI Light" panose="020B0502040204020203" pitchFamily="34" charset="0"/>
                <a:cs typeface="Segoe UI Light" panose="020B0502040204020203" pitchFamily="34" charset="0"/>
              </a:rPr>
              <a:t>Recommended Zoning Changes</a:t>
            </a:r>
            <a:br>
              <a:rPr lang="en-US" u="sng">
                <a:latin typeface="Segoe UI" panose="020B0502040204020203" pitchFamily="34" charset="0"/>
                <a:cs typeface="Segoe UI" panose="020B0502040204020203" pitchFamily="34" charset="0"/>
              </a:rPr>
            </a:br>
            <a:endParaRPr lang="en-US" u="sng">
              <a:latin typeface="Segoe UI" panose="020B0502040204020203" pitchFamily="34" charset="0"/>
              <a:cs typeface="Segoe UI" panose="020B0502040204020203" pitchFamily="34" charset="0"/>
            </a:endParaRPr>
          </a:p>
          <a:p>
            <a:pPr marL="0" lvl="0" indent="0">
              <a:buNone/>
            </a:pPr>
            <a:r>
              <a:rPr lang="en-US" sz="2400">
                <a:latin typeface="Segoe UI" panose="020B0502040204020203" pitchFamily="34" charset="0"/>
                <a:cs typeface="Segoe UI" panose="020B0502040204020203" pitchFamily="34" charset="0"/>
              </a:rPr>
              <a:t>Key change:</a:t>
            </a:r>
          </a:p>
          <a:p>
            <a:r>
              <a:rPr lang="en-US" sz="2400">
                <a:latin typeface="Segoe UI" panose="020B0502040204020203" pitchFamily="34" charset="0"/>
                <a:cs typeface="Segoe UI" panose="020B0502040204020203" pitchFamily="34" charset="0"/>
              </a:rPr>
              <a:t>Outdoor shelter standards*</a:t>
            </a:r>
          </a:p>
          <a:p>
            <a:endParaRPr lang="en-US" sz="2400">
              <a:latin typeface="Segoe UI" panose="020B0502040204020203" pitchFamily="34" charset="0"/>
              <a:cs typeface="Segoe UI" panose="020B0502040204020203" pitchFamily="34" charset="0"/>
            </a:endParaRPr>
          </a:p>
          <a:p>
            <a:pPr marL="0" indent="0">
              <a:buNone/>
            </a:pPr>
            <a:r>
              <a:rPr lang="en-US" sz="2400">
                <a:latin typeface="Segoe UI" panose="020B0502040204020203" pitchFamily="34" charset="0"/>
                <a:cs typeface="Segoe UI" panose="020B0502040204020203" pitchFamily="34" charset="0"/>
              </a:rPr>
              <a:t>Additional changes:</a:t>
            </a:r>
          </a:p>
          <a:p>
            <a:pPr lvl="0"/>
            <a:r>
              <a:rPr lang="en-US" sz="2400">
                <a:latin typeface="Segoe UI" panose="020B0502040204020203" pitchFamily="34" charset="0"/>
                <a:cs typeface="Segoe UI" panose="020B0502040204020203" pitchFamily="34" charset="0"/>
              </a:rPr>
              <a:t>Outdoor shelters siting rules</a:t>
            </a:r>
          </a:p>
          <a:p>
            <a:pPr lvl="0"/>
            <a:r>
              <a:rPr lang="en-US" sz="2400">
                <a:latin typeface="Segoe UI" panose="020B0502040204020203" pitchFamily="34" charset="0"/>
                <a:cs typeface="Segoe UI" panose="020B0502040204020203" pitchFamily="34" charset="0"/>
              </a:rPr>
              <a:t>Sites with conditional uses</a:t>
            </a:r>
          </a:p>
          <a:p>
            <a:pPr fontAlgn="base"/>
            <a:r>
              <a:rPr lang="en-US" sz="2400">
                <a:latin typeface="Segoe UI" panose="020B0502040204020203" pitchFamily="34" charset="0"/>
                <a:cs typeface="Segoe UI" panose="020B0502040204020203" pitchFamily="34" charset="0"/>
              </a:rPr>
              <a:t>Temporary activities rules</a:t>
            </a:r>
          </a:p>
          <a:p>
            <a:pPr marL="0" indent="0" fontAlgn="base">
              <a:buNone/>
            </a:pPr>
            <a:endParaRPr lang="en-US">
              <a:latin typeface="Segoe UI" panose="020B0502040204020203" pitchFamily="34" charset="0"/>
              <a:cs typeface="Segoe UI" panose="020B0502040204020203" pitchFamily="34" charset="0"/>
            </a:endParaRPr>
          </a:p>
          <a:p>
            <a:pPr marL="0" indent="0" fontAlgn="base">
              <a:buNone/>
            </a:pPr>
            <a:endParaRPr lang="en-US">
              <a:latin typeface="Segoe UI" panose="020B0502040204020203" pitchFamily="34" charset="0"/>
              <a:cs typeface="Segoe UI" panose="020B0502040204020203" pitchFamily="34" charset="0"/>
            </a:endParaRPr>
          </a:p>
          <a:p>
            <a:endParaRPr lang="en-US">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0312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5A60DE-6DFA-7247-8F27-D29C2650BF54}"/>
              </a:ext>
            </a:extLst>
          </p:cNvPr>
          <p:cNvSpPr>
            <a:spLocks noGrp="1"/>
          </p:cNvSpPr>
          <p:nvPr>
            <p:ph idx="1"/>
          </p:nvPr>
        </p:nvSpPr>
        <p:spPr>
          <a:xfrm>
            <a:off x="4914900" y="2149642"/>
            <a:ext cx="7077075" cy="4146884"/>
          </a:xfrm>
        </p:spPr>
        <p:txBody>
          <a:bodyPr>
            <a:normAutofit/>
          </a:bodyPr>
          <a:lstStyle/>
          <a:p>
            <a:pPr marL="0" lvl="0" indent="0">
              <a:buNone/>
            </a:pPr>
            <a:endParaRPr lang="en-US" u="sng">
              <a:latin typeface="Segoe UI" panose="020B0502040204020203" pitchFamily="34" charset="0"/>
              <a:cs typeface="Segoe UI" panose="020B0502040204020203" pitchFamily="34" charset="0"/>
            </a:endParaRPr>
          </a:p>
          <a:p>
            <a:pPr lvl="0"/>
            <a:r>
              <a:rPr lang="en-US" sz="2400">
                <a:latin typeface="Segoe UI" panose="020B0502040204020203" pitchFamily="34" charset="0"/>
                <a:cs typeface="Segoe UI" panose="020B0502040204020203" pitchFamily="34" charset="0"/>
              </a:rPr>
              <a:t>Blanket exemption to base zone, overlay zone and plan district standards</a:t>
            </a:r>
          </a:p>
          <a:p>
            <a:pPr lvl="0"/>
            <a:r>
              <a:rPr lang="en-US" sz="2400">
                <a:latin typeface="Segoe UI" panose="020B0502040204020203" pitchFamily="34" charset="0"/>
                <a:cs typeface="Segoe UI" panose="020B0502040204020203" pitchFamily="34" charset="0"/>
              </a:rPr>
              <a:t>Create outdoor shelter standards for:</a:t>
            </a:r>
          </a:p>
          <a:p>
            <a:pPr lvl="1"/>
            <a:r>
              <a:rPr lang="en-US" sz="2400">
                <a:latin typeface="Segoe UI" panose="020B0502040204020203" pitchFamily="34" charset="0"/>
                <a:cs typeface="Segoe UI" panose="020B0502040204020203" pitchFamily="34" charset="0"/>
              </a:rPr>
              <a:t>Height – 20 feet</a:t>
            </a:r>
          </a:p>
          <a:p>
            <a:pPr lvl="1"/>
            <a:r>
              <a:rPr lang="en-US" sz="2400">
                <a:latin typeface="Segoe UI" panose="020B0502040204020203" pitchFamily="34" charset="0"/>
                <a:cs typeface="Segoe UI" panose="020B0502040204020203" pitchFamily="34" charset="0"/>
              </a:rPr>
              <a:t>Setbacks – 5 feet from all adjacent properties</a:t>
            </a:r>
          </a:p>
          <a:p>
            <a:pPr lvl="1"/>
            <a:r>
              <a:rPr lang="en-US" sz="2400">
                <a:latin typeface="Segoe UI" panose="020B0502040204020203" pitchFamily="34" charset="0"/>
                <a:cs typeface="Segoe UI" panose="020B0502040204020203" pitchFamily="34" charset="0"/>
              </a:rPr>
              <a:t>Screening – Modify screening standards to allow a partially sight-obscuring 6-foot fence</a:t>
            </a:r>
          </a:p>
          <a:p>
            <a:endParaRPr lang="en-US">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0245B379-7D30-1045-B7EA-984F17AC1A92}"/>
              </a:ext>
            </a:extLst>
          </p:cNvPr>
          <p:cNvPicPr>
            <a:picLocks noChangeAspect="1"/>
          </p:cNvPicPr>
          <p:nvPr/>
        </p:nvPicPr>
        <p:blipFill>
          <a:blip r:embed="rId3">
            <a:extLst>
              <a:ext uri="{28A0092B-C50C-407E-A947-70E740481C1C}">
                <a14:useLocalDpi xmlns:a14="http://schemas.microsoft.com/office/drawing/2010/main" val="0"/>
              </a:ext>
            </a:extLst>
          </a:blip>
          <a:srcRect l="24498" r="24498"/>
          <a:stretch/>
        </p:blipFill>
        <p:spPr>
          <a:xfrm>
            <a:off x="0"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 name="TextBox 1">
            <a:extLst>
              <a:ext uri="{FF2B5EF4-FFF2-40B4-BE49-F238E27FC236}">
                <a16:creationId xmlns:a16="http://schemas.microsoft.com/office/drawing/2014/main" id="{815524E3-919D-2BF4-8F69-F0F248473DE5}"/>
              </a:ext>
            </a:extLst>
          </p:cNvPr>
          <p:cNvSpPr txBox="1"/>
          <p:nvPr/>
        </p:nvSpPr>
        <p:spPr>
          <a:xfrm>
            <a:off x="4425115" y="978569"/>
            <a:ext cx="70770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Segoe UI Light" panose="020B0502040204020203" pitchFamily="34" charset="0"/>
                <a:ea typeface="Verdana" panose="020B0604030504040204" pitchFamily="34" charset="0"/>
                <a:cs typeface="Segoe UI Light" panose="020B0502040204020203" pitchFamily="34" charset="0"/>
              </a:rPr>
              <a:t>Outdoor Shelter Standards</a:t>
            </a: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27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554DED13-EDF8-1C92-85ED-89565946F6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988" y="1622777"/>
            <a:ext cx="10312400" cy="3602921"/>
          </a:xfrm>
        </p:spPr>
      </p:pic>
    </p:spTree>
    <p:extLst>
      <p:ext uri="{BB962C8B-B14F-4D97-AF65-F5344CB8AC3E}">
        <p14:creationId xmlns:p14="http://schemas.microsoft.com/office/powerpoint/2010/main" val="100633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12F550-8943-4027-9E90-A50AFE36181E}"/>
              </a:ext>
            </a:extLst>
          </p:cNvPr>
          <p:cNvSpPr>
            <a:spLocks noGrp="1"/>
          </p:cNvSpPr>
          <p:nvPr>
            <p:ph type="title"/>
          </p:nvPr>
        </p:nvSpPr>
        <p:spPr>
          <a:xfrm>
            <a:off x="841248" y="426720"/>
            <a:ext cx="10506456" cy="1919141"/>
          </a:xfrm>
        </p:spPr>
        <p:txBody>
          <a:bodyPr anchor="b">
            <a:normAutofit/>
          </a:bodyPr>
          <a:lstStyle/>
          <a:p>
            <a:r>
              <a:rPr lang="en-US" sz="5400">
                <a:latin typeface="Segoe UI Light" panose="020B0502040204020203" pitchFamily="34" charset="0"/>
                <a:cs typeface="Segoe UI Light" panose="020B0502040204020203" pitchFamily="34" charset="0"/>
              </a:rPr>
              <a:t>Outdoor Shelter Sites</a:t>
            </a:r>
            <a:endParaRPr lang="en-US" sz="5400">
              <a:latin typeface="Segoe UI Light" panose="020B0502040204020203" pitchFamily="34" charset="0"/>
              <a:ea typeface="Verdana" panose="020B0604030504040204" pitchFamily="34" charset="0"/>
              <a:cs typeface="Segoe UI Light" panose="020B0502040204020203" pitchFamily="34" charset="0"/>
            </a:endParaRP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6460EC2-0764-458E-9CC7-93B9C2A341DA}"/>
              </a:ext>
            </a:extLst>
          </p:cNvPr>
          <p:cNvSpPr>
            <a:spLocks noGrp="1"/>
          </p:cNvSpPr>
          <p:nvPr>
            <p:ph idx="1"/>
          </p:nvPr>
        </p:nvSpPr>
        <p:spPr>
          <a:xfrm>
            <a:off x="841248" y="3337269"/>
            <a:ext cx="10509504" cy="2905686"/>
          </a:xfrm>
        </p:spPr>
        <p:txBody>
          <a:bodyPr>
            <a:noAutofit/>
          </a:bodyPr>
          <a:lstStyle/>
          <a:p>
            <a:r>
              <a:rPr lang="en-US">
                <a:latin typeface="Segoe UI" panose="020B0502040204020203" pitchFamily="34" charset="0"/>
                <a:cs typeface="Segoe UI" panose="020B0502040204020203" pitchFamily="34" charset="0"/>
              </a:rPr>
              <a:t>Clarifies that outdoor shelters can be located on sites larger than 2 acres in Industrial Zones</a:t>
            </a:r>
            <a:endParaRPr lang="en-US" sz="2400"/>
          </a:p>
          <a:p>
            <a:endParaRPr lang="en-US" sz="2400"/>
          </a:p>
        </p:txBody>
      </p:sp>
    </p:spTree>
    <p:extLst>
      <p:ext uri="{BB962C8B-B14F-4D97-AF65-F5344CB8AC3E}">
        <p14:creationId xmlns:p14="http://schemas.microsoft.com/office/powerpoint/2010/main" val="1371274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60a82f8-d967-4b12-b40e-d98873453ce7">
      <UserInfo>
        <DisplayName/>
        <AccountId xsi:nil="true"/>
        <AccountType/>
      </UserInfo>
    </SharedWithUsers>
    <TaxCatchAll xmlns="060a82f8-d967-4b12-b40e-d98873453ce7" xsi:nil="true"/>
    <lcf76f155ced4ddcb4097134ff3c332f xmlns="346db972-0b35-4356-939b-7cf22708d79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5ED171E556C14F82E9EE7D6AD6ADC0" ma:contentTypeVersion="11" ma:contentTypeDescription="Create a new document." ma:contentTypeScope="" ma:versionID="f7c1a2b57cec20d2104d29832f8fd6f0">
  <xsd:schema xmlns:xsd="http://www.w3.org/2001/XMLSchema" xmlns:xs="http://www.w3.org/2001/XMLSchema" xmlns:p="http://schemas.microsoft.com/office/2006/metadata/properties" xmlns:ns2="346db972-0b35-4356-939b-7cf22708d79a" xmlns:ns3="060a82f8-d967-4b12-b40e-d98873453ce7" targetNamespace="http://schemas.microsoft.com/office/2006/metadata/properties" ma:root="true" ma:fieldsID="742e2822e5bf61bee64710f69857fb48" ns2:_="" ns3:_="">
    <xsd:import namespace="346db972-0b35-4356-939b-7cf22708d79a"/>
    <xsd:import namespace="060a82f8-d967-4b12-b40e-d98873453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db972-0b35-4356-939b-7cf22708d7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5effce1-26ce-465d-98f3-ca32301bc2e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0a82f8-d967-4b12-b40e-d98873453ce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c64b9fa-1538-4356-8a2a-35a33f486f78}" ma:internalName="TaxCatchAll" ma:showField="CatchAllData" ma:web="060a82f8-d967-4b12-b40e-d98873453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CF13BE-9464-499E-875C-85E000D51DDF}">
  <ds:schemaRefs>
    <ds:schemaRef ds:uri="060a82f8-d967-4b12-b40e-d98873453ce7"/>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346db972-0b35-4356-939b-7cf22708d79a"/>
    <ds:schemaRef ds:uri="http://www.w3.org/XML/1998/namespace"/>
  </ds:schemaRefs>
</ds:datastoreItem>
</file>

<file path=customXml/itemProps2.xml><?xml version="1.0" encoding="utf-8"?>
<ds:datastoreItem xmlns:ds="http://schemas.openxmlformats.org/officeDocument/2006/customXml" ds:itemID="{74EC82D3-BE55-466F-BF90-511724C55CAB}">
  <ds:schemaRefs>
    <ds:schemaRef ds:uri="060a82f8-d967-4b12-b40e-d98873453ce7"/>
    <ds:schemaRef ds:uri="346db972-0b35-4356-939b-7cf22708d7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F40FC9-7C2B-4C21-A451-2141229A0B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3016</Words>
  <Application>Microsoft Office PowerPoint</Application>
  <PresentationFormat>Widescreen</PresentationFormat>
  <Paragraphs>230</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Calibri Light</vt:lpstr>
      <vt:lpstr>Comic Sans MS</vt:lpstr>
      <vt:lpstr>Courier New</vt:lpstr>
      <vt:lpstr>Segoe UI</vt:lpstr>
      <vt:lpstr>Segoe UI Light</vt:lpstr>
      <vt:lpstr>Symbol</vt:lpstr>
      <vt:lpstr>SymbolMT</vt:lpstr>
      <vt:lpstr>Times New Roman</vt:lpstr>
      <vt:lpstr>Office Theme</vt:lpstr>
      <vt:lpstr>Amendments to Recommended Draft: Changes to Outdoor Shelters</vt:lpstr>
      <vt:lpstr>Part D – Replace documents attached to the ordinance to reflect Parts A-C:</vt:lpstr>
      <vt:lpstr>PowerPoint Presentation</vt:lpstr>
      <vt:lpstr>PowerPoint Presentation</vt:lpstr>
      <vt:lpstr>PowerPoint Presentation</vt:lpstr>
      <vt:lpstr>PowerPoint Presentation</vt:lpstr>
      <vt:lpstr>PowerPoint Presentation</vt:lpstr>
      <vt:lpstr>PowerPoint Presentation</vt:lpstr>
      <vt:lpstr>Outdoor Shelter Sites</vt:lpstr>
      <vt:lpstr>Conditional Use Sites</vt:lpstr>
      <vt:lpstr>Temporary Activities Rules</vt:lpstr>
      <vt:lpstr>Amendment to Recommended Draft:   Exceptions to Outdoor Shelter Standards</vt:lpstr>
      <vt:lpstr>Part A: Greenway and River Setbacks</vt:lpstr>
      <vt:lpstr>Part B: Johnson Creek South </vt:lpstr>
      <vt:lpstr>Part C: Archeological Resources </vt:lpstr>
      <vt:lpstr>Part D: Replace Documents</vt:lpstr>
      <vt:lpstr>The Record of Evidence</vt:lpstr>
      <vt:lpstr>City Council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Kearl, Zachary</dc:creator>
  <cp:lastModifiedBy>McNeil, JP</cp:lastModifiedBy>
  <cp:revision>1</cp:revision>
  <cp:lastPrinted>2021-03-17T15:29:09Z</cp:lastPrinted>
  <dcterms:created xsi:type="dcterms:W3CDTF">2020-10-09T19:57:23Z</dcterms:created>
  <dcterms:modified xsi:type="dcterms:W3CDTF">2023-02-08T21:13:17Z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0x010100725ED171E556C14F82E9EE7D6AD6ADC0</vt:lpwstr>
  </property>
  <property fmtid="{D5CDD505-2E9C-101B-9397-08002B2CF9AE}" pid="3" name="MediaServiceImageTags">
    <vt:lpwstr/>
  </property>
  <property fmtid="{D5CDD505-2E9C-101B-9397-08002B2CF9AE}" pid="4" name="Order">
    <vt:r8>2951000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