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01_499C38C7.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F_84BCA762.xml" ContentType="application/vnd.ms-powerpoint.comments+xml"/>
  <Override PartName="/ppt/comments/modernComment_113_6CB4EE7C.xml" ContentType="application/vnd.ms-powerpoint.comments+xml"/>
  <Override PartName="/ppt/notesSlides/notesSlide4.xml" ContentType="application/vnd.openxmlformats-officedocument.presentationml.notesSlide+xml"/>
  <Override PartName="/ppt/comments/modernComment_105_FF4F51F3.xml" ContentType="application/vnd.ms-powerpoint.comments+xml"/>
  <Override PartName="/ppt/notesSlides/notesSlide5.xml" ContentType="application/vnd.openxmlformats-officedocument.presentationml.notesSlide+xml"/>
  <Override PartName="/ppt/comments/modernComment_111_DD4F46EE.xml" ContentType="application/vnd.ms-powerpoint.comments+xml"/>
  <Override PartName="/ppt/notesSlides/notesSlide6.xml" ContentType="application/vnd.openxmlformats-officedocument.presentationml.notesSlide+xml"/>
  <Override PartName="/ppt/comments/modernComment_117_450E8204.xml" ContentType="application/vnd.ms-powerpoint.comments+xml"/>
  <Override PartName="/ppt/comments/modernComment_102_7D33FBDD.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0A_B76FEBA.xml" ContentType="application/vnd.ms-powerpoint.comments+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1" r:id="rId5"/>
    <p:sldMasterId id="2147483662" r:id="rId6"/>
  </p:sldMasterIdLst>
  <p:notesMasterIdLst>
    <p:notesMasterId r:id="rId22"/>
  </p:notesMasterIdLst>
  <p:sldIdLst>
    <p:sldId id="256" r:id="rId7"/>
    <p:sldId id="257" r:id="rId8"/>
    <p:sldId id="277" r:id="rId9"/>
    <p:sldId id="278" r:id="rId10"/>
    <p:sldId id="271" r:id="rId11"/>
    <p:sldId id="275" r:id="rId12"/>
    <p:sldId id="261" r:id="rId13"/>
    <p:sldId id="273" r:id="rId14"/>
    <p:sldId id="279" r:id="rId15"/>
    <p:sldId id="258" r:id="rId16"/>
    <p:sldId id="266" r:id="rId17"/>
    <p:sldId id="259" r:id="rId18"/>
    <p:sldId id="260" r:id="rId19"/>
    <p:sldId id="264"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190041-97B1-657F-50A9-8EBCDEB479DA}" name="Mowry, Judith" initials="MJ" userId="S::judith.mowry@portlandoregon.gov::bc23fd1b-266c-46ea-b42c-637633302a52" providerId="AD"/>
  <p188:author id="{4B13C96D-3EFA-C918-6C32-859AA84DF4FD}" name="Martin, Kevin" initials="MK" userId="S::kevin.martin@portlandoregon.gov::bb861058-b481-4bdb-87b3-39ee31bc1b40" providerId="AD"/>
  <p188:author id="{2A4C66BA-C829-F361-93B3-04ED8AE119F8}" name="Dominguez Aguirre, Hector" initials="DH" userId="S::hector.dominguezaguirre@portlandoregon.gov::bce12aaa-fa92-41fa-ace3-32b8adef34a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D2428-6D73-8807-9C06-DF4D158882B5}" v="186" dt="2023-01-31T21:26:08.646"/>
    <p1510:client id="{02D1BD6C-582B-0F0E-2690-A3CBB99894CD}" v="34" dt="2023-01-31T23:05:54.071"/>
    <p1510:client id="{050CC665-8515-CE06-E196-3736862049D0}" v="20" dt="2023-01-26T21:12:49.661"/>
    <p1510:client id="{06F47BC3-26F4-0231-893C-F725144C6250}" v="12" dt="2023-01-31T20:51:37.198"/>
    <p1510:client id="{17520789-4A7D-3FCF-55CA-B7737D495256}" v="13" dt="2023-01-31T21:49:29.377"/>
    <p1510:client id="{316FE990-BE0D-CAC4-785E-56A96ADBD053}" v="1" dt="2023-01-31T23:29:26.718"/>
    <p1510:client id="{3DDA4D0C-4379-3E9E-9CB6-F5CAC583D3A7}" v="2" dt="2023-01-27T21:07:58.662"/>
    <p1510:client id="{5EAEDB36-4B36-2722-D5B0-B47E471505BA}" v="1" dt="2023-01-31T23:58:46.894"/>
    <p1510:client id="{75C7580A-52A9-EE3B-3A13-4698431867E7}" v="1" dt="2023-02-01T20:59:09.399"/>
    <p1510:client id="{7D92FEDC-7C32-50CE-11E9-22F17D10CBCE}" v="2" dt="2023-02-01T00:15:40.887"/>
    <p1510:client id="{BE64807D-8CFF-07C3-5AD9-BFF3F5FBF479}" v="3" dt="2023-01-26T07:51:44.932"/>
    <p1510:client id="{DDEF25F8-49CF-8CC0-AECF-EA8F89B44572}" v="889" dt="2023-01-24T21:01:04.133"/>
    <p1510:client id="{F3972EC4-BEC3-DE59-4F2F-3A90EB96984B}" v="301" dt="2023-02-01T00:22:23.349"/>
    <p1510:client id="{FCA11A3E-8500-5AAD-B98F-872D90AAEB60}" v="1" dt="2023-01-27T19:58:50.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microsoft.com/office/2015/10/relationships/revisionInfo" Target="revisionInfo.xml"/></Relationships>
</file>

<file path=ppt/comments/modernComment_101_499C38C7.xml><?xml version="1.0" encoding="utf-8"?>
<p188:cmLst xmlns:a="http://schemas.openxmlformats.org/drawingml/2006/main" xmlns:r="http://schemas.openxmlformats.org/officeDocument/2006/relationships" xmlns:p188="http://schemas.microsoft.com/office/powerpoint/2018/8/main">
  <p188:cm id="{ADC73325-8130-4AFD-B72C-454215B7F024}" authorId="{4B13C96D-3EFA-C918-6C32-859AA84DF4FD}" status="resolved" created="2023-01-27T21:07:58.662" complete="100000">
    <pc:sldMkLst xmlns:pc="http://schemas.microsoft.com/office/powerpoint/2013/main/command">
      <pc:docMk/>
      <pc:sldMk cId="1234974919" sldId="257"/>
    </pc:sldMkLst>
    <p188:replyLst>
      <p188:reply id="{EC83476B-0E9A-4373-ACCD-36EBEB19E4EC}" authorId="{2A4C66BA-C829-F361-93B3-04ED8AE119F8}" created="2023-01-31T19:52:02.368">
        <p188:txBody>
          <a:bodyPr/>
          <a:lstStyle/>
          <a:p>
            <a:r>
              <a:rPr lang="en-US"/>
              <a:t>Added slides for a refresher</a:t>
            </a:r>
          </a:p>
        </p188:txBody>
      </p188:reply>
    </p188:replyLst>
    <p188:txBody>
      <a:bodyPr/>
      <a:lstStyle/>
      <a:p>
        <a:r>
          <a:rPr lang="en-US"/>
          <a:t>Be sure to consider that this will be the first time that new Council members will be hearing about it, and even with the work sessions, rest of Council may need a refresher as well.</a:t>
        </a:r>
      </a:p>
    </p188:txBody>
  </p188:cm>
</p188:cmLst>
</file>

<file path=ppt/comments/modernComment_102_7D33FBDD.xml><?xml version="1.0" encoding="utf-8"?>
<p188:cmLst xmlns:a="http://schemas.openxmlformats.org/drawingml/2006/main" xmlns:r="http://schemas.openxmlformats.org/officeDocument/2006/relationships" xmlns:p188="http://schemas.microsoft.com/office/powerpoint/2018/8/main">
  <p188:cm id="{15362230-4C84-4ABC-AFE1-77BC68BEB42C}" authorId="{4B13C96D-3EFA-C918-6C32-859AA84DF4FD}" status="resolved" created="2023-01-26T07:50:10.462" complete="100000">
    <ac:deMkLst xmlns:ac="http://schemas.microsoft.com/office/drawing/2013/main/command">
      <pc:docMk xmlns:pc="http://schemas.microsoft.com/office/powerpoint/2013/main/command"/>
      <pc:sldMk xmlns:pc="http://schemas.microsoft.com/office/powerpoint/2013/main/command" cId="2100558813" sldId="258"/>
      <ac:graphicFrameMk id="5" creationId="{895104B1-0DDB-7954-ADEB-E692B48634BA}"/>
    </ac:deMkLst>
    <p188:txBody>
      <a:bodyPr/>
      <a:lstStyle/>
      <a:p>
        <a:r>
          <a:rPr lang="en-US"/>
          <a:t>This is really the most important part of the policy in that these are real things that will be implemented because of it (this is not directing us to think about something, it's directing us to DO something, which will resonate). Think it's important to spend some on this slide, convey that we have been piloting a privacy assessment process, give some specific examples of how it's been applied. Also important to convey here that we are not asking for new resources to do this work, we could have Donnie chime in.</a:t>
        </a:r>
      </a:p>
    </p188:txBody>
  </p188:cm>
  <p188:cm id="{EA857444-5AF4-48EE-9EB0-1E8923A25F20}" authorId="{4B13C96D-3EFA-C918-6C32-859AA84DF4FD}" status="resolved" created="2023-01-26T07:51:44.932" complete="100000">
    <ac:deMkLst xmlns:ac="http://schemas.microsoft.com/office/drawing/2013/main/command">
      <pc:docMk xmlns:pc="http://schemas.microsoft.com/office/powerpoint/2013/main/command"/>
      <pc:sldMk xmlns:pc="http://schemas.microsoft.com/office/powerpoint/2013/main/command" cId="2100558813" sldId="258"/>
      <ac:graphicFrameMk id="5" creationId="{895104B1-0DDB-7954-ADEB-E692B48634BA}"/>
    </ac:deMkLst>
    <p188:txBody>
      <a:bodyPr/>
      <a:lstStyle/>
      <a:p>
        <a:r>
          <a:rPr lang="en-US"/>
          <a:t>Also, we talked about sharing some specifics of what kinds of technologies might go through this process. Drones seems like a good one to mention. Anything else?</a:t>
        </a:r>
      </a:p>
    </p188:txBody>
  </p188:cm>
  <p188:cm id="{0717B240-5E33-4ACC-BA8B-0E1AC6D73BE2}" authorId="{4B13C96D-3EFA-C918-6C32-859AA84DF4FD}" status="resolved" created="2023-01-27T21:02:22.670" complete="100000">
    <pc:sldMkLst xmlns:pc="http://schemas.microsoft.com/office/powerpoint/2013/main/command">
      <pc:docMk/>
      <pc:sldMk cId="2100558813" sldId="258"/>
    </pc:sldMkLst>
    <p188:replyLst>
      <p188:reply id="{F225A32A-7F03-4502-A310-DF94BC1C429B}" authorId="{2A4C66BA-C829-F361-93B3-04ED8AE119F8}" created="2023-01-31T19:51:12.228">
        <p188:txBody>
          <a:bodyPr/>
          <a:lstStyle/>
          <a:p>
            <a:r>
              <a:rPr lang="en-US"/>
              <a:t>added slides to go over timeline</a:t>
            </a:r>
          </a:p>
        </p188:txBody>
      </p188:reply>
      <p188:reply id="{45C5273D-A804-4532-A60D-0D66CE50006B}" authorId="{4B13C96D-3EFA-C918-6C32-859AA84DF4FD}" created="2023-01-31T22:48:03.584">
        <p188:txBody>
          <a:bodyPr/>
          <a:lstStyle/>
          <a:p>
            <a:r>
              <a:rPr lang="en-US"/>
              <a:t>Hey Hector. I'm not seeing the timeline slide? Think it would be helpful to add specific dates on this slide (inventory completed by, initial PIA process in place by)</a:t>
            </a:r>
          </a:p>
        </p188:txBody>
      </p188:reply>
      <p188:reply id="{718A23BD-9AB9-4625-A001-6251197E7E86}" authorId="{2A4C66BA-C829-F361-93B3-04ED8AE119F8}" created="2023-01-31T23:27:31.256">
        <p188:txBody>
          <a:bodyPr/>
          <a:lstStyle/>
          <a:p>
            <a:r>
              <a:rPr lang="en-US"/>
              <a:t>it is within the narrative, slides 3 and 7 are part of the timeline. I am skipping FRT, which I can mention when we talk about surveillance tech on slide 5</a:t>
            </a:r>
          </a:p>
        </p188:txBody>
      </p188:reply>
    </p188:replyLst>
    <p188:txBody>
      <a:bodyPr/>
      <a:lstStyle/>
      <a:p>
        <a:r>
          <a:rPr lang="en-US"/>
          <a:t>One suggestion from Comm Rubio; either on the slide (her preference) or in the talking points, include something about the timeline for implementing the new assessment process and for completing the inventory.</a:t>
        </a:r>
      </a:p>
    </p188:txBody>
  </p188:cm>
</p188:cmLst>
</file>

<file path=ppt/comments/modernComment_105_FF4F51F3.xml><?xml version="1.0" encoding="utf-8"?>
<p188:cmLst xmlns:a="http://schemas.openxmlformats.org/drawingml/2006/main" xmlns:r="http://schemas.openxmlformats.org/officeDocument/2006/relationships" xmlns:p188="http://schemas.microsoft.com/office/powerpoint/2018/8/main">
  <p188:cm id="{5A4FC264-607D-477D-911A-C683EBED4DE7}" authorId="{1C190041-97B1-657F-50A9-8EBCDEB479DA}" status="resolved" created="2023-01-31T20:45:08.176" complete="100000">
    <ac:txMkLst xmlns:ac="http://schemas.microsoft.com/office/drawing/2013/main/command">
      <pc:docMk xmlns:pc="http://schemas.microsoft.com/office/powerpoint/2013/main/command"/>
      <pc:sldMk xmlns:pc="http://schemas.microsoft.com/office/powerpoint/2013/main/command" cId="4283388403" sldId="261"/>
      <ac:spMk id="2" creationId="{3BB2441E-8205-9EA6-B715-E7F57EAE895B}"/>
      <ac:txMk cp="0" len="1">
        <ac:context len="16" hash="333836293"/>
      </ac:txMk>
    </ac:txMkLst>
    <p188:pos x="2688566" y="1193320"/>
    <p188:txBody>
      <a:bodyPr/>
      <a:lstStyle/>
      <a:p>
        <a:r>
          <a:rPr lang="en-US"/>
          <a:t>it might be clearer to say "How we got here"</a:t>
        </a:r>
      </a:p>
    </p188:txBody>
  </p188:cm>
</p188:cmLst>
</file>

<file path=ppt/comments/modernComment_10A_B76FEBA.xml><?xml version="1.0" encoding="utf-8"?>
<p188:cmLst xmlns:a="http://schemas.openxmlformats.org/drawingml/2006/main" xmlns:r="http://schemas.openxmlformats.org/officeDocument/2006/relationships" xmlns:p188="http://schemas.microsoft.com/office/powerpoint/2018/8/main">
  <p188:cm id="{67853EB5-AB63-426C-9C45-4A9B3CA4D12A}" authorId="{1C190041-97B1-657F-50A9-8EBCDEB479DA}" status="resolved" created="2023-01-31T20:48:46.961" complete="100000">
    <pc:sldMkLst xmlns:pc="http://schemas.microsoft.com/office/powerpoint/2013/main/command">
      <pc:docMk/>
      <pc:sldMk cId="192347834" sldId="266"/>
    </pc:sldMkLst>
    <p188:txBody>
      <a:bodyPr/>
      <a:lstStyle/>
      <a:p>
        <a:r>
          <a:rPr lang="en-US"/>
          <a:t>For clarity I think we need to say It Does: before the bullets then "It does not" before the last two bullet points. 
You could replace the heading and just start with "This policy does" etc</a:t>
        </a:r>
      </a:p>
    </p188:txBody>
  </p188:cm>
  <p188:cm id="{4A88A1C5-2350-47C4-9F79-3C8F4270B159}" authorId="{4B13C96D-3EFA-C918-6C32-859AA84DF4FD}" status="resolved" created="2023-01-31T22:49:13.226" complete="100000">
    <ac:deMkLst xmlns:ac="http://schemas.microsoft.com/office/drawing/2013/main/command">
      <pc:docMk xmlns:pc="http://schemas.microsoft.com/office/powerpoint/2013/main/command"/>
      <pc:sldMk xmlns:pc="http://schemas.microsoft.com/office/powerpoint/2013/main/command" cId="192347834" sldId="266"/>
      <ac:spMk id="3" creationId="{21037DFD-428E-040E-A938-3F986CC84795}"/>
    </ac:deMkLst>
    <p188:txBody>
      <a:bodyPr/>
      <a:lstStyle/>
      <a:p>
        <a:r>
          <a:rPr lang="en-US"/>
          <a:t>Simplified to "data and technology". Great slide!</a:t>
        </a:r>
      </a:p>
    </p188:txBody>
  </p188:cm>
</p188:cmLst>
</file>

<file path=ppt/comments/modernComment_10F_84BCA762.xml><?xml version="1.0" encoding="utf-8"?>
<p188:cmLst xmlns:a="http://schemas.openxmlformats.org/drawingml/2006/main" xmlns:r="http://schemas.openxmlformats.org/officeDocument/2006/relationships" xmlns:p188="http://schemas.microsoft.com/office/powerpoint/2018/8/main">
  <p188:cm id="{F10C32F6-604A-4675-935F-5FA4FCB1F416}" authorId="{1C190041-97B1-657F-50A9-8EBCDEB479DA}" status="resolved" created="2023-01-31T20:41:41.236" complete="100000">
    <ac:txMkLst xmlns:ac="http://schemas.microsoft.com/office/drawing/2013/main/command">
      <pc:docMk xmlns:pc="http://schemas.microsoft.com/office/powerpoint/2013/main/command"/>
      <pc:sldMk xmlns:pc="http://schemas.microsoft.com/office/powerpoint/2013/main/command" cId="2226956130" sldId="271"/>
      <ac:spMk id="120" creationId="{00000000-0000-0000-0000-000000000000}"/>
      <ac:txMk cp="125" len="7">
        <ac:context len="205" hash="3103669884"/>
      </ac:txMk>
    </ac:txMkLst>
    <p188:pos x="3464943" y="1696528"/>
    <p188:txBody>
      <a:bodyPr/>
      <a:lstStyle/>
      <a:p>
        <a:r>
          <a:rPr lang="en-US"/>
          <a:t>Aren't we also concerned about technology that collects personally Identifable information as a byproduct and what happens to that data?  If so can this paragraph end after "or group".?</a:t>
        </a:r>
      </a:p>
    </p188:txBody>
  </p188:cm>
  <p188:cm id="{219C5A0E-A690-48F7-9FA9-A7674FA3E25D}" authorId="{4B13C96D-3EFA-C918-6C32-859AA84DF4FD}" status="resolved" created="2023-01-31T23:00:27.518" complete="100000">
    <pc:sldMkLst xmlns:pc="http://schemas.microsoft.com/office/powerpoint/2013/main/command">
      <pc:docMk/>
      <pc:sldMk cId="2226956130" sldId="271"/>
    </pc:sldMkLst>
    <p188:replyLst>
      <p188:reply id="{B92C9281-BFCA-4280-8C16-52D341811C29}" authorId="{2A4C66BA-C829-F361-93B3-04ED8AE119F8}" created="2023-01-31T23:27:53.882">
        <p188:txBody>
          <a:bodyPr/>
          <a:lstStyle/>
          <a:p>
            <a:r>
              <a:rPr lang="en-US"/>
              <a:t>Examples are in the notes of this slide</a:t>
            </a:r>
          </a:p>
        </p188:txBody>
      </p188:reply>
      <p188:reply id="{C55EB1EF-D7F8-4606-ABA2-90F1EB982950}" authorId="{1C190041-97B1-657F-50A9-8EBCDEB479DA}" created="2023-01-31T23:58:46.894">
        <p188:txBody>
          <a:bodyPr/>
          <a:lstStyle/>
          <a:p>
            <a:r>
              <a:rPr lang="en-US"/>
              <a:t>We had talked about it, but I know we were asked for it. Hector, you just need to remember to list some examples from the notes. I would just pick a few. </a:t>
            </a:r>
          </a:p>
        </p188:txBody>
      </p188:reply>
      <p188:reply id="{132F2032-CE5E-4988-9507-45E34E8E29E5}" authorId="{2A4C66BA-C829-F361-93B3-04ED8AE119F8}" created="2023-02-01T00:10:48.681">
        <p188:txBody>
          <a:bodyPr/>
          <a:lstStyle/>
          <a:p>
            <a:r>
              <a:rPr lang="en-US"/>
              <a:t>yes, thanks Judith</a:t>
            </a:r>
          </a:p>
        </p188:txBody>
      </p188:reply>
    </p188:replyLst>
    <p188:txBody>
      <a:bodyPr/>
      <a:lstStyle/>
      <a:p>
        <a:r>
          <a:rPr lang="en-US"/>
          <a:t>I feel like we were asked for a specific list of examples in use now by the City. We could include those in the presentation talking points, but I think a slide listing some examples would be helpful.</a:t>
        </a:r>
      </a:p>
    </p188:txBody>
  </p188:cm>
  <p188:cm id="{65C7409B-DF14-40B9-A264-D98A6104E200}" authorId="{1C190041-97B1-657F-50A9-8EBCDEB479DA}" status="resolved" created="2023-02-01T00:15:40.887" complete="100000">
    <pc:sldMkLst xmlns:pc="http://schemas.microsoft.com/office/powerpoint/2013/main/command">
      <pc:docMk/>
      <pc:sldMk cId="2226956130" sldId="271"/>
    </pc:sldMkLst>
    <p188:txBody>
      <a:bodyPr/>
      <a:lstStyle/>
      <a:p>
        <a:r>
          <a:rPr lang="en-US"/>
          <a:t>If we go with a slide with a list I think we can show it briefly. It is what it is!</a:t>
        </a:r>
      </a:p>
    </p188:txBody>
  </p188:cm>
</p188:cmLst>
</file>

<file path=ppt/comments/modernComment_111_DD4F46EE.xml><?xml version="1.0" encoding="utf-8"?>
<p188:cmLst xmlns:a="http://schemas.openxmlformats.org/drawingml/2006/main" xmlns:r="http://schemas.openxmlformats.org/officeDocument/2006/relationships" xmlns:p188="http://schemas.microsoft.com/office/powerpoint/2018/8/main">
  <p188:cm id="{C033A5AB-1EA6-49CC-9812-BF50C534FC50}" authorId="{1C190041-97B1-657F-50A9-8EBCDEB479DA}" status="resolved" created="2023-01-31T20:46:55.819" complete="100000">
    <pc:sldMkLst xmlns:pc="http://schemas.microsoft.com/office/powerpoint/2013/main/command">
      <pc:docMk/>
      <pc:sldMk cId="3712960238" sldId="273"/>
    </pc:sldMkLst>
    <p188:txBody>
      <a:bodyPr/>
      <a:lstStyle/>
      <a:p>
        <a:r>
          <a:rPr lang="en-US"/>
          <a:t>I appreciate this slide and the next one, but what I heard was a request for more examples of the kinds of uses the City would have that would be evaluated. </a:t>
        </a:r>
      </a:p>
    </p188:txBody>
  </p188:cm>
</p188:cmLst>
</file>

<file path=ppt/comments/modernComment_113_6CB4EE7C.xml><?xml version="1.0" encoding="utf-8"?>
<p188:cmLst xmlns:a="http://schemas.openxmlformats.org/drawingml/2006/main" xmlns:r="http://schemas.openxmlformats.org/officeDocument/2006/relationships" xmlns:p188="http://schemas.microsoft.com/office/powerpoint/2018/8/main">
  <p188:cm id="{572C2454-F5CF-4E72-BF6D-7177A74614E9}" authorId="{1C190041-97B1-657F-50A9-8EBCDEB479DA}" status="resolved" created="2023-01-31T20:43:46.816" complete="100000">
    <ac:txMkLst xmlns:ac="http://schemas.microsoft.com/office/drawing/2013/main/command">
      <pc:docMk xmlns:pc="http://schemas.microsoft.com/office/powerpoint/2013/main/command"/>
      <pc:sldMk xmlns:pc="http://schemas.microsoft.com/office/powerpoint/2013/main/command" cId="1823796860" sldId="275"/>
      <ac:spMk id="3" creationId="{5C739272-88C7-9876-BB01-34BA2DD94052}"/>
      <ac:txMk cp="179" len="77">
        <ac:context len="445" hash="3825326967"/>
      </ac:txMk>
    </ac:txMkLst>
    <p188:pos x="6067245" y="1883433"/>
    <p188:replyLst>
      <p188:reply id="{25E0208A-2A28-41A5-8897-D1213022999C}" authorId="{4B13C96D-3EFA-C918-6C32-859AA84DF4FD}" created="2023-01-31T22:58:00.922">
        <p188:txBody>
          <a:bodyPr/>
          <a:lstStyle/>
          <a:p>
            <a:r>
              <a:rPr lang="en-US"/>
              <a:t>How about "Surveillance technologies in particular can create significant harm if not used responsibly." Again, want to connect it up to this specific resolution.</a:t>
            </a:r>
          </a:p>
        </p188:txBody>
      </p188:reply>
      <p188:reply id="{7F0FE12C-82E6-4F78-8920-6BB6A3E24A40}" authorId="{2A4C66BA-C829-F361-93B3-04ED8AE119F8}" created="2023-01-31T23:19:13.141">
        <p188:txBody>
          <a:bodyPr/>
          <a:lstStyle/>
          <a:p>
            <a:r>
              <a:rPr lang="en-US"/>
              <a:t>accepted Kevin's suggestion</a:t>
            </a:r>
          </a:p>
        </p188:txBody>
      </p188:reply>
    </p188:replyLst>
    <p188:txBody>
      <a:bodyPr/>
      <a:lstStyle/>
      <a:p>
        <a:r>
          <a:rPr lang="en-US"/>
          <a:t>if they are not fully evaluated, instead of that are not?</a:t>
        </a:r>
      </a:p>
    </p188:txBody>
  </p188:cm>
  <p188:cm id="{DBDBD950-87C6-4939-9029-C2DEAE74B8AB}" authorId="{1C190041-97B1-657F-50A9-8EBCDEB479DA}" status="resolved" created="2023-01-31T20:51:37.198" complete="100000">
    <ac:txMkLst xmlns:ac="http://schemas.microsoft.com/office/drawing/2013/main/command">
      <pc:docMk xmlns:pc="http://schemas.microsoft.com/office/powerpoint/2013/main/command"/>
      <pc:sldMk xmlns:pc="http://schemas.microsoft.com/office/powerpoint/2013/main/command" cId="1823796860" sldId="275"/>
      <ac:spMk id="3" creationId="{5C739272-88C7-9876-BB01-34BA2DD94052}"/>
      <ac:txMk cp="319">
        <ac:context len="445" hash="3825326967"/>
      </ac:txMk>
    </ac:txMkLst>
    <p188:pos x="4658264" y="4341962"/>
    <p188:replyLst>
      <p188:reply id="{10FD8CAA-F93B-4FB8-B9B5-C8DBB690B07E}" authorId="{2A4C66BA-C829-F361-93B3-04ED8AE119F8}" created="2023-01-31T23:24:08.816">
        <p188:txBody>
          <a:bodyPr/>
          <a:lstStyle/>
          <a:p>
            <a:r>
              <a:rPr lang="en-US"/>
              <a:t>added 'constrains positive impacts'</a:t>
            </a:r>
          </a:p>
        </p188:txBody>
      </p188:reply>
    </p188:replyLst>
    <p188:txBody>
      <a:bodyPr/>
      <a:lstStyle/>
      <a:p>
        <a:r>
          <a:rPr lang="en-US"/>
          <a:t>It would be great to say that there is limited trust in how the City uses these technologies, which can limit support for uses with positive public impact. </a:t>
        </a:r>
      </a:p>
    </p188:txBody>
  </p188:cm>
  <p188:cm id="{ECBCBC3F-EA80-419C-A29A-4DB4496D3062}" authorId="{4B13C96D-3EFA-C918-6C32-859AA84DF4FD}" status="resolved" created="2023-01-31T22:56:28.593" complete="100000">
    <ac:txMkLst xmlns:ac="http://schemas.microsoft.com/office/drawing/2013/main/command">
      <pc:docMk xmlns:pc="http://schemas.microsoft.com/office/powerpoint/2013/main/command"/>
      <pc:sldMk xmlns:pc="http://schemas.microsoft.com/office/powerpoint/2013/main/command" cId="1823796860" sldId="275"/>
      <ac:spMk id="3" creationId="{5C739272-88C7-9876-BB01-34BA2DD94052}"/>
      <ac:txMk cp="129" len="48">
        <ac:context len="445" hash="3825326967"/>
      </ac:txMk>
    </ac:txMkLst>
    <p188:pos x="4117258" y="2113935"/>
    <p188:replyLst>
      <p188:reply id="{473FDCC3-A9D6-4FF6-84FF-24285FC3880F}" authorId="{2A4C66BA-C829-F361-93B3-04ED8AE119F8}" created="2023-01-31T23:20:35.626">
        <p188:txBody>
          <a:bodyPr/>
          <a:lstStyle/>
          <a:p>
            <a:r>
              <a:rPr lang="en-US"/>
              <a:t>adding changes</a:t>
            </a:r>
          </a:p>
        </p188:txBody>
      </p188:reply>
    </p188:replyLst>
    <p188:txBody>
      <a:bodyPr/>
      <a:lstStyle/>
      <a:p>
        <a:r>
          <a:rPr lang="en-US"/>
          <a:t>how about "we need proactive and transparent processes to evaluate them and ensure responsible use." or something like that? Want to connect this up to the directives.</a:t>
        </a:r>
      </a:p>
    </p188:txBody>
  </p188:cm>
  <p188:cm id="{C5509B34-2E41-485F-82A2-530BC9D18930}" authorId="{4B13C96D-3EFA-C918-6C32-859AA84DF4FD}" status="resolved" created="2023-01-31T22:58:58.751" complete="100000">
    <ac:txMkLst xmlns:ac="http://schemas.microsoft.com/office/drawing/2013/main/command">
      <pc:docMk xmlns:pc="http://schemas.microsoft.com/office/powerpoint/2013/main/command"/>
      <pc:sldMk xmlns:pc="http://schemas.microsoft.com/office/powerpoint/2013/main/command" cId="1823796860" sldId="275"/>
      <ac:spMk id="3" creationId="{5C739272-88C7-9876-BB01-34BA2DD94052}"/>
      <ac:txMk cp="297" len="3">
        <ac:context len="445" hash="3825326967"/>
      </ac:txMk>
    </ac:txMkLst>
    <p188:pos x="6231193" y="3564193"/>
    <p188:txBody>
      <a:bodyPr/>
      <a:lstStyle/>
      <a:p>
        <a:r>
          <a:rPr lang="en-US"/>
          <a:t>change to "are"?</a:t>
        </a:r>
      </a:p>
    </p188:txBody>
  </p188:cm>
</p188:cmLst>
</file>

<file path=ppt/comments/modernComment_117_450E8204.xml><?xml version="1.0" encoding="utf-8"?>
<p188:cmLst xmlns:a="http://schemas.openxmlformats.org/drawingml/2006/main" xmlns:r="http://schemas.openxmlformats.org/officeDocument/2006/relationships" xmlns:p188="http://schemas.microsoft.com/office/powerpoint/2018/8/main">
  <p188:cm id="{F211C546-E30F-4F40-81B5-164FDEC8AEE0}" authorId="{1C190041-97B1-657F-50A9-8EBCDEB479DA}" status="resolved" created="2023-01-31T20:49:48.930" complete="100000">
    <ac:txMkLst xmlns:ac="http://schemas.microsoft.com/office/drawing/2013/main/command">
      <pc:docMk xmlns:pc="http://schemas.microsoft.com/office/powerpoint/2013/main/command"/>
      <pc:sldMk xmlns:pc="http://schemas.microsoft.com/office/powerpoint/2013/main/command" cId="1158578692" sldId="279"/>
      <ac:spMk id="8" creationId="{3A8DCEBD-628E-CBAC-037B-58709F8F4159}"/>
      <ac:txMk cp="45">
        <ac:context len="46" hash="3518708582"/>
      </ac:txMk>
    </ac:txMkLst>
    <p188:pos x="7950679" y="776377"/>
    <p188:txBody>
      <a:bodyPr/>
      <a:lstStyle/>
      <a:p>
        <a:r>
          <a:rPr lang="en-US"/>
          <a:t>I would delete "with limitations". WE aren't going to talk about them and again, they aren't that interested in the public process. It's fair to call it open and transparent.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E22F3A-5F9B-470E-BF73-52CAB907204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46EB453-1C1E-4F05-90E1-A2438A4755D6}">
      <dgm:prSet phldr="0"/>
      <dgm:spPr/>
      <dgm:t>
        <a:bodyPr/>
        <a:lstStyle/>
        <a:p>
          <a:pPr algn="l" rtl="0">
            <a:lnSpc>
              <a:spcPct val="90000"/>
            </a:lnSpc>
          </a:pPr>
          <a:r>
            <a:rPr lang="en-US"/>
            <a:t>The creation of a citywide inventory of surveillance </a:t>
          </a:r>
          <a:r>
            <a:rPr lang="en-US">
              <a:latin typeface="Calibri Light" panose="020F0302020204030204"/>
            </a:rPr>
            <a:t>technologies by March 2024</a:t>
          </a:r>
        </a:p>
      </dgm:t>
    </dgm:pt>
    <dgm:pt modelId="{B63936A7-F542-46E7-B191-2C1DF1B62151}" type="parTrans" cxnId="{F217FED1-B522-4ECB-96D0-11C750AC6B6B}">
      <dgm:prSet/>
      <dgm:spPr/>
    </dgm:pt>
    <dgm:pt modelId="{21737306-3DB9-442E-AF28-6B80856633D2}" type="sibTrans" cxnId="{F217FED1-B522-4ECB-96D0-11C750AC6B6B}">
      <dgm:prSet/>
      <dgm:spPr/>
    </dgm:pt>
    <dgm:pt modelId="{39E67AFE-FCE6-4C46-AD3D-23DB87C1D664}">
      <dgm:prSet phldr="0"/>
      <dgm:spPr/>
      <dgm:t>
        <a:bodyPr/>
        <a:lstStyle/>
        <a:p>
          <a:pPr rtl="0"/>
          <a:r>
            <a:rPr lang="en-US">
              <a:latin typeface="Calibri Light" panose="020F0302020204030204"/>
            </a:rPr>
            <a:t>Implementation</a:t>
          </a:r>
          <a:r>
            <a:rPr lang="en-US"/>
            <a:t> of impact and risks assessments for surveillance technologies</a:t>
          </a:r>
        </a:p>
      </dgm:t>
    </dgm:pt>
    <dgm:pt modelId="{85B9BD0B-5C5E-421B-BD6E-98F8DB57F16E}" type="parTrans" cxnId="{BCC298D0-27B3-4F74-B10A-8CEB77BE47D0}">
      <dgm:prSet/>
      <dgm:spPr/>
    </dgm:pt>
    <dgm:pt modelId="{9737F686-C78C-4AEC-9B50-9154EAC607D9}" type="sibTrans" cxnId="{BCC298D0-27B3-4F74-B10A-8CEB77BE47D0}">
      <dgm:prSet/>
      <dgm:spPr/>
    </dgm:pt>
    <dgm:pt modelId="{CB721AFA-66B8-481D-AA68-7402A21ABDB9}" type="pres">
      <dgm:prSet presAssocID="{03E22F3A-5F9B-470E-BF73-52CAB9072040}" presName="linear" presStyleCnt="0">
        <dgm:presLayoutVars>
          <dgm:animLvl val="lvl"/>
          <dgm:resizeHandles val="exact"/>
        </dgm:presLayoutVars>
      </dgm:prSet>
      <dgm:spPr/>
    </dgm:pt>
    <dgm:pt modelId="{8FCC3AC9-A581-40C5-834F-270C12A7D07E}" type="pres">
      <dgm:prSet presAssocID="{846EB453-1C1E-4F05-90E1-A2438A4755D6}" presName="parentText" presStyleLbl="node1" presStyleIdx="0" presStyleCnt="2">
        <dgm:presLayoutVars>
          <dgm:chMax val="0"/>
          <dgm:bulletEnabled val="1"/>
        </dgm:presLayoutVars>
      </dgm:prSet>
      <dgm:spPr/>
    </dgm:pt>
    <dgm:pt modelId="{898F9EDF-AC11-43F0-980F-34AF9DD230F3}" type="pres">
      <dgm:prSet presAssocID="{21737306-3DB9-442E-AF28-6B80856633D2}" presName="spacer" presStyleCnt="0"/>
      <dgm:spPr/>
    </dgm:pt>
    <dgm:pt modelId="{3063519B-4DB4-48D6-9F04-356C7D4EF97F}" type="pres">
      <dgm:prSet presAssocID="{39E67AFE-FCE6-4C46-AD3D-23DB87C1D664}" presName="parentText" presStyleLbl="node1" presStyleIdx="1" presStyleCnt="2">
        <dgm:presLayoutVars>
          <dgm:chMax val="0"/>
          <dgm:bulletEnabled val="1"/>
        </dgm:presLayoutVars>
      </dgm:prSet>
      <dgm:spPr/>
    </dgm:pt>
  </dgm:ptLst>
  <dgm:cxnLst>
    <dgm:cxn modelId="{19B73A60-8EEF-478E-A7FD-24F69AC095AF}" type="presOf" srcId="{846EB453-1C1E-4F05-90E1-A2438A4755D6}" destId="{8FCC3AC9-A581-40C5-834F-270C12A7D07E}" srcOrd="0" destOrd="0" presId="urn:microsoft.com/office/officeart/2005/8/layout/vList2"/>
    <dgm:cxn modelId="{1EFCE76F-B6D8-46CA-A44F-609C2D036871}" type="presOf" srcId="{39E67AFE-FCE6-4C46-AD3D-23DB87C1D664}" destId="{3063519B-4DB4-48D6-9F04-356C7D4EF97F}" srcOrd="0" destOrd="0" presId="urn:microsoft.com/office/officeart/2005/8/layout/vList2"/>
    <dgm:cxn modelId="{A4E9FFB0-E008-49F0-83FC-811CB929F62A}" type="presOf" srcId="{03E22F3A-5F9B-470E-BF73-52CAB9072040}" destId="{CB721AFA-66B8-481D-AA68-7402A21ABDB9}" srcOrd="0" destOrd="0" presId="urn:microsoft.com/office/officeart/2005/8/layout/vList2"/>
    <dgm:cxn modelId="{BCC298D0-27B3-4F74-B10A-8CEB77BE47D0}" srcId="{03E22F3A-5F9B-470E-BF73-52CAB9072040}" destId="{39E67AFE-FCE6-4C46-AD3D-23DB87C1D664}" srcOrd="1" destOrd="0" parTransId="{85B9BD0B-5C5E-421B-BD6E-98F8DB57F16E}" sibTransId="{9737F686-C78C-4AEC-9B50-9154EAC607D9}"/>
    <dgm:cxn modelId="{F217FED1-B522-4ECB-96D0-11C750AC6B6B}" srcId="{03E22F3A-5F9B-470E-BF73-52CAB9072040}" destId="{846EB453-1C1E-4F05-90E1-A2438A4755D6}" srcOrd="0" destOrd="0" parTransId="{B63936A7-F542-46E7-B191-2C1DF1B62151}" sibTransId="{21737306-3DB9-442E-AF28-6B80856633D2}"/>
    <dgm:cxn modelId="{CBDB27B3-0817-46F1-85D5-B71C6622417A}" type="presParOf" srcId="{CB721AFA-66B8-481D-AA68-7402A21ABDB9}" destId="{8FCC3AC9-A581-40C5-834F-270C12A7D07E}" srcOrd="0" destOrd="0" presId="urn:microsoft.com/office/officeart/2005/8/layout/vList2"/>
    <dgm:cxn modelId="{64C75003-A2BF-4BA7-95CE-63194E374226}" type="presParOf" srcId="{CB721AFA-66B8-481D-AA68-7402A21ABDB9}" destId="{898F9EDF-AC11-43F0-980F-34AF9DD230F3}" srcOrd="1" destOrd="0" presId="urn:microsoft.com/office/officeart/2005/8/layout/vList2"/>
    <dgm:cxn modelId="{E4E642A9-5CDC-4BAD-8ACA-4268D5213DF1}" type="presParOf" srcId="{CB721AFA-66B8-481D-AA68-7402A21ABDB9}" destId="{3063519B-4DB4-48D6-9F04-356C7D4EF97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C3AC9-A581-40C5-834F-270C12A7D07E}">
      <dsp:nvSpPr>
        <dsp:cNvPr id="0" name=""/>
        <dsp:cNvSpPr/>
      </dsp:nvSpPr>
      <dsp:spPr>
        <a:xfrm>
          <a:off x="0" y="192329"/>
          <a:ext cx="4572000" cy="1594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The creation of a citywide inventory of surveillance </a:t>
          </a:r>
          <a:r>
            <a:rPr lang="en-US" sz="2900" kern="1200">
              <a:latin typeface="Calibri Light" panose="020F0302020204030204"/>
            </a:rPr>
            <a:t>technologies by March 2024</a:t>
          </a:r>
        </a:p>
      </dsp:txBody>
      <dsp:txXfrm>
        <a:off x="77847" y="270176"/>
        <a:ext cx="4416306" cy="1439016"/>
      </dsp:txXfrm>
    </dsp:sp>
    <dsp:sp modelId="{3063519B-4DB4-48D6-9F04-356C7D4EF97F}">
      <dsp:nvSpPr>
        <dsp:cNvPr id="0" name=""/>
        <dsp:cNvSpPr/>
      </dsp:nvSpPr>
      <dsp:spPr>
        <a:xfrm>
          <a:off x="0" y="1870559"/>
          <a:ext cx="4572000" cy="15947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latin typeface="Calibri Light" panose="020F0302020204030204"/>
            </a:rPr>
            <a:t>Implementation</a:t>
          </a:r>
          <a:r>
            <a:rPr lang="en-US" sz="2900" kern="1200"/>
            <a:t> of impact and risks assessments for surveillance technologies</a:t>
          </a:r>
        </a:p>
      </dsp:txBody>
      <dsp:txXfrm>
        <a:off x="77847" y="1948406"/>
        <a:ext cx="4416306" cy="14390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6FC4D-B6B8-4813-BA78-8C2D16098048}" type="datetimeFigureOut">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B218A-C733-4CEE-BDB6-724160E74FD0}" type="slidenum">
              <a:t>‹#›</a:t>
            </a:fld>
            <a:endParaRPr lang="en-US"/>
          </a:p>
        </p:txBody>
      </p:sp>
    </p:spTree>
    <p:extLst>
      <p:ext uri="{BB962C8B-B14F-4D97-AF65-F5344CB8AC3E}">
        <p14:creationId xmlns:p14="http://schemas.microsoft.com/office/powerpoint/2010/main" val="4232557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08d0e4f2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08d0e4f2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c702869b44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c702869b44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08d0e4f267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08d0e4f267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400">
                <a:solidFill>
                  <a:srgbClr val="78909C"/>
                </a:solidFill>
                <a:latin typeface="Calibri"/>
                <a:ea typeface="Calibri"/>
                <a:cs typeface="Calibri"/>
                <a:sym typeface="Calibri"/>
              </a:rPr>
              <a:t>Examples of Surveillance Technologies: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Automated License Plate Readers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Body worn cameras</a:t>
            </a:r>
            <a:endParaRPr sz="1400">
              <a:solidFill>
                <a:srgbClr val="78909C"/>
              </a:solidFill>
              <a:latin typeface="Calibri"/>
              <a:ea typeface="Calibri"/>
              <a:cs typeface="Calibri"/>
              <a:sym typeface="Calibri"/>
            </a:endParaRPr>
          </a:p>
          <a:p>
            <a:pPr marL="457200" indent="-317500">
              <a:lnSpc>
                <a:spcPct val="90000"/>
              </a:lnSpc>
              <a:buClr>
                <a:srgbClr val="78909C"/>
              </a:buClr>
              <a:buSzPts val="1400"/>
              <a:buFont typeface="Calibri"/>
              <a:buChar char="●"/>
            </a:pPr>
            <a:r>
              <a:rPr lang="en" sz="1400">
                <a:solidFill>
                  <a:srgbClr val="78909C"/>
                </a:solidFill>
                <a:latin typeface="Calibri"/>
                <a:ea typeface="Calibri"/>
                <a:cs typeface="Calibri"/>
                <a:sym typeface="Calibri"/>
              </a:rPr>
              <a:t>CCTV and security cameras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Cell-Site Simulators/IMSI Catchers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Connected Transportation</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De-Identification of Public Data</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Digital Kiosks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Drones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Gunshot Detectors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Red light cameras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Facial Recognition</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Geolocation Services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Public Broadband</a:t>
            </a:r>
            <a:endParaRPr sz="1400">
              <a:solidFill>
                <a:srgbClr val="78909C"/>
              </a:solidFill>
              <a:latin typeface="Calibri"/>
              <a:ea typeface="Calibri"/>
              <a:cs typeface="Calibri"/>
              <a:sym typeface="Calibri"/>
            </a:endParaRPr>
          </a:p>
          <a:p>
            <a:pPr marL="457200" indent="-317500">
              <a:lnSpc>
                <a:spcPct val="90000"/>
              </a:lnSpc>
              <a:buClr>
                <a:srgbClr val="78909C"/>
              </a:buClr>
              <a:buSzPts val="1400"/>
              <a:buFont typeface="Calibri"/>
              <a:buChar char="●"/>
            </a:pPr>
            <a:r>
              <a:rPr lang="en" sz="1400">
                <a:solidFill>
                  <a:srgbClr val="78909C"/>
                </a:solidFill>
                <a:latin typeface="Calibri"/>
                <a:ea typeface="Calibri"/>
                <a:cs typeface="Calibri"/>
                <a:sym typeface="Calibri"/>
              </a:rPr>
              <a:t>RFID/Bluetooth sensors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Smart Cards/Payment</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Smart Grid/Smart meters</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Social Networks Monitoring</a:t>
            </a:r>
            <a:endParaRPr sz="1400">
              <a:solidFill>
                <a:srgbClr val="78909C"/>
              </a:solidFill>
              <a:latin typeface="Calibri"/>
              <a:ea typeface="Calibri"/>
              <a:cs typeface="Calibri"/>
              <a:sym typeface="Calibri"/>
            </a:endParaRPr>
          </a:p>
          <a:p>
            <a:pPr marL="457200" lvl="0" indent="-317500" algn="l" rtl="0">
              <a:lnSpc>
                <a:spcPct val="90000"/>
              </a:lnSpc>
              <a:spcBef>
                <a:spcPts val="0"/>
              </a:spcBef>
              <a:spcAft>
                <a:spcPts val="0"/>
              </a:spcAft>
              <a:buClr>
                <a:srgbClr val="78909C"/>
              </a:buClr>
              <a:buSzPts val="1400"/>
              <a:buFont typeface="Calibri"/>
              <a:buChar char="●"/>
            </a:pPr>
            <a:r>
              <a:rPr lang="en" sz="1400">
                <a:solidFill>
                  <a:srgbClr val="78909C"/>
                </a:solidFill>
                <a:latin typeface="Calibri"/>
                <a:ea typeface="Calibri"/>
                <a:cs typeface="Calibri"/>
                <a:sym typeface="Calibri"/>
              </a:rPr>
              <a:t>Environmental Sensors</a:t>
            </a:r>
            <a:endParaRPr sz="1400">
              <a:solidFill>
                <a:srgbClr val="78909C"/>
              </a:solidFill>
              <a:latin typeface="Calibri"/>
              <a:ea typeface="Calibri"/>
              <a:cs typeface="Calibri"/>
              <a:sym typeface="Calibri"/>
            </a:endParaRPr>
          </a:p>
          <a:p>
            <a:pPr marL="457200" indent="-317500">
              <a:lnSpc>
                <a:spcPct val="90000"/>
              </a:lnSpc>
              <a:buClr>
                <a:srgbClr val="78909C"/>
              </a:buClr>
              <a:buSzPts val="1400"/>
              <a:buFont typeface="Calibri"/>
              <a:buChar char="●"/>
            </a:pPr>
            <a:r>
              <a:rPr lang="en" sz="1400">
                <a:solidFill>
                  <a:srgbClr val="78909C"/>
                </a:solidFill>
                <a:latin typeface="Calibri"/>
                <a:ea typeface="Calibri"/>
                <a:cs typeface="Calibri"/>
                <a:sym typeface="Calibri"/>
              </a:rPr>
              <a:t>Satellite imagery </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Judith Mowry</a:t>
            </a:r>
          </a:p>
        </p:txBody>
      </p:sp>
      <p:sp>
        <p:nvSpPr>
          <p:cNvPr id="4" name="Slide Number Placeholder 3"/>
          <p:cNvSpPr>
            <a:spLocks noGrp="1"/>
          </p:cNvSpPr>
          <p:nvPr>
            <p:ph type="sldNum" sz="quarter" idx="5"/>
          </p:nvPr>
        </p:nvSpPr>
        <p:spPr/>
        <p:txBody>
          <a:bodyPr/>
          <a:lstStyle/>
          <a:p>
            <a:fld id="{2F5B218A-C733-4CEE-BDB6-724160E74FD0}" type="slidenum">
              <a:rPr lang="en-US"/>
              <a:t>7</a:t>
            </a:fld>
            <a:endParaRPr lang="en-US"/>
          </a:p>
        </p:txBody>
      </p:sp>
    </p:spTree>
    <p:extLst>
      <p:ext uri="{BB962C8B-B14F-4D97-AF65-F5344CB8AC3E}">
        <p14:creationId xmlns:p14="http://schemas.microsoft.com/office/powerpoint/2010/main" val="243505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49c5aba359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49c5aba359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t>Judith Mowry:</a:t>
            </a:r>
            <a:r>
              <a:rPr lang="en-US">
                <a:cs typeface="Calibri"/>
              </a:rPr>
              <a:t> Community Leads: Yoana Molina, Surya Raj Joshi, Irene Kim (Cascadia Partners), Rosalie Lee, Alysia </a:t>
            </a:r>
            <a:r>
              <a:rPr lang="en-US" err="1">
                <a:cs typeface="Calibri"/>
              </a:rPr>
              <a:t>Macasya</a:t>
            </a:r>
            <a:r>
              <a:rPr lang="en-US">
                <a:cs typeface="Calibri"/>
              </a:rPr>
              <a:t>, </a:t>
            </a:r>
            <a:r>
              <a:rPr lang="en-US" err="1">
                <a:cs typeface="Calibri"/>
              </a:rPr>
              <a:t>O'Nesha</a:t>
            </a:r>
            <a:r>
              <a:rPr lang="en-US">
                <a:cs typeface="Calibri"/>
              </a:rPr>
              <a:t> Cochran-Dumas, Sachi Arakawa (Cascadia Partners)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open to public participation, offered options to join online, in-person, watch recordings, and additional materials. However, there is a huge need to inform the Portland community and its residents about the opportunities and risks that the digital world has to offer. The Pandemic created several barriers to many, and the collaboration with other city efforts (cybersecurity, digital divide and broadband deployments, data governance) needs to keep evolving in the context of digital rights. </a:t>
            </a:r>
          </a:p>
        </p:txBody>
      </p:sp>
      <p:sp>
        <p:nvSpPr>
          <p:cNvPr id="4" name="Slide Number Placeholder 3"/>
          <p:cNvSpPr>
            <a:spLocks noGrp="1"/>
          </p:cNvSpPr>
          <p:nvPr>
            <p:ph type="sldNum" sz="quarter" idx="5"/>
          </p:nvPr>
        </p:nvSpPr>
        <p:spPr/>
        <p:txBody>
          <a:bodyPr/>
          <a:lstStyle/>
          <a:p>
            <a:fld id="{2F5B218A-C733-4CEE-BDB6-724160E74FD0}" type="slidenum">
              <a:rPr lang="en-US"/>
              <a:t>9</a:t>
            </a:fld>
            <a:endParaRPr lang="en-US"/>
          </a:p>
        </p:txBody>
      </p:sp>
    </p:spTree>
    <p:extLst>
      <p:ext uri="{BB962C8B-B14F-4D97-AF65-F5344CB8AC3E}">
        <p14:creationId xmlns:p14="http://schemas.microsoft.com/office/powerpoint/2010/main" val="1792529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5a9b0b674f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5a9b0b674f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dirty="0"/>
              <a:t>2/1/2023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736906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162C4-EDD9-4389-A98B-B87ECEA2A816}" type="datetimeFigureOut">
              <a:rPr lang="en-US" dirty="0"/>
              <a:t>2/1/2023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978150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2/1/2023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545211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54B2F-12DE-47F5-8894-472B206D2E1E}" type="datetimeFigureOut">
              <a:rPr lang="en-US" dirty="0"/>
              <a:t>2/1/2023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22156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30E46F-7819-4ACF-B48B-48222C2ACC88}" type="datetimeFigureOut">
              <a:rPr lang="en-US" dirty="0"/>
              <a:t>2/1/2023</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11828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dirty="0"/>
              <a:t>2/1/2023</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546312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2/1/2023</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767906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2/1/2023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0078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2/1/2023</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7911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E33E-8B18-4087-B112-809917729534}" type="datetimeFigureOut">
              <a:rPr lang="en-US" dirty="0"/>
              <a:t>2/1/2023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753500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FE419-2371-464F-8239-3959401C3561}" type="datetimeFigureOut">
              <a:rPr lang="en-US" dirty="0"/>
              <a:t>2/1/2023</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354936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0"/>
        <p:cNvGrpSpPr/>
        <p:nvPr/>
      </p:nvGrpSpPr>
      <p:grpSpPr>
        <a:xfrm>
          <a:off x="0" y="0"/>
          <a:ext cx="0" cy="0"/>
          <a:chOff x="0" y="0"/>
          <a:chExt cx="0" cy="0"/>
        </a:xfrm>
      </p:grpSpPr>
      <p:sp>
        <p:nvSpPr>
          <p:cNvPr id="41" name="Google Shape;41;p7"/>
          <p:cNvSpPr/>
          <p:nvPr/>
        </p:nvSpPr>
        <p:spPr>
          <a:xfrm>
            <a:off x="447817" y="5141975"/>
            <a:ext cx="11290800" cy="125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2" name="Google Shape;42;p7"/>
          <p:cNvSpPr txBox="1">
            <a:spLocks noGrp="1"/>
          </p:cNvSpPr>
          <p:nvPr>
            <p:ph type="title"/>
          </p:nvPr>
        </p:nvSpPr>
        <p:spPr>
          <a:xfrm>
            <a:off x="581193" y="3043911"/>
            <a:ext cx="11029600" cy="14976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2700"/>
              <a:buFont typeface="Gill Sans"/>
              <a:buNone/>
              <a:defRPr sz="3600" b="0" cap="none">
                <a:solidFill>
                  <a:schemeClr val="accen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581193" y="4541417"/>
            <a:ext cx="11029600" cy="600400"/>
          </a:xfrm>
          <a:prstGeom prst="rect">
            <a:avLst/>
          </a:prstGeom>
          <a:noFill/>
          <a:ln>
            <a:noFill/>
          </a:ln>
        </p:spPr>
        <p:txBody>
          <a:bodyPr spcFirstLastPara="1" wrap="square" lIns="91425" tIns="45700" rIns="91425" bIns="45700" anchor="t" anchorCtr="0">
            <a:normAutofit/>
          </a:bodyPr>
          <a:lstStyle>
            <a:lvl1pPr marL="609585" lvl="0" indent="-304792" algn="l" rtl="0">
              <a:spcBef>
                <a:spcPts val="360"/>
              </a:spcBef>
              <a:spcAft>
                <a:spcPts val="0"/>
              </a:spcAft>
              <a:buSzPts val="1242"/>
              <a:buNone/>
              <a:defRPr sz="1800" cap="none">
                <a:solidFill>
                  <a:schemeClr val="accent2"/>
                </a:solidFill>
              </a:defRPr>
            </a:lvl1pPr>
            <a:lvl2pPr marL="1219170" lvl="1" indent="-304792" algn="l" rtl="0">
              <a:spcBef>
                <a:spcPts val="600"/>
              </a:spcBef>
              <a:spcAft>
                <a:spcPts val="0"/>
              </a:spcAft>
              <a:buSzPts val="1242"/>
              <a:buNone/>
              <a:defRPr sz="1800">
                <a:solidFill>
                  <a:srgbClr val="888888"/>
                </a:solidFill>
              </a:defRPr>
            </a:lvl2pPr>
            <a:lvl3pPr marL="1828754" lvl="2" indent="-304792" algn="l" rtl="0">
              <a:spcBef>
                <a:spcPts val="600"/>
              </a:spcBef>
              <a:spcAft>
                <a:spcPts val="0"/>
              </a:spcAft>
              <a:buSzPts val="1104"/>
              <a:buNone/>
              <a:defRPr sz="1600">
                <a:solidFill>
                  <a:srgbClr val="888888"/>
                </a:solidFill>
              </a:defRPr>
            </a:lvl3pPr>
            <a:lvl4pPr marL="2438339" lvl="3" indent="-304792" algn="l" rtl="0">
              <a:spcBef>
                <a:spcPts val="600"/>
              </a:spcBef>
              <a:spcAft>
                <a:spcPts val="0"/>
              </a:spcAft>
              <a:buSzPts val="966"/>
              <a:buNone/>
              <a:defRPr sz="1400">
                <a:solidFill>
                  <a:srgbClr val="888888"/>
                </a:solidFill>
              </a:defRPr>
            </a:lvl4pPr>
            <a:lvl5pPr marL="3047924" lvl="4" indent="-304792" algn="l" rtl="0">
              <a:spcBef>
                <a:spcPts val="600"/>
              </a:spcBef>
              <a:spcAft>
                <a:spcPts val="0"/>
              </a:spcAft>
              <a:buSzPts val="966"/>
              <a:buNone/>
              <a:defRPr sz="1400">
                <a:solidFill>
                  <a:srgbClr val="888888"/>
                </a:solidFill>
              </a:defRPr>
            </a:lvl5pPr>
            <a:lvl6pPr marL="3657509" lvl="5" indent="-304792" algn="l" rtl="0">
              <a:spcBef>
                <a:spcPts val="600"/>
              </a:spcBef>
              <a:spcAft>
                <a:spcPts val="0"/>
              </a:spcAft>
              <a:buSzPts val="966"/>
              <a:buNone/>
              <a:defRPr sz="1400">
                <a:solidFill>
                  <a:srgbClr val="888888"/>
                </a:solidFill>
              </a:defRPr>
            </a:lvl6pPr>
            <a:lvl7pPr marL="4267093" lvl="6" indent="-304792" algn="l" rtl="0">
              <a:spcBef>
                <a:spcPts val="600"/>
              </a:spcBef>
              <a:spcAft>
                <a:spcPts val="0"/>
              </a:spcAft>
              <a:buSzPts val="966"/>
              <a:buNone/>
              <a:defRPr sz="1400">
                <a:solidFill>
                  <a:srgbClr val="888888"/>
                </a:solidFill>
              </a:defRPr>
            </a:lvl7pPr>
            <a:lvl8pPr marL="4876678" lvl="7" indent="-304792" algn="l" rtl="0">
              <a:spcBef>
                <a:spcPts val="600"/>
              </a:spcBef>
              <a:spcAft>
                <a:spcPts val="0"/>
              </a:spcAft>
              <a:buSzPts val="966"/>
              <a:buNone/>
              <a:defRPr sz="1400">
                <a:solidFill>
                  <a:srgbClr val="888888"/>
                </a:solidFill>
              </a:defRPr>
            </a:lvl8pPr>
            <a:lvl9pPr marL="5486263" lvl="8" indent="-304792" algn="l" rtl="0">
              <a:spcBef>
                <a:spcPts val="600"/>
              </a:spcBef>
              <a:spcAft>
                <a:spcPts val="600"/>
              </a:spcAft>
              <a:buSzPts val="966"/>
              <a:buNone/>
              <a:defRPr sz="1400">
                <a:solidFill>
                  <a:srgbClr val="888888"/>
                </a:solidFill>
              </a:defRPr>
            </a:lvl9pPr>
          </a:lstStyle>
          <a:p>
            <a:endParaRPr/>
          </a:p>
        </p:txBody>
      </p:sp>
      <p:sp>
        <p:nvSpPr>
          <p:cNvPr id="44" name="Google Shape;44;p7"/>
          <p:cNvSpPr txBox="1">
            <a:spLocks noGrp="1"/>
          </p:cNvSpPr>
          <p:nvPr>
            <p:ph type="dt" idx="10"/>
          </p:nvPr>
        </p:nvSpPr>
        <p:spPr>
          <a:xfrm>
            <a:off x="7605952" y="5956137"/>
            <a:ext cx="2844800" cy="365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solidFill>
                  <a:srgbClr val="9F276A"/>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581192" y="5951812"/>
            <a:ext cx="69172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9F276A"/>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10558300" y="5956137"/>
            <a:ext cx="10524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1pPr>
            <a:lvl2pPr marL="0" marR="0" lvl="1"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2pPr>
            <a:lvl3pPr marL="0" marR="0" lvl="2"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3pPr>
            <a:lvl4pPr marL="0" marR="0" lvl="3"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4pPr>
            <a:lvl5pPr marL="0" marR="0" lvl="4"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5pPr>
            <a:lvl6pPr marL="0" marR="0" lvl="5"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6pPr>
            <a:lvl7pPr marL="0" marR="0" lvl="6"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7pPr>
            <a:lvl8pPr marL="0" marR="0" lvl="7"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8pPr>
            <a:lvl9pPr marL="0" marR="0" lvl="8"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4004112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447579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3092381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invGray">
          <a:xfrm>
            <a:off x="0" y="3936697"/>
            <a:ext cx="12192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1" y="4114800"/>
            <a:ext cx="10515598" cy="1158446"/>
          </a:xfrm>
        </p:spPr>
        <p:txBody>
          <a:bodyPr anchor="b">
            <a:normAutofit/>
          </a:bodyPr>
          <a:lstStyle>
            <a:lvl1pPr algn="l">
              <a:defRPr sz="5200">
                <a:solidFill>
                  <a:schemeClr val="tx1"/>
                </a:solidFill>
              </a:defRPr>
            </a:lvl1pPr>
          </a:lstStyle>
          <a:p>
            <a:r>
              <a:rPr lang="en-US"/>
              <a:t>Click to edit Master title style</a:t>
            </a:r>
          </a:p>
        </p:txBody>
      </p:sp>
      <p:sp>
        <p:nvSpPr>
          <p:cNvPr id="3" name="Subtitle 2"/>
          <p:cNvSpPr>
            <a:spLocks noGrp="1"/>
          </p:cNvSpPr>
          <p:nvPr>
            <p:ph type="subTitle" idx="1"/>
          </p:nvPr>
        </p:nvSpPr>
        <p:spPr>
          <a:xfrm>
            <a:off x="838201" y="5338170"/>
            <a:ext cx="10515598" cy="474836"/>
          </a:xfrm>
        </p:spPr>
        <p:txBody>
          <a:bodyPr/>
          <a:lstStyle>
            <a:lvl1pPr marL="0" indent="0" algn="l">
              <a:spcBef>
                <a:spcPts val="0"/>
              </a:spcBef>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B0FE2824-C2A0-4931-BB32-60B24BDBB3CC}" type="datetimeFigureOut">
              <a:rPr lang="en-US" smtClean="0"/>
              <a:t>2/1/2023</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429000"/>
            <a:ext cx="9601200" cy="1838519"/>
          </a:xfrm>
        </p:spPr>
        <p:txBody>
          <a:bodyPr anchor="b">
            <a:normAutofit/>
          </a:bodyPr>
          <a:lstStyle>
            <a:lvl1pPr>
              <a:defRPr sz="5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41248" y="5340096"/>
            <a:ext cx="9601200" cy="475488"/>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45224"/>
          </a:xfrm>
        </p:spPr>
        <p:txBody>
          <a:bodyPr/>
          <a:lstStyle/>
          <a:p>
            <a:r>
              <a:rPr lang="en-US"/>
              <a:t>Click to edit Master title style</a:t>
            </a:r>
          </a:p>
        </p:txBody>
      </p:sp>
      <p:sp>
        <p:nvSpPr>
          <p:cNvPr id="3" name="Content Placeholder 2"/>
          <p:cNvSpPr>
            <a:spLocks noGrp="1"/>
          </p:cNvSpPr>
          <p:nvPr>
            <p:ph sz="half" idx="1"/>
          </p:nvPr>
        </p:nvSpPr>
        <p:spPr>
          <a:xfrm>
            <a:off x="8382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600" y="1825625"/>
            <a:ext cx="5029200" cy="435133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B0FE2824-C2A0-4931-BB32-60B24BDBB3CC}" type="datetimeFigureOut">
              <a:rPr lang="en-US" smtClean="0"/>
              <a:t>2/1/2023</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397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6188" y="1828800"/>
            <a:ext cx="5029200" cy="685800"/>
          </a:xfrm>
        </p:spPr>
        <p:txBody>
          <a:bodyPr anchor="ctr">
            <a:normAutofit/>
          </a:bodyPr>
          <a:lstStyle>
            <a:lvl1pPr marL="0" indent="0">
              <a:spcBef>
                <a:spcPts val="10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6188" y="2514600"/>
            <a:ext cx="5029200" cy="36750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B0FE2824-C2A0-4931-BB32-60B24BDBB3CC}" type="datetimeFigureOut">
              <a:rPr lang="en-US" smtClean="0"/>
              <a:t>2/1/2023</a:t>
            </a:fld>
            <a:endParaRPr lang="en-US"/>
          </a:p>
        </p:txBody>
      </p:sp>
      <p:sp>
        <p:nvSpPr>
          <p:cNvPr id="9" name="Slide Number Placeholder 8"/>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3" name="Date Placeholder 2"/>
          <p:cNvSpPr>
            <a:spLocks noGrp="1"/>
          </p:cNvSpPr>
          <p:nvPr>
            <p:ph type="dt" sz="half" idx="10"/>
          </p:nvPr>
        </p:nvSpPr>
        <p:spPr/>
        <p:txBody>
          <a:bodyPr/>
          <a:lstStyle/>
          <a:p>
            <a:fld id="{B0FE2824-C2A0-4931-BB32-60B24BDBB3CC}" type="datetimeFigureOut">
              <a:rPr lang="en-US" smtClean="0"/>
              <a:t>2/1/2023</a:t>
            </a:fld>
            <a:endParaRPr lang="en-US"/>
          </a:p>
        </p:txBody>
      </p:sp>
      <p:sp>
        <p:nvSpPr>
          <p:cNvPr id="5" name="Slide Number Placeholder 4"/>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2" name="Date Placeholder 1"/>
          <p:cNvSpPr>
            <a:spLocks noGrp="1"/>
          </p:cNvSpPr>
          <p:nvPr>
            <p:ph type="dt" sz="half" idx="10"/>
          </p:nvPr>
        </p:nvSpPr>
        <p:spPr/>
        <p:txBody>
          <a:bodyPr/>
          <a:lstStyle/>
          <a:p>
            <a:fld id="{B0FE2824-C2A0-4931-BB32-60B24BDBB3CC}" type="datetimeFigureOut">
              <a:rPr lang="en-US" smtClean="0"/>
              <a:t>2/1/2023</a:t>
            </a:fld>
            <a:endParaRPr lang="en-US"/>
          </a:p>
        </p:txBody>
      </p:sp>
      <p:sp>
        <p:nvSpPr>
          <p:cNvPr id="4" name="Slide Number Placeholder 3"/>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4000"/>
            <a:ext cx="3429000" cy="1905000"/>
          </a:xfrm>
        </p:spPr>
        <p:txBody>
          <a:bodyPr anchor="b">
            <a:normAutofit/>
          </a:bodyPr>
          <a:lstStyle>
            <a:lvl1pPr>
              <a:defRPr sz="3400"/>
            </a:lvl1pPr>
          </a:lstStyle>
          <a:p>
            <a:r>
              <a:rPr lang="en-US"/>
              <a:t>Click to edit Master title style</a:t>
            </a:r>
          </a:p>
        </p:txBody>
      </p:sp>
      <p:sp>
        <p:nvSpPr>
          <p:cNvPr id="3" name="Content Placeholder 2"/>
          <p:cNvSpPr>
            <a:spLocks noGrp="1"/>
          </p:cNvSpPr>
          <p:nvPr>
            <p:ph idx="1"/>
          </p:nvPr>
        </p:nvSpPr>
        <p:spPr>
          <a:xfrm>
            <a:off x="838200" y="685800"/>
            <a:ext cx="6400800" cy="5257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924800" y="3581400"/>
            <a:ext cx="3429000"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B0FE2824-C2A0-4931-BB32-60B24BDBB3CC}" type="datetimeFigureOut">
              <a:rPr lang="en-US" smtClean="0"/>
              <a:t>2/1/2023</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0" y="1527048"/>
            <a:ext cx="3429000" cy="1901952"/>
          </a:xfrm>
        </p:spPr>
        <p:txBody>
          <a:bodyPr anchor="b">
            <a:normAutofit/>
          </a:bodyPr>
          <a:lstStyle>
            <a:lvl1pPr>
              <a:defRPr sz="3400"/>
            </a:lvl1pPr>
          </a:lstStyle>
          <a:p>
            <a:r>
              <a:rPr lang="en-US"/>
              <a:t>Click to edit Master title style</a:t>
            </a:r>
          </a:p>
        </p:txBody>
      </p:sp>
      <p:sp>
        <p:nvSpPr>
          <p:cNvPr id="3" name="Picture Placeholder 2" title="An empty placeholder to add an image. Click on the placeholder and select the image that you wish to add"/>
          <p:cNvSpPr>
            <a:spLocks noGrp="1"/>
          </p:cNvSpPr>
          <p:nvPr>
            <p:ph type="pic" idx="1"/>
          </p:nvPr>
        </p:nvSpPr>
        <p:spPr>
          <a:xfrm>
            <a:off x="838198" y="685800"/>
            <a:ext cx="6400800" cy="5257800"/>
          </a:xfrm>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924800" y="3581400"/>
            <a:ext cx="3428999" cy="1828800"/>
          </a:xfrm>
        </p:spPr>
        <p:txBody>
          <a:bodyPr/>
          <a:lstStyle>
            <a:lvl1pPr marL="0" indent="0">
              <a:spcBef>
                <a:spcPts val="10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5" name="Date Placeholder 4"/>
          <p:cNvSpPr>
            <a:spLocks noGrp="1"/>
          </p:cNvSpPr>
          <p:nvPr>
            <p:ph type="dt" sz="half" idx="10"/>
          </p:nvPr>
        </p:nvSpPr>
        <p:spPr/>
        <p:txBody>
          <a:bodyPr/>
          <a:lstStyle/>
          <a:p>
            <a:fld id="{B0FE2824-C2A0-4931-BB32-60B24BDBB3CC}" type="datetimeFigureOut">
              <a:rPr lang="en-US" smtClean="0"/>
              <a:t>2/1/2023</a:t>
            </a:fld>
            <a:endParaRPr lang="en-US"/>
          </a:p>
        </p:txBody>
      </p:sp>
      <p:sp>
        <p:nvSpPr>
          <p:cNvPr id="7" name="Slide Number Placeholder 6"/>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B0FE2824-C2A0-4931-BB32-60B24BDBB3CC}" type="datetimeFigureOut">
              <a:rPr lang="en-US" smtClean="0"/>
              <a:t>2/1/2023</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1693" y="365125"/>
            <a:ext cx="1600200" cy="5811838"/>
          </a:xfrm>
        </p:spPr>
        <p:txBody>
          <a:bodyPr vert="eaVert"/>
          <a:lstStyle>
            <a:lvl1pPr>
              <a:defRPr/>
            </a:lvl1pPr>
          </a:lstStyle>
          <a:p>
            <a:r>
              <a:rPr lang="en-US"/>
              <a:t>Click to edit Master title style</a:t>
            </a:r>
          </a:p>
        </p:txBody>
      </p:sp>
      <p:sp>
        <p:nvSpPr>
          <p:cNvPr id="3" name="Vertical Text Placeholder 2"/>
          <p:cNvSpPr>
            <a:spLocks noGrp="1"/>
          </p:cNvSpPr>
          <p:nvPr>
            <p:ph type="body" orient="vert" idx="1"/>
          </p:nvPr>
        </p:nvSpPr>
        <p:spPr>
          <a:xfrm>
            <a:off x="838200" y="365125"/>
            <a:ext cx="8534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B0FE2824-C2A0-4931-BB32-60B24BDBB3CC}" type="datetimeFigureOut">
              <a:rPr lang="en-US" smtClean="0"/>
              <a:t>2/1/2023</a:t>
            </a:fld>
            <a:endParaRPr lang="en-US"/>
          </a:p>
        </p:txBody>
      </p:sp>
      <p:sp>
        <p:nvSpPr>
          <p:cNvPr id="6" name="Slide Number Placeholder 5"/>
          <p:cNvSpPr>
            <a:spLocks noGrp="1"/>
          </p:cNvSpPr>
          <p:nvPr>
            <p:ph type="sldNum" sz="quarter" idx="12"/>
          </p:nvPr>
        </p:nvSpPr>
        <p:spPr/>
        <p:txBody>
          <a:bodyPr/>
          <a:lstStyle/>
          <a:p>
            <a:fld id="{B13333A4-2EF1-4B79-B68C-AB20E66B4822}" type="slidenum">
              <a:rPr lang="en-US" smtClean="0"/>
              <a:t>‹#›</a:t>
            </a:fld>
            <a:endParaRPr lang="en-US"/>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3"/>
            <a:ext cx="12192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1045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40"/>
        <p:cNvGrpSpPr/>
        <p:nvPr/>
      </p:nvGrpSpPr>
      <p:grpSpPr>
        <a:xfrm>
          <a:off x="0" y="0"/>
          <a:ext cx="0" cy="0"/>
          <a:chOff x="0" y="0"/>
          <a:chExt cx="0" cy="0"/>
        </a:xfrm>
      </p:grpSpPr>
      <p:sp>
        <p:nvSpPr>
          <p:cNvPr id="41" name="Google Shape;41;p7"/>
          <p:cNvSpPr/>
          <p:nvPr/>
        </p:nvSpPr>
        <p:spPr>
          <a:xfrm>
            <a:off x="447817" y="5141975"/>
            <a:ext cx="11290800" cy="1258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2" name="Google Shape;42;p7"/>
          <p:cNvSpPr txBox="1">
            <a:spLocks noGrp="1"/>
          </p:cNvSpPr>
          <p:nvPr>
            <p:ph type="title"/>
          </p:nvPr>
        </p:nvSpPr>
        <p:spPr>
          <a:xfrm>
            <a:off x="581193" y="3043911"/>
            <a:ext cx="11029600" cy="14976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accent1"/>
              </a:buClr>
              <a:buSzPts val="2700"/>
              <a:buFont typeface="Gill Sans"/>
              <a:buNone/>
              <a:defRPr sz="3600" b="0" cap="none">
                <a:solidFill>
                  <a:schemeClr val="accen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581193" y="4541417"/>
            <a:ext cx="11029600" cy="600400"/>
          </a:xfrm>
          <a:prstGeom prst="rect">
            <a:avLst/>
          </a:prstGeom>
          <a:noFill/>
          <a:ln>
            <a:noFill/>
          </a:ln>
        </p:spPr>
        <p:txBody>
          <a:bodyPr spcFirstLastPara="1" wrap="square" lIns="91425" tIns="45700" rIns="91425" bIns="45700" anchor="t" anchorCtr="0">
            <a:normAutofit/>
          </a:bodyPr>
          <a:lstStyle>
            <a:lvl1pPr marL="609585" lvl="0" indent="-304792" algn="l" rtl="0">
              <a:spcBef>
                <a:spcPts val="360"/>
              </a:spcBef>
              <a:spcAft>
                <a:spcPts val="0"/>
              </a:spcAft>
              <a:buSzPts val="1242"/>
              <a:buNone/>
              <a:defRPr sz="1800" cap="none">
                <a:solidFill>
                  <a:schemeClr val="accent2"/>
                </a:solidFill>
              </a:defRPr>
            </a:lvl1pPr>
            <a:lvl2pPr marL="1219170" lvl="1" indent="-304792" algn="l" rtl="0">
              <a:spcBef>
                <a:spcPts val="600"/>
              </a:spcBef>
              <a:spcAft>
                <a:spcPts val="0"/>
              </a:spcAft>
              <a:buSzPts val="1242"/>
              <a:buNone/>
              <a:defRPr sz="1800">
                <a:solidFill>
                  <a:srgbClr val="888888"/>
                </a:solidFill>
              </a:defRPr>
            </a:lvl2pPr>
            <a:lvl3pPr marL="1828754" lvl="2" indent="-304792" algn="l" rtl="0">
              <a:spcBef>
                <a:spcPts val="600"/>
              </a:spcBef>
              <a:spcAft>
                <a:spcPts val="0"/>
              </a:spcAft>
              <a:buSzPts val="1104"/>
              <a:buNone/>
              <a:defRPr sz="1600">
                <a:solidFill>
                  <a:srgbClr val="888888"/>
                </a:solidFill>
              </a:defRPr>
            </a:lvl3pPr>
            <a:lvl4pPr marL="2438339" lvl="3" indent="-304792" algn="l" rtl="0">
              <a:spcBef>
                <a:spcPts val="600"/>
              </a:spcBef>
              <a:spcAft>
                <a:spcPts val="0"/>
              </a:spcAft>
              <a:buSzPts val="966"/>
              <a:buNone/>
              <a:defRPr sz="1400">
                <a:solidFill>
                  <a:srgbClr val="888888"/>
                </a:solidFill>
              </a:defRPr>
            </a:lvl4pPr>
            <a:lvl5pPr marL="3047924" lvl="4" indent="-304792" algn="l" rtl="0">
              <a:spcBef>
                <a:spcPts val="600"/>
              </a:spcBef>
              <a:spcAft>
                <a:spcPts val="0"/>
              </a:spcAft>
              <a:buSzPts val="966"/>
              <a:buNone/>
              <a:defRPr sz="1400">
                <a:solidFill>
                  <a:srgbClr val="888888"/>
                </a:solidFill>
              </a:defRPr>
            </a:lvl5pPr>
            <a:lvl6pPr marL="3657509" lvl="5" indent="-304792" algn="l" rtl="0">
              <a:spcBef>
                <a:spcPts val="600"/>
              </a:spcBef>
              <a:spcAft>
                <a:spcPts val="0"/>
              </a:spcAft>
              <a:buSzPts val="966"/>
              <a:buNone/>
              <a:defRPr sz="1400">
                <a:solidFill>
                  <a:srgbClr val="888888"/>
                </a:solidFill>
              </a:defRPr>
            </a:lvl6pPr>
            <a:lvl7pPr marL="4267093" lvl="6" indent="-304792" algn="l" rtl="0">
              <a:spcBef>
                <a:spcPts val="600"/>
              </a:spcBef>
              <a:spcAft>
                <a:spcPts val="0"/>
              </a:spcAft>
              <a:buSzPts val="966"/>
              <a:buNone/>
              <a:defRPr sz="1400">
                <a:solidFill>
                  <a:srgbClr val="888888"/>
                </a:solidFill>
              </a:defRPr>
            </a:lvl7pPr>
            <a:lvl8pPr marL="4876678" lvl="7" indent="-304792" algn="l" rtl="0">
              <a:spcBef>
                <a:spcPts val="600"/>
              </a:spcBef>
              <a:spcAft>
                <a:spcPts val="0"/>
              </a:spcAft>
              <a:buSzPts val="966"/>
              <a:buNone/>
              <a:defRPr sz="1400">
                <a:solidFill>
                  <a:srgbClr val="888888"/>
                </a:solidFill>
              </a:defRPr>
            </a:lvl8pPr>
            <a:lvl9pPr marL="5486263" lvl="8" indent="-304792" algn="l" rtl="0">
              <a:spcBef>
                <a:spcPts val="600"/>
              </a:spcBef>
              <a:spcAft>
                <a:spcPts val="600"/>
              </a:spcAft>
              <a:buSzPts val="966"/>
              <a:buNone/>
              <a:defRPr sz="1400">
                <a:solidFill>
                  <a:srgbClr val="888888"/>
                </a:solidFill>
              </a:defRPr>
            </a:lvl9pPr>
          </a:lstStyle>
          <a:p>
            <a:endParaRPr/>
          </a:p>
        </p:txBody>
      </p:sp>
      <p:sp>
        <p:nvSpPr>
          <p:cNvPr id="44" name="Google Shape;44;p7"/>
          <p:cNvSpPr txBox="1">
            <a:spLocks noGrp="1"/>
          </p:cNvSpPr>
          <p:nvPr>
            <p:ph type="dt" idx="10"/>
          </p:nvPr>
        </p:nvSpPr>
        <p:spPr>
          <a:xfrm>
            <a:off x="7605952" y="5956137"/>
            <a:ext cx="2844800" cy="3652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solidFill>
                  <a:srgbClr val="9F276A"/>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581192" y="5951812"/>
            <a:ext cx="6917200" cy="365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9F276A"/>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10558300" y="5956137"/>
            <a:ext cx="10524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1pPr>
            <a:lvl2pPr marL="0" marR="0" lvl="1"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2pPr>
            <a:lvl3pPr marL="0" marR="0" lvl="2"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3pPr>
            <a:lvl4pPr marL="0" marR="0" lvl="3"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4pPr>
            <a:lvl5pPr marL="0" marR="0" lvl="4"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5pPr>
            <a:lvl6pPr marL="0" marR="0" lvl="5"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6pPr>
            <a:lvl7pPr marL="0" marR="0" lvl="6"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7pPr>
            <a:lvl8pPr marL="0" marR="0" lvl="7"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8pPr>
            <a:lvl9pPr marL="0" marR="0" lvl="8" indent="0" algn="r" rtl="0">
              <a:spcBef>
                <a:spcPts val="0"/>
              </a:spcBef>
              <a:spcAft>
                <a:spcPts val="0"/>
              </a:spcAft>
              <a:buClr>
                <a:srgbClr val="9F276A"/>
              </a:buClr>
              <a:buSzPts val="675"/>
              <a:buFont typeface="Gill Sans"/>
              <a:buNone/>
              <a:defRPr sz="900" b="0" i="0" u="none" strike="noStrike" cap="none">
                <a:solidFill>
                  <a:srgbClr val="9F276A"/>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691178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69" y="5465600"/>
            <a:ext cx="12192048" cy="13924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268" name="Google Shape;268;p11"/>
          <p:cNvSpPr txBox="1">
            <a:spLocks noGrp="1"/>
          </p:cNvSpPr>
          <p:nvPr>
            <p:ph type="title" hasCustomPrompt="1"/>
          </p:nvPr>
        </p:nvSpPr>
        <p:spPr>
          <a:xfrm>
            <a:off x="1851500" y="1030300"/>
            <a:ext cx="8489200" cy="2484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8000"/>
              <a:buNone/>
              <a:defRPr sz="10666">
                <a:solidFill>
                  <a:schemeClr val="lt1"/>
                </a:solidFill>
              </a:defRPr>
            </a:lvl1pPr>
            <a:lvl2pPr lvl="1" algn="ctr">
              <a:spcBef>
                <a:spcPts val="0"/>
              </a:spcBef>
              <a:spcAft>
                <a:spcPts val="0"/>
              </a:spcAft>
              <a:buClr>
                <a:schemeClr val="lt1"/>
              </a:buClr>
              <a:buSzPts val="8000"/>
              <a:buNone/>
              <a:defRPr sz="10666">
                <a:solidFill>
                  <a:schemeClr val="lt1"/>
                </a:solidFill>
              </a:defRPr>
            </a:lvl2pPr>
            <a:lvl3pPr lvl="2" algn="ctr">
              <a:spcBef>
                <a:spcPts val="0"/>
              </a:spcBef>
              <a:spcAft>
                <a:spcPts val="0"/>
              </a:spcAft>
              <a:buClr>
                <a:schemeClr val="lt1"/>
              </a:buClr>
              <a:buSzPts val="8000"/>
              <a:buNone/>
              <a:defRPr sz="10666">
                <a:solidFill>
                  <a:schemeClr val="lt1"/>
                </a:solidFill>
              </a:defRPr>
            </a:lvl3pPr>
            <a:lvl4pPr lvl="3" algn="ctr">
              <a:spcBef>
                <a:spcPts val="0"/>
              </a:spcBef>
              <a:spcAft>
                <a:spcPts val="0"/>
              </a:spcAft>
              <a:buClr>
                <a:schemeClr val="lt1"/>
              </a:buClr>
              <a:buSzPts val="8000"/>
              <a:buNone/>
              <a:defRPr sz="10666">
                <a:solidFill>
                  <a:schemeClr val="lt1"/>
                </a:solidFill>
              </a:defRPr>
            </a:lvl4pPr>
            <a:lvl5pPr lvl="4" algn="ctr">
              <a:spcBef>
                <a:spcPts val="0"/>
              </a:spcBef>
              <a:spcAft>
                <a:spcPts val="0"/>
              </a:spcAft>
              <a:buClr>
                <a:schemeClr val="lt1"/>
              </a:buClr>
              <a:buSzPts val="8000"/>
              <a:buNone/>
              <a:defRPr sz="10666">
                <a:solidFill>
                  <a:schemeClr val="lt1"/>
                </a:solidFill>
              </a:defRPr>
            </a:lvl5pPr>
            <a:lvl6pPr lvl="5" algn="ctr">
              <a:spcBef>
                <a:spcPts val="0"/>
              </a:spcBef>
              <a:spcAft>
                <a:spcPts val="0"/>
              </a:spcAft>
              <a:buClr>
                <a:schemeClr val="lt1"/>
              </a:buClr>
              <a:buSzPts val="8000"/>
              <a:buNone/>
              <a:defRPr sz="10666">
                <a:solidFill>
                  <a:schemeClr val="lt1"/>
                </a:solidFill>
              </a:defRPr>
            </a:lvl6pPr>
            <a:lvl7pPr lvl="6" algn="ctr">
              <a:spcBef>
                <a:spcPts val="0"/>
              </a:spcBef>
              <a:spcAft>
                <a:spcPts val="0"/>
              </a:spcAft>
              <a:buClr>
                <a:schemeClr val="lt1"/>
              </a:buClr>
              <a:buSzPts val="8000"/>
              <a:buNone/>
              <a:defRPr sz="10666">
                <a:solidFill>
                  <a:schemeClr val="lt1"/>
                </a:solidFill>
              </a:defRPr>
            </a:lvl7pPr>
            <a:lvl8pPr lvl="7" algn="ctr">
              <a:spcBef>
                <a:spcPts val="0"/>
              </a:spcBef>
              <a:spcAft>
                <a:spcPts val="0"/>
              </a:spcAft>
              <a:buClr>
                <a:schemeClr val="lt1"/>
              </a:buClr>
              <a:buSzPts val="8000"/>
              <a:buNone/>
              <a:defRPr sz="10666">
                <a:solidFill>
                  <a:schemeClr val="lt1"/>
                </a:solidFill>
              </a:defRPr>
            </a:lvl8pPr>
            <a:lvl9pPr lvl="8" algn="ctr">
              <a:spcBef>
                <a:spcPts val="0"/>
              </a:spcBef>
              <a:spcAft>
                <a:spcPts val="0"/>
              </a:spcAft>
              <a:buClr>
                <a:schemeClr val="lt1"/>
              </a:buClr>
              <a:buSzPts val="8000"/>
              <a:buNone/>
              <a:defRPr sz="10666">
                <a:solidFill>
                  <a:schemeClr val="lt1"/>
                </a:solidFill>
              </a:defRPr>
            </a:lvl9pPr>
          </a:lstStyle>
          <a:p>
            <a:r>
              <a:t>xx%</a:t>
            </a:r>
          </a:p>
        </p:txBody>
      </p:sp>
      <p:sp>
        <p:nvSpPr>
          <p:cNvPr id="269" name="Google Shape;269;p11"/>
          <p:cNvSpPr txBox="1">
            <a:spLocks noGrp="1"/>
          </p:cNvSpPr>
          <p:nvPr>
            <p:ph type="body" idx="1"/>
          </p:nvPr>
        </p:nvSpPr>
        <p:spPr>
          <a:xfrm>
            <a:off x="1851500" y="3616400"/>
            <a:ext cx="8489200" cy="1481600"/>
          </a:xfrm>
          <a:prstGeom prst="rect">
            <a:avLst/>
          </a:prstGeom>
        </p:spPr>
        <p:txBody>
          <a:bodyPr spcFirstLastPara="1" wrap="square" lIns="91425" tIns="91425" rIns="91425" bIns="91425" anchor="t" anchorCtr="0">
            <a:noAutofit/>
          </a:bodyPr>
          <a:lstStyle>
            <a:lvl1pPr marL="609585" lvl="0" indent="-414856" algn="ctr">
              <a:spcBef>
                <a:spcPts val="0"/>
              </a:spcBef>
              <a:spcAft>
                <a:spcPts val="0"/>
              </a:spcAft>
              <a:buClr>
                <a:schemeClr val="lt1"/>
              </a:buClr>
              <a:buSzPts val="1300"/>
              <a:buChar char="●"/>
              <a:defRPr>
                <a:solidFill>
                  <a:schemeClr val="lt1"/>
                </a:solidFill>
              </a:defRPr>
            </a:lvl1pPr>
            <a:lvl2pPr marL="1219170" lvl="1" indent="-397923" algn="ctr">
              <a:spcBef>
                <a:spcPts val="2133"/>
              </a:spcBef>
              <a:spcAft>
                <a:spcPts val="0"/>
              </a:spcAft>
              <a:buClr>
                <a:schemeClr val="lt1"/>
              </a:buClr>
              <a:buSzPts val="1100"/>
              <a:buChar char="○"/>
              <a:defRPr>
                <a:solidFill>
                  <a:schemeClr val="lt1"/>
                </a:solidFill>
              </a:defRPr>
            </a:lvl2pPr>
            <a:lvl3pPr marL="1828754" lvl="2" indent="-397923" algn="ctr">
              <a:spcBef>
                <a:spcPts val="2133"/>
              </a:spcBef>
              <a:spcAft>
                <a:spcPts val="0"/>
              </a:spcAft>
              <a:buClr>
                <a:schemeClr val="lt1"/>
              </a:buClr>
              <a:buSzPts val="1100"/>
              <a:buChar char="■"/>
              <a:defRPr>
                <a:solidFill>
                  <a:schemeClr val="lt1"/>
                </a:solidFill>
              </a:defRPr>
            </a:lvl3pPr>
            <a:lvl4pPr marL="2438339" lvl="3" indent="-397923" algn="ctr">
              <a:spcBef>
                <a:spcPts val="2133"/>
              </a:spcBef>
              <a:spcAft>
                <a:spcPts val="0"/>
              </a:spcAft>
              <a:buClr>
                <a:schemeClr val="lt1"/>
              </a:buClr>
              <a:buSzPts val="1100"/>
              <a:buChar char="●"/>
              <a:defRPr>
                <a:solidFill>
                  <a:schemeClr val="lt1"/>
                </a:solidFill>
              </a:defRPr>
            </a:lvl4pPr>
            <a:lvl5pPr marL="3047924" lvl="4" indent="-397923" algn="ctr">
              <a:spcBef>
                <a:spcPts val="2133"/>
              </a:spcBef>
              <a:spcAft>
                <a:spcPts val="0"/>
              </a:spcAft>
              <a:buClr>
                <a:schemeClr val="lt1"/>
              </a:buClr>
              <a:buSzPts val="1100"/>
              <a:buChar char="○"/>
              <a:defRPr>
                <a:solidFill>
                  <a:schemeClr val="lt1"/>
                </a:solidFill>
              </a:defRPr>
            </a:lvl5pPr>
            <a:lvl6pPr marL="3657509" lvl="5" indent="-397923" algn="ctr">
              <a:spcBef>
                <a:spcPts val="2133"/>
              </a:spcBef>
              <a:spcAft>
                <a:spcPts val="0"/>
              </a:spcAft>
              <a:buClr>
                <a:schemeClr val="lt1"/>
              </a:buClr>
              <a:buSzPts val="1100"/>
              <a:buChar char="■"/>
              <a:defRPr>
                <a:solidFill>
                  <a:schemeClr val="lt1"/>
                </a:solidFill>
              </a:defRPr>
            </a:lvl6pPr>
            <a:lvl7pPr marL="4267093" lvl="6" indent="-397923" algn="ctr">
              <a:spcBef>
                <a:spcPts val="2133"/>
              </a:spcBef>
              <a:spcAft>
                <a:spcPts val="0"/>
              </a:spcAft>
              <a:buClr>
                <a:schemeClr val="lt1"/>
              </a:buClr>
              <a:buSzPts val="1100"/>
              <a:buChar char="●"/>
              <a:defRPr>
                <a:solidFill>
                  <a:schemeClr val="lt1"/>
                </a:solidFill>
              </a:defRPr>
            </a:lvl7pPr>
            <a:lvl8pPr marL="4876678" lvl="7" indent="-397923" algn="ctr">
              <a:spcBef>
                <a:spcPts val="2133"/>
              </a:spcBef>
              <a:spcAft>
                <a:spcPts val="0"/>
              </a:spcAft>
              <a:buClr>
                <a:schemeClr val="lt1"/>
              </a:buClr>
              <a:buSzPts val="1100"/>
              <a:buChar char="○"/>
              <a:defRPr>
                <a:solidFill>
                  <a:schemeClr val="lt1"/>
                </a:solidFill>
              </a:defRPr>
            </a:lvl8pPr>
            <a:lvl9pPr marL="5486263" lvl="8" indent="-397923" algn="ctr">
              <a:spcBef>
                <a:spcPts val="2133"/>
              </a:spcBef>
              <a:spcAft>
                <a:spcPts val="2133"/>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23835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Eigth level</a:t>
            </a:r>
          </a:p>
          <a:p>
            <a:pPr lvl="8"/>
            <a:r>
              <a:rPr lang="en-US"/>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2/1/2023</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26765077"/>
      </p:ext>
    </p:extLst>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defRPr>
            </a:lvl1pPr>
          </a:lstStyle>
          <a:p>
            <a:endParaRPr lang="en-US"/>
          </a:p>
        </p:txBody>
      </p:sp>
      <p:sp>
        <p:nvSpPr>
          <p:cNvPr id="4" name="Date Placeholder 3"/>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0FE2824-C2A0-4931-BB32-60B24BDBB3CC}" type="datetimeFigureOut">
              <a:rPr lang="en-US" smtClean="0"/>
              <a:pPr/>
              <a:t>2/1/2023</a:t>
            </a:fld>
            <a:endParaRPr lang="en-US"/>
          </a:p>
        </p:txBody>
      </p:sp>
      <p:sp>
        <p:nvSpPr>
          <p:cNvPr id="6" name="Slide Number Placeholder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defRPr>
            </a:lvl1pPr>
          </a:lstStyle>
          <a:p>
            <a:fld id="{B13333A4-2EF1-4B79-B68C-AB20E66B4822}" type="slidenum">
              <a:rPr lang="en-US" smtClean="0"/>
              <a:pPr/>
              <a:t>‹#›</a:t>
            </a:fld>
            <a:endParaRPr lang="en-US"/>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microsoft.com/office/2018/10/relationships/comments" Target="../comments/modernComment_102_7D33FBDD.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10A_B76FEBA.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microsoft.com/office/2018/10/relationships/comments" Target="../comments/modernComment_101_499C38C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microsoft.com/office/2018/10/relationships/comments" Target="../comments/modernComment_10F_84BCA762.xml"/><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13_6CB4EE7C.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5_FF4F51F3.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s://www.smartcitypdx.com/news/introducing-community-leads-cohort" TargetMode="External"/><Relationship Id="rId3" Type="http://schemas.microsoft.com/office/2018/10/relationships/comments" Target="../comments/modernComment_111_DD4F46EE.xml"/><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pn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18/10/relationships/comments" Target="../comments/modernComment_117_450E8204.xml"/><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194716" y="739978"/>
            <a:ext cx="5334930" cy="3004145"/>
          </a:xfrm>
        </p:spPr>
        <p:txBody>
          <a:bodyPr>
            <a:normAutofit/>
          </a:bodyPr>
          <a:lstStyle/>
          <a:p>
            <a:r>
              <a:rPr lang="en-US" sz="5100">
                <a:cs typeface="Calibri Light"/>
              </a:rPr>
              <a:t>Surveillance Technologies binding resolution</a:t>
            </a:r>
          </a:p>
        </p:txBody>
      </p:sp>
      <p:sp>
        <p:nvSpPr>
          <p:cNvPr id="3" name="Subtitle 2"/>
          <p:cNvSpPr>
            <a:spLocks noGrp="1"/>
          </p:cNvSpPr>
          <p:nvPr>
            <p:ph type="subTitle" idx="1"/>
          </p:nvPr>
        </p:nvSpPr>
        <p:spPr>
          <a:xfrm>
            <a:off x="6194715" y="3836197"/>
            <a:ext cx="5334931" cy="2189214"/>
          </a:xfrm>
        </p:spPr>
        <p:txBody>
          <a:bodyPr vert="horz" lIns="91440" tIns="45720" rIns="91440" bIns="45720" rtlCol="0">
            <a:normAutofit/>
          </a:bodyPr>
          <a:lstStyle/>
          <a:p>
            <a:r>
              <a:rPr lang="en-US">
                <a:cs typeface="Calibri"/>
              </a:rPr>
              <a:t>City Council Public hearing</a:t>
            </a:r>
          </a:p>
          <a:p>
            <a:r>
              <a:rPr lang="en-US">
                <a:cs typeface="Calibri"/>
              </a:rPr>
              <a:t>February 1st, 2023</a:t>
            </a:r>
          </a:p>
        </p:txBody>
      </p:sp>
      <p:sp>
        <p:nvSpPr>
          <p:cNvPr id="11"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Picture 4">
            <a:extLst>
              <a:ext uri="{FF2B5EF4-FFF2-40B4-BE49-F238E27FC236}">
                <a16:creationId xmlns:a16="http://schemas.microsoft.com/office/drawing/2014/main" id="{136A6CA9-C107-E282-E11B-8CDE2103FE30}"/>
              </a:ext>
            </a:extLst>
          </p:cNvPr>
          <p:cNvPicPr>
            <a:picLocks noChangeAspect="1"/>
          </p:cNvPicPr>
          <p:nvPr/>
        </p:nvPicPr>
        <p:blipFill rotWithShape="1">
          <a:blip r:embed="rId2"/>
          <a:srcRect r="2" b="2"/>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AA70B4-97E6-C0FD-E598-530E0AD6181B}"/>
              </a:ext>
            </a:extLst>
          </p:cNvPr>
          <p:cNvSpPr>
            <a:spLocks noGrp="1"/>
          </p:cNvSpPr>
          <p:nvPr>
            <p:ph type="title"/>
          </p:nvPr>
        </p:nvSpPr>
        <p:spPr>
          <a:xfrm>
            <a:off x="6513788" y="365125"/>
            <a:ext cx="4840010" cy="1807305"/>
          </a:xfrm>
        </p:spPr>
        <p:txBody>
          <a:bodyPr>
            <a:normAutofit/>
          </a:bodyPr>
          <a:lstStyle/>
          <a:p>
            <a:r>
              <a:rPr lang="en-US" sz="4100">
                <a:cs typeface="Calibri Light"/>
              </a:rPr>
              <a:t>What are the main directives of this policy?</a:t>
            </a:r>
            <a:endParaRPr lang="en-US" sz="4100"/>
          </a:p>
        </p:txBody>
      </p:sp>
      <p:pic>
        <p:nvPicPr>
          <p:cNvPr id="4" name="Picture 4" descr="control room.jpg">
            <a:extLst>
              <a:ext uri="{FF2B5EF4-FFF2-40B4-BE49-F238E27FC236}">
                <a16:creationId xmlns:a16="http://schemas.microsoft.com/office/drawing/2014/main" id="{BDFD408E-D1A7-FEF4-9D3C-0C8178585D64}"/>
              </a:ext>
            </a:extLst>
          </p:cNvPr>
          <p:cNvPicPr>
            <a:picLocks noChangeAspect="1"/>
          </p:cNvPicPr>
          <p:nvPr/>
        </p:nvPicPr>
        <p:blipFill rotWithShape="1">
          <a:blip r:embed="rId3"/>
          <a:srcRect l="13611" r="26854"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5" name="Diagram 5">
            <a:extLst>
              <a:ext uri="{FF2B5EF4-FFF2-40B4-BE49-F238E27FC236}">
                <a16:creationId xmlns:a16="http://schemas.microsoft.com/office/drawing/2014/main" id="{895104B1-0DDB-7954-ADEB-E692B48634BA}"/>
              </a:ext>
            </a:extLst>
          </p:cNvPr>
          <p:cNvGraphicFramePr/>
          <p:nvPr>
            <p:extLst>
              <p:ext uri="{D42A27DB-BD31-4B8C-83A1-F6EECF244321}">
                <p14:modId xmlns:p14="http://schemas.microsoft.com/office/powerpoint/2010/main" val="2302919499"/>
              </p:ext>
            </p:extLst>
          </p:nvPr>
        </p:nvGraphicFramePr>
        <p:xfrm>
          <a:off x="6649233" y="2497899"/>
          <a:ext cx="4572000"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0558813"/>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75FD40-1512-C614-DE1D-C2064AA30D95}"/>
              </a:ext>
            </a:extLst>
          </p:cNvPr>
          <p:cNvSpPr>
            <a:spLocks noGrp="1"/>
          </p:cNvSpPr>
          <p:nvPr>
            <p:ph type="title"/>
          </p:nvPr>
        </p:nvSpPr>
        <p:spPr>
          <a:xfrm>
            <a:off x="6457344" y="129940"/>
            <a:ext cx="4840010" cy="1101750"/>
          </a:xfrm>
        </p:spPr>
        <p:txBody>
          <a:bodyPr>
            <a:normAutofit/>
          </a:bodyPr>
          <a:lstStyle/>
          <a:p>
            <a:r>
              <a:rPr lang="en-US" sz="4000">
                <a:cs typeface="Calibri Light"/>
              </a:rPr>
              <a:t>This policy:</a:t>
            </a:r>
          </a:p>
        </p:txBody>
      </p:sp>
      <p:pic>
        <p:nvPicPr>
          <p:cNvPr id="4" name="Picture 4" descr="Seal_of_Portland,_Oregon.svg.png">
            <a:extLst>
              <a:ext uri="{FF2B5EF4-FFF2-40B4-BE49-F238E27FC236}">
                <a16:creationId xmlns:a16="http://schemas.microsoft.com/office/drawing/2014/main" id="{87C022BB-1A52-D217-CFD4-DF7C426214C0}"/>
              </a:ext>
            </a:extLst>
          </p:cNvPr>
          <p:cNvPicPr>
            <a:picLocks noChangeAspect="1"/>
          </p:cNvPicPr>
          <p:nvPr/>
        </p:nvPicPr>
        <p:blipFill rotWithShape="1">
          <a:blip r:embed="rId3"/>
          <a:srcRect l="4637" r="6174"/>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1037DFD-428E-040E-A938-3F986CC84795}"/>
              </a:ext>
            </a:extLst>
          </p:cNvPr>
          <p:cNvSpPr>
            <a:spLocks noGrp="1"/>
          </p:cNvSpPr>
          <p:nvPr>
            <p:ph idx="1"/>
          </p:nvPr>
        </p:nvSpPr>
        <p:spPr>
          <a:xfrm>
            <a:off x="6523195" y="1054277"/>
            <a:ext cx="5508064" cy="2816454"/>
          </a:xfrm>
        </p:spPr>
        <p:txBody>
          <a:bodyPr vert="horz" lIns="91440" tIns="45720" rIns="91440" bIns="45720" rtlCol="0" anchor="t">
            <a:noAutofit/>
          </a:bodyPr>
          <a:lstStyle/>
          <a:p>
            <a:r>
              <a:rPr lang="en-US" sz="2400">
                <a:cs typeface="Calibri"/>
              </a:rPr>
              <a:t>Applies to all City </a:t>
            </a:r>
            <a:r>
              <a:rPr lang="en-US" sz="2400">
                <a:ea typeface="+mn-lt"/>
                <a:cs typeface="+mn-lt"/>
              </a:rPr>
              <a:t>bureaus</a:t>
            </a:r>
            <a:endParaRPr lang="en-US" sz="2400">
              <a:cs typeface="Calibri"/>
            </a:endParaRPr>
          </a:p>
          <a:p>
            <a:r>
              <a:rPr lang="en-US" sz="2400">
                <a:cs typeface="Calibri"/>
              </a:rPr>
              <a:t>Builds capacity and infrastructure for better use of data and technology</a:t>
            </a:r>
          </a:p>
          <a:p>
            <a:r>
              <a:rPr lang="en-US" sz="2400">
                <a:cs typeface="Calibri"/>
              </a:rPr>
              <a:t>It drives public technology on transparency and public trust</a:t>
            </a:r>
          </a:p>
          <a:p>
            <a:r>
              <a:rPr lang="en-US" sz="2400">
                <a:cs typeface="Calibri"/>
              </a:rPr>
              <a:t>Builds on existing resources, capacity, and previous policies</a:t>
            </a:r>
          </a:p>
        </p:txBody>
      </p:sp>
      <p:sp>
        <p:nvSpPr>
          <p:cNvPr id="6" name="Title 1">
            <a:extLst>
              <a:ext uri="{FF2B5EF4-FFF2-40B4-BE49-F238E27FC236}">
                <a16:creationId xmlns:a16="http://schemas.microsoft.com/office/drawing/2014/main" id="{8E826BF5-B91F-EFDE-0BE3-0E9709033869}"/>
              </a:ext>
            </a:extLst>
          </p:cNvPr>
          <p:cNvSpPr txBox="1">
            <a:spLocks/>
          </p:cNvSpPr>
          <p:nvPr/>
        </p:nvSpPr>
        <p:spPr>
          <a:xfrm>
            <a:off x="6525076" y="4035895"/>
            <a:ext cx="4840010" cy="687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cs typeface="Calibri Light"/>
              </a:rPr>
              <a:t>It does not:</a:t>
            </a:r>
            <a:endParaRPr lang="en-US"/>
          </a:p>
        </p:txBody>
      </p:sp>
      <p:sp>
        <p:nvSpPr>
          <p:cNvPr id="10" name="Content Placeholder 2">
            <a:extLst>
              <a:ext uri="{FF2B5EF4-FFF2-40B4-BE49-F238E27FC236}">
                <a16:creationId xmlns:a16="http://schemas.microsoft.com/office/drawing/2014/main" id="{FC96D7C7-BC92-B88A-7219-3657D435AA5D}"/>
              </a:ext>
            </a:extLst>
          </p:cNvPr>
          <p:cNvSpPr txBox="1">
            <a:spLocks/>
          </p:cNvSpPr>
          <p:nvPr/>
        </p:nvSpPr>
        <p:spPr>
          <a:xfrm>
            <a:off x="6525077" y="4894381"/>
            <a:ext cx="5517471" cy="13300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Calibri"/>
              </a:rPr>
              <a:t>Ban any specific technology </a:t>
            </a:r>
          </a:p>
          <a:p>
            <a:r>
              <a:rPr lang="en-US" sz="2400">
                <a:cs typeface="Calibri"/>
              </a:rPr>
              <a:t>Impact bureau budgets</a:t>
            </a:r>
          </a:p>
        </p:txBody>
      </p:sp>
    </p:spTree>
    <p:extLst>
      <p:ext uri="{BB962C8B-B14F-4D97-AF65-F5344CB8AC3E}">
        <p14:creationId xmlns:p14="http://schemas.microsoft.com/office/powerpoint/2010/main" val="192347834"/>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tick figure families holding hands">
            <a:extLst>
              <a:ext uri="{FF2B5EF4-FFF2-40B4-BE49-F238E27FC236}">
                <a16:creationId xmlns:a16="http://schemas.microsoft.com/office/drawing/2014/main" id="{D88ED19F-9142-5B80-A663-E18F0683146D}"/>
              </a:ext>
            </a:extLst>
          </p:cNvPr>
          <p:cNvPicPr>
            <a:picLocks noChangeAspect="1"/>
          </p:cNvPicPr>
          <p:nvPr/>
        </p:nvPicPr>
        <p:blipFill rotWithShape="1">
          <a:blip r:embed="rId2"/>
          <a:srcRect t="9917" b="5813"/>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5E5815FC-F903-E8D2-37EE-C0AF5FF61973}"/>
              </a:ext>
            </a:extLst>
          </p:cNvPr>
          <p:cNvSpPr>
            <a:spLocks noGrp="1"/>
          </p:cNvSpPr>
          <p:nvPr>
            <p:ph type="title"/>
          </p:nvPr>
        </p:nvSpPr>
        <p:spPr>
          <a:xfrm>
            <a:off x="709448" y="1913950"/>
            <a:ext cx="4204137" cy="1342754"/>
          </a:xfrm>
        </p:spPr>
        <p:txBody>
          <a:bodyPr>
            <a:normAutofit/>
          </a:bodyPr>
          <a:lstStyle/>
          <a:p>
            <a:pPr algn="ctr"/>
            <a:r>
              <a:rPr lang="en-US" sz="3600">
                <a:cs typeface="Calibri Light"/>
              </a:rPr>
              <a:t>Working towards solid infrastructure</a:t>
            </a:r>
            <a:endParaRPr lang="en-US" sz="360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D3BD1D2-6A41-11FF-D633-88EC22CF0D7E}"/>
              </a:ext>
            </a:extLst>
          </p:cNvPr>
          <p:cNvSpPr>
            <a:spLocks noGrp="1"/>
          </p:cNvSpPr>
          <p:nvPr>
            <p:ph idx="1"/>
          </p:nvPr>
        </p:nvSpPr>
        <p:spPr>
          <a:xfrm>
            <a:off x="525516" y="3417573"/>
            <a:ext cx="4593021" cy="2619839"/>
          </a:xfrm>
        </p:spPr>
        <p:txBody>
          <a:bodyPr vert="horz" lIns="91440" tIns="45720" rIns="91440" bIns="45720" rtlCol="0" anchor="ctr">
            <a:normAutofit/>
          </a:bodyPr>
          <a:lstStyle/>
          <a:p>
            <a:pPr marL="0" indent="0">
              <a:buNone/>
            </a:pPr>
            <a:r>
              <a:rPr lang="en-US">
                <a:cs typeface="Calibri"/>
              </a:rPr>
              <a:t>This policy also directs the design of a new privacy program to explore more </a:t>
            </a:r>
            <a:r>
              <a:rPr lang="en-US" b="1">
                <a:cs typeface="Calibri"/>
              </a:rPr>
              <a:t>effective </a:t>
            </a:r>
            <a:r>
              <a:rPr lang="en-US">
                <a:cs typeface="Calibri"/>
              </a:rPr>
              <a:t>and meaningful ways of </a:t>
            </a:r>
            <a:r>
              <a:rPr lang="en-US" b="1">
                <a:cs typeface="Calibri"/>
              </a:rPr>
              <a:t>technology oversight and public involvement</a:t>
            </a:r>
            <a:r>
              <a:rPr lang="en-US">
                <a:cs typeface="Calibri"/>
              </a:rPr>
              <a:t>.</a:t>
            </a:r>
          </a:p>
        </p:txBody>
      </p:sp>
    </p:spTree>
    <p:extLst>
      <p:ext uri="{BB962C8B-B14F-4D97-AF65-F5344CB8AC3E}">
        <p14:creationId xmlns:p14="http://schemas.microsoft.com/office/powerpoint/2010/main" val="874791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BF0E63-2B4D-DA0E-F743-E1285A5EEA03}"/>
              </a:ext>
            </a:extLst>
          </p:cNvPr>
          <p:cNvSpPr>
            <a:spLocks noGrp="1"/>
          </p:cNvSpPr>
          <p:nvPr>
            <p:ph type="title"/>
          </p:nvPr>
        </p:nvSpPr>
        <p:spPr>
          <a:xfrm>
            <a:off x="640080" y="325369"/>
            <a:ext cx="4368602" cy="1956841"/>
          </a:xfrm>
        </p:spPr>
        <p:txBody>
          <a:bodyPr anchor="b">
            <a:normAutofit/>
          </a:bodyPr>
          <a:lstStyle/>
          <a:p>
            <a:r>
              <a:rPr lang="en-US" sz="4200">
                <a:cs typeface="Calibri Light"/>
              </a:rPr>
              <a:t>Building Portland's Digital City</a:t>
            </a:r>
            <a:endParaRPr lang="en-US" sz="42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A3B0FC-E065-5BB1-D042-3F5B09588AA8}"/>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3200">
                <a:cs typeface="Calibri"/>
              </a:rPr>
              <a:t>This policy directs work on assessing </a:t>
            </a:r>
            <a:r>
              <a:rPr lang="en-US" sz="3200" b="1">
                <a:cs typeface="Calibri"/>
              </a:rPr>
              <a:t>automated decision systems</a:t>
            </a:r>
            <a:r>
              <a:rPr lang="en-US" sz="3200">
                <a:cs typeface="Calibri"/>
              </a:rPr>
              <a:t> like artificial intelligence and other algorithms.</a:t>
            </a:r>
          </a:p>
        </p:txBody>
      </p:sp>
      <p:pic>
        <p:nvPicPr>
          <p:cNvPr id="4" name="Picture 4" descr="Smart City Portland Oregon 82nd avenue.png">
            <a:extLst>
              <a:ext uri="{FF2B5EF4-FFF2-40B4-BE49-F238E27FC236}">
                <a16:creationId xmlns:a16="http://schemas.microsoft.com/office/drawing/2014/main" id="{94DA8E34-D16A-18AB-F52B-74F2241232AE}"/>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63408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DBBA26C-89C3-411F-9753-606A413F89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0" name="Picture 9">
            <a:extLst>
              <a:ext uri="{FF2B5EF4-FFF2-40B4-BE49-F238E27FC236}">
                <a16:creationId xmlns:a16="http://schemas.microsoft.com/office/drawing/2014/main" id="{EEAD2215-6311-4D1C-B6B5-F57CB6BFCB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 name="Rectangle 11">
            <a:extLst>
              <a:ext uri="{FF2B5EF4-FFF2-40B4-BE49-F238E27FC236}">
                <a16:creationId xmlns:a16="http://schemas.microsoft.com/office/drawing/2014/main" id="{7BA5DE79-30D1-4A10-8DB9-0A6E523A97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9ABD0D63-D23F-4AE7-8270-4185EF9C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72168E9E-94E9-4BE3-B88C-C8A468117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12107AC1-AA0D-4097-B03D-FD3C632AB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TextBox 19">
            <a:extLst>
              <a:ext uri="{FF2B5EF4-FFF2-40B4-BE49-F238E27FC236}">
                <a16:creationId xmlns:a16="http://schemas.microsoft.com/office/drawing/2014/main" id="{7C8D231A-EC46-4736-B00F-76D3070822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 useBgFill="1">
        <p:nvSpPr>
          <p:cNvPr id="22" name="Rectangle 21">
            <a:extLst>
              <a:ext uri="{FF2B5EF4-FFF2-40B4-BE49-F238E27FC236}">
                <a16:creationId xmlns:a16="http://schemas.microsoft.com/office/drawing/2014/main" id="{92806DFD-E192-42CC-B190-3C4C95B8F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9867"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58A0B6A-DEC0-46AC-8D12-B6E45FCD1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3" y="0"/>
            <a:ext cx="12189867" cy="6858001"/>
          </a:xfrm>
          <a:prstGeom prst="rect">
            <a:avLst/>
          </a:prstGeom>
          <a:solidFill>
            <a:schemeClr val="tx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8C1A506D-EB69-4549-9782-F0EBB2A9AE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sp>
        <p:nvSpPr>
          <p:cNvPr id="2" name="Title 1">
            <a:extLst>
              <a:ext uri="{FF2B5EF4-FFF2-40B4-BE49-F238E27FC236}">
                <a16:creationId xmlns:a16="http://schemas.microsoft.com/office/drawing/2014/main" id="{08768F5A-1661-6C9F-230A-D845D6C51F2F}"/>
              </a:ext>
            </a:extLst>
          </p:cNvPr>
          <p:cNvSpPr>
            <a:spLocks noGrp="1"/>
          </p:cNvSpPr>
          <p:nvPr>
            <p:ph type="title"/>
          </p:nvPr>
        </p:nvSpPr>
        <p:spPr>
          <a:xfrm>
            <a:off x="2131161" y="898033"/>
            <a:ext cx="7908513" cy="1203884"/>
          </a:xfrm>
        </p:spPr>
        <p:txBody>
          <a:bodyPr vert="horz" lIns="91440" tIns="45720" rIns="91440" bIns="45720" rtlCol="0" anchor="b">
            <a:normAutofit/>
          </a:bodyPr>
          <a:lstStyle/>
          <a:p>
            <a:pPr algn="ctr"/>
            <a:r>
              <a:rPr lang="en-US" sz="6600"/>
              <a:t>THANK YOU!</a:t>
            </a:r>
          </a:p>
        </p:txBody>
      </p:sp>
      <p:sp>
        <p:nvSpPr>
          <p:cNvPr id="3" name="Content Placeholder 2">
            <a:extLst>
              <a:ext uri="{FF2B5EF4-FFF2-40B4-BE49-F238E27FC236}">
                <a16:creationId xmlns:a16="http://schemas.microsoft.com/office/drawing/2014/main" id="{F0098D26-A789-18C0-C706-FA827FA3544D}"/>
              </a:ext>
            </a:extLst>
          </p:cNvPr>
          <p:cNvSpPr>
            <a:spLocks noGrp="1"/>
          </p:cNvSpPr>
          <p:nvPr>
            <p:ph type="body" idx="1"/>
          </p:nvPr>
        </p:nvSpPr>
        <p:spPr>
          <a:xfrm>
            <a:off x="3416133" y="2432646"/>
            <a:ext cx="5357600" cy="1668213"/>
          </a:xfrm>
        </p:spPr>
        <p:txBody>
          <a:bodyPr vert="horz" lIns="91440" tIns="0" rIns="91440" bIns="45720" rtlCol="0" anchor="t">
            <a:normAutofit/>
          </a:bodyPr>
          <a:lstStyle/>
          <a:p>
            <a:pPr algn="ctr"/>
            <a:r>
              <a:rPr lang="en-US" sz="2800"/>
              <a:t>To all the Portland community and individuals who joined our public events</a:t>
            </a:r>
          </a:p>
        </p:txBody>
      </p:sp>
      <p:pic>
        <p:nvPicPr>
          <p:cNvPr id="4" name="Picture 4">
            <a:extLst>
              <a:ext uri="{FF2B5EF4-FFF2-40B4-BE49-F238E27FC236}">
                <a16:creationId xmlns:a16="http://schemas.microsoft.com/office/drawing/2014/main" id="{E47D8409-2E94-545B-559C-63B3DBCD3451}"/>
              </a:ext>
            </a:extLst>
          </p:cNvPr>
          <p:cNvPicPr>
            <a:picLocks noChangeAspect="1"/>
          </p:cNvPicPr>
          <p:nvPr/>
        </p:nvPicPr>
        <p:blipFill>
          <a:blip r:embed="rId4"/>
          <a:stretch>
            <a:fillRect/>
          </a:stretch>
        </p:blipFill>
        <p:spPr>
          <a:xfrm>
            <a:off x="375709" y="5783791"/>
            <a:ext cx="3132666" cy="781050"/>
          </a:xfrm>
          <a:prstGeom prst="rect">
            <a:avLst/>
          </a:prstGeom>
        </p:spPr>
      </p:pic>
      <p:pic>
        <p:nvPicPr>
          <p:cNvPr id="6" name="Picture 6">
            <a:extLst>
              <a:ext uri="{FF2B5EF4-FFF2-40B4-BE49-F238E27FC236}">
                <a16:creationId xmlns:a16="http://schemas.microsoft.com/office/drawing/2014/main" id="{A8783E8F-4603-944A-6802-7DBBE341AF22}"/>
              </a:ext>
            </a:extLst>
          </p:cNvPr>
          <p:cNvPicPr>
            <a:picLocks noChangeAspect="1"/>
          </p:cNvPicPr>
          <p:nvPr/>
        </p:nvPicPr>
        <p:blipFill>
          <a:blip r:embed="rId5"/>
          <a:stretch>
            <a:fillRect/>
          </a:stretch>
        </p:blipFill>
        <p:spPr>
          <a:xfrm>
            <a:off x="333375" y="4767792"/>
            <a:ext cx="4132791" cy="734483"/>
          </a:xfrm>
          <a:prstGeom prst="rect">
            <a:avLst/>
          </a:prstGeom>
        </p:spPr>
      </p:pic>
    </p:spTree>
    <p:extLst>
      <p:ext uri="{BB962C8B-B14F-4D97-AF65-F5344CB8AC3E}">
        <p14:creationId xmlns:p14="http://schemas.microsoft.com/office/powerpoint/2010/main" val="3612557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Shape 180"/>
        <p:cNvGrpSpPr/>
        <p:nvPr/>
      </p:nvGrpSpPr>
      <p:grpSpPr>
        <a:xfrm>
          <a:off x="0" y="0"/>
          <a:ext cx="0" cy="0"/>
          <a:chOff x="0" y="0"/>
          <a:chExt cx="0" cy="0"/>
        </a:xfrm>
      </p:grpSpPr>
      <p:pic>
        <p:nvPicPr>
          <p:cNvPr id="187" name="Picture 186">
            <a:extLst>
              <a:ext uri="{FF2B5EF4-FFF2-40B4-BE49-F238E27FC236}">
                <a16:creationId xmlns:a16="http://schemas.microsoft.com/office/drawing/2014/main" id="{2FA3880A-8D8F-466C-A4A1-F07BCDD371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89" name="Picture 188">
            <a:extLst>
              <a:ext uri="{FF2B5EF4-FFF2-40B4-BE49-F238E27FC236}">
                <a16:creationId xmlns:a16="http://schemas.microsoft.com/office/drawing/2014/main" id="{3C0A64CB-20A1-4508-B568-284EB04F78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91" name="Rectangle 190">
            <a:extLst>
              <a:ext uri="{FF2B5EF4-FFF2-40B4-BE49-F238E27FC236}">
                <a16:creationId xmlns:a16="http://schemas.microsoft.com/office/drawing/2014/main" id="{8DA14841-53A4-4935-BE65-C8373B8A6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 name="Rectangle 192">
            <a:extLst>
              <a:ext uri="{FF2B5EF4-FFF2-40B4-BE49-F238E27FC236}">
                <a16:creationId xmlns:a16="http://schemas.microsoft.com/office/drawing/2014/main" id="{9877C2CF-B2DD-41C8-8B5E-152673376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 name="Rectangle 194">
            <a:extLst>
              <a:ext uri="{FF2B5EF4-FFF2-40B4-BE49-F238E27FC236}">
                <a16:creationId xmlns:a16="http://schemas.microsoft.com/office/drawing/2014/main" id="{D377EE36-E59D-4778-8F99-4B470DA4A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 name="Rectangle 196">
            <a:extLst>
              <a:ext uri="{FF2B5EF4-FFF2-40B4-BE49-F238E27FC236}">
                <a16:creationId xmlns:a16="http://schemas.microsoft.com/office/drawing/2014/main" id="{2586C6C5-47AF-450A-932D-880EF823E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 name="TextBox 198">
            <a:extLst>
              <a:ext uri="{FF2B5EF4-FFF2-40B4-BE49-F238E27FC236}">
                <a16:creationId xmlns:a16="http://schemas.microsoft.com/office/drawing/2014/main" id="{A587901A-AA64-4940-9803-F67677851150}"/>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 useBgFill="1">
        <p:nvSpPr>
          <p:cNvPr id="201" name="Rectangle 200">
            <a:extLst>
              <a:ext uri="{FF2B5EF4-FFF2-40B4-BE49-F238E27FC236}">
                <a16:creationId xmlns:a16="http://schemas.microsoft.com/office/drawing/2014/main" id="{393CD2B5-370C-4E54-BF07-77E46BC7D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3" name="Picture 202">
            <a:extLst>
              <a:ext uri="{FF2B5EF4-FFF2-40B4-BE49-F238E27FC236}">
                <a16:creationId xmlns:a16="http://schemas.microsoft.com/office/drawing/2014/main" id="{521321C5-E7EE-49D4-8BF3-7DD5F4260FF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205" name="Picture 204">
            <a:extLst>
              <a:ext uri="{FF2B5EF4-FFF2-40B4-BE49-F238E27FC236}">
                <a16:creationId xmlns:a16="http://schemas.microsoft.com/office/drawing/2014/main" id="{B4F98145-516D-4594-B0F0-0F5C85DAF2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207" name="Rectangle 206">
            <a:extLst>
              <a:ext uri="{FF2B5EF4-FFF2-40B4-BE49-F238E27FC236}">
                <a16:creationId xmlns:a16="http://schemas.microsoft.com/office/drawing/2014/main" id="{249DD94E-466E-443D-84D4-95364BF81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D730E5A1-76E1-474B-9303-1A42C53733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25E42092-1184-49FF-8DE1-34B280A4F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Google Shape;181;p27"/>
          <p:cNvSpPr txBox="1">
            <a:spLocks noGrp="1"/>
          </p:cNvSpPr>
          <p:nvPr>
            <p:ph type="title"/>
          </p:nvPr>
        </p:nvSpPr>
        <p:spPr>
          <a:xfrm>
            <a:off x="1124297" y="2729751"/>
            <a:ext cx="5533747" cy="2258121"/>
          </a:xfrm>
          <a:prstGeom prst="rect">
            <a:avLst/>
          </a:prstGeom>
        </p:spPr>
        <p:txBody>
          <a:bodyPr spcFirstLastPara="1" vert="horz" lIns="91440" tIns="45720" rIns="91440" bIns="45720" rtlCol="0" anchor="t" anchorCtr="0">
            <a:normAutofit fontScale="90000"/>
          </a:bodyPr>
          <a:lstStyle/>
          <a:p>
            <a:pPr algn="r">
              <a:spcBef>
                <a:spcPct val="0"/>
              </a:spcBef>
              <a:buSzPts val="990"/>
            </a:pPr>
            <a:r>
              <a:rPr lang="en-US" sz="2400">
                <a:solidFill>
                  <a:schemeClr val="tx1"/>
                </a:solidFill>
              </a:rPr>
              <a:t>Contact:</a:t>
            </a:r>
            <a:endParaRPr lang="en-US" sz="2400">
              <a:solidFill>
                <a:schemeClr val="tx1"/>
              </a:solidFill>
              <a:cs typeface="Arial"/>
            </a:endParaRPr>
          </a:p>
          <a:p>
            <a:pPr algn="r">
              <a:spcBef>
                <a:spcPct val="0"/>
              </a:spcBef>
              <a:buSzPts val="990"/>
            </a:pPr>
            <a:r>
              <a:rPr lang="en-US" sz="2400">
                <a:solidFill>
                  <a:schemeClr val="tx1"/>
                </a:solidFill>
              </a:rPr>
              <a:t>Hector Dominguez</a:t>
            </a:r>
            <a:endParaRPr lang="en-US" sz="2400">
              <a:solidFill>
                <a:schemeClr val="tx1"/>
              </a:solidFill>
              <a:cs typeface="Arial"/>
            </a:endParaRPr>
          </a:p>
          <a:p>
            <a:pPr algn="r">
              <a:spcBef>
                <a:spcPct val="0"/>
              </a:spcBef>
              <a:buSzPts val="990"/>
            </a:pPr>
            <a:r>
              <a:rPr lang="en-US" sz="2400">
                <a:solidFill>
                  <a:schemeClr val="tx1"/>
                </a:solidFill>
              </a:rPr>
              <a:t>hector.dominguez@portlandoregon.gov</a:t>
            </a:r>
            <a:endParaRPr lang="en-US" sz="2400">
              <a:solidFill>
                <a:schemeClr val="tx1"/>
              </a:solidFill>
              <a:cs typeface="Arial"/>
            </a:endParaRPr>
          </a:p>
          <a:p>
            <a:pPr algn="r">
              <a:spcBef>
                <a:spcPct val="0"/>
              </a:spcBef>
              <a:buSzPts val="990"/>
            </a:pPr>
            <a:r>
              <a:rPr lang="en-US" sz="2400">
                <a:solidFill>
                  <a:schemeClr val="tx1"/>
                </a:solidFill>
              </a:rPr>
              <a:t>Open data and privacy coordinator</a:t>
            </a:r>
            <a:endParaRPr lang="en-US" sz="2400">
              <a:solidFill>
                <a:schemeClr val="tx1"/>
              </a:solidFill>
              <a:cs typeface="Arial"/>
            </a:endParaRPr>
          </a:p>
          <a:p>
            <a:pPr algn="r">
              <a:spcBef>
                <a:spcPct val="0"/>
              </a:spcBef>
              <a:buSzPts val="990"/>
            </a:pPr>
            <a:r>
              <a:rPr lang="en-US" sz="2400">
                <a:solidFill>
                  <a:schemeClr val="tx1"/>
                </a:solidFill>
              </a:rPr>
              <a:t>Smart City PDX Program - </a:t>
            </a:r>
            <a:endParaRPr lang="en-US" sz="2400">
              <a:solidFill>
                <a:schemeClr val="tx1"/>
              </a:solidFill>
              <a:cs typeface="Arial"/>
            </a:endParaRPr>
          </a:p>
          <a:p>
            <a:pPr algn="r">
              <a:spcBef>
                <a:spcPct val="0"/>
              </a:spcBef>
              <a:buSzPts val="990"/>
            </a:pPr>
            <a:r>
              <a:rPr lang="en-US" sz="2400">
                <a:solidFill>
                  <a:schemeClr val="tx1"/>
                </a:solidFill>
              </a:rPr>
              <a:t>https://www.smartcitypdx.com/</a:t>
            </a:r>
            <a:endParaRPr lang="en-US" sz="2400">
              <a:solidFill>
                <a:schemeClr val="tx1"/>
              </a:solidFill>
              <a:cs typeface="Arial"/>
            </a:endParaRPr>
          </a:p>
          <a:p>
            <a:pPr algn="r">
              <a:spcBef>
                <a:spcPct val="0"/>
              </a:spcBef>
              <a:buSzPts val="990"/>
            </a:pPr>
            <a:r>
              <a:rPr lang="en-US" sz="2400">
                <a:solidFill>
                  <a:schemeClr val="tx1"/>
                </a:solidFill>
              </a:rPr>
              <a:t>City of Portland</a:t>
            </a:r>
            <a:endParaRPr lang="en-US" sz="2400">
              <a:solidFill>
                <a:schemeClr val="tx1"/>
              </a:solidFill>
              <a:cs typeface="Arial"/>
            </a:endParaRPr>
          </a:p>
        </p:txBody>
      </p:sp>
      <p:pic>
        <p:nvPicPr>
          <p:cNvPr id="182" name="Google Shape;182;p27" title="City of Portland seal"/>
          <p:cNvPicPr preferRelativeResize="0"/>
          <p:nvPr/>
        </p:nvPicPr>
        <p:blipFill rotWithShape="1">
          <a:blip r:embed="rId6"/>
          <a:srcRect r="1031" b="2"/>
          <a:stretch/>
        </p:blipFill>
        <p:spPr>
          <a:xfrm>
            <a:off x="7409858" y="1875908"/>
            <a:ext cx="3068816" cy="3100748"/>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213" name="Rectangle 212">
            <a:extLst>
              <a:ext uri="{FF2B5EF4-FFF2-40B4-BE49-F238E27FC236}">
                <a16:creationId xmlns:a16="http://schemas.microsoft.com/office/drawing/2014/main" id="{E30419FB-3F46-4553-9607-D1AA2CAF1D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869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60352A-A220-E7D2-C28A-CEF6AD4F61B6}"/>
              </a:ext>
            </a:extLst>
          </p:cNvPr>
          <p:cNvSpPr>
            <a:spLocks noGrp="1"/>
          </p:cNvSpPr>
          <p:nvPr>
            <p:ph type="title"/>
          </p:nvPr>
        </p:nvSpPr>
        <p:spPr>
          <a:xfrm>
            <a:off x="381983" y="374530"/>
            <a:ext cx="4368602" cy="1956841"/>
          </a:xfrm>
        </p:spPr>
        <p:txBody>
          <a:bodyPr anchor="b">
            <a:normAutofit/>
          </a:bodyPr>
          <a:lstStyle/>
          <a:p>
            <a:r>
              <a:rPr lang="en-US" sz="5400">
                <a:cs typeface="Calibri Light"/>
              </a:rPr>
              <a:t>What is this policy about?</a:t>
            </a:r>
            <a:endParaRPr lang="en-US"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87255C-438B-754D-DD0C-5DB8688B4A71}"/>
              </a:ext>
            </a:extLst>
          </p:cNvPr>
          <p:cNvSpPr>
            <a:spLocks noGrp="1"/>
          </p:cNvSpPr>
          <p:nvPr>
            <p:ph idx="1"/>
          </p:nvPr>
        </p:nvSpPr>
        <p:spPr>
          <a:xfrm>
            <a:off x="316491" y="2717502"/>
            <a:ext cx="5253246" cy="4144118"/>
          </a:xfrm>
        </p:spPr>
        <p:txBody>
          <a:bodyPr vert="horz" lIns="91440" tIns="45720" rIns="91440" bIns="45720" rtlCol="0" anchor="t">
            <a:noAutofit/>
          </a:bodyPr>
          <a:lstStyle/>
          <a:p>
            <a:pPr marL="0" indent="0">
              <a:buNone/>
            </a:pPr>
            <a:r>
              <a:rPr lang="en-US" sz="3000">
                <a:cs typeface="Calibri"/>
              </a:rPr>
              <a:t>This policy recognizes that technology can bring benefits and create harms. It directs the Smart City PDX program and the Office of Equity and Human Rights to implement baseline infrastructure for </a:t>
            </a:r>
            <a:r>
              <a:rPr lang="en-US" sz="3000" b="1" u="sng">
                <a:cs typeface="Calibri"/>
              </a:rPr>
              <a:t>responsible use </a:t>
            </a:r>
            <a:r>
              <a:rPr lang="en-US" sz="3000">
                <a:cs typeface="Calibri"/>
              </a:rPr>
              <a:t>of surveillance technologies.</a:t>
            </a:r>
          </a:p>
        </p:txBody>
      </p:sp>
      <p:pic>
        <p:nvPicPr>
          <p:cNvPr id="4" name="Picture 4" descr="Black and white close-up of person's nose, eyes, and forehead looking to the side with hand resting on head">
            <a:extLst>
              <a:ext uri="{FF2B5EF4-FFF2-40B4-BE49-F238E27FC236}">
                <a16:creationId xmlns:a16="http://schemas.microsoft.com/office/drawing/2014/main" id="{BB60F379-B7B0-17DD-22B1-DFDA9A138E0A}"/>
              </a:ext>
            </a:extLst>
          </p:cNvPr>
          <p:cNvPicPr>
            <a:picLocks noChangeAspect="1"/>
          </p:cNvPicPr>
          <p:nvPr/>
        </p:nvPicPr>
        <p:blipFill rotWithShape="1">
          <a:blip r:embed="rId3"/>
          <a:srcRect l="22388" r="10659" b="-1"/>
          <a:stretch/>
        </p:blipFill>
        <p:spPr>
          <a:xfrm>
            <a:off x="5704992" y="10"/>
            <a:ext cx="6485485" cy="683341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34974919"/>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1"/>
        <p:cNvGrpSpPr/>
        <p:nvPr/>
      </p:nvGrpSpPr>
      <p:grpSpPr>
        <a:xfrm>
          <a:off x="0" y="0"/>
          <a:ext cx="0" cy="0"/>
          <a:chOff x="0" y="0"/>
          <a:chExt cx="0" cy="0"/>
        </a:xfrm>
      </p:grpSpPr>
      <p:sp>
        <p:nvSpPr>
          <p:cNvPr id="125" name="Rectangle 11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Google Shape;112;p19"/>
          <p:cNvSpPr txBox="1">
            <a:spLocks noGrp="1"/>
          </p:cNvSpPr>
          <p:nvPr>
            <p:ph type="title"/>
          </p:nvPr>
        </p:nvSpPr>
        <p:spPr>
          <a:xfrm>
            <a:off x="546351" y="433545"/>
            <a:ext cx="11139854" cy="930447"/>
          </a:xfrm>
          <a:prstGeom prst="rect">
            <a:avLst/>
          </a:prstGeom>
        </p:spPr>
        <p:txBody>
          <a:bodyPr spcFirstLastPara="1" vert="horz" lIns="91440" tIns="45720" rIns="91440" bIns="45720" rtlCol="0" anchor="b" anchorCtr="0">
            <a:normAutofit/>
          </a:bodyPr>
          <a:lstStyle/>
          <a:p>
            <a:pPr algn="ctr">
              <a:spcBef>
                <a:spcPct val="0"/>
              </a:spcBef>
            </a:pPr>
            <a:r>
              <a:rPr lang="en-US" sz="3800">
                <a:solidFill>
                  <a:srgbClr val="FFFFFF"/>
                </a:solidFill>
              </a:rPr>
              <a:t>Privacy principles (2019) and Portland values</a:t>
            </a:r>
          </a:p>
        </p:txBody>
      </p:sp>
      <p:cxnSp>
        <p:nvCxnSpPr>
          <p:cNvPr id="126" name="Straight Connector 12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4" name="Google Shape;114;p19" descr="A two layer representation of the City of Portland values. At the center, the City of Portland seal. Inner layer six core values: Equity, transparency, Communications, Collaboration, Fiscal responsibility, anti-racism. The second layer values includes: Cultural humility, advocacy, mindfulness, historic and current context, integrity, accountability, empowerment, leading change, emotional intelligence, telework, peer support and training, intentional inclusion, commitment, clarity, sustainability, action, intentional partnership, sel-awareness." title="rings of City of Portland values"/>
          <p:cNvPicPr preferRelativeResize="0"/>
          <p:nvPr/>
        </p:nvPicPr>
        <p:blipFill>
          <a:blip r:embed="rId3"/>
          <a:stretch>
            <a:fillRect/>
          </a:stretch>
        </p:blipFill>
        <p:spPr>
          <a:xfrm>
            <a:off x="880977" y="2426818"/>
            <a:ext cx="4357097" cy="3997637"/>
          </a:xfrm>
          <a:prstGeom prst="rect">
            <a:avLst/>
          </a:prstGeom>
          <a:noFill/>
        </p:spPr>
      </p:pic>
      <p:cxnSp>
        <p:nvCxnSpPr>
          <p:cNvPr id="127" name="Straight Connector 12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3" name="Google Shape;113;p19"/>
          <p:cNvPicPr preferRelativeResize="0"/>
          <p:nvPr/>
        </p:nvPicPr>
        <p:blipFill rotWithShape="1">
          <a:blip r:embed="rId4"/>
          <a:stretch/>
        </p:blipFill>
        <p:spPr>
          <a:xfrm>
            <a:off x="6445073" y="2966178"/>
            <a:ext cx="5455917" cy="2918916"/>
          </a:xfrm>
          <a:prstGeom prst="rect">
            <a:avLst/>
          </a:prstGeom>
          <a:noFill/>
        </p:spPr>
      </p:pic>
    </p:spTree>
    <p:extLst>
      <p:ext uri="{BB962C8B-B14F-4D97-AF65-F5344CB8AC3E}">
        <p14:creationId xmlns:p14="http://schemas.microsoft.com/office/powerpoint/2010/main" val="3897345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6"/>
        <p:cNvGrpSpPr/>
        <p:nvPr/>
      </p:nvGrpSpPr>
      <p:grpSpPr>
        <a:xfrm>
          <a:off x="0" y="0"/>
          <a:ext cx="0" cy="0"/>
          <a:chOff x="0" y="0"/>
          <a:chExt cx="0" cy="0"/>
        </a:xfrm>
      </p:grpSpPr>
      <p:sp useBgFill="1">
        <p:nvSpPr>
          <p:cNvPr id="344" name="Rectangle 34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9" name="Google Shape;339;p45"/>
          <p:cNvPicPr preferRelativeResize="0"/>
          <p:nvPr/>
        </p:nvPicPr>
        <p:blipFill rotWithShape="1">
          <a:blip r:embed="rId3"/>
          <a:srcRect t="6231" r="21287" b="2859"/>
          <a:stretch/>
        </p:blipFill>
        <p:spPr>
          <a:xfrm>
            <a:off x="3523488" y="10"/>
            <a:ext cx="8668512" cy="6857990"/>
          </a:xfrm>
          <a:prstGeom prst="rect">
            <a:avLst/>
          </a:prstGeom>
          <a:noFill/>
        </p:spPr>
      </p:pic>
      <p:sp>
        <p:nvSpPr>
          <p:cNvPr id="346" name="Rectangle 34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Google Shape;337;p45"/>
          <p:cNvSpPr txBox="1">
            <a:spLocks noGrp="1"/>
          </p:cNvSpPr>
          <p:nvPr>
            <p:ph type="title"/>
          </p:nvPr>
        </p:nvSpPr>
        <p:spPr>
          <a:xfrm>
            <a:off x="371094" y="1161288"/>
            <a:ext cx="3438144" cy="1124712"/>
          </a:xfrm>
          <a:prstGeom prst="rect">
            <a:avLst/>
          </a:prstGeom>
        </p:spPr>
        <p:txBody>
          <a:bodyPr spcFirstLastPara="1" vert="horz" lIns="91440" tIns="45720" rIns="91440" bIns="45720" rtlCol="0" anchor="b" anchorCtr="0">
            <a:normAutofit/>
          </a:bodyPr>
          <a:lstStyle/>
          <a:p>
            <a:pPr>
              <a:spcBef>
                <a:spcPct val="0"/>
              </a:spcBef>
            </a:pPr>
            <a:r>
              <a:rPr lang="en-US" sz="2800" b="1">
                <a:solidFill>
                  <a:schemeClr val="tx1"/>
                </a:solidFill>
              </a:rPr>
              <a:t>Privacy is a Human Right</a:t>
            </a:r>
          </a:p>
        </p:txBody>
      </p:sp>
      <p:sp>
        <p:nvSpPr>
          <p:cNvPr id="348" name="Rectangle 34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0" name="Rectangle 34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Google Shape;338;p45"/>
          <p:cNvSpPr txBox="1">
            <a:spLocks noGrp="1"/>
          </p:cNvSpPr>
          <p:nvPr>
            <p:ph type="body" idx="1"/>
          </p:nvPr>
        </p:nvSpPr>
        <p:spPr>
          <a:xfrm>
            <a:off x="86280" y="2794716"/>
            <a:ext cx="5857320" cy="3207258"/>
          </a:xfrm>
          <a:prstGeom prst="rect">
            <a:avLst/>
          </a:prstGeom>
        </p:spPr>
        <p:txBody>
          <a:bodyPr spcFirstLastPara="1" vert="horz" lIns="91440" tIns="45720" rIns="91440" bIns="45720" rtlCol="0" anchor="t" anchorCtr="0">
            <a:noAutofit/>
          </a:bodyPr>
          <a:lstStyle/>
          <a:p>
            <a:pPr marL="380365" indent="0">
              <a:spcAft>
                <a:spcPts val="600"/>
              </a:spcAft>
              <a:buSzPts val="2400"/>
              <a:buNone/>
            </a:pPr>
            <a:r>
              <a:rPr lang="en-US" sz="2800"/>
              <a:t>Article 12. UN The Universal Declaration of Human Rights </a:t>
            </a:r>
          </a:p>
          <a:p>
            <a:pPr marL="380365" indent="0">
              <a:spcAft>
                <a:spcPts val="600"/>
              </a:spcAft>
              <a:buSzPts val="2400"/>
              <a:buNone/>
            </a:pPr>
            <a:r>
              <a:rPr lang="en-US" sz="2800"/>
              <a:t>No one shall be subjected to arbitrary interference with his privacy, family, home or correspondence, nor to attacks upon his honor and reputation.</a:t>
            </a:r>
          </a:p>
        </p:txBody>
      </p:sp>
      <p:sp>
        <p:nvSpPr>
          <p:cNvPr id="5" name="TextBox 4">
            <a:extLst>
              <a:ext uri="{FF2B5EF4-FFF2-40B4-BE49-F238E27FC236}">
                <a16:creationId xmlns:a16="http://schemas.microsoft.com/office/drawing/2014/main" id="{20C0D22E-300D-1612-053A-782B76133AAC}"/>
              </a:ext>
            </a:extLst>
          </p:cNvPr>
          <p:cNvSpPr txBox="1"/>
          <p:nvPr/>
        </p:nvSpPr>
        <p:spPr>
          <a:xfrm>
            <a:off x="426551" y="6347476"/>
            <a:ext cx="6097978" cy="461665"/>
          </a:xfrm>
          <a:prstGeom prst="rect">
            <a:avLst/>
          </a:prstGeom>
          <a:noFill/>
        </p:spPr>
        <p:txBody>
          <a:bodyPr wrap="square">
            <a:spAutoFit/>
          </a:bodyPr>
          <a:lstStyle/>
          <a:p>
            <a:pPr marL="380985" indent="0">
              <a:spcAft>
                <a:spcPts val="600"/>
              </a:spcAft>
              <a:buSzPts val="2400"/>
              <a:buNone/>
            </a:pPr>
            <a:r>
              <a:rPr lang="en-US" sz="2400" b="1"/>
              <a:t>Privacy is an evolving right</a:t>
            </a:r>
          </a:p>
        </p:txBody>
      </p:sp>
    </p:spTree>
    <p:extLst>
      <p:ext uri="{BB962C8B-B14F-4D97-AF65-F5344CB8AC3E}">
        <p14:creationId xmlns:p14="http://schemas.microsoft.com/office/powerpoint/2010/main" val="271122496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p:cNvGrpSpPr/>
        <p:nvPr/>
      </p:nvGrpSpPr>
      <p:grpSpPr>
        <a:xfrm>
          <a:off x="0" y="0"/>
          <a:ext cx="0" cy="0"/>
          <a:chOff x="0" y="0"/>
          <a:chExt cx="0" cy="0"/>
        </a:xfrm>
      </p:grpSpPr>
      <p:sp>
        <p:nvSpPr>
          <p:cNvPr id="121" name="Google Shape;121;p20"/>
          <p:cNvSpPr txBox="1">
            <a:spLocks noGrp="1"/>
          </p:cNvSpPr>
          <p:nvPr>
            <p:ph type="title"/>
          </p:nvPr>
        </p:nvSpPr>
        <p:spPr>
          <a:xfrm>
            <a:off x="549932" y="519969"/>
            <a:ext cx="4844289" cy="761271"/>
          </a:xfrm>
          <a:prstGeom prst="rect">
            <a:avLst/>
          </a:prstGeom>
        </p:spPr>
        <p:txBody>
          <a:bodyPr spcFirstLastPara="1" vert="horz" lIns="91440" tIns="45720" rIns="91440" bIns="45720" rtlCol="0" anchor="ctr" anchorCtr="0">
            <a:normAutofit/>
          </a:bodyPr>
          <a:lstStyle/>
          <a:p>
            <a:pPr>
              <a:spcBef>
                <a:spcPct val="0"/>
              </a:spcBef>
            </a:pPr>
            <a:r>
              <a:rPr lang="en-US" sz="2800" kern="1200">
                <a:solidFill>
                  <a:schemeClr val="tx1"/>
                </a:solidFill>
                <a:latin typeface="+mj-lt"/>
                <a:ea typeface="+mj-ea"/>
                <a:cs typeface="+mj-cs"/>
              </a:rPr>
              <a:t>Smart or Surveillance City?</a:t>
            </a:r>
            <a:endParaRPr lang="en-US" sz="2800" kern="1200">
              <a:solidFill>
                <a:schemeClr val="tx1"/>
              </a:solidFill>
              <a:latin typeface="+mj-lt"/>
            </a:endParaRPr>
          </a:p>
        </p:txBody>
      </p:sp>
      <p:sp>
        <p:nvSpPr>
          <p:cNvPr id="120" name="Google Shape;120;p20"/>
          <p:cNvSpPr txBox="1">
            <a:spLocks noGrp="1"/>
          </p:cNvSpPr>
          <p:nvPr>
            <p:ph type="body" idx="1"/>
          </p:nvPr>
        </p:nvSpPr>
        <p:spPr>
          <a:xfrm>
            <a:off x="861680" y="1286091"/>
            <a:ext cx="4645962" cy="1989510"/>
          </a:xfrm>
          <a:prstGeom prst="rect">
            <a:avLst/>
          </a:prstGeom>
        </p:spPr>
        <p:txBody>
          <a:bodyPr spcFirstLastPara="1" vert="horz" wrap="square" lIns="91440" tIns="45720" rIns="91440" bIns="45720" rtlCol="0" anchor="t" anchorCtr="0">
            <a:noAutofit/>
          </a:bodyPr>
          <a:lstStyle/>
          <a:p>
            <a:pPr marL="0" indent="0">
              <a:spcAft>
                <a:spcPts val="1333"/>
              </a:spcAft>
              <a:buNone/>
            </a:pPr>
            <a:r>
              <a:rPr lang="en-US" sz="2600"/>
              <a:t>Surveillance technologies monitor and track behavior, activities, or information from a </a:t>
            </a:r>
            <a:r>
              <a:rPr lang="en-US" sz="2600" b="1">
                <a:sym typeface="Source Sans Pro"/>
              </a:rPr>
              <a:t>specific </a:t>
            </a:r>
            <a:r>
              <a:rPr lang="en-US" sz="2600"/>
              <a:t>individual or group for the purpose of gathering information, influencing, managing or providing direction.</a:t>
            </a:r>
          </a:p>
        </p:txBody>
      </p:sp>
      <p:sp>
        <p:nvSpPr>
          <p:cNvPr id="132" name="Oval 131">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5" name="Google Shape;125;p20" descr="A police drone flying on a field with an industrial camera under ir. "/>
          <p:cNvPicPr preferRelativeResize="0"/>
          <p:nvPr/>
        </p:nvPicPr>
        <p:blipFill rotWithShape="1">
          <a:blip r:embed="rId4"/>
          <a:srcRect l="14062" r="10941" b="4"/>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p:spPr>
      </p:pic>
      <p:sp>
        <p:nvSpPr>
          <p:cNvPr id="134" name="Freeform: Shape 133">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Google Shape;124;p20" descr="Concept drawing showing a street with different vehicles: cars, buses, and emergency vehicles connecting their signals to hot spots on the road."/>
          <p:cNvPicPr preferRelativeResize="0"/>
          <p:nvPr/>
        </p:nvPicPr>
        <p:blipFill rotWithShape="1">
          <a:blip r:embed="rId5"/>
          <a:srcRect l="14766" r="28236" b="3"/>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p:spPr>
      </p:pic>
      <p:pic>
        <p:nvPicPr>
          <p:cNvPr id="127" name="Google Shape;127;p20" descr="automated license plate readers that look like surveillance cameras on top of a post on a street" title="automatic license plate readers on a post"/>
          <p:cNvPicPr preferRelativeResize="0"/>
          <p:nvPr/>
        </p:nvPicPr>
        <p:blipFill rotWithShape="1">
          <a:blip r:embed="rId6"/>
          <a:srcRect l="1246" r="16768"/>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p:spPr>
      </p:pic>
      <p:sp>
        <p:nvSpPr>
          <p:cNvPr id="138" name="Freeform: Shape 137">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6" name="Google Shape;126;p20" descr="Image describing how facial recognition works:&#10;1. a picture is taken&#10;2. facial features are identified: eyes, mouth, nose&#10;3. Lines are drawn from those facial features&#10;4. A new image is generated with those lines."/>
          <p:cNvPicPr preferRelativeResize="0"/>
          <p:nvPr/>
        </p:nvPicPr>
        <p:blipFill rotWithShape="1">
          <a:blip r:embed="rId7"/>
          <a:srcRect l="34177" r="5335"/>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a:noFill/>
        </p:spPr>
      </p:pic>
      <p:pic>
        <p:nvPicPr>
          <p:cNvPr id="123" name="Google Shape;123;p20" descr="Portland's traffic cameras control room. A man looking at different monitors with real-time footage of streets"/>
          <p:cNvPicPr preferRelativeResize="0"/>
          <p:nvPr/>
        </p:nvPicPr>
        <p:blipFill rotWithShape="1">
          <a:blip r:embed="rId8"/>
          <a:srcRect r="5" b="20798"/>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p:spPr>
      </p:pic>
      <p:sp>
        <p:nvSpPr>
          <p:cNvPr id="142" name="Freeform: Shape 141">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 name="Google Shape;122;p20" descr="four captures from body worn cameras. The top left is the back of a man with a bike helmet walking with his bike on the side and a woman with a cell phone taking a picture of the cop wearing the camera. Top right is the intersection of streets with protesters and police. The bottom left is centered on a white man wearing a baseball cap and a hoodie behind a line of police men in armor and helmets. Bottom right is a close up of a man wearing a facemask in a protest." title="Multiple screen captures of body worn cameras footage. "/>
          <p:cNvPicPr preferRelativeResize="0"/>
          <p:nvPr/>
        </p:nvPicPr>
        <p:blipFill rotWithShape="1">
          <a:blip r:embed="rId9"/>
          <a:srcRect l="9456" r="20295" b="-1"/>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p:spPr>
      </p:pic>
      <p:sp>
        <p:nvSpPr>
          <p:cNvPr id="3" name="TextBox 2">
            <a:extLst>
              <a:ext uri="{FF2B5EF4-FFF2-40B4-BE49-F238E27FC236}">
                <a16:creationId xmlns:a16="http://schemas.microsoft.com/office/drawing/2014/main" id="{A6148C21-A699-5B40-9DFC-ED36D7A4D55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 name="Picture 3">
            <a:extLst>
              <a:ext uri="{FF2B5EF4-FFF2-40B4-BE49-F238E27FC236}">
                <a16:creationId xmlns:a16="http://schemas.microsoft.com/office/drawing/2014/main" id="{2C252469-19D7-30F4-4164-0787720444A0}"/>
              </a:ext>
            </a:extLst>
          </p:cNvPr>
          <p:cNvPicPr>
            <a:picLocks noChangeAspect="1"/>
          </p:cNvPicPr>
          <p:nvPr/>
        </p:nvPicPr>
        <p:blipFill>
          <a:blip r:embed="rId10"/>
          <a:stretch>
            <a:fillRect/>
          </a:stretch>
        </p:blipFill>
        <p:spPr>
          <a:xfrm>
            <a:off x="6112702" y="5630473"/>
            <a:ext cx="2743200" cy="14216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26956130"/>
      </p:ext>
    </p:extLst>
  </p:cSld>
  <p:clrMapOvr>
    <a:overrideClrMapping bg1="lt1" tx1="dk1" bg2="lt2" tx2="dk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02F41F74-A026-C4E4-0D7B-182EC7FDA3ED}"/>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0543" r="3369" b="-1"/>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B00614-7757-4F01-3BEF-AA4679E29B36}"/>
              </a:ext>
            </a:extLst>
          </p:cNvPr>
          <p:cNvSpPr>
            <a:spLocks noGrp="1"/>
          </p:cNvSpPr>
          <p:nvPr>
            <p:ph type="title"/>
          </p:nvPr>
        </p:nvSpPr>
        <p:spPr>
          <a:xfrm>
            <a:off x="838201" y="365125"/>
            <a:ext cx="5261754" cy="1356239"/>
          </a:xfrm>
        </p:spPr>
        <p:txBody>
          <a:bodyPr>
            <a:normAutofit/>
          </a:bodyPr>
          <a:lstStyle/>
          <a:p>
            <a:r>
              <a:rPr lang="en-US">
                <a:solidFill>
                  <a:srgbClr val="FFFFFF"/>
                </a:solidFill>
              </a:rPr>
              <a:t>What are the problems we are trying to solve?</a:t>
            </a:r>
          </a:p>
        </p:txBody>
      </p:sp>
      <p:pic>
        <p:nvPicPr>
          <p:cNvPr id="3075" name="Picture 3">
            <a:extLst>
              <a:ext uri="{FF2B5EF4-FFF2-40B4-BE49-F238E27FC236}">
                <a16:creationId xmlns:a16="http://schemas.microsoft.com/office/drawing/2014/main" id="{71084D5C-2C3A-37EE-7939-877D609CFC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39" r="2" b="2"/>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C739272-88C7-9876-BB01-34BA2DD94052}"/>
              </a:ext>
            </a:extLst>
          </p:cNvPr>
          <p:cNvSpPr>
            <a:spLocks noGrp="1"/>
          </p:cNvSpPr>
          <p:nvPr>
            <p:ph idx="1"/>
          </p:nvPr>
        </p:nvSpPr>
        <p:spPr>
          <a:xfrm>
            <a:off x="93650" y="1906633"/>
            <a:ext cx="6713495" cy="4638205"/>
          </a:xfrm>
        </p:spPr>
        <p:txBody>
          <a:bodyPr vert="horz" lIns="91440" tIns="45720" rIns="91440" bIns="45720" rtlCol="0" anchor="t">
            <a:noAutofit/>
          </a:bodyPr>
          <a:lstStyle/>
          <a:p>
            <a:pPr marL="0" indent="0">
              <a:buNone/>
            </a:pPr>
            <a:r>
              <a:rPr lang="en-US" sz="2400">
                <a:solidFill>
                  <a:srgbClr val="FFFFFF"/>
                </a:solidFill>
              </a:rPr>
              <a:t>Better use of data and technology is necessary to address City and community priorities.</a:t>
            </a:r>
          </a:p>
          <a:p>
            <a:pPr marL="0" indent="0">
              <a:buNone/>
            </a:pPr>
            <a:r>
              <a:rPr lang="en-US" sz="2400">
                <a:solidFill>
                  <a:srgbClr val="FFFFFF"/>
                </a:solidFill>
              </a:rPr>
              <a:t>Technological solutions evolve quickly, and we need proactive processes to evaluate them.</a:t>
            </a:r>
            <a:endParaRPr lang="en-US" sz="2400">
              <a:solidFill>
                <a:srgbClr val="FFFFFF"/>
              </a:solidFill>
              <a:cs typeface="Arial"/>
            </a:endParaRPr>
          </a:p>
          <a:p>
            <a:pPr marL="0" indent="0">
              <a:buNone/>
            </a:pPr>
            <a:r>
              <a:rPr lang="en-US" sz="2400">
                <a:solidFill>
                  <a:srgbClr val="FFFFFF"/>
                </a:solidFill>
              </a:rPr>
              <a:t>Surveillance technologies can create significant harm if not used responsibly.</a:t>
            </a:r>
            <a:endParaRPr lang="en-US" sz="2400"/>
          </a:p>
          <a:p>
            <a:pPr marL="0" indent="0">
              <a:buNone/>
            </a:pPr>
            <a:r>
              <a:rPr lang="en-US" sz="2400">
                <a:solidFill>
                  <a:srgbClr val="FFFFFF"/>
                </a:solidFill>
              </a:rPr>
              <a:t>Black, Indigenous, and People of Color are more negatively impacted by surveillance technologies.</a:t>
            </a:r>
            <a:endParaRPr lang="en-US" sz="2400">
              <a:solidFill>
                <a:srgbClr val="FFFFFF"/>
              </a:solidFill>
              <a:cs typeface="Arial"/>
            </a:endParaRPr>
          </a:p>
          <a:p>
            <a:pPr marL="0" indent="0">
              <a:buNone/>
            </a:pPr>
            <a:r>
              <a:rPr lang="en-US" sz="2400">
                <a:solidFill>
                  <a:srgbClr val="FFFFFF"/>
                </a:solidFill>
              </a:rPr>
              <a:t>Limited public trust in how the City uses technology, which constrains positive impacts.</a:t>
            </a:r>
            <a:endParaRPr lang="en-US" sz="2400">
              <a:solidFill>
                <a:srgbClr val="FFFFFF"/>
              </a:solidFill>
              <a:cs typeface="Arial"/>
            </a:endParaRPr>
          </a:p>
        </p:txBody>
      </p:sp>
    </p:spTree>
    <p:extLst>
      <p:ext uri="{BB962C8B-B14F-4D97-AF65-F5344CB8AC3E}">
        <p14:creationId xmlns:p14="http://schemas.microsoft.com/office/powerpoint/2010/main" val="182379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B2441E-8205-9EA6-B715-E7F57EAE895B}"/>
              </a:ext>
            </a:extLst>
          </p:cNvPr>
          <p:cNvSpPr>
            <a:spLocks noGrp="1"/>
          </p:cNvSpPr>
          <p:nvPr>
            <p:ph type="title"/>
          </p:nvPr>
        </p:nvSpPr>
        <p:spPr>
          <a:xfrm>
            <a:off x="480720" y="79564"/>
            <a:ext cx="4060687" cy="1938076"/>
          </a:xfrm>
        </p:spPr>
        <p:txBody>
          <a:bodyPr>
            <a:normAutofit/>
          </a:bodyPr>
          <a:lstStyle/>
          <a:p>
            <a:r>
              <a:rPr lang="en-US">
                <a:cs typeface="Calibri Light"/>
              </a:rPr>
              <a:t>How we got here</a:t>
            </a:r>
            <a:endParaRPr lang="en-US"/>
          </a:p>
        </p:txBody>
      </p:sp>
      <p:sp>
        <p:nvSpPr>
          <p:cNvPr id="3" name="Content Placeholder 2">
            <a:extLst>
              <a:ext uri="{FF2B5EF4-FFF2-40B4-BE49-F238E27FC236}">
                <a16:creationId xmlns:a16="http://schemas.microsoft.com/office/drawing/2014/main" id="{96DA3058-DCD8-C30D-138F-10947D982D77}"/>
              </a:ext>
            </a:extLst>
          </p:cNvPr>
          <p:cNvSpPr>
            <a:spLocks noGrp="1"/>
          </p:cNvSpPr>
          <p:nvPr>
            <p:ph idx="1"/>
          </p:nvPr>
        </p:nvSpPr>
        <p:spPr>
          <a:xfrm>
            <a:off x="484458" y="1773695"/>
            <a:ext cx="4254506" cy="4049277"/>
          </a:xfrm>
        </p:spPr>
        <p:txBody>
          <a:bodyPr vert="horz" lIns="91440" tIns="45720" rIns="91440" bIns="45720" rtlCol="0" anchor="t">
            <a:noAutofit/>
          </a:bodyPr>
          <a:lstStyle/>
          <a:p>
            <a:r>
              <a:rPr lang="en-US" sz="2400">
                <a:cs typeface="Calibri"/>
              </a:rPr>
              <a:t>Two City Council work sessions in 2022.</a:t>
            </a:r>
          </a:p>
          <a:p>
            <a:r>
              <a:rPr lang="en-US" sz="2400">
                <a:cs typeface="Calibri"/>
              </a:rPr>
              <a:t>More than a year of public engagement and internal bureau outreach, 17 different public events, more than 400 Portlanders participating, direct community work. </a:t>
            </a:r>
            <a:r>
              <a:rPr lang="en-US" sz="2400" b="1">
                <a:cs typeface="Calibri"/>
              </a:rPr>
              <a:t>Comments compiled in Exhibit A.</a:t>
            </a:r>
            <a:endParaRPr lang="en-US" sz="2400">
              <a:cs typeface="Calibri"/>
            </a:endParaRPr>
          </a:p>
          <a:p>
            <a:r>
              <a:rPr lang="en-US" sz="2400">
                <a:cs typeface="Calibri"/>
              </a:rPr>
              <a:t>Support from a Citywide privacy workgroup since 2019</a:t>
            </a:r>
          </a:p>
        </p:txBody>
      </p:sp>
      <p:pic>
        <p:nvPicPr>
          <p:cNvPr id="5" name="Picture 5" descr="Capture worksession 1-11-22.PNG">
            <a:extLst>
              <a:ext uri="{FF2B5EF4-FFF2-40B4-BE49-F238E27FC236}">
                <a16:creationId xmlns:a16="http://schemas.microsoft.com/office/drawing/2014/main" id="{CF95C5CA-3A28-A683-16E9-9D983C0617C0}"/>
              </a:ext>
            </a:extLst>
          </p:cNvPr>
          <p:cNvPicPr>
            <a:picLocks noChangeAspect="1"/>
          </p:cNvPicPr>
          <p:nvPr/>
        </p:nvPicPr>
        <p:blipFill rotWithShape="1">
          <a:blip r:embed="rId4"/>
          <a:srcRect t="14801" r="-1"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4" descr="Capture worksession 9-28-22.PNG">
            <a:extLst>
              <a:ext uri="{FF2B5EF4-FFF2-40B4-BE49-F238E27FC236}">
                <a16:creationId xmlns:a16="http://schemas.microsoft.com/office/drawing/2014/main" id="{8302E689-6884-998E-1ED7-CB12FB9EE6EF}"/>
              </a:ext>
            </a:extLst>
          </p:cNvPr>
          <p:cNvPicPr>
            <a:picLocks noChangeAspect="1"/>
          </p:cNvPicPr>
          <p:nvPr/>
        </p:nvPicPr>
        <p:blipFill rotWithShape="1">
          <a:blip r:embed="rId5"/>
          <a:srcRect t="19338" b="203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428338840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6"/>
          <p:cNvPicPr preferRelativeResize="0"/>
          <p:nvPr/>
        </p:nvPicPr>
        <p:blipFill>
          <a:blip r:embed="rId4">
            <a:alphaModFix/>
          </a:blip>
          <a:stretch>
            <a:fillRect/>
          </a:stretch>
        </p:blipFill>
        <p:spPr>
          <a:xfrm rot="-120000" flipH="1">
            <a:off x="897490" y="353155"/>
            <a:ext cx="6361521" cy="719757"/>
          </a:xfrm>
          <a:prstGeom prst="rect">
            <a:avLst/>
          </a:prstGeom>
          <a:noFill/>
          <a:ln>
            <a:noFill/>
          </a:ln>
        </p:spPr>
      </p:pic>
      <p:sp>
        <p:nvSpPr>
          <p:cNvPr id="168" name="Google Shape;168;p26"/>
          <p:cNvSpPr txBox="1">
            <a:spLocks noGrp="1"/>
          </p:cNvSpPr>
          <p:nvPr>
            <p:ph type="title"/>
          </p:nvPr>
        </p:nvSpPr>
        <p:spPr>
          <a:xfrm>
            <a:off x="1521284" y="331233"/>
            <a:ext cx="7383600" cy="763600"/>
          </a:xfrm>
          <a:prstGeom prst="rect">
            <a:avLst/>
          </a:prstGeom>
        </p:spPr>
        <p:txBody>
          <a:bodyPr spcFirstLastPara="1" vert="horz" wrap="square" lIns="121900" tIns="121900" rIns="121900" bIns="121900" rtlCol="0" anchor="t" anchorCtr="0">
            <a:normAutofit/>
          </a:bodyPr>
          <a:lstStyle/>
          <a:p>
            <a:r>
              <a:rPr lang="en">
                <a:solidFill>
                  <a:schemeClr val="tx1"/>
                </a:solidFill>
                <a:latin typeface="Cherry Cream Soda"/>
                <a:ea typeface="Cherry Cream Soda"/>
                <a:cs typeface="Cherry Cream Soda"/>
                <a:sym typeface="Cherry Cream Soda"/>
              </a:rPr>
              <a:t>Participatory policymaking</a:t>
            </a:r>
            <a:endParaRPr>
              <a:solidFill>
                <a:schemeClr val="tx1"/>
              </a:solidFill>
              <a:latin typeface="Cherry Cream Soda"/>
              <a:ea typeface="Cherry Cream Soda"/>
              <a:cs typeface="Cherry Cream Soda"/>
              <a:sym typeface="Cherry Cream Soda"/>
            </a:endParaRPr>
          </a:p>
        </p:txBody>
      </p:sp>
      <p:pic>
        <p:nvPicPr>
          <p:cNvPr id="169" name="Google Shape;169;p26"/>
          <p:cNvPicPr preferRelativeResize="0"/>
          <p:nvPr/>
        </p:nvPicPr>
        <p:blipFill>
          <a:blip r:embed="rId5">
            <a:alphaModFix/>
          </a:blip>
          <a:stretch>
            <a:fillRect/>
          </a:stretch>
        </p:blipFill>
        <p:spPr>
          <a:xfrm>
            <a:off x="9270601" y="892800"/>
            <a:ext cx="2862233" cy="1953096"/>
          </a:xfrm>
          <a:prstGeom prst="rect">
            <a:avLst/>
          </a:prstGeom>
          <a:noFill/>
          <a:ln>
            <a:noFill/>
          </a:ln>
        </p:spPr>
      </p:pic>
      <p:pic>
        <p:nvPicPr>
          <p:cNvPr id="170" name="Google Shape;170;p26" descr="Portrait of a Pacific Islander woman, smiling and wearing glasses, with hair in a bun. She wears a blue sweater and a green patterned scarf.  Alyshia is an Equity Consulting Advisor for the Smart City PDX team. She advocates for Black Indigenous People of Color with expertise in community organizing and public health." title="Portrait of Alyshia Macaysia"/>
          <p:cNvPicPr preferRelativeResize="0"/>
          <p:nvPr/>
        </p:nvPicPr>
        <p:blipFill>
          <a:blip r:embed="rId6">
            <a:alphaModFix/>
          </a:blip>
          <a:stretch>
            <a:fillRect/>
          </a:stretch>
        </p:blipFill>
        <p:spPr>
          <a:xfrm>
            <a:off x="2435600" y="3792567"/>
            <a:ext cx="2862235" cy="2862235"/>
          </a:xfrm>
          <a:prstGeom prst="rect">
            <a:avLst/>
          </a:prstGeom>
          <a:noFill/>
          <a:ln>
            <a:noFill/>
          </a:ln>
        </p:spPr>
      </p:pic>
      <p:pic>
        <p:nvPicPr>
          <p:cNvPr id="171" name="Google Shape;171;p26" descr="Portrait of a Nepali man wearing glasses, with long curly hair and smiling under a sunny day. Surya is a program coordinator at the Immigrant and Refugee Community Organization where he coordinates workforce development programs including a technology workforce grant." title="Portrait of Surya Raj Roshi"/>
          <p:cNvPicPr preferRelativeResize="0"/>
          <p:nvPr/>
        </p:nvPicPr>
        <p:blipFill>
          <a:blip r:embed="rId7">
            <a:alphaModFix/>
          </a:blip>
          <a:stretch>
            <a:fillRect/>
          </a:stretch>
        </p:blipFill>
        <p:spPr>
          <a:xfrm>
            <a:off x="3414250" y="1230467"/>
            <a:ext cx="3597700" cy="2697735"/>
          </a:xfrm>
          <a:prstGeom prst="rect">
            <a:avLst/>
          </a:prstGeom>
          <a:noFill/>
          <a:ln>
            <a:noFill/>
          </a:ln>
        </p:spPr>
      </p:pic>
      <p:pic>
        <p:nvPicPr>
          <p:cNvPr id="172" name="Google Shape;172;p26" descr="Portrait or a Latina woman with black curly hair, brown skin color, smiling and with two colorful earrings. Yoana founded Guerreras Latinas, a nonprofit organization  dedicated to empowering women through information and education. She serves on the board of Outside In and is a member of East Portland Resilient Coalition. She has dedicated her life to building safe and healthy communities in the U.S. and in Mexico." title="Portrait of Yoana Valdez"/>
          <p:cNvPicPr preferRelativeResize="0"/>
          <p:nvPr/>
        </p:nvPicPr>
        <p:blipFill>
          <a:blip r:embed="rId8">
            <a:alphaModFix/>
          </a:blip>
          <a:stretch>
            <a:fillRect/>
          </a:stretch>
        </p:blipFill>
        <p:spPr>
          <a:xfrm>
            <a:off x="288284" y="1356979"/>
            <a:ext cx="2969400" cy="3461372"/>
          </a:xfrm>
          <a:prstGeom prst="rect">
            <a:avLst/>
          </a:prstGeom>
          <a:noFill/>
          <a:ln>
            <a:noFill/>
          </a:ln>
        </p:spPr>
      </p:pic>
      <p:pic>
        <p:nvPicPr>
          <p:cNvPr id="173" name="Google Shape;173;p26" descr="Portrait of a young black woman, smiling with a light brown long levees shirt. Rosalie is the Executive Chair of Imagine Black, working to help our Black community imagine the alternatives deserved, build political participation and leadership. She also serves as a member of Multnomah County Health Department’s CBAC." title="Portrait of Rosalie Lee"/>
          <p:cNvPicPr preferRelativeResize="0"/>
          <p:nvPr/>
        </p:nvPicPr>
        <p:blipFill>
          <a:blip r:embed="rId9">
            <a:alphaModFix/>
          </a:blip>
          <a:stretch>
            <a:fillRect/>
          </a:stretch>
        </p:blipFill>
        <p:spPr>
          <a:xfrm>
            <a:off x="477176" y="4142066"/>
            <a:ext cx="2591635" cy="2797901"/>
          </a:xfrm>
          <a:prstGeom prst="rect">
            <a:avLst/>
          </a:prstGeom>
          <a:noFill/>
          <a:ln>
            <a:noFill/>
          </a:ln>
        </p:spPr>
      </p:pic>
      <p:pic>
        <p:nvPicPr>
          <p:cNvPr id="174" name="Google Shape;174;p26" descr="Sachi is an Asian woman with dark shoulder length hair wearing a striped shirt. Sachi is an urban planner who works at the intersection of data and people. With a background in both data analysis and community organizing, she believes in the combined approach of utilizing community knowledge alongside quantitative methods for a more nuanced understanding of complex issues. Utilizing interactive web mapping, data visualizations, and tactile print maps, Sachi specializes in creating relatable and easy to understand products for engaging diverse audiences in spatial thinking. She is a founding organizer of the Mapping Action Collective, a data-visualization, mapping, and data analysis collective that uses maps and data to support grassroots organizations and individuals working towards social justice and community resilience." title="Sachi Arakawa portrait"/>
          <p:cNvPicPr preferRelativeResize="0"/>
          <p:nvPr/>
        </p:nvPicPr>
        <p:blipFill rotWithShape="1">
          <a:blip r:embed="rId10">
            <a:alphaModFix/>
          </a:blip>
          <a:srcRect l="36919" t="2118" r="23875" b="39532"/>
          <a:stretch/>
        </p:blipFill>
        <p:spPr>
          <a:xfrm>
            <a:off x="7632667" y="3644619"/>
            <a:ext cx="2862231" cy="2820611"/>
          </a:xfrm>
          <a:prstGeom prst="rect">
            <a:avLst/>
          </a:prstGeom>
          <a:noFill/>
          <a:ln>
            <a:noFill/>
          </a:ln>
        </p:spPr>
      </p:pic>
      <p:pic>
        <p:nvPicPr>
          <p:cNvPr id="175" name="Google Shape;175;p26" descr="Headshot of Asian woman in her 30s wearing a red blouse. Irene is an urban planner specializing in public engagement strategy and visual communications on a broad range of projects with public agencies including site-specific redevelopment, corridor, housing, parks, active transportation, and construction projects. Her unique experience in planning and graphic design allows her to communicate complex information to diverse audiences in inspiring ways. " title="Irene Kim portrait"/>
          <p:cNvPicPr preferRelativeResize="0"/>
          <p:nvPr/>
        </p:nvPicPr>
        <p:blipFill rotWithShape="1">
          <a:blip r:embed="rId11">
            <a:alphaModFix/>
          </a:blip>
          <a:srcRect l="44227" t="7204" r="18543" b="37753"/>
          <a:stretch/>
        </p:blipFill>
        <p:spPr>
          <a:xfrm>
            <a:off x="6764635" y="1949534"/>
            <a:ext cx="2477467" cy="2441439"/>
          </a:xfrm>
          <a:prstGeom prst="rect">
            <a:avLst/>
          </a:prstGeom>
          <a:noFill/>
          <a:ln>
            <a:noFill/>
          </a:ln>
        </p:spPr>
      </p:pic>
      <p:pic>
        <p:nvPicPr>
          <p:cNvPr id="176" name="Google Shape;176;p26" descr="Portrait of a Native American/black queer woman with long hair. She is wearing a green and yellow jacket with bright red strips on the arms. O’Nesha is a Recovery Mentor Consultant for the Northwest Portland Area Indian Health Board; the Mutual Aid Coordinator for Brown Hope’s Solidarity Squad Program; and is a member of the Measure 110 Oregon Oversight and Accountability Council, and the Oregon Food Bank Council." title="Portrait of O'Nesha Cochran-Dumas"/>
          <p:cNvPicPr preferRelativeResize="0"/>
          <p:nvPr/>
        </p:nvPicPr>
        <p:blipFill>
          <a:blip r:embed="rId12">
            <a:alphaModFix/>
          </a:blip>
          <a:stretch>
            <a:fillRect/>
          </a:stretch>
        </p:blipFill>
        <p:spPr>
          <a:xfrm>
            <a:off x="4984568" y="3644634"/>
            <a:ext cx="2526465" cy="3158100"/>
          </a:xfrm>
          <a:prstGeom prst="rect">
            <a:avLst/>
          </a:prstGeom>
          <a:noFill/>
          <a:ln>
            <a:noFill/>
          </a:ln>
        </p:spPr>
      </p:pic>
      <p:sp>
        <p:nvSpPr>
          <p:cNvPr id="177" name="Google Shape;177;p26"/>
          <p:cNvSpPr txBox="1"/>
          <p:nvPr/>
        </p:nvSpPr>
        <p:spPr>
          <a:xfrm>
            <a:off x="10065000" y="2845896"/>
            <a:ext cx="2152400" cy="984845"/>
          </a:xfrm>
          <a:prstGeom prst="rect">
            <a:avLst/>
          </a:prstGeom>
          <a:noFill/>
          <a:ln>
            <a:noFill/>
          </a:ln>
        </p:spPr>
        <p:txBody>
          <a:bodyPr spcFirstLastPara="1" wrap="square" lIns="121900" tIns="121900" rIns="121900" bIns="121900" anchor="t" anchorCtr="0">
            <a:spAutoFit/>
          </a:bodyPr>
          <a:lstStyle/>
          <a:p>
            <a:r>
              <a:rPr lang="en" sz="2400" u="sng">
                <a:solidFill>
                  <a:schemeClr val="hlink"/>
                </a:solidFill>
                <a:hlinkClick r:id="rId13"/>
              </a:rPr>
              <a:t>Community leads</a:t>
            </a:r>
            <a:endParaRPr sz="2400"/>
          </a:p>
        </p:txBody>
      </p:sp>
    </p:spTree>
    <p:extLst>
      <p:ext uri="{BB962C8B-B14F-4D97-AF65-F5344CB8AC3E}">
        <p14:creationId xmlns:p14="http://schemas.microsoft.com/office/powerpoint/2010/main" val="3712960238"/>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reen capture of the organizers participating in a zoom meeting." title="Screen capture of a zoom meeting participants">
            <a:extLst>
              <a:ext uri="{FF2B5EF4-FFF2-40B4-BE49-F238E27FC236}">
                <a16:creationId xmlns:a16="http://schemas.microsoft.com/office/drawing/2014/main" id="{56B0CDDA-D193-4BAF-8D63-32D219CD0AEB}"/>
              </a:ext>
            </a:extLst>
          </p:cNvPr>
          <p:cNvPicPr>
            <a:picLocks noChangeAspect="1"/>
          </p:cNvPicPr>
          <p:nvPr/>
        </p:nvPicPr>
        <p:blipFill>
          <a:blip r:embed="rId4"/>
          <a:stretch>
            <a:fillRect/>
          </a:stretch>
        </p:blipFill>
        <p:spPr>
          <a:xfrm>
            <a:off x="1468765" y="1718940"/>
            <a:ext cx="1822451" cy="4977063"/>
          </a:xfrm>
          <a:prstGeom prst="rect">
            <a:avLst/>
          </a:prstGeom>
        </p:spPr>
      </p:pic>
      <p:pic>
        <p:nvPicPr>
          <p:cNvPr id="5" name="Picture 5" descr="Video streaming of one of the public engagement sessions" title="Screen capture of BPS YouTube video streaming channel">
            <a:extLst>
              <a:ext uri="{FF2B5EF4-FFF2-40B4-BE49-F238E27FC236}">
                <a16:creationId xmlns:a16="http://schemas.microsoft.com/office/drawing/2014/main" id="{A6D655DF-7676-7F74-A255-8CB2A19BBB95}"/>
              </a:ext>
            </a:extLst>
          </p:cNvPr>
          <p:cNvPicPr>
            <a:picLocks noChangeAspect="1"/>
          </p:cNvPicPr>
          <p:nvPr/>
        </p:nvPicPr>
        <p:blipFill>
          <a:blip r:embed="rId5"/>
          <a:stretch>
            <a:fillRect/>
          </a:stretch>
        </p:blipFill>
        <p:spPr>
          <a:xfrm>
            <a:off x="4187081" y="1938042"/>
            <a:ext cx="6117772" cy="2768237"/>
          </a:xfrm>
          <a:prstGeom prst="rect">
            <a:avLst/>
          </a:prstGeom>
        </p:spPr>
      </p:pic>
      <p:pic>
        <p:nvPicPr>
          <p:cNvPr id="7" name="Picture 7" descr="Virtual sticky notes to answer the question about a definition of surveillance technologies" title="virtual sticky notes for public participation">
            <a:extLst>
              <a:ext uri="{FF2B5EF4-FFF2-40B4-BE49-F238E27FC236}">
                <a16:creationId xmlns:a16="http://schemas.microsoft.com/office/drawing/2014/main" id="{4C4C9639-1DA4-B0C1-56E6-3ACEC352FEA1}"/>
              </a:ext>
            </a:extLst>
          </p:cNvPr>
          <p:cNvPicPr>
            <a:picLocks noChangeAspect="1"/>
          </p:cNvPicPr>
          <p:nvPr/>
        </p:nvPicPr>
        <p:blipFill>
          <a:blip r:embed="rId6"/>
          <a:stretch>
            <a:fillRect/>
          </a:stretch>
        </p:blipFill>
        <p:spPr>
          <a:xfrm>
            <a:off x="3241612" y="4672748"/>
            <a:ext cx="4144735" cy="2181161"/>
          </a:xfrm>
          <a:prstGeom prst="rect">
            <a:avLst/>
          </a:prstGeom>
        </p:spPr>
      </p:pic>
      <p:sp>
        <p:nvSpPr>
          <p:cNvPr id="8" name="Title 7">
            <a:extLst>
              <a:ext uri="{FF2B5EF4-FFF2-40B4-BE49-F238E27FC236}">
                <a16:creationId xmlns:a16="http://schemas.microsoft.com/office/drawing/2014/main" id="{3A8DCEBD-628E-CBAC-037B-58709F8F4159}"/>
              </a:ext>
            </a:extLst>
          </p:cNvPr>
          <p:cNvSpPr>
            <a:spLocks noGrp="1"/>
          </p:cNvSpPr>
          <p:nvPr>
            <p:ph type="title"/>
          </p:nvPr>
        </p:nvSpPr>
        <p:spPr/>
        <p:txBody>
          <a:bodyPr>
            <a:normAutofit/>
          </a:bodyPr>
          <a:lstStyle/>
          <a:p>
            <a:r>
              <a:rPr lang="en-US">
                <a:cs typeface="Arial"/>
              </a:rPr>
              <a:t>Open and accessible public-engagement process</a:t>
            </a:r>
          </a:p>
        </p:txBody>
      </p:sp>
      <p:pic>
        <p:nvPicPr>
          <p:cNvPr id="9" name="Picture 9" descr="'Meet the experts!&quot; session was a panel organized by Smart City PDX with surveillance technologies local experts. The team asked them to explore impacts of surveillance technologies in local communities. " title="screen capture of the video list of 'meet the expert!' video session">
            <a:extLst>
              <a:ext uri="{FF2B5EF4-FFF2-40B4-BE49-F238E27FC236}">
                <a16:creationId xmlns:a16="http://schemas.microsoft.com/office/drawing/2014/main" id="{638B756C-99D0-2936-96B5-49C13479B71C}"/>
              </a:ext>
            </a:extLst>
          </p:cNvPr>
          <p:cNvPicPr>
            <a:picLocks noChangeAspect="1"/>
          </p:cNvPicPr>
          <p:nvPr/>
        </p:nvPicPr>
        <p:blipFill>
          <a:blip r:embed="rId7"/>
          <a:stretch>
            <a:fillRect/>
          </a:stretch>
        </p:blipFill>
        <p:spPr>
          <a:xfrm>
            <a:off x="7945582" y="2757556"/>
            <a:ext cx="2743200" cy="2220345"/>
          </a:xfrm>
          <a:prstGeom prst="rect">
            <a:avLst/>
          </a:prstGeom>
        </p:spPr>
      </p:pic>
      <p:pic>
        <p:nvPicPr>
          <p:cNvPr id="6" name="Picture 6" descr="The May 2022 update report on surveillance technologies policy development progress is a compilation of main comments and lessons learned from the public sessions." title="Screen capture of the update report from May 2022">
            <a:extLst>
              <a:ext uri="{FF2B5EF4-FFF2-40B4-BE49-F238E27FC236}">
                <a16:creationId xmlns:a16="http://schemas.microsoft.com/office/drawing/2014/main" id="{453CC6BB-BFCE-34C8-2AF8-28228BDA2D0B}"/>
              </a:ext>
            </a:extLst>
          </p:cNvPr>
          <p:cNvPicPr>
            <a:picLocks noChangeAspect="1"/>
          </p:cNvPicPr>
          <p:nvPr/>
        </p:nvPicPr>
        <p:blipFill>
          <a:blip r:embed="rId8"/>
          <a:stretch>
            <a:fillRect/>
          </a:stretch>
        </p:blipFill>
        <p:spPr>
          <a:xfrm>
            <a:off x="6296970" y="4075951"/>
            <a:ext cx="2062019" cy="2695661"/>
          </a:xfrm>
          <a:prstGeom prst="rect">
            <a:avLst/>
          </a:prstGeom>
          <a:ln>
            <a:solidFill>
              <a:schemeClr val="bg1"/>
            </a:solidFill>
          </a:ln>
        </p:spPr>
      </p:pic>
      <p:pic>
        <p:nvPicPr>
          <p:cNvPr id="3" name="Google Shape;185;p27">
            <a:extLst>
              <a:ext uri="{FF2B5EF4-FFF2-40B4-BE49-F238E27FC236}">
                <a16:creationId xmlns:a16="http://schemas.microsoft.com/office/drawing/2014/main" id="{5F35E992-C25D-4BC9-182C-1D320058D8FC}"/>
              </a:ext>
            </a:extLst>
          </p:cNvPr>
          <p:cNvPicPr preferRelativeResize="0"/>
          <p:nvPr/>
        </p:nvPicPr>
        <p:blipFill rotWithShape="1">
          <a:blip r:embed="rId9">
            <a:alphaModFix/>
          </a:blip>
          <a:srcRect l="7663"/>
          <a:stretch/>
        </p:blipFill>
        <p:spPr>
          <a:xfrm>
            <a:off x="3008637" y="2340049"/>
            <a:ext cx="1918565" cy="1954940"/>
          </a:xfrm>
          <a:prstGeom prst="rect">
            <a:avLst/>
          </a:prstGeom>
          <a:noFill/>
          <a:ln>
            <a:noFill/>
          </a:ln>
        </p:spPr>
      </p:pic>
      <p:pic>
        <p:nvPicPr>
          <p:cNvPr id="11" name="Picture 2" descr="IMG_20220623_181642009.jpg">
            <a:extLst>
              <a:ext uri="{FF2B5EF4-FFF2-40B4-BE49-F238E27FC236}">
                <a16:creationId xmlns:a16="http://schemas.microsoft.com/office/drawing/2014/main" id="{78A84CEA-E267-CE2D-68DB-7796EA905792}"/>
              </a:ext>
            </a:extLst>
          </p:cNvPr>
          <p:cNvPicPr>
            <a:picLocks noChangeAspect="1"/>
          </p:cNvPicPr>
          <p:nvPr/>
        </p:nvPicPr>
        <p:blipFill>
          <a:blip r:embed="rId10"/>
          <a:stretch>
            <a:fillRect/>
          </a:stretch>
        </p:blipFill>
        <p:spPr>
          <a:xfrm>
            <a:off x="8325633" y="4414903"/>
            <a:ext cx="3056351" cy="2276605"/>
          </a:xfrm>
          <a:prstGeom prst="rect">
            <a:avLst/>
          </a:prstGeom>
        </p:spPr>
      </p:pic>
    </p:spTree>
    <p:extLst>
      <p:ext uri="{BB962C8B-B14F-4D97-AF65-F5344CB8AC3E}">
        <p14:creationId xmlns:p14="http://schemas.microsoft.com/office/powerpoint/2010/main" val="1158578692"/>
      </p:ext>
    </p:extLst>
  </p:cSld>
  <p:clrMapOvr>
    <a:masterClrMapping/>
  </p:clrMapOvr>
  <p:extLst>
    <p:ext uri="{6950BFC3-D8DA-4A85-94F7-54DA5524770B}">
      <p188:commentRel xmlns:p188="http://schemas.microsoft.com/office/powerpoint/2018/8/main" r:id="rId3"/>
    </p:ext>
  </p:extLs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3.xml><?xml version="1.0" encoding="utf-8"?>
<a:theme xmlns:a="http://schemas.openxmlformats.org/drawingml/2006/main" name="CITY SKETCH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60a82f8-d967-4b12-b40e-d98873453ce7" xsi:nil="true"/>
    <lcf76f155ced4ddcb4097134ff3c332f xmlns="346db972-0b35-4356-939b-7cf22708d79a">
      <Terms xmlns="http://schemas.microsoft.com/office/infopath/2007/PartnerControls"/>
    </lcf76f155ced4ddcb4097134ff3c332f>
    <SharedWithUsers xmlns="060a82f8-d967-4b12-b40e-d98873453ce7">
      <UserInfo>
        <DisplayName>Martin, Kevin</DisplayName>
        <AccountId>22</AccountId>
        <AccountType/>
      </UserInfo>
      <UserInfo>
        <DisplayName>Mowry, Judith</DisplayName>
        <AccountId>32</AccountId>
        <AccountType/>
      </UserInfo>
      <UserInfo>
        <DisplayName>Beyer, Megan</DisplayName>
        <AccountId>69</AccountId>
        <AccountType/>
      </UserInfo>
      <UserInfo>
        <DisplayName>Dominguez Aguirre, Hector</DisplayName>
        <AccountId>6</AccountId>
        <AccountType/>
      </UserInfo>
      <UserInfo>
        <DisplayName>Oliveira, Donnie</DisplayName>
        <AccountId>68</AccountId>
        <AccountType/>
      </UserInfo>
      <UserInfo>
        <DisplayName>Engstrom, Eric</DisplayName>
        <AccountId>151</AccountId>
        <AccountType/>
      </UserInfo>
      <UserInfo>
        <DisplayName>Reed, Magan</DisplayName>
        <AccountId>82</AccountId>
        <AccountType/>
      </UserInfo>
      <UserInfo>
        <DisplayName>Hanlon-Austin, Julian</DisplayName>
        <AccountId>155</AccountId>
        <AccountType/>
      </UserInfo>
      <UserInfo>
        <DisplayName>Rico Cornwell, Angela</DisplayName>
        <AccountId>163</AccountId>
        <AccountType/>
      </UserInfo>
      <UserInfo>
        <DisplayName>Smith, Shah</DisplayName>
        <AccountId>166</AccountId>
        <AccountType/>
      </UserInfo>
      <UserInfo>
        <DisplayName>Howard, Stephanie</DisplayName>
        <AccountId>101</AccountId>
        <AccountType/>
      </UserInfo>
      <UserInfo>
        <DisplayName>Ghan, Christina</DisplayName>
        <AccountId>167</AccountId>
        <AccountType/>
      </UserInfo>
      <UserInfo>
        <DisplayName>Carney, Shannon</DisplayName>
        <AccountId>107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5ED171E556C14F82E9EE7D6AD6ADC0" ma:contentTypeVersion="11" ma:contentTypeDescription="Create a new document." ma:contentTypeScope="" ma:versionID="985b2aa12d13ca38f992a25080ee6545">
  <xsd:schema xmlns:xsd="http://www.w3.org/2001/XMLSchema" xmlns:xs="http://www.w3.org/2001/XMLSchema" xmlns:p="http://schemas.microsoft.com/office/2006/metadata/properties" xmlns:ns2="346db972-0b35-4356-939b-7cf22708d79a" xmlns:ns3="060a82f8-d967-4b12-b40e-d98873453ce7" targetNamespace="http://schemas.microsoft.com/office/2006/metadata/properties" ma:root="true" ma:fieldsID="06758d1dd5534b0a367e877d6f263b19" ns2:_="" ns3:_="">
    <xsd:import namespace="346db972-0b35-4356-939b-7cf22708d79a"/>
    <xsd:import namespace="060a82f8-d967-4b12-b40e-d98873453ce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6db972-0b35-4356-939b-7cf22708d7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5effce1-26ce-465d-98f3-ca32301bc2e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60a82f8-d967-4b12-b40e-d98873453ce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a3bd73ec-fb82-44c3-8de8-c73e06e3e113}" ma:internalName="TaxCatchAll" ma:showField="CatchAllData" ma:web="060a82f8-d967-4b12-b40e-d98873453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565E8C-7B85-4D96-BB5D-A44FE904530D}">
  <ds:schemaRefs>
    <ds:schemaRef ds:uri="060a82f8-d967-4b12-b40e-d98873453ce7"/>
    <ds:schemaRef ds:uri="346db972-0b35-4356-939b-7cf22708d79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2A06D79-DD7C-4275-B688-9234BE557D07}">
  <ds:schemaRefs>
    <ds:schemaRef ds:uri="http://schemas.microsoft.com/sharepoint/v3/contenttype/forms"/>
  </ds:schemaRefs>
</ds:datastoreItem>
</file>

<file path=customXml/itemProps3.xml><?xml version="1.0" encoding="utf-8"?>
<ds:datastoreItem xmlns:ds="http://schemas.openxmlformats.org/officeDocument/2006/customXml" ds:itemID="{31019DD1-1662-44E0-B169-F3658AA39C3D}">
  <ds:schemaRefs>
    <ds:schemaRef ds:uri="060a82f8-d967-4b12-b40e-d98873453ce7"/>
    <ds:schemaRef ds:uri="346db972-0b35-4356-939b-7cf22708d7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15</Slides>
  <Notes>7</Notes>
  <HiddenSlides>0</HiddenSlide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Madison</vt:lpstr>
      <vt:lpstr>CITY SKETCH 16X9</vt:lpstr>
      <vt:lpstr>Surveillance Technologies binding resolution</vt:lpstr>
      <vt:lpstr>What is this policy about?</vt:lpstr>
      <vt:lpstr>Privacy principles (2019) and Portland values</vt:lpstr>
      <vt:lpstr>Privacy is a Human Right</vt:lpstr>
      <vt:lpstr>Smart or Surveillance City?</vt:lpstr>
      <vt:lpstr>What are the problems we are trying to solve?</vt:lpstr>
      <vt:lpstr>How we got here</vt:lpstr>
      <vt:lpstr>Participatory policymaking</vt:lpstr>
      <vt:lpstr>Open and accessible public-engagement process</vt:lpstr>
      <vt:lpstr>What are the main directives of this policy?</vt:lpstr>
      <vt:lpstr>This policy:</vt:lpstr>
      <vt:lpstr>Working towards solid infrastructure</vt:lpstr>
      <vt:lpstr>Building Portland's Digital City</vt:lpstr>
      <vt:lpstr>THANK YOU!</vt:lpstr>
      <vt:lpstr>Contact: Hector Dominguez hector.dominguez@portlandoregon.gov Open data and privacy coordinator Smart City PDX Program -  https://www.smartcitypdx.com/ City of Portland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2023-01-24T20:09:29Z</dcterms:created>
  <dcterms:modified xsi:type="dcterms:W3CDTF">2023-02-01T21:53:49Z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0x010100725ED171E556C14F82E9EE7D6AD6ADC0</vt:lpwstr>
  </property>
  <property fmtid="{D5CDD505-2E9C-101B-9397-08002B2CF9AE}" pid="3" name="MediaServiceImageTags">
    <vt:lpwstr/>
  </property>
</Properties>
</file>